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27"/>
  </p:notesMasterIdLst>
  <p:sldIdLst>
    <p:sldId id="261" r:id="rId2"/>
    <p:sldId id="262" r:id="rId3"/>
    <p:sldId id="263" r:id="rId4"/>
    <p:sldId id="264" r:id="rId5"/>
    <p:sldId id="265" r:id="rId6"/>
    <p:sldId id="286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76" r:id="rId21"/>
    <p:sldId id="277" r:id="rId22"/>
    <p:sldId id="278" r:id="rId23"/>
    <p:sldId id="280" r:id="rId24"/>
    <p:sldId id="284" r:id="rId25"/>
    <p:sldId id="285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1pPr>
    <a:lvl2pPr marL="742950" indent="-28575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2pPr>
    <a:lvl3pPr marL="1143000" indent="-228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3pPr>
    <a:lvl4pPr marL="1600200" indent="-228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4pPr>
    <a:lvl5pPr marL="2057400" indent="-228600" algn="l" defTabSz="457200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</a:endParaRPr>
          </a:p>
        </p:txBody>
      </p:sp>
      <p:sp>
        <p:nvSpPr>
          <p:cNvPr id="3072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95E952D0-43B6-464D-955D-ABBD97C7E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B4774B-1BFD-4266-9168-6B53AD2886D1}" type="slidenum">
              <a:rPr lang="en-GB" smtClean="0">
                <a:latin typeface="Times New Roman" pitchFamily="18" charset="0"/>
              </a:rPr>
              <a:pPr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A4E0D6D-3111-446B-9370-A11D4B0EABF3}" type="slidenum">
              <a:rPr lang="en-GB" smtClean="0">
                <a:latin typeface="Times New Roman" pitchFamily="18" charset="0"/>
              </a:rPr>
              <a:pPr/>
              <a:t>11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4305AE-2E06-4968-9950-FE85D320EF31}" type="slidenum">
              <a:rPr lang="en-GB" smtClean="0">
                <a:latin typeface="Times New Roman" pitchFamily="18" charset="0"/>
              </a:rPr>
              <a:pPr/>
              <a:t>12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3D6067-9782-4E38-941E-DB7697111287}" type="slidenum">
              <a:rPr lang="en-GB" smtClean="0">
                <a:latin typeface="Times New Roman" pitchFamily="18" charset="0"/>
              </a:rPr>
              <a:pPr/>
              <a:t>20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1DE15C-C6AE-4819-8D76-5DF510C3816E}" type="slidenum">
              <a:rPr lang="en-GB" smtClean="0">
                <a:latin typeface="Times New Roman" pitchFamily="18" charset="0"/>
              </a:rPr>
              <a:pPr/>
              <a:t>21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5AE3C9-EE6E-4CCF-9B39-33E07D1211C5}" type="slidenum">
              <a:rPr lang="en-GB" smtClean="0">
                <a:latin typeface="Times New Roman" pitchFamily="18" charset="0"/>
              </a:rPr>
              <a:pPr/>
              <a:t>22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98CA65-56FD-4F90-9A42-E5BA7F84A802}" type="slidenum">
              <a:rPr lang="en-GB" smtClean="0">
                <a:latin typeface="Times New Roman" pitchFamily="18" charset="0"/>
              </a:rPr>
              <a:pPr/>
              <a:t>23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2F0E12-E2B0-4903-AD1C-A31E088D2A94}" type="slidenum">
              <a:rPr lang="en-GB" smtClean="0">
                <a:latin typeface="Times New Roman" pitchFamily="18" charset="0"/>
              </a:rPr>
              <a:pPr/>
              <a:t>24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EA100B-A6A9-4F67-8B1F-2AD482A2ED09}" type="slidenum">
              <a:rPr lang="en-GB" smtClean="0">
                <a:latin typeface="Times New Roman" pitchFamily="18" charset="0"/>
              </a:rPr>
              <a:pPr/>
              <a:t>25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3614D0-E514-479B-99C8-FE6F213BDB61}" type="slidenum">
              <a:rPr lang="en-GB" smtClean="0">
                <a:latin typeface="Times New Roman" pitchFamily="18" charset="0"/>
              </a:rPr>
              <a:pPr/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68244E-6EE1-450C-BB91-19C74FB5A1E2}" type="slidenum">
              <a:rPr lang="en-GB" smtClean="0">
                <a:latin typeface="Times New Roman" pitchFamily="18" charset="0"/>
              </a:rPr>
              <a:pPr/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715D7C-7EDB-4CB0-B474-9B7D18F2C1BF}" type="slidenum">
              <a:rPr lang="en-GB" smtClean="0">
                <a:latin typeface="Times New Roman" pitchFamily="18" charset="0"/>
              </a:rPr>
              <a:pPr/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6836DD-5749-4AC6-99CA-C4D9169D6646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55C075-45BD-487E-9C59-4B0C5BF59929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1C8A1A-C3BE-42A0-B281-7B8876D22A9E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2E010B-2499-4B7F-A31A-526FD2F66DAD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E4FB22-A30E-4248-8A2F-3E0337B7C113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1852-C3EF-4107-8D8A-8C856E53212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C8193-FD57-4CDE-8EBF-DEC6AD6591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E1F79-FF3E-4683-A156-55A597286F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6CA8-5BFB-42E6-9BB7-503BF4B668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5175"/>
            <a:ext cx="8702675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676400"/>
            <a:ext cx="4275138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738" y="1676400"/>
            <a:ext cx="42751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20150" y="6308725"/>
            <a:ext cx="317500" cy="549275"/>
          </a:xfrm>
        </p:spPr>
        <p:txBody>
          <a:bodyPr/>
          <a:lstStyle>
            <a:lvl1pPr>
              <a:defRPr/>
            </a:lvl1pPr>
          </a:lstStyle>
          <a:p>
            <a:fld id="{D6654704-334C-401C-8E9D-2AE0A7A10E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69225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3213"/>
            <a:ext cx="7769225" cy="197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B3475-47A3-47F5-B1CC-3204766122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A5766-D73A-4D2E-96C1-E7384B2BBB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86597-882E-483F-940C-F826D0CC82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F9574-A8CB-4907-BCBD-42D709D32D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82A61-4547-4B6E-A6F5-0B094BD34F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6FDDA-90EC-498F-B44B-F4152ABAE6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28C1A-4715-4B40-A927-52D5773E48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78D84-21C7-492A-B6FF-DA7A163E129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F169-D7CB-44FA-A942-5760BE01C5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4C742B-D254-4E4D-AEE7-A026E1581B3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Project Scheduling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35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Factors that Influence a Project’s Schedule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Size</a:t>
            </a:r>
            <a:r>
              <a:rPr lang="en-US" sz="2000" smtClean="0"/>
              <a:t> of the project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Number</a:t>
            </a:r>
            <a:r>
              <a:rPr lang="en-US" sz="2000" smtClean="0"/>
              <a:t> of potential </a:t>
            </a:r>
            <a:r>
              <a:rPr lang="en-US" sz="2000" u="sng" smtClean="0"/>
              <a:t>users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Application </a:t>
            </a:r>
            <a:r>
              <a:rPr lang="en-US" sz="2000" u="sng" smtClean="0"/>
              <a:t>longevity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Stability</a:t>
            </a:r>
            <a:r>
              <a:rPr lang="en-US" sz="2000" smtClean="0"/>
              <a:t> of requirements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Ease</a:t>
            </a:r>
            <a:r>
              <a:rPr lang="en-US" sz="2000" smtClean="0"/>
              <a:t> of customer/developer </a:t>
            </a:r>
            <a:r>
              <a:rPr lang="en-US" sz="2000" u="sng" smtClean="0"/>
              <a:t>communication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Maturity</a:t>
            </a:r>
            <a:r>
              <a:rPr lang="en-US" sz="2000" smtClean="0"/>
              <a:t> of applicable technology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Performance </a:t>
            </a:r>
            <a:r>
              <a:rPr lang="en-US" sz="2000" u="sng" smtClean="0"/>
              <a:t>constraints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Embedded</a:t>
            </a:r>
            <a:r>
              <a:rPr lang="en-US" sz="2000" smtClean="0"/>
              <a:t> and non-embedded characteristics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Project </a:t>
            </a:r>
            <a:r>
              <a:rPr lang="en-US" sz="2000" u="sng" smtClean="0"/>
              <a:t>staff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Reengineering</a:t>
            </a:r>
            <a:r>
              <a:rPr lang="en-US" sz="2000" smtClean="0"/>
              <a:t> factors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7575" y="6248400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15194A8-E825-485E-931C-D804055AED68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Purpose of a Task Network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Also called an activity network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It is a </a:t>
            </a:r>
            <a:r>
              <a:rPr lang="en-US" sz="2000" u="sng" smtClean="0"/>
              <a:t>graphic representation</a:t>
            </a:r>
            <a:r>
              <a:rPr lang="en-US" sz="2000" smtClean="0"/>
              <a:t> of the </a:t>
            </a:r>
            <a:r>
              <a:rPr lang="en-US" sz="2000" u="sng" smtClean="0"/>
              <a:t>task flow</a:t>
            </a:r>
            <a:r>
              <a:rPr lang="en-US" sz="2000" smtClean="0"/>
              <a:t> for a project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It </a:t>
            </a:r>
            <a:r>
              <a:rPr lang="en-US" sz="2000" u="sng" smtClean="0"/>
              <a:t>depicts</a:t>
            </a:r>
            <a:r>
              <a:rPr lang="en-US" sz="2000" smtClean="0"/>
              <a:t> task length, sequence, concurrency, and dependency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Points out </a:t>
            </a:r>
            <a:r>
              <a:rPr lang="en-US" sz="2000" u="sng" smtClean="0"/>
              <a:t>inter-task dependencies</a:t>
            </a:r>
            <a:r>
              <a:rPr lang="en-US" sz="2000" smtClean="0"/>
              <a:t> to help the manager ensure continuous progress toward project completion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The </a:t>
            </a:r>
            <a:r>
              <a:rPr lang="en-US" sz="2000" u="sng" smtClean="0"/>
              <a:t>critical path</a:t>
            </a:r>
            <a:r>
              <a:rPr lang="en-US" sz="2000" smtClean="0"/>
              <a:t> 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A </a:t>
            </a:r>
            <a:r>
              <a:rPr lang="en-US" sz="1800" u="sng" smtClean="0"/>
              <a:t>single</a:t>
            </a:r>
            <a:r>
              <a:rPr lang="en-US" sz="1800" smtClean="0"/>
              <a:t> path leading from </a:t>
            </a:r>
            <a:r>
              <a:rPr lang="en-US" sz="1800" u="sng" smtClean="0"/>
              <a:t>start to finish</a:t>
            </a:r>
            <a:r>
              <a:rPr lang="en-US" sz="1800" smtClean="0"/>
              <a:t> in a task network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It contains the sequence of tasks that </a:t>
            </a:r>
            <a:r>
              <a:rPr lang="en-US" sz="1800" u="sng" smtClean="0"/>
              <a:t>must be completed on schedule</a:t>
            </a:r>
            <a:r>
              <a:rPr lang="en-US" sz="1800" smtClean="0"/>
              <a:t> if the project as a whole is to be completed on schedule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It also determines the </a:t>
            </a:r>
            <a:r>
              <a:rPr lang="en-US" sz="1800" u="sng" smtClean="0"/>
              <a:t>minimum duration</a:t>
            </a:r>
            <a:r>
              <a:rPr lang="en-US" sz="1800" smtClean="0"/>
              <a:t> of the project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7575" y="6248400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A98DBD8-F8EC-42CD-88CF-A75447E71306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Example Task Network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7575" y="6248400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69D8E1D-6951-4776-8DC6-779864B9F8A4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152400" y="3497263"/>
            <a:ext cx="838200" cy="481012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A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1524000" y="2667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B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27432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E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41910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F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12" name="AutoShape 6"/>
          <p:cNvSpPr>
            <a:spLocks noChangeArrowheads="1"/>
          </p:cNvSpPr>
          <p:nvPr/>
        </p:nvSpPr>
        <p:spPr bwMode="auto">
          <a:xfrm>
            <a:off x="67818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H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1513" name="AutoShape 7"/>
          <p:cNvCxnSpPr>
            <a:cxnSpLocks noChangeShapeType="1"/>
            <a:stCxn id="21517" idx="3"/>
            <a:endCxn id="21510" idx="1"/>
          </p:cNvCxnSpPr>
          <p:nvPr/>
        </p:nvCxnSpPr>
        <p:spPr bwMode="auto">
          <a:xfrm>
            <a:off x="2362200" y="3848100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14" name="AutoShape 8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3581400" y="2705100"/>
            <a:ext cx="609600" cy="1143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15" name="AutoShape 9"/>
          <p:cNvCxnSpPr>
            <a:cxnSpLocks noChangeShapeType="1"/>
            <a:stCxn id="21511" idx="3"/>
            <a:endCxn id="21530" idx="1"/>
          </p:cNvCxnSpPr>
          <p:nvPr/>
        </p:nvCxnSpPr>
        <p:spPr bwMode="auto">
          <a:xfrm>
            <a:off x="5029200" y="2705100"/>
            <a:ext cx="5334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16" name="AutoShape 10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 flipV="1">
            <a:off x="990600" y="2933700"/>
            <a:ext cx="533400" cy="8032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517" name="AutoShape 11"/>
          <p:cNvSpPr>
            <a:spLocks noChangeArrowheads="1"/>
          </p:cNvSpPr>
          <p:nvPr/>
        </p:nvSpPr>
        <p:spPr bwMode="auto">
          <a:xfrm>
            <a:off x="15240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C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18" name="AutoShape 12"/>
          <p:cNvSpPr>
            <a:spLocks noChangeArrowheads="1"/>
          </p:cNvSpPr>
          <p:nvPr/>
        </p:nvSpPr>
        <p:spPr bwMode="auto">
          <a:xfrm>
            <a:off x="1524000" y="44196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D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19" name="AutoShape 13"/>
          <p:cNvSpPr>
            <a:spLocks noChangeArrowheads="1"/>
          </p:cNvSpPr>
          <p:nvPr/>
        </p:nvSpPr>
        <p:spPr bwMode="auto">
          <a:xfrm>
            <a:off x="41910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I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20" name="AutoShape 14"/>
          <p:cNvSpPr>
            <a:spLocks noChangeArrowheads="1"/>
          </p:cNvSpPr>
          <p:nvPr/>
        </p:nvSpPr>
        <p:spPr bwMode="auto">
          <a:xfrm>
            <a:off x="6781800" y="3962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M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1521" name="AutoShape 15"/>
          <p:cNvCxnSpPr>
            <a:cxnSpLocks noChangeShapeType="1"/>
            <a:stCxn id="21508" idx="3"/>
            <a:endCxn id="21518" idx="1"/>
          </p:cNvCxnSpPr>
          <p:nvPr/>
        </p:nvCxnSpPr>
        <p:spPr bwMode="auto">
          <a:xfrm>
            <a:off x="990600" y="3738563"/>
            <a:ext cx="533400" cy="9493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2" name="AutoShape 16"/>
          <p:cNvCxnSpPr>
            <a:cxnSpLocks noChangeShapeType="1"/>
            <a:stCxn id="21518" idx="3"/>
            <a:endCxn id="21510" idx="2"/>
          </p:cNvCxnSpPr>
          <p:nvPr/>
        </p:nvCxnSpPr>
        <p:spPr bwMode="auto">
          <a:xfrm flipV="1">
            <a:off x="2362200" y="4114800"/>
            <a:ext cx="800100" cy="5715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3" name="AutoShape 17"/>
          <p:cNvCxnSpPr>
            <a:cxnSpLocks noChangeShapeType="1"/>
            <a:stCxn id="21519" idx="3"/>
            <a:endCxn id="21531" idx="1"/>
          </p:cNvCxnSpPr>
          <p:nvPr/>
        </p:nvCxnSpPr>
        <p:spPr bwMode="auto">
          <a:xfrm>
            <a:off x="5029200" y="3848100"/>
            <a:ext cx="5334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524" name="AutoShape 18"/>
          <p:cNvSpPr>
            <a:spLocks noChangeArrowheads="1"/>
          </p:cNvSpPr>
          <p:nvPr/>
        </p:nvSpPr>
        <p:spPr bwMode="auto">
          <a:xfrm>
            <a:off x="7924800" y="3200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N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1525" name="AutoShape 19"/>
          <p:cNvCxnSpPr>
            <a:cxnSpLocks noChangeShapeType="1"/>
            <a:stCxn id="21512" idx="3"/>
            <a:endCxn id="21524" idx="1"/>
          </p:cNvCxnSpPr>
          <p:nvPr/>
        </p:nvCxnSpPr>
        <p:spPr bwMode="auto">
          <a:xfrm>
            <a:off x="7620000" y="2705100"/>
            <a:ext cx="3048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6" name="AutoShape 20"/>
          <p:cNvCxnSpPr>
            <a:cxnSpLocks noChangeShapeType="1"/>
            <a:stCxn id="21520" idx="3"/>
            <a:endCxn id="21524" idx="1"/>
          </p:cNvCxnSpPr>
          <p:nvPr/>
        </p:nvCxnSpPr>
        <p:spPr bwMode="auto">
          <a:xfrm flipV="1">
            <a:off x="7620000" y="3467100"/>
            <a:ext cx="3048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7" name="AutoShape 21"/>
          <p:cNvCxnSpPr>
            <a:cxnSpLocks noChangeShapeType="1"/>
            <a:stCxn id="21509" idx="2"/>
            <a:endCxn id="21517" idx="0"/>
          </p:cNvCxnSpPr>
          <p:nvPr/>
        </p:nvCxnSpPr>
        <p:spPr bwMode="auto">
          <a:xfrm>
            <a:off x="1943100" y="3200400"/>
            <a:ext cx="1588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8" name="AutoShape 22"/>
          <p:cNvCxnSpPr>
            <a:cxnSpLocks noChangeShapeType="1"/>
            <a:stCxn id="21530" idx="3"/>
            <a:endCxn id="21512" idx="1"/>
          </p:cNvCxnSpPr>
          <p:nvPr/>
        </p:nvCxnSpPr>
        <p:spPr bwMode="auto">
          <a:xfrm>
            <a:off x="6400800" y="2705100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29" name="AutoShape 23"/>
          <p:cNvCxnSpPr>
            <a:cxnSpLocks noChangeShapeType="1"/>
            <a:stCxn id="21510" idx="3"/>
            <a:endCxn id="21519" idx="1"/>
          </p:cNvCxnSpPr>
          <p:nvPr/>
        </p:nvCxnSpPr>
        <p:spPr bwMode="auto">
          <a:xfrm>
            <a:off x="3581400" y="3848100"/>
            <a:ext cx="6096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530" name="AutoShape 24"/>
          <p:cNvSpPr>
            <a:spLocks noChangeArrowheads="1"/>
          </p:cNvSpPr>
          <p:nvPr/>
        </p:nvSpPr>
        <p:spPr bwMode="auto">
          <a:xfrm>
            <a:off x="55626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G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31" name="AutoShape 25"/>
          <p:cNvSpPr>
            <a:spLocks noChangeArrowheads="1"/>
          </p:cNvSpPr>
          <p:nvPr/>
        </p:nvSpPr>
        <p:spPr bwMode="auto">
          <a:xfrm>
            <a:off x="55626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J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32" name="AutoShape 26"/>
          <p:cNvSpPr>
            <a:spLocks noChangeArrowheads="1"/>
          </p:cNvSpPr>
          <p:nvPr/>
        </p:nvSpPr>
        <p:spPr bwMode="auto">
          <a:xfrm>
            <a:off x="4191000" y="4572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K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1533" name="AutoShape 27"/>
          <p:cNvCxnSpPr>
            <a:cxnSpLocks noChangeShapeType="1"/>
            <a:stCxn id="21532" idx="3"/>
            <a:endCxn id="21534" idx="1"/>
          </p:cNvCxnSpPr>
          <p:nvPr/>
        </p:nvCxnSpPr>
        <p:spPr bwMode="auto">
          <a:xfrm>
            <a:off x="5029200" y="4838700"/>
            <a:ext cx="5334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534" name="AutoShape 28"/>
          <p:cNvSpPr>
            <a:spLocks noChangeArrowheads="1"/>
          </p:cNvSpPr>
          <p:nvPr/>
        </p:nvSpPr>
        <p:spPr bwMode="auto">
          <a:xfrm>
            <a:off x="5562600" y="4572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10</a:t>
            </a:r>
          </a:p>
        </p:txBody>
      </p:sp>
      <p:cxnSp>
        <p:nvCxnSpPr>
          <p:cNvPr id="21535" name="AutoShape 29"/>
          <p:cNvCxnSpPr>
            <a:cxnSpLocks noChangeShapeType="1"/>
            <a:stCxn id="21510" idx="3"/>
            <a:endCxn id="21532" idx="1"/>
          </p:cNvCxnSpPr>
          <p:nvPr/>
        </p:nvCxnSpPr>
        <p:spPr bwMode="auto">
          <a:xfrm>
            <a:off x="3581400" y="3848100"/>
            <a:ext cx="609600" cy="990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36" name="AutoShape 30"/>
          <p:cNvCxnSpPr>
            <a:cxnSpLocks noChangeShapeType="1"/>
            <a:stCxn id="21531" idx="3"/>
            <a:endCxn id="21520" idx="1"/>
          </p:cNvCxnSpPr>
          <p:nvPr/>
        </p:nvCxnSpPr>
        <p:spPr bwMode="auto">
          <a:xfrm>
            <a:off x="6400800" y="3848100"/>
            <a:ext cx="3810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537" name="AutoShape 31"/>
          <p:cNvCxnSpPr>
            <a:cxnSpLocks noChangeShapeType="1"/>
            <a:stCxn id="21534" idx="3"/>
            <a:endCxn id="21520" idx="1"/>
          </p:cNvCxnSpPr>
          <p:nvPr/>
        </p:nvCxnSpPr>
        <p:spPr bwMode="auto">
          <a:xfrm flipV="1">
            <a:off x="6400800" y="4229100"/>
            <a:ext cx="381000" cy="6096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538" name="Text Box 32"/>
          <p:cNvSpPr txBox="1">
            <a:spLocks noChangeArrowheads="1"/>
          </p:cNvSpPr>
          <p:nvPr/>
        </p:nvSpPr>
        <p:spPr bwMode="auto">
          <a:xfrm>
            <a:off x="1190625" y="5770563"/>
            <a:ext cx="63373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Where is the critical path and what tasks are on it?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Pert Chart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 sz="2800" b="0"/>
              <a:t>A simple PERT chart comprises circles (nodes) to represent events within the development lifecycle</a:t>
            </a:r>
          </a:p>
          <a:p>
            <a:pPr>
              <a:buFontTx/>
              <a:buNone/>
            </a:pPr>
            <a:r>
              <a:rPr lang="en-US" sz="2800" b="0"/>
              <a:t>	For example commencement / completion of tasks, and lines (edges) which represent the the tasks. The lines are additionally labeled by the estimated duration of the task. </a:t>
            </a:r>
          </a:p>
          <a:p>
            <a:pPr>
              <a:buFontTx/>
              <a:buNone/>
            </a:pPr>
            <a:r>
              <a:rPr lang="en-US" sz="2800" b="0"/>
              <a:t>	</a:t>
            </a:r>
            <a:r>
              <a:rPr lang="en-US" sz="2800" b="0" u="sng"/>
              <a:t>Note:</a:t>
            </a:r>
            <a:r>
              <a:rPr lang="en-US" sz="2800" b="0"/>
              <a:t> there are a number of variations to this notation. A real PERT chart shows earliest time to completion, latest time to completion, and slack in the circles also. </a:t>
            </a:r>
          </a:p>
          <a:p>
            <a:pPr>
              <a:buFontTx/>
              <a:buNone/>
            </a:pPr>
            <a:r>
              <a:rPr lang="en-US" sz="2800" b="0"/>
              <a:t>	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construct a PERT chart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b="0"/>
              <a:t>	</a:t>
            </a:r>
            <a:r>
              <a:rPr lang="en-US" sz="2800" b="0"/>
              <a:t>The basic steps to constructing a PERT chart are: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Identify tasks and estimate duration of times 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Identify a single start and end event 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Arrange events in sequence (give events a unique number) 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Establish start and finish times of each task. Keep in mind the estimates made for duration and effort. 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Determine float </a:t>
            </a:r>
          </a:p>
          <a:p>
            <a:pPr marL="914400" lvl="1" indent="-457200">
              <a:buFontTx/>
              <a:buChar char="•"/>
            </a:pPr>
            <a:r>
              <a:rPr lang="en-US" sz="2400" b="0"/>
              <a:t>Revise</a:t>
            </a:r>
            <a:r>
              <a:rPr lang="en-US" b="0"/>
              <a:t> </a:t>
            </a:r>
          </a:p>
          <a:p>
            <a:pPr marL="457200" indent="-457200"/>
            <a:endParaRPr lang="en-US" b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Pert Chart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8672513" cy="218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b="0"/>
              <a:t>As an example of using a PERT chart, consider the following simple chart showing a project with </a:t>
            </a:r>
            <a:r>
              <a:rPr lang="en-US" sz="2000"/>
              <a:t>tasks A,B,C,D and E </a:t>
            </a:r>
            <a:endParaRPr lang="en-US" sz="2000" b="0"/>
          </a:p>
          <a:p>
            <a:pPr marL="0" indent="0">
              <a:buFontTx/>
              <a:buNone/>
            </a:pPr>
            <a:r>
              <a:rPr lang="en-US" sz="2000" b="0"/>
              <a:t>This diagram states that </a:t>
            </a:r>
            <a:r>
              <a:rPr lang="en-US" sz="2000"/>
              <a:t>tasks A,B,C and E will take 2 days</a:t>
            </a:r>
            <a:r>
              <a:rPr lang="en-US" sz="2000" b="0"/>
              <a:t> (assume d is abbreviation for days) and </a:t>
            </a:r>
            <a:r>
              <a:rPr lang="en-US" sz="2000"/>
              <a:t>task D has a planned duration of 5 days.</a:t>
            </a:r>
            <a:r>
              <a:rPr lang="en-US" sz="2000" b="0"/>
              <a:t> </a:t>
            </a:r>
          </a:p>
          <a:p>
            <a:pPr marL="0" indent="0">
              <a:buFontTx/>
              <a:buNone/>
            </a:pPr>
            <a:r>
              <a:rPr lang="en-US" sz="2000"/>
              <a:t>Task D is dependent on completion of task B</a:t>
            </a:r>
            <a:r>
              <a:rPr lang="en-US" sz="2000" b="0"/>
              <a:t>, etc.</a:t>
            </a:r>
            <a:r>
              <a:rPr lang="en-US" sz="20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3713" y="4144963"/>
            <a:ext cx="4970462" cy="1947862"/>
            <a:chOff x="1111" y="2611"/>
            <a:chExt cx="3131" cy="1227"/>
          </a:xfrm>
        </p:grpSpPr>
        <p:cxnSp>
          <p:nvCxnSpPr>
            <p:cNvPr id="66565" name="AutoShape 5"/>
            <p:cNvCxnSpPr>
              <a:cxnSpLocks noChangeShapeType="1"/>
              <a:stCxn id="66571" idx="7"/>
              <a:endCxn id="66574" idx="2"/>
            </p:cNvCxnSpPr>
            <p:nvPr/>
          </p:nvCxnSpPr>
          <p:spPr bwMode="auto">
            <a:xfrm flipV="1">
              <a:off x="1382" y="2773"/>
              <a:ext cx="682" cy="340"/>
            </a:xfrm>
            <a:prstGeom prst="straightConnector1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566" name="AutoShape 6"/>
            <p:cNvCxnSpPr>
              <a:cxnSpLocks noChangeShapeType="1"/>
              <a:stCxn id="66574" idx="6"/>
              <a:endCxn id="66577" idx="2"/>
            </p:cNvCxnSpPr>
            <p:nvPr/>
          </p:nvCxnSpPr>
          <p:spPr bwMode="auto">
            <a:xfrm flipV="1">
              <a:off x="2382" y="2770"/>
              <a:ext cx="634" cy="3"/>
            </a:xfrm>
            <a:prstGeom prst="straightConnector1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567" name="AutoShape 7"/>
            <p:cNvCxnSpPr>
              <a:cxnSpLocks noChangeShapeType="1"/>
              <a:stCxn id="66577" idx="6"/>
              <a:endCxn id="66580" idx="1"/>
            </p:cNvCxnSpPr>
            <p:nvPr/>
          </p:nvCxnSpPr>
          <p:spPr bwMode="auto">
            <a:xfrm>
              <a:off x="3334" y="2770"/>
              <a:ext cx="637" cy="388"/>
            </a:xfrm>
            <a:prstGeom prst="straightConnector1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568" name="AutoShape 8"/>
            <p:cNvCxnSpPr>
              <a:cxnSpLocks noChangeShapeType="1"/>
              <a:stCxn id="66571" idx="5"/>
              <a:endCxn id="66583" idx="2"/>
            </p:cNvCxnSpPr>
            <p:nvPr/>
          </p:nvCxnSpPr>
          <p:spPr bwMode="auto">
            <a:xfrm>
              <a:off x="1382" y="3338"/>
              <a:ext cx="636" cy="342"/>
            </a:xfrm>
            <a:prstGeom prst="straightConnector1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569" name="AutoShape 9"/>
            <p:cNvCxnSpPr>
              <a:cxnSpLocks noChangeShapeType="1"/>
              <a:stCxn id="66583" idx="6"/>
              <a:endCxn id="66580" idx="3"/>
            </p:cNvCxnSpPr>
            <p:nvPr/>
          </p:nvCxnSpPr>
          <p:spPr bwMode="auto">
            <a:xfrm flipV="1">
              <a:off x="2336" y="3383"/>
              <a:ext cx="1635" cy="297"/>
            </a:xfrm>
            <a:prstGeom prst="straightConnector1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11" y="3067"/>
              <a:ext cx="318" cy="317"/>
              <a:chOff x="793" y="2659"/>
              <a:chExt cx="318" cy="317"/>
            </a:xfrm>
          </p:grpSpPr>
          <p:sp>
            <p:nvSpPr>
              <p:cNvPr id="66571" name="Oval 11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318" cy="317"/>
              </a:xfrm>
              <a:prstGeom prst="ellips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2" name="Text Box 12"/>
              <p:cNvSpPr txBox="1">
                <a:spLocks noChangeArrowheads="1"/>
              </p:cNvSpPr>
              <p:nvPr/>
            </p:nvSpPr>
            <p:spPr bwMode="auto">
              <a:xfrm>
                <a:off x="863" y="2738"/>
                <a:ext cx="173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1">
                    <a:solidFill>
                      <a:schemeClr val="bg2"/>
                    </a:solidFill>
                    <a:latin typeface="Verdana" pitchFamily="34" charset="0"/>
                  </a:rPr>
                  <a:t>1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064" y="2614"/>
              <a:ext cx="318" cy="317"/>
              <a:chOff x="1429" y="2659"/>
              <a:chExt cx="318" cy="317"/>
            </a:xfrm>
          </p:grpSpPr>
          <p:sp>
            <p:nvSpPr>
              <p:cNvPr id="66574" name="Oval 14"/>
              <p:cNvSpPr>
                <a:spLocks noChangeArrowheads="1"/>
              </p:cNvSpPr>
              <p:nvPr/>
            </p:nvSpPr>
            <p:spPr bwMode="auto">
              <a:xfrm>
                <a:off x="1429" y="2659"/>
                <a:ext cx="318" cy="317"/>
              </a:xfrm>
              <a:prstGeom prst="ellips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5" name="Text Box 15"/>
              <p:cNvSpPr txBox="1">
                <a:spLocks noChangeArrowheads="1"/>
              </p:cNvSpPr>
              <p:nvPr/>
            </p:nvSpPr>
            <p:spPr bwMode="auto">
              <a:xfrm>
                <a:off x="1495" y="2734"/>
                <a:ext cx="173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1" dirty="0">
                    <a:solidFill>
                      <a:schemeClr val="bg2"/>
                    </a:solidFill>
                    <a:latin typeface="Verdana" pitchFamily="34" charset="0"/>
                  </a:rPr>
                  <a:t>2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016" y="2611"/>
              <a:ext cx="318" cy="317"/>
              <a:chOff x="793" y="2659"/>
              <a:chExt cx="318" cy="317"/>
            </a:xfrm>
          </p:grpSpPr>
          <p:sp>
            <p:nvSpPr>
              <p:cNvPr id="66577" name="Oval 17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318" cy="317"/>
              </a:xfrm>
              <a:prstGeom prst="ellips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8" name="Text Box 18"/>
              <p:cNvSpPr txBox="1">
                <a:spLocks noChangeArrowheads="1"/>
              </p:cNvSpPr>
              <p:nvPr/>
            </p:nvSpPr>
            <p:spPr bwMode="auto">
              <a:xfrm>
                <a:off x="863" y="2738"/>
                <a:ext cx="173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1">
                    <a:solidFill>
                      <a:schemeClr val="bg2"/>
                    </a:solidFill>
                    <a:latin typeface="Verdana" pitchFamily="34" charset="0"/>
                  </a:rPr>
                  <a:t>4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924" y="3112"/>
              <a:ext cx="318" cy="317"/>
              <a:chOff x="793" y="2659"/>
              <a:chExt cx="318" cy="317"/>
            </a:xfrm>
          </p:grpSpPr>
          <p:sp>
            <p:nvSpPr>
              <p:cNvPr id="66580" name="Oval 20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318" cy="317"/>
              </a:xfrm>
              <a:prstGeom prst="ellips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Text Box 21"/>
              <p:cNvSpPr txBox="1">
                <a:spLocks noChangeArrowheads="1"/>
              </p:cNvSpPr>
              <p:nvPr/>
            </p:nvSpPr>
            <p:spPr bwMode="auto">
              <a:xfrm>
                <a:off x="863" y="2738"/>
                <a:ext cx="173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1">
                    <a:solidFill>
                      <a:schemeClr val="bg2"/>
                    </a:solidFill>
                    <a:latin typeface="Verdana" pitchFamily="34" charset="0"/>
                  </a:rPr>
                  <a:t>5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018" y="3521"/>
              <a:ext cx="318" cy="317"/>
              <a:chOff x="793" y="2659"/>
              <a:chExt cx="318" cy="317"/>
            </a:xfrm>
          </p:grpSpPr>
          <p:sp>
            <p:nvSpPr>
              <p:cNvPr id="66583" name="Oval 23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318" cy="317"/>
              </a:xfrm>
              <a:prstGeom prst="ellips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Text Box 24"/>
              <p:cNvSpPr txBox="1">
                <a:spLocks noChangeArrowheads="1"/>
              </p:cNvSpPr>
              <p:nvPr/>
            </p:nvSpPr>
            <p:spPr bwMode="auto">
              <a:xfrm>
                <a:off x="863" y="2738"/>
                <a:ext cx="173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1">
                    <a:solidFill>
                      <a:schemeClr val="bg2"/>
                    </a:solidFill>
                    <a:latin typeface="Verdana" pitchFamily="34" charset="0"/>
                  </a:rPr>
                  <a:t>3</a:t>
                </a:r>
              </a:p>
            </p:txBody>
          </p:sp>
        </p:grp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1656" y="2848"/>
              <a:ext cx="128" cy="182"/>
            </a:xfrm>
            <a:prstGeom prst="rect">
              <a:avLst/>
            </a:prstGeom>
            <a:solidFill>
              <a:schemeClr val="tx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bg2"/>
                  </a:solidFill>
                  <a:latin typeface="Verdana" pitchFamily="34" charset="0"/>
                </a:rPr>
                <a:t> A</a:t>
              </a:r>
            </a:p>
            <a:p>
              <a:pPr algn="l"/>
              <a:r>
                <a:rPr lang="en-US" sz="900" b="1" dirty="0">
                  <a:solidFill>
                    <a:schemeClr val="bg2"/>
                  </a:solidFill>
                  <a:latin typeface="Verdana" pitchFamily="34" charset="0"/>
                </a:rPr>
                <a:t>2d</a:t>
              </a:r>
              <a:r>
                <a:rPr lang="en-US" sz="1000" b="1" dirty="0">
                  <a:solidFill>
                    <a:schemeClr val="bg2"/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1610" y="3429"/>
              <a:ext cx="128" cy="182"/>
            </a:xfrm>
            <a:prstGeom prst="rect">
              <a:avLst/>
            </a:prstGeom>
            <a:solidFill>
              <a:schemeClr val="tx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 B</a:t>
              </a:r>
            </a:p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2d</a:t>
              </a:r>
              <a:r>
                <a:rPr lang="en-US" sz="1000" b="1">
                  <a:solidFill>
                    <a:schemeClr val="bg2"/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2616" y="2704"/>
              <a:ext cx="128" cy="182"/>
            </a:xfrm>
            <a:prstGeom prst="rect">
              <a:avLst/>
            </a:prstGeom>
            <a:solidFill>
              <a:schemeClr val="tx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 C</a:t>
              </a:r>
            </a:p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2d</a:t>
              </a:r>
              <a:r>
                <a:rPr lang="en-US" sz="1000" b="1">
                  <a:solidFill>
                    <a:schemeClr val="bg2"/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3561" y="2886"/>
              <a:ext cx="128" cy="182"/>
            </a:xfrm>
            <a:prstGeom prst="rect">
              <a:avLst/>
            </a:prstGeom>
            <a:solidFill>
              <a:schemeClr val="tx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 E</a:t>
              </a:r>
            </a:p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2d</a:t>
              </a:r>
              <a:r>
                <a:rPr lang="en-US" sz="1000" b="1">
                  <a:solidFill>
                    <a:schemeClr val="bg2"/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2926" y="3479"/>
              <a:ext cx="128" cy="182"/>
            </a:xfrm>
            <a:prstGeom prst="rect">
              <a:avLst/>
            </a:prstGeom>
            <a:solidFill>
              <a:schemeClr val="tx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 D</a:t>
              </a:r>
            </a:p>
            <a:p>
              <a:pPr algn="l"/>
              <a:r>
                <a:rPr lang="en-US" sz="900" b="1">
                  <a:solidFill>
                    <a:schemeClr val="bg2"/>
                  </a:solidFill>
                  <a:latin typeface="Verdana" pitchFamily="34" charset="0"/>
                </a:rPr>
                <a:t>5d</a:t>
              </a:r>
              <a:r>
                <a:rPr lang="en-US" sz="1000" b="1">
                  <a:solidFill>
                    <a:schemeClr val="bg2"/>
                  </a:solidFill>
                  <a:latin typeface="Verdana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Critical Path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0"/>
              <a:t>	</a:t>
            </a:r>
            <a:r>
              <a:rPr lang="en-US" sz="2400"/>
              <a:t>The critical path is the path between the start event and end event which takes the longest time. </a:t>
            </a:r>
          </a:p>
          <a:p>
            <a:pPr>
              <a:buFontTx/>
              <a:buNone/>
            </a:pPr>
            <a:r>
              <a:rPr lang="en-US" sz="2400" b="0"/>
              <a:t>	Note that:</a:t>
            </a:r>
          </a:p>
          <a:p>
            <a:pPr lvl="1">
              <a:buFontTx/>
              <a:buChar char="•"/>
            </a:pPr>
            <a:r>
              <a:rPr lang="en-US" sz="2000" b="0"/>
              <a:t>No task on the critical path can take longer without extending the end date of the project. </a:t>
            </a:r>
          </a:p>
          <a:p>
            <a:pPr lvl="1">
              <a:buFontTx/>
              <a:buChar char="•"/>
            </a:pPr>
            <a:r>
              <a:rPr lang="en-US" sz="2000" b="0"/>
              <a:t>Tasks on the critical path are called critical tasks. </a:t>
            </a:r>
          </a:p>
          <a:p>
            <a:pPr lvl="1">
              <a:buFontTx/>
              <a:buChar char="•"/>
            </a:pPr>
            <a:r>
              <a:rPr lang="en-US" sz="2000" b="0"/>
              <a:t>No critical task can have any slack. </a:t>
            </a:r>
          </a:p>
          <a:p>
            <a:pPr lvl="1">
              <a:buFontTx/>
              <a:buChar char="•"/>
            </a:pPr>
            <a:r>
              <a:rPr lang="en-US" sz="2000" b="0"/>
              <a:t>Tasks on the critical path must be carefully monitored</a:t>
            </a:r>
            <a:r>
              <a:rPr lang="en-US" b="0"/>
              <a:t>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865188"/>
          </a:xfrm>
        </p:spPr>
        <p:txBody>
          <a:bodyPr/>
          <a:lstStyle/>
          <a:p>
            <a:r>
              <a:rPr lang="en-US" sz="2500" i="1">
                <a:effectLst>
                  <a:outerShdw blurRad="38100" dist="38100" dir="2700000" algn="tl">
                    <a:srgbClr val="C0C0C0"/>
                  </a:outerShdw>
                </a:effectLst>
              </a:rPr>
              <a:t>Project Scheduling</a:t>
            </a:r>
            <a:endParaRPr lang="en-US" sz="340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066800" y="3048000"/>
            <a:ext cx="26670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80000"/>
              </a:spcBef>
            </a:pPr>
            <a:r>
              <a:rPr lang="en-US" sz="2400" b="1">
                <a:latin typeface="Arial" charset="0"/>
              </a:rPr>
              <a:t>Program Evaluation and Review Technique</a:t>
            </a:r>
            <a:r>
              <a:rPr lang="en-US" sz="2000" b="1">
                <a:latin typeface="Arial" charset="0"/>
              </a:rPr>
              <a:t>  </a:t>
            </a:r>
            <a:r>
              <a:rPr lang="en-US" b="1">
                <a:solidFill>
                  <a:schemeClr val="hlink"/>
                </a:solidFill>
                <a:latin typeface="Arial" charset="0"/>
              </a:rPr>
              <a:t>(PERT)</a:t>
            </a:r>
            <a:endParaRPr lang="en-US" sz="2000" b="1">
              <a:latin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334000" y="3048000"/>
            <a:ext cx="26670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80000"/>
              </a:spcBef>
            </a:pPr>
            <a:endParaRPr lang="en-US" sz="2400" b="1">
              <a:latin typeface="Arial" charset="0"/>
            </a:endParaRPr>
          </a:p>
          <a:p>
            <a:pPr>
              <a:spcBef>
                <a:spcPct val="80000"/>
              </a:spcBef>
            </a:pPr>
            <a:endParaRPr lang="en-US" sz="2400" b="1">
              <a:latin typeface="Arial" charset="0"/>
            </a:endParaRPr>
          </a:p>
          <a:p>
            <a:pPr>
              <a:spcBef>
                <a:spcPct val="80000"/>
              </a:spcBef>
            </a:pPr>
            <a:r>
              <a:rPr lang="en-US" sz="2400" b="1">
                <a:latin typeface="Arial" charset="0"/>
              </a:rPr>
              <a:t>Critical Path Method </a:t>
            </a:r>
            <a:r>
              <a:rPr lang="en-US" b="1">
                <a:solidFill>
                  <a:schemeClr val="hlink"/>
                </a:solidFill>
                <a:latin typeface="Arial" charset="0"/>
              </a:rPr>
              <a:t>(CPM)</a:t>
            </a:r>
            <a:endParaRPr lang="en-US" sz="2400" b="1">
              <a:latin typeface="Arial" charset="0"/>
            </a:endParaRPr>
          </a:p>
          <a:p>
            <a:pPr>
              <a:spcBef>
                <a:spcPct val="80000"/>
              </a:spcBef>
            </a:pPr>
            <a:endParaRPr lang="en-US" sz="2400" b="1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80000"/>
              </a:spcBef>
            </a:pPr>
            <a:endParaRPr lang="en-US" sz="2400" b="1">
              <a:latin typeface="Arial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2667000" y="1524000"/>
            <a:ext cx="1600200" cy="1447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267200" y="1524000"/>
            <a:ext cx="1752600" cy="1524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001000" cy="915987"/>
          </a:xfrm>
        </p:spPr>
        <p:txBody>
          <a:bodyPr/>
          <a:lstStyle/>
          <a:p>
            <a:r>
              <a:rPr lang="en-US" sz="2500" i="1">
                <a:effectLst>
                  <a:outerShdw blurRad="38100" dist="38100" dir="2700000" algn="tl">
                    <a:srgbClr val="C0C0C0"/>
                  </a:outerShdw>
                </a:effectLst>
              </a:rPr>
              <a:t>Project Scheduling</a:t>
            </a:r>
            <a:endParaRPr lang="en-US" sz="3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724400"/>
          </a:xfrm>
          <a:ln/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400" b="0"/>
              <a:t>	</a:t>
            </a:r>
            <a:r>
              <a:rPr lang="en-US" sz="2800" b="0"/>
              <a:t>Both techniques (PERT and CPM) are driven by information already developed in earlier project planning activities:</a:t>
            </a:r>
          </a:p>
          <a:p>
            <a:pPr lvl="1"/>
            <a:r>
              <a:rPr lang="en-US" b="0">
                <a:solidFill>
                  <a:srgbClr val="FFCC00"/>
                </a:solidFill>
              </a:rPr>
              <a:t>Estimates of efforts</a:t>
            </a:r>
          </a:p>
          <a:p>
            <a:pPr lvl="1"/>
            <a:r>
              <a:rPr lang="en-US" b="0">
                <a:solidFill>
                  <a:srgbClr val="FFCC00"/>
                </a:solidFill>
              </a:rPr>
              <a:t>Decomposition of product function</a:t>
            </a:r>
          </a:p>
          <a:p>
            <a:pPr lvl="1"/>
            <a:r>
              <a:rPr lang="en-US" b="0">
                <a:solidFill>
                  <a:srgbClr val="FFCC00"/>
                </a:solidFill>
              </a:rPr>
              <a:t>selection of appropriate process model and task set</a:t>
            </a:r>
          </a:p>
          <a:p>
            <a:pPr lvl="1"/>
            <a:r>
              <a:rPr lang="en-US" b="0">
                <a:solidFill>
                  <a:srgbClr val="FFCC00"/>
                </a:solidFill>
              </a:rPr>
              <a:t>Decomposition of tasks</a:t>
            </a:r>
            <a:endParaRPr lang="en-US" sz="2400" b="0"/>
          </a:p>
          <a:p>
            <a:pPr>
              <a:spcBef>
                <a:spcPct val="80000"/>
              </a:spcBef>
            </a:pPr>
            <a:endParaRPr lang="en-US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001000" cy="1143000"/>
          </a:xfrm>
        </p:spPr>
        <p:txBody>
          <a:bodyPr/>
          <a:lstStyle/>
          <a:p>
            <a:r>
              <a:rPr lang="en-US" sz="2500" i="1">
                <a:effectLst>
                  <a:outerShdw blurRad="38100" dist="38100" dir="2700000" algn="tl">
                    <a:srgbClr val="C0C0C0"/>
                  </a:outerShdw>
                </a:effectLst>
              </a:rPr>
              <a:t>Project Scheduling</a:t>
            </a:r>
            <a:endParaRPr lang="en-US" sz="3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724400"/>
          </a:xfrm>
          <a:ln/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z="2800" b="0">
                <a:effectLst>
                  <a:outerShdw blurRad="38100" dist="38100" dir="2700000" algn="tl">
                    <a:srgbClr val="C0C0C0"/>
                  </a:outerShdw>
                </a:effectLst>
              </a:rPr>
              <a:t>Both PERT and CPM provides </a:t>
            </a:r>
            <a:r>
              <a:rPr lang="en-US" sz="28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quantitative </a:t>
            </a:r>
            <a:r>
              <a:rPr lang="en-US" sz="2800" b="0">
                <a:effectLst>
                  <a:outerShdw blurRad="38100" dist="38100" dir="2700000" algn="tl">
                    <a:srgbClr val="C0C0C0"/>
                  </a:outerShdw>
                </a:effectLst>
              </a:rPr>
              <a:t>tools to</a:t>
            </a:r>
          </a:p>
          <a:p>
            <a:pPr lvl="1">
              <a:spcBef>
                <a:spcPct val="40000"/>
              </a:spcBef>
            </a:pPr>
            <a:r>
              <a:rPr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determine the critical path</a:t>
            </a:r>
          </a:p>
          <a:p>
            <a:pPr lvl="1">
              <a:spcBef>
                <a:spcPct val="40000"/>
              </a:spcBef>
            </a:pPr>
            <a:r>
              <a:rPr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establish the most likely time estimated for individual tasks by applying statistical models</a:t>
            </a:r>
          </a:p>
          <a:p>
            <a:pPr lvl="1">
              <a:spcBef>
                <a:spcPct val="40000"/>
              </a:spcBef>
            </a:pPr>
            <a:r>
              <a:rPr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calculate boundary time (window) for a particular task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General Practices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148138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On large projects, hundreds of </a:t>
            </a:r>
            <a:r>
              <a:rPr lang="en-US" sz="2000" u="sng" smtClean="0"/>
              <a:t>small tasks</a:t>
            </a:r>
            <a:r>
              <a:rPr lang="en-US" sz="2000" smtClean="0"/>
              <a:t> must occur to accomplish a larger goal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Project manager's objectives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Define</a:t>
            </a:r>
            <a:r>
              <a:rPr lang="en-US" sz="1800" smtClean="0"/>
              <a:t> all project </a:t>
            </a:r>
            <a:r>
              <a:rPr lang="en-US" sz="1800" u="sng" smtClean="0"/>
              <a:t>tasks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Build an activity network</a:t>
            </a:r>
            <a:r>
              <a:rPr lang="en-US" sz="1800" smtClean="0"/>
              <a:t> that depicts their interdependencies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Identify</a:t>
            </a:r>
            <a:r>
              <a:rPr lang="en-US" sz="1800" smtClean="0"/>
              <a:t> the </a:t>
            </a:r>
            <a:r>
              <a:rPr lang="en-US" sz="1800" u="sng" smtClean="0"/>
              <a:t>tasks</a:t>
            </a:r>
            <a:r>
              <a:rPr lang="en-US" sz="1800" smtClean="0"/>
              <a:t> that are </a:t>
            </a:r>
            <a:r>
              <a:rPr lang="en-US" sz="1800" u="sng" smtClean="0"/>
              <a:t>critical</a:t>
            </a:r>
            <a:r>
              <a:rPr lang="en-US" sz="1800" smtClean="0"/>
              <a:t> within the activity network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Build a timeline</a:t>
            </a:r>
            <a:r>
              <a:rPr lang="en-US" sz="1800" smtClean="0"/>
              <a:t> depicting the planned and actual progress of each task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Track</a:t>
            </a:r>
            <a:r>
              <a:rPr lang="en-US" sz="1800" smtClean="0"/>
              <a:t> task </a:t>
            </a:r>
            <a:r>
              <a:rPr lang="en-US" sz="1800" u="sng" smtClean="0"/>
              <a:t>progress</a:t>
            </a:r>
            <a:r>
              <a:rPr lang="en-US" sz="1800" smtClean="0"/>
              <a:t> to ensure that delay is recognized "one day at a time"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To do this, the schedule should allow </a:t>
            </a:r>
            <a:r>
              <a:rPr lang="en-US" sz="1800" u="sng" smtClean="0"/>
              <a:t>progress</a:t>
            </a:r>
            <a:r>
              <a:rPr lang="en-US" sz="1800" smtClean="0"/>
              <a:t> to be </a:t>
            </a:r>
            <a:r>
              <a:rPr lang="en-US" sz="1800" u="sng" smtClean="0"/>
              <a:t>monitored</a:t>
            </a:r>
            <a:r>
              <a:rPr lang="en-US" sz="1800" smtClean="0"/>
              <a:t> and the project to be </a:t>
            </a:r>
            <a:r>
              <a:rPr lang="en-US" sz="1800" u="sng" smtClean="0"/>
              <a:t>controlled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248400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11BBFDC-D85D-40F8-B945-47E3A958CBB4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264392" y="6445250"/>
            <a:ext cx="18182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ar-SA" sz="1600" dirty="0" smtClean="0">
                <a:solidFill>
                  <a:srgbClr val="000000"/>
                </a:solidFill>
                <a:cs typeface="Arial" charset="0"/>
              </a:rPr>
              <a:t>‏</a:t>
            </a:r>
            <a:endParaRPr lang="en-GB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635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Example Task Network</a:t>
            </a:r>
            <a:br>
              <a:rPr lang="en-US" smtClean="0"/>
            </a:br>
            <a:r>
              <a:rPr lang="en-US" smtClean="0"/>
              <a:t>with Critical Path Marked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461375" y="6248400"/>
            <a:ext cx="5302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97EAE73-4B76-4A64-9B8E-7A6D121D1700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>
            <a:off x="152400" y="3497263"/>
            <a:ext cx="838200" cy="481012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A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>
            <a:off x="1524000" y="2667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B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7432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E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535" name="AutoShape 5"/>
          <p:cNvSpPr>
            <a:spLocks noChangeArrowheads="1"/>
          </p:cNvSpPr>
          <p:nvPr/>
        </p:nvSpPr>
        <p:spPr bwMode="auto">
          <a:xfrm>
            <a:off x="41910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F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36" name="AutoShape 6"/>
          <p:cNvSpPr>
            <a:spLocks noChangeArrowheads="1"/>
          </p:cNvSpPr>
          <p:nvPr/>
        </p:nvSpPr>
        <p:spPr bwMode="auto">
          <a:xfrm>
            <a:off x="67818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H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2537" name="AutoShape 7"/>
          <p:cNvCxnSpPr>
            <a:cxnSpLocks noChangeShapeType="1"/>
            <a:stCxn id="22541" idx="3"/>
            <a:endCxn id="22534" idx="1"/>
          </p:cNvCxnSpPr>
          <p:nvPr/>
        </p:nvCxnSpPr>
        <p:spPr bwMode="auto">
          <a:xfrm>
            <a:off x="2362200" y="3848100"/>
            <a:ext cx="381000" cy="1588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38" name="AutoShape 8"/>
          <p:cNvCxnSpPr>
            <a:cxnSpLocks noChangeShapeType="1"/>
            <a:stCxn id="22534" idx="3"/>
            <a:endCxn id="22535" idx="1"/>
          </p:cNvCxnSpPr>
          <p:nvPr/>
        </p:nvCxnSpPr>
        <p:spPr bwMode="auto">
          <a:xfrm flipV="1">
            <a:off x="3581400" y="2705100"/>
            <a:ext cx="609600" cy="1143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39" name="AutoShape 9"/>
          <p:cNvCxnSpPr>
            <a:cxnSpLocks noChangeShapeType="1"/>
            <a:stCxn id="22535" idx="3"/>
            <a:endCxn id="22554" idx="1"/>
          </p:cNvCxnSpPr>
          <p:nvPr/>
        </p:nvCxnSpPr>
        <p:spPr bwMode="auto">
          <a:xfrm>
            <a:off x="5029200" y="2705100"/>
            <a:ext cx="5334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40" name="AutoShape 10"/>
          <p:cNvCxnSpPr>
            <a:cxnSpLocks noChangeShapeType="1"/>
            <a:stCxn id="22532" idx="3"/>
            <a:endCxn id="22533" idx="1"/>
          </p:cNvCxnSpPr>
          <p:nvPr/>
        </p:nvCxnSpPr>
        <p:spPr bwMode="auto">
          <a:xfrm flipV="1">
            <a:off x="990600" y="2933700"/>
            <a:ext cx="533400" cy="803275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541" name="AutoShape 11"/>
          <p:cNvSpPr>
            <a:spLocks noChangeArrowheads="1"/>
          </p:cNvSpPr>
          <p:nvPr/>
        </p:nvSpPr>
        <p:spPr bwMode="auto">
          <a:xfrm>
            <a:off x="15240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C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42" name="AutoShape 12"/>
          <p:cNvSpPr>
            <a:spLocks noChangeArrowheads="1"/>
          </p:cNvSpPr>
          <p:nvPr/>
        </p:nvSpPr>
        <p:spPr bwMode="auto">
          <a:xfrm>
            <a:off x="1524000" y="44196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D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43" name="AutoShape 13"/>
          <p:cNvSpPr>
            <a:spLocks noChangeArrowheads="1"/>
          </p:cNvSpPr>
          <p:nvPr/>
        </p:nvSpPr>
        <p:spPr bwMode="auto">
          <a:xfrm>
            <a:off x="41910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I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44" name="AutoShape 14"/>
          <p:cNvSpPr>
            <a:spLocks noChangeArrowheads="1"/>
          </p:cNvSpPr>
          <p:nvPr/>
        </p:nvSpPr>
        <p:spPr bwMode="auto">
          <a:xfrm>
            <a:off x="6781800" y="3962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M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2545" name="AutoShape 15"/>
          <p:cNvCxnSpPr>
            <a:cxnSpLocks noChangeShapeType="1"/>
            <a:stCxn id="22532" idx="3"/>
            <a:endCxn id="22542" idx="1"/>
          </p:cNvCxnSpPr>
          <p:nvPr/>
        </p:nvCxnSpPr>
        <p:spPr bwMode="auto">
          <a:xfrm>
            <a:off x="990600" y="3738563"/>
            <a:ext cx="533400" cy="9493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46" name="AutoShape 16"/>
          <p:cNvCxnSpPr>
            <a:cxnSpLocks noChangeShapeType="1"/>
            <a:stCxn id="22542" idx="3"/>
            <a:endCxn id="22534" idx="2"/>
          </p:cNvCxnSpPr>
          <p:nvPr/>
        </p:nvCxnSpPr>
        <p:spPr bwMode="auto">
          <a:xfrm flipV="1">
            <a:off x="2362200" y="4114800"/>
            <a:ext cx="800100" cy="5715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47" name="AutoShape 17"/>
          <p:cNvCxnSpPr>
            <a:cxnSpLocks noChangeShapeType="1"/>
            <a:stCxn id="22543" idx="3"/>
            <a:endCxn id="22555" idx="1"/>
          </p:cNvCxnSpPr>
          <p:nvPr/>
        </p:nvCxnSpPr>
        <p:spPr bwMode="auto">
          <a:xfrm>
            <a:off x="5029200" y="3848100"/>
            <a:ext cx="5334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548" name="AutoShape 18"/>
          <p:cNvSpPr>
            <a:spLocks noChangeArrowheads="1"/>
          </p:cNvSpPr>
          <p:nvPr/>
        </p:nvSpPr>
        <p:spPr bwMode="auto">
          <a:xfrm>
            <a:off x="7924800" y="3200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N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2549" name="AutoShape 19"/>
          <p:cNvCxnSpPr>
            <a:cxnSpLocks noChangeShapeType="1"/>
            <a:stCxn id="22536" idx="3"/>
            <a:endCxn id="22548" idx="1"/>
          </p:cNvCxnSpPr>
          <p:nvPr/>
        </p:nvCxnSpPr>
        <p:spPr bwMode="auto">
          <a:xfrm>
            <a:off x="7620000" y="2705100"/>
            <a:ext cx="304800" cy="76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50" name="AutoShape 20"/>
          <p:cNvCxnSpPr>
            <a:cxnSpLocks noChangeShapeType="1"/>
            <a:stCxn id="22544" idx="3"/>
            <a:endCxn id="22548" idx="1"/>
          </p:cNvCxnSpPr>
          <p:nvPr/>
        </p:nvCxnSpPr>
        <p:spPr bwMode="auto">
          <a:xfrm flipV="1">
            <a:off x="7620000" y="3467100"/>
            <a:ext cx="304800" cy="762000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51" name="AutoShape 21"/>
          <p:cNvCxnSpPr>
            <a:cxnSpLocks noChangeShapeType="1"/>
            <a:stCxn id="22533" idx="2"/>
            <a:endCxn id="22541" idx="0"/>
          </p:cNvCxnSpPr>
          <p:nvPr/>
        </p:nvCxnSpPr>
        <p:spPr bwMode="auto">
          <a:xfrm>
            <a:off x="1943100" y="3200400"/>
            <a:ext cx="1588" cy="381000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52" name="AutoShape 22"/>
          <p:cNvCxnSpPr>
            <a:cxnSpLocks noChangeShapeType="1"/>
            <a:stCxn id="22554" idx="3"/>
            <a:endCxn id="22536" idx="1"/>
          </p:cNvCxnSpPr>
          <p:nvPr/>
        </p:nvCxnSpPr>
        <p:spPr bwMode="auto">
          <a:xfrm>
            <a:off x="6400800" y="2705100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53" name="AutoShape 23"/>
          <p:cNvCxnSpPr>
            <a:cxnSpLocks noChangeShapeType="1"/>
            <a:stCxn id="22534" idx="3"/>
            <a:endCxn id="22543" idx="1"/>
          </p:cNvCxnSpPr>
          <p:nvPr/>
        </p:nvCxnSpPr>
        <p:spPr bwMode="auto">
          <a:xfrm>
            <a:off x="3581400" y="3848100"/>
            <a:ext cx="6096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554" name="AutoShape 24"/>
          <p:cNvSpPr>
            <a:spLocks noChangeArrowheads="1"/>
          </p:cNvSpPr>
          <p:nvPr/>
        </p:nvSpPr>
        <p:spPr bwMode="auto">
          <a:xfrm>
            <a:off x="5562600" y="2438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G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55" name="AutoShape 25"/>
          <p:cNvSpPr>
            <a:spLocks noChangeArrowheads="1"/>
          </p:cNvSpPr>
          <p:nvPr/>
        </p:nvSpPr>
        <p:spPr bwMode="auto">
          <a:xfrm>
            <a:off x="5562600" y="35814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J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56" name="AutoShape 26"/>
          <p:cNvSpPr>
            <a:spLocks noChangeArrowheads="1"/>
          </p:cNvSpPr>
          <p:nvPr/>
        </p:nvSpPr>
        <p:spPr bwMode="auto">
          <a:xfrm>
            <a:off x="4191000" y="4572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K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2557" name="AutoShape 27"/>
          <p:cNvCxnSpPr>
            <a:cxnSpLocks noChangeShapeType="1"/>
            <a:stCxn id="22556" idx="3"/>
            <a:endCxn id="22558" idx="1"/>
          </p:cNvCxnSpPr>
          <p:nvPr/>
        </p:nvCxnSpPr>
        <p:spPr bwMode="auto">
          <a:xfrm>
            <a:off x="5029200" y="4838700"/>
            <a:ext cx="533400" cy="1588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558" name="AutoShape 28"/>
          <p:cNvSpPr>
            <a:spLocks noChangeArrowheads="1"/>
          </p:cNvSpPr>
          <p:nvPr/>
        </p:nvSpPr>
        <p:spPr bwMode="auto">
          <a:xfrm>
            <a:off x="5562600" y="45720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Task 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>
                <a:solidFill>
                  <a:srgbClr val="000000"/>
                </a:solidFill>
              </a:rPr>
              <a:t>10</a:t>
            </a:r>
          </a:p>
        </p:txBody>
      </p:sp>
      <p:cxnSp>
        <p:nvCxnSpPr>
          <p:cNvPr id="22559" name="AutoShape 29"/>
          <p:cNvCxnSpPr>
            <a:cxnSpLocks noChangeShapeType="1"/>
            <a:stCxn id="22534" idx="3"/>
            <a:endCxn id="22556" idx="1"/>
          </p:cNvCxnSpPr>
          <p:nvPr/>
        </p:nvCxnSpPr>
        <p:spPr bwMode="auto">
          <a:xfrm>
            <a:off x="3581400" y="3848100"/>
            <a:ext cx="609600" cy="990600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60" name="AutoShape 30"/>
          <p:cNvCxnSpPr>
            <a:cxnSpLocks noChangeShapeType="1"/>
            <a:stCxn id="22555" idx="3"/>
            <a:endCxn id="22544" idx="1"/>
          </p:cNvCxnSpPr>
          <p:nvPr/>
        </p:nvCxnSpPr>
        <p:spPr bwMode="auto">
          <a:xfrm>
            <a:off x="6400800" y="3848100"/>
            <a:ext cx="381000" cy="3810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2561" name="AutoShape 31"/>
          <p:cNvCxnSpPr>
            <a:cxnSpLocks noChangeShapeType="1"/>
            <a:stCxn id="22558" idx="3"/>
            <a:endCxn id="22544" idx="1"/>
          </p:cNvCxnSpPr>
          <p:nvPr/>
        </p:nvCxnSpPr>
        <p:spPr bwMode="auto">
          <a:xfrm flipV="1">
            <a:off x="6400800" y="4229100"/>
            <a:ext cx="381000" cy="609600"/>
          </a:xfrm>
          <a:prstGeom prst="straightConnector1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562" name="Text Box 32"/>
          <p:cNvSpPr txBox="1">
            <a:spLocks noChangeArrowheads="1"/>
          </p:cNvSpPr>
          <p:nvPr/>
        </p:nvSpPr>
        <p:spPr bwMode="auto">
          <a:xfrm>
            <a:off x="2228850" y="5770563"/>
            <a:ext cx="4283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Critical path: A-B-C-E-K-L-M-N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Timeline Chart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Mechanics of a Timeline Chart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458200" cy="3705225"/>
          </a:xfrm>
        </p:spPr>
        <p:txBody>
          <a:bodyPr/>
          <a:lstStyle/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Also called a Gantt chart; 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All </a:t>
            </a:r>
            <a:r>
              <a:rPr lang="en-US" sz="2000" u="sng" smtClean="0"/>
              <a:t>project tasks</a:t>
            </a:r>
            <a:r>
              <a:rPr lang="en-US" sz="2000" smtClean="0"/>
              <a:t> are listed in the far left column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The next few columns may list the following for each task: projected start date, projected stop date, projected duration, actual start date, actual stop date, actual duration, task inter-dependencies (i.e., predecessors)</a:t>
            </a:r>
            <a:r>
              <a:rPr lang="ar-SA" sz="2000" smtClean="0"/>
              <a:t>‏</a:t>
            </a:r>
            <a:endParaRPr lang="en-US" sz="2000" smtClean="0"/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To the far right are columns representing </a:t>
            </a:r>
            <a:r>
              <a:rPr lang="en-US" sz="2000" u="sng" smtClean="0"/>
              <a:t>dates on a calendar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The </a:t>
            </a:r>
            <a:r>
              <a:rPr lang="en-US" sz="2000" u="sng" smtClean="0"/>
              <a:t>length of a horizontal bar</a:t>
            </a:r>
            <a:r>
              <a:rPr lang="en-US" sz="2000" smtClean="0"/>
              <a:t> on the calendar indicates the duration of the task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When </a:t>
            </a:r>
            <a:r>
              <a:rPr lang="en-US" sz="2000" u="sng" smtClean="0"/>
              <a:t>multiple bars</a:t>
            </a:r>
            <a:r>
              <a:rPr lang="en-US" sz="2000" smtClean="0"/>
              <a:t> occur at the same time interval on the calendar, this implies task </a:t>
            </a:r>
            <a:r>
              <a:rPr lang="en-US" sz="2000" u="sng" smtClean="0"/>
              <a:t>concurrency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 </a:t>
            </a:r>
            <a:r>
              <a:rPr lang="en-US" sz="2000" u="sng" smtClean="0"/>
              <a:t>diamond</a:t>
            </a:r>
            <a:r>
              <a:rPr lang="en-US" sz="2000" smtClean="0"/>
              <a:t> in the calendar area of a specific task indicates that the task is a </a:t>
            </a:r>
            <a:r>
              <a:rPr lang="en-US" sz="2000" u="sng" smtClean="0"/>
              <a:t>milestone</a:t>
            </a:r>
            <a:r>
              <a:rPr lang="en-US" sz="2000" smtClean="0"/>
              <a:t>; a milestone has a time duration of zero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smtClean="0"/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248400"/>
            <a:ext cx="5302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1D6D14B-8BF1-4482-86AC-33A71D1B36DF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4581" name="Group 3"/>
          <p:cNvGrpSpPr>
            <a:grpSpLocks/>
          </p:cNvGrpSpPr>
          <p:nvPr/>
        </p:nvGrpSpPr>
        <p:grpSpPr bwMode="auto">
          <a:xfrm>
            <a:off x="457200" y="5181600"/>
            <a:ext cx="7773988" cy="1066800"/>
            <a:chOff x="288" y="3264"/>
            <a:chExt cx="4897" cy="672"/>
          </a:xfrm>
        </p:grpSpPr>
        <p:sp>
          <p:nvSpPr>
            <p:cNvPr id="24585" name="Rectangle 4"/>
            <p:cNvSpPr>
              <a:spLocks noChangeArrowheads="1"/>
            </p:cNvSpPr>
            <p:nvPr/>
          </p:nvSpPr>
          <p:spPr bwMode="auto">
            <a:xfrm>
              <a:off x="4740" y="3734"/>
              <a:ext cx="221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4740" y="3504"/>
              <a:ext cx="221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6"/>
            <p:cNvSpPr>
              <a:spLocks noChangeArrowheads="1"/>
            </p:cNvSpPr>
            <p:nvPr/>
          </p:nvSpPr>
          <p:spPr bwMode="auto">
            <a:xfrm>
              <a:off x="4740" y="3264"/>
              <a:ext cx="221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7"/>
            <p:cNvSpPr>
              <a:spLocks noChangeArrowheads="1"/>
            </p:cNvSpPr>
            <p:nvPr/>
          </p:nvSpPr>
          <p:spPr bwMode="auto">
            <a:xfrm>
              <a:off x="4512" y="3734"/>
              <a:ext cx="227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4512" y="3504"/>
              <a:ext cx="227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9"/>
            <p:cNvSpPr>
              <a:spLocks noChangeArrowheads="1"/>
            </p:cNvSpPr>
            <p:nvPr/>
          </p:nvSpPr>
          <p:spPr bwMode="auto">
            <a:xfrm>
              <a:off x="4512" y="3264"/>
              <a:ext cx="227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Rectangle 10"/>
            <p:cNvSpPr>
              <a:spLocks noChangeArrowheads="1"/>
            </p:cNvSpPr>
            <p:nvPr/>
          </p:nvSpPr>
          <p:spPr bwMode="auto">
            <a:xfrm>
              <a:off x="2825" y="3734"/>
              <a:ext cx="355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592" name="Rectangle 11"/>
            <p:cNvSpPr>
              <a:spLocks noChangeArrowheads="1"/>
            </p:cNvSpPr>
            <p:nvPr/>
          </p:nvSpPr>
          <p:spPr bwMode="auto">
            <a:xfrm>
              <a:off x="2825" y="3504"/>
              <a:ext cx="355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24593" name="Rectangle 12"/>
            <p:cNvSpPr>
              <a:spLocks noChangeArrowheads="1"/>
            </p:cNvSpPr>
            <p:nvPr/>
          </p:nvSpPr>
          <p:spPr bwMode="auto">
            <a:xfrm>
              <a:off x="2825" y="3264"/>
              <a:ext cx="355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Pred.</a:t>
              </a:r>
            </a:p>
          </p:txBody>
        </p:sp>
        <p:sp>
          <p:nvSpPr>
            <p:cNvPr id="24594" name="Rectangle 13"/>
            <p:cNvSpPr>
              <a:spLocks noChangeArrowheads="1"/>
            </p:cNvSpPr>
            <p:nvPr/>
          </p:nvSpPr>
          <p:spPr bwMode="auto">
            <a:xfrm>
              <a:off x="3181" y="3734"/>
              <a:ext cx="22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4"/>
            <p:cNvSpPr>
              <a:spLocks noChangeArrowheads="1"/>
            </p:cNvSpPr>
            <p:nvPr/>
          </p:nvSpPr>
          <p:spPr bwMode="auto">
            <a:xfrm>
              <a:off x="3181" y="3504"/>
              <a:ext cx="222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15"/>
            <p:cNvSpPr>
              <a:spLocks noChangeArrowheads="1"/>
            </p:cNvSpPr>
            <p:nvPr/>
          </p:nvSpPr>
          <p:spPr bwMode="auto">
            <a:xfrm>
              <a:off x="3181" y="3264"/>
              <a:ext cx="222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16"/>
            <p:cNvSpPr>
              <a:spLocks noChangeArrowheads="1"/>
            </p:cNvSpPr>
            <p:nvPr/>
          </p:nvSpPr>
          <p:spPr bwMode="auto">
            <a:xfrm>
              <a:off x="3404" y="3734"/>
              <a:ext cx="221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17"/>
            <p:cNvSpPr>
              <a:spLocks noChangeArrowheads="1"/>
            </p:cNvSpPr>
            <p:nvPr/>
          </p:nvSpPr>
          <p:spPr bwMode="auto">
            <a:xfrm>
              <a:off x="3404" y="3504"/>
              <a:ext cx="221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18"/>
            <p:cNvSpPr>
              <a:spLocks noChangeArrowheads="1"/>
            </p:cNvSpPr>
            <p:nvPr/>
          </p:nvSpPr>
          <p:spPr bwMode="auto">
            <a:xfrm>
              <a:off x="3404" y="3264"/>
              <a:ext cx="221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19"/>
            <p:cNvSpPr>
              <a:spLocks noChangeArrowheads="1"/>
            </p:cNvSpPr>
            <p:nvPr/>
          </p:nvSpPr>
          <p:spPr bwMode="auto">
            <a:xfrm>
              <a:off x="4294" y="3734"/>
              <a:ext cx="217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0"/>
            <p:cNvSpPr>
              <a:spLocks noChangeArrowheads="1"/>
            </p:cNvSpPr>
            <p:nvPr/>
          </p:nvSpPr>
          <p:spPr bwMode="auto">
            <a:xfrm>
              <a:off x="4294" y="3504"/>
              <a:ext cx="217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1"/>
            <p:cNvSpPr>
              <a:spLocks noChangeArrowheads="1"/>
            </p:cNvSpPr>
            <p:nvPr/>
          </p:nvSpPr>
          <p:spPr bwMode="auto">
            <a:xfrm>
              <a:off x="4294" y="3264"/>
              <a:ext cx="217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Rectangle 22"/>
            <p:cNvSpPr>
              <a:spLocks noChangeArrowheads="1"/>
            </p:cNvSpPr>
            <p:nvPr/>
          </p:nvSpPr>
          <p:spPr bwMode="auto">
            <a:xfrm>
              <a:off x="4962" y="3734"/>
              <a:ext cx="22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3"/>
            <p:cNvSpPr>
              <a:spLocks noChangeArrowheads="1"/>
            </p:cNvSpPr>
            <p:nvPr/>
          </p:nvSpPr>
          <p:spPr bwMode="auto">
            <a:xfrm>
              <a:off x="4071" y="3734"/>
              <a:ext cx="22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4"/>
            <p:cNvSpPr>
              <a:spLocks noChangeArrowheads="1"/>
            </p:cNvSpPr>
            <p:nvPr/>
          </p:nvSpPr>
          <p:spPr bwMode="auto">
            <a:xfrm>
              <a:off x="3849" y="3734"/>
              <a:ext cx="221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25"/>
            <p:cNvSpPr>
              <a:spLocks noChangeArrowheads="1"/>
            </p:cNvSpPr>
            <p:nvPr/>
          </p:nvSpPr>
          <p:spPr bwMode="auto">
            <a:xfrm>
              <a:off x="3626" y="3734"/>
              <a:ext cx="22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Rectangle 26"/>
            <p:cNvSpPr>
              <a:spLocks noChangeArrowheads="1"/>
            </p:cNvSpPr>
            <p:nvPr/>
          </p:nvSpPr>
          <p:spPr bwMode="auto">
            <a:xfrm>
              <a:off x="2469" y="3734"/>
              <a:ext cx="355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3/1</a:t>
              </a:r>
            </a:p>
          </p:txBody>
        </p:sp>
        <p:sp>
          <p:nvSpPr>
            <p:cNvPr id="24608" name="Rectangle 27"/>
            <p:cNvSpPr>
              <a:spLocks noChangeArrowheads="1"/>
            </p:cNvSpPr>
            <p:nvPr/>
          </p:nvSpPr>
          <p:spPr bwMode="auto">
            <a:xfrm>
              <a:off x="2113" y="3734"/>
              <a:ext cx="355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3/1</a:t>
              </a:r>
            </a:p>
          </p:txBody>
        </p:sp>
        <p:sp>
          <p:nvSpPr>
            <p:cNvPr id="24609" name="Rectangle 28"/>
            <p:cNvSpPr>
              <a:spLocks noChangeArrowheads="1"/>
            </p:cNvSpPr>
            <p:nvPr/>
          </p:nvSpPr>
          <p:spPr bwMode="auto">
            <a:xfrm>
              <a:off x="1623" y="3734"/>
              <a:ext cx="489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610" name="Rectangle 29"/>
            <p:cNvSpPr>
              <a:spLocks noChangeArrowheads="1"/>
            </p:cNvSpPr>
            <p:nvPr/>
          </p:nvSpPr>
          <p:spPr bwMode="auto">
            <a:xfrm>
              <a:off x="677" y="3734"/>
              <a:ext cx="945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 Milestone N</a:t>
              </a:r>
            </a:p>
          </p:txBody>
        </p:sp>
        <p:sp>
          <p:nvSpPr>
            <p:cNvPr id="24611" name="Rectangle 30"/>
            <p:cNvSpPr>
              <a:spLocks noChangeArrowheads="1"/>
            </p:cNvSpPr>
            <p:nvPr/>
          </p:nvSpPr>
          <p:spPr bwMode="auto">
            <a:xfrm>
              <a:off x="288" y="3734"/>
              <a:ext cx="38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612" name="Rectangle 31"/>
            <p:cNvSpPr>
              <a:spLocks noChangeArrowheads="1"/>
            </p:cNvSpPr>
            <p:nvPr/>
          </p:nvSpPr>
          <p:spPr bwMode="auto">
            <a:xfrm>
              <a:off x="4962" y="3504"/>
              <a:ext cx="222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2"/>
            <p:cNvSpPr>
              <a:spLocks noChangeArrowheads="1"/>
            </p:cNvSpPr>
            <p:nvPr/>
          </p:nvSpPr>
          <p:spPr bwMode="auto">
            <a:xfrm>
              <a:off x="4071" y="3504"/>
              <a:ext cx="222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3"/>
            <p:cNvSpPr>
              <a:spLocks noChangeArrowheads="1"/>
            </p:cNvSpPr>
            <p:nvPr/>
          </p:nvSpPr>
          <p:spPr bwMode="auto">
            <a:xfrm>
              <a:off x="3849" y="3504"/>
              <a:ext cx="221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Rectangle 34"/>
            <p:cNvSpPr>
              <a:spLocks noChangeArrowheads="1"/>
            </p:cNvSpPr>
            <p:nvPr/>
          </p:nvSpPr>
          <p:spPr bwMode="auto">
            <a:xfrm>
              <a:off x="3626" y="3504"/>
              <a:ext cx="222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35"/>
            <p:cNvSpPr>
              <a:spLocks noChangeArrowheads="1"/>
            </p:cNvSpPr>
            <p:nvPr/>
          </p:nvSpPr>
          <p:spPr bwMode="auto">
            <a:xfrm>
              <a:off x="2469" y="3504"/>
              <a:ext cx="355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2/28</a:t>
              </a:r>
            </a:p>
          </p:txBody>
        </p:sp>
        <p:sp>
          <p:nvSpPr>
            <p:cNvPr id="24617" name="Rectangle 36"/>
            <p:cNvSpPr>
              <a:spLocks noChangeArrowheads="1"/>
            </p:cNvSpPr>
            <p:nvPr/>
          </p:nvSpPr>
          <p:spPr bwMode="auto">
            <a:xfrm>
              <a:off x="2113" y="3504"/>
              <a:ext cx="355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1/1</a:t>
              </a:r>
            </a:p>
          </p:txBody>
        </p:sp>
        <p:sp>
          <p:nvSpPr>
            <p:cNvPr id="24618" name="Rectangle 37"/>
            <p:cNvSpPr>
              <a:spLocks noChangeArrowheads="1"/>
            </p:cNvSpPr>
            <p:nvPr/>
          </p:nvSpPr>
          <p:spPr bwMode="auto">
            <a:xfrm>
              <a:off x="1623" y="3504"/>
              <a:ext cx="489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2 months</a:t>
              </a:r>
            </a:p>
          </p:txBody>
        </p:sp>
        <p:sp>
          <p:nvSpPr>
            <p:cNvPr id="24619" name="Rectangle 38"/>
            <p:cNvSpPr>
              <a:spLocks noChangeArrowheads="1"/>
            </p:cNvSpPr>
            <p:nvPr/>
          </p:nvSpPr>
          <p:spPr bwMode="auto">
            <a:xfrm>
              <a:off x="677" y="3504"/>
              <a:ext cx="945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 Task A</a:t>
              </a:r>
            </a:p>
          </p:txBody>
        </p:sp>
        <p:sp>
          <p:nvSpPr>
            <p:cNvPr id="24620" name="Rectangle 39"/>
            <p:cNvSpPr>
              <a:spLocks noChangeArrowheads="1"/>
            </p:cNvSpPr>
            <p:nvPr/>
          </p:nvSpPr>
          <p:spPr bwMode="auto">
            <a:xfrm>
              <a:off x="288" y="3504"/>
              <a:ext cx="388" cy="2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621" name="Rectangle 40"/>
            <p:cNvSpPr>
              <a:spLocks noChangeArrowheads="1"/>
            </p:cNvSpPr>
            <p:nvPr/>
          </p:nvSpPr>
          <p:spPr bwMode="auto">
            <a:xfrm>
              <a:off x="4962" y="3264"/>
              <a:ext cx="222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41"/>
            <p:cNvSpPr>
              <a:spLocks noChangeArrowheads="1"/>
            </p:cNvSpPr>
            <p:nvPr/>
          </p:nvSpPr>
          <p:spPr bwMode="auto">
            <a:xfrm>
              <a:off x="4071" y="3264"/>
              <a:ext cx="222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Rectangle 42"/>
            <p:cNvSpPr>
              <a:spLocks noChangeArrowheads="1"/>
            </p:cNvSpPr>
            <p:nvPr/>
          </p:nvSpPr>
          <p:spPr bwMode="auto">
            <a:xfrm>
              <a:off x="3849" y="3264"/>
              <a:ext cx="221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Rectangle 43"/>
            <p:cNvSpPr>
              <a:spLocks noChangeArrowheads="1"/>
            </p:cNvSpPr>
            <p:nvPr/>
          </p:nvSpPr>
          <p:spPr bwMode="auto">
            <a:xfrm>
              <a:off x="3626" y="3264"/>
              <a:ext cx="222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Rectangle 44"/>
            <p:cNvSpPr>
              <a:spLocks noChangeArrowheads="1"/>
            </p:cNvSpPr>
            <p:nvPr/>
          </p:nvSpPr>
          <p:spPr bwMode="auto">
            <a:xfrm>
              <a:off x="2469" y="3264"/>
              <a:ext cx="355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Finish</a:t>
              </a:r>
            </a:p>
          </p:txBody>
        </p:sp>
        <p:sp>
          <p:nvSpPr>
            <p:cNvPr id="24626" name="Rectangle 45"/>
            <p:cNvSpPr>
              <a:spLocks noChangeArrowheads="1"/>
            </p:cNvSpPr>
            <p:nvPr/>
          </p:nvSpPr>
          <p:spPr bwMode="auto">
            <a:xfrm>
              <a:off x="2113" y="3264"/>
              <a:ext cx="355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24627" name="Rectangle 46"/>
            <p:cNvSpPr>
              <a:spLocks noChangeArrowheads="1"/>
            </p:cNvSpPr>
            <p:nvPr/>
          </p:nvSpPr>
          <p:spPr bwMode="auto">
            <a:xfrm>
              <a:off x="1623" y="3264"/>
              <a:ext cx="489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Duration</a:t>
              </a:r>
            </a:p>
          </p:txBody>
        </p:sp>
        <p:sp>
          <p:nvSpPr>
            <p:cNvPr id="24628" name="Rectangle 47"/>
            <p:cNvSpPr>
              <a:spLocks noChangeArrowheads="1"/>
            </p:cNvSpPr>
            <p:nvPr/>
          </p:nvSpPr>
          <p:spPr bwMode="auto">
            <a:xfrm>
              <a:off x="677" y="3264"/>
              <a:ext cx="945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Task Name</a:t>
              </a:r>
            </a:p>
          </p:txBody>
        </p:sp>
        <p:sp>
          <p:nvSpPr>
            <p:cNvPr id="24629" name="Rectangle 48"/>
            <p:cNvSpPr>
              <a:spLocks noChangeArrowheads="1"/>
            </p:cNvSpPr>
            <p:nvPr/>
          </p:nvSpPr>
          <p:spPr bwMode="auto">
            <a:xfrm>
              <a:off x="288" y="3264"/>
              <a:ext cx="388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200">
                  <a:solidFill>
                    <a:srgbClr val="000000"/>
                  </a:solidFill>
                </a:rPr>
                <a:t>Task #</a:t>
              </a:r>
            </a:p>
          </p:txBody>
        </p:sp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>
              <a:off x="288" y="3264"/>
              <a:ext cx="4896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0"/>
            <p:cNvSpPr>
              <a:spLocks noChangeShapeType="1"/>
            </p:cNvSpPr>
            <p:nvPr/>
          </p:nvSpPr>
          <p:spPr bwMode="auto">
            <a:xfrm>
              <a:off x="288" y="3504"/>
              <a:ext cx="489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>
              <a:off x="288" y="3734"/>
              <a:ext cx="4896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52"/>
            <p:cNvSpPr>
              <a:spLocks noChangeShapeType="1"/>
            </p:cNvSpPr>
            <p:nvPr/>
          </p:nvSpPr>
          <p:spPr bwMode="auto">
            <a:xfrm>
              <a:off x="288" y="3936"/>
              <a:ext cx="4896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3"/>
            <p:cNvSpPr>
              <a:spLocks noChangeShapeType="1"/>
            </p:cNvSpPr>
            <p:nvPr/>
          </p:nvSpPr>
          <p:spPr bwMode="auto">
            <a:xfrm>
              <a:off x="288" y="3264"/>
              <a:ext cx="0" cy="6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54"/>
            <p:cNvSpPr>
              <a:spLocks noChangeShapeType="1"/>
            </p:cNvSpPr>
            <p:nvPr/>
          </p:nvSpPr>
          <p:spPr bwMode="auto">
            <a:xfrm>
              <a:off x="677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55"/>
            <p:cNvSpPr>
              <a:spLocks noChangeShapeType="1"/>
            </p:cNvSpPr>
            <p:nvPr/>
          </p:nvSpPr>
          <p:spPr bwMode="auto">
            <a:xfrm>
              <a:off x="1623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Line 56"/>
            <p:cNvSpPr>
              <a:spLocks noChangeShapeType="1"/>
            </p:cNvSpPr>
            <p:nvPr/>
          </p:nvSpPr>
          <p:spPr bwMode="auto">
            <a:xfrm>
              <a:off x="2113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Line 57"/>
            <p:cNvSpPr>
              <a:spLocks noChangeShapeType="1"/>
            </p:cNvSpPr>
            <p:nvPr/>
          </p:nvSpPr>
          <p:spPr bwMode="auto">
            <a:xfrm>
              <a:off x="2469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Line 58"/>
            <p:cNvSpPr>
              <a:spLocks noChangeShapeType="1"/>
            </p:cNvSpPr>
            <p:nvPr/>
          </p:nvSpPr>
          <p:spPr bwMode="auto">
            <a:xfrm>
              <a:off x="2825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59"/>
            <p:cNvSpPr>
              <a:spLocks noChangeShapeType="1"/>
            </p:cNvSpPr>
            <p:nvPr/>
          </p:nvSpPr>
          <p:spPr bwMode="auto">
            <a:xfrm>
              <a:off x="3849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60"/>
            <p:cNvSpPr>
              <a:spLocks noChangeShapeType="1"/>
            </p:cNvSpPr>
            <p:nvPr/>
          </p:nvSpPr>
          <p:spPr bwMode="auto">
            <a:xfrm>
              <a:off x="4071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Line 61"/>
            <p:cNvSpPr>
              <a:spLocks noChangeShapeType="1"/>
            </p:cNvSpPr>
            <p:nvPr/>
          </p:nvSpPr>
          <p:spPr bwMode="auto">
            <a:xfrm>
              <a:off x="4294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Line 62"/>
            <p:cNvSpPr>
              <a:spLocks noChangeShapeType="1"/>
            </p:cNvSpPr>
            <p:nvPr/>
          </p:nvSpPr>
          <p:spPr bwMode="auto">
            <a:xfrm>
              <a:off x="5185" y="3264"/>
              <a:ext cx="0" cy="6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Line 63"/>
            <p:cNvSpPr>
              <a:spLocks noChangeShapeType="1"/>
            </p:cNvSpPr>
            <p:nvPr/>
          </p:nvSpPr>
          <p:spPr bwMode="auto">
            <a:xfrm>
              <a:off x="4512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64"/>
            <p:cNvSpPr>
              <a:spLocks noChangeShapeType="1"/>
            </p:cNvSpPr>
            <p:nvPr/>
          </p:nvSpPr>
          <p:spPr bwMode="auto">
            <a:xfrm>
              <a:off x="3626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65"/>
            <p:cNvSpPr>
              <a:spLocks noChangeShapeType="1"/>
            </p:cNvSpPr>
            <p:nvPr/>
          </p:nvSpPr>
          <p:spPr bwMode="auto">
            <a:xfrm>
              <a:off x="3404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66"/>
            <p:cNvSpPr>
              <a:spLocks noChangeShapeType="1"/>
            </p:cNvSpPr>
            <p:nvPr/>
          </p:nvSpPr>
          <p:spPr bwMode="auto">
            <a:xfrm>
              <a:off x="3181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Line 67"/>
            <p:cNvSpPr>
              <a:spLocks noChangeShapeType="1"/>
            </p:cNvSpPr>
            <p:nvPr/>
          </p:nvSpPr>
          <p:spPr bwMode="auto">
            <a:xfrm>
              <a:off x="4740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Line 68"/>
            <p:cNvSpPr>
              <a:spLocks noChangeShapeType="1"/>
            </p:cNvSpPr>
            <p:nvPr/>
          </p:nvSpPr>
          <p:spPr bwMode="auto">
            <a:xfrm>
              <a:off x="4962" y="3264"/>
              <a:ext cx="0" cy="6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2" name="AutoShape 69"/>
          <p:cNvSpPr>
            <a:spLocks noChangeArrowheads="1"/>
          </p:cNvSpPr>
          <p:nvPr/>
        </p:nvSpPr>
        <p:spPr bwMode="auto">
          <a:xfrm>
            <a:off x="5715000" y="5943600"/>
            <a:ext cx="152400" cy="228600"/>
          </a:xfrm>
          <a:prstGeom prst="diamond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0"/>
          <p:cNvSpPr>
            <a:spLocks noChangeArrowheads="1"/>
          </p:cNvSpPr>
          <p:nvPr/>
        </p:nvSpPr>
        <p:spPr bwMode="auto">
          <a:xfrm>
            <a:off x="5029200" y="5638800"/>
            <a:ext cx="685800" cy="1524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71"/>
          <p:cNvSpPr txBox="1">
            <a:spLocks noChangeArrowheads="1"/>
          </p:cNvSpPr>
          <p:nvPr/>
        </p:nvSpPr>
        <p:spPr bwMode="auto">
          <a:xfrm>
            <a:off x="4805363" y="4851400"/>
            <a:ext cx="35829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</a:rPr>
              <a:t>Jan    Feb    Mar  Apr   May   Jun   Jul    Aug    Sep  Oct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13775" y="6327775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4F285B1-8EC3-48BE-A6DC-6694514445E3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381000" y="687388"/>
            <a:ext cx="8378825" cy="3546475"/>
            <a:chOff x="240" y="433"/>
            <a:chExt cx="5278" cy="2234"/>
          </a:xfrm>
        </p:grpSpPr>
        <p:sp>
          <p:nvSpPr>
            <p:cNvPr id="25648" name="Rectangle 2"/>
            <p:cNvSpPr>
              <a:spLocks noChangeArrowheads="1"/>
            </p:cNvSpPr>
            <p:nvPr/>
          </p:nvSpPr>
          <p:spPr bwMode="auto">
            <a:xfrm>
              <a:off x="503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Rectangle 3"/>
            <p:cNvSpPr>
              <a:spLocks noChangeArrowheads="1"/>
            </p:cNvSpPr>
            <p:nvPr/>
          </p:nvSpPr>
          <p:spPr bwMode="auto">
            <a:xfrm>
              <a:off x="503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Rectangle 4"/>
            <p:cNvSpPr>
              <a:spLocks noChangeArrowheads="1"/>
            </p:cNvSpPr>
            <p:nvPr/>
          </p:nvSpPr>
          <p:spPr bwMode="auto">
            <a:xfrm>
              <a:off x="503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Rectangle 5"/>
            <p:cNvSpPr>
              <a:spLocks noChangeArrowheads="1"/>
            </p:cNvSpPr>
            <p:nvPr/>
          </p:nvSpPr>
          <p:spPr bwMode="auto">
            <a:xfrm>
              <a:off x="503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Rectangle 6"/>
            <p:cNvSpPr>
              <a:spLocks noChangeArrowheads="1"/>
            </p:cNvSpPr>
            <p:nvPr/>
          </p:nvSpPr>
          <p:spPr bwMode="auto">
            <a:xfrm>
              <a:off x="503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Rectangle 7"/>
            <p:cNvSpPr>
              <a:spLocks noChangeArrowheads="1"/>
            </p:cNvSpPr>
            <p:nvPr/>
          </p:nvSpPr>
          <p:spPr bwMode="auto">
            <a:xfrm>
              <a:off x="503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4" name="Rectangle 8"/>
            <p:cNvSpPr>
              <a:spLocks noChangeArrowheads="1"/>
            </p:cNvSpPr>
            <p:nvPr/>
          </p:nvSpPr>
          <p:spPr bwMode="auto">
            <a:xfrm>
              <a:off x="503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Rectangle 9"/>
            <p:cNvSpPr>
              <a:spLocks noChangeArrowheads="1"/>
            </p:cNvSpPr>
            <p:nvPr/>
          </p:nvSpPr>
          <p:spPr bwMode="auto">
            <a:xfrm>
              <a:off x="503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Rectangle 10"/>
            <p:cNvSpPr>
              <a:spLocks noChangeArrowheads="1"/>
            </p:cNvSpPr>
            <p:nvPr/>
          </p:nvSpPr>
          <p:spPr bwMode="auto">
            <a:xfrm>
              <a:off x="503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Rectangle 11"/>
            <p:cNvSpPr>
              <a:spLocks noChangeArrowheads="1"/>
            </p:cNvSpPr>
            <p:nvPr/>
          </p:nvSpPr>
          <p:spPr bwMode="auto">
            <a:xfrm>
              <a:off x="503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Rectangle 12"/>
            <p:cNvSpPr>
              <a:spLocks noChangeArrowheads="1"/>
            </p:cNvSpPr>
            <p:nvPr/>
          </p:nvSpPr>
          <p:spPr bwMode="auto">
            <a:xfrm>
              <a:off x="503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Rectangle 13"/>
            <p:cNvSpPr>
              <a:spLocks noChangeArrowheads="1"/>
            </p:cNvSpPr>
            <p:nvPr/>
          </p:nvSpPr>
          <p:spPr bwMode="auto">
            <a:xfrm>
              <a:off x="503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Rectangle 14"/>
            <p:cNvSpPr>
              <a:spLocks noChangeArrowheads="1"/>
            </p:cNvSpPr>
            <p:nvPr/>
          </p:nvSpPr>
          <p:spPr bwMode="auto">
            <a:xfrm>
              <a:off x="503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Rectangle 15"/>
            <p:cNvSpPr>
              <a:spLocks noChangeArrowheads="1"/>
            </p:cNvSpPr>
            <p:nvPr/>
          </p:nvSpPr>
          <p:spPr bwMode="auto">
            <a:xfrm>
              <a:off x="479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Rectangle 16"/>
            <p:cNvSpPr>
              <a:spLocks noChangeArrowheads="1"/>
            </p:cNvSpPr>
            <p:nvPr/>
          </p:nvSpPr>
          <p:spPr bwMode="auto">
            <a:xfrm>
              <a:off x="479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Rectangle 17"/>
            <p:cNvSpPr>
              <a:spLocks noChangeArrowheads="1"/>
            </p:cNvSpPr>
            <p:nvPr/>
          </p:nvSpPr>
          <p:spPr bwMode="auto">
            <a:xfrm>
              <a:off x="479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Rectangle 18"/>
            <p:cNvSpPr>
              <a:spLocks noChangeArrowheads="1"/>
            </p:cNvSpPr>
            <p:nvPr/>
          </p:nvSpPr>
          <p:spPr bwMode="auto">
            <a:xfrm>
              <a:off x="479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Rectangle 19"/>
            <p:cNvSpPr>
              <a:spLocks noChangeArrowheads="1"/>
            </p:cNvSpPr>
            <p:nvPr/>
          </p:nvSpPr>
          <p:spPr bwMode="auto">
            <a:xfrm>
              <a:off x="479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6" name="Rectangle 20"/>
            <p:cNvSpPr>
              <a:spLocks noChangeArrowheads="1"/>
            </p:cNvSpPr>
            <p:nvPr/>
          </p:nvSpPr>
          <p:spPr bwMode="auto">
            <a:xfrm>
              <a:off x="479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7" name="Rectangle 21"/>
            <p:cNvSpPr>
              <a:spLocks noChangeArrowheads="1"/>
            </p:cNvSpPr>
            <p:nvPr/>
          </p:nvSpPr>
          <p:spPr bwMode="auto">
            <a:xfrm>
              <a:off x="479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Rectangle 22"/>
            <p:cNvSpPr>
              <a:spLocks noChangeArrowheads="1"/>
            </p:cNvSpPr>
            <p:nvPr/>
          </p:nvSpPr>
          <p:spPr bwMode="auto">
            <a:xfrm>
              <a:off x="479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Rectangle 23"/>
            <p:cNvSpPr>
              <a:spLocks noChangeArrowheads="1"/>
            </p:cNvSpPr>
            <p:nvPr/>
          </p:nvSpPr>
          <p:spPr bwMode="auto">
            <a:xfrm>
              <a:off x="479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Rectangle 24"/>
            <p:cNvSpPr>
              <a:spLocks noChangeArrowheads="1"/>
            </p:cNvSpPr>
            <p:nvPr/>
          </p:nvSpPr>
          <p:spPr bwMode="auto">
            <a:xfrm>
              <a:off x="479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Rectangle 25"/>
            <p:cNvSpPr>
              <a:spLocks noChangeArrowheads="1"/>
            </p:cNvSpPr>
            <p:nvPr/>
          </p:nvSpPr>
          <p:spPr bwMode="auto">
            <a:xfrm>
              <a:off x="479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Rectangle 26"/>
            <p:cNvSpPr>
              <a:spLocks noChangeArrowheads="1"/>
            </p:cNvSpPr>
            <p:nvPr/>
          </p:nvSpPr>
          <p:spPr bwMode="auto">
            <a:xfrm>
              <a:off x="479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3" name="Rectangle 27"/>
            <p:cNvSpPr>
              <a:spLocks noChangeArrowheads="1"/>
            </p:cNvSpPr>
            <p:nvPr/>
          </p:nvSpPr>
          <p:spPr bwMode="auto">
            <a:xfrm>
              <a:off x="479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4" name="Rectangle 28"/>
            <p:cNvSpPr>
              <a:spLocks noChangeArrowheads="1"/>
            </p:cNvSpPr>
            <p:nvPr/>
          </p:nvSpPr>
          <p:spPr bwMode="auto">
            <a:xfrm>
              <a:off x="527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Rectangle 29"/>
            <p:cNvSpPr>
              <a:spLocks noChangeArrowheads="1"/>
            </p:cNvSpPr>
            <p:nvPr/>
          </p:nvSpPr>
          <p:spPr bwMode="auto">
            <a:xfrm>
              <a:off x="455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Rectangle 30"/>
            <p:cNvSpPr>
              <a:spLocks noChangeArrowheads="1"/>
            </p:cNvSpPr>
            <p:nvPr/>
          </p:nvSpPr>
          <p:spPr bwMode="auto">
            <a:xfrm>
              <a:off x="431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7" name="Rectangle 31"/>
            <p:cNvSpPr>
              <a:spLocks noChangeArrowheads="1"/>
            </p:cNvSpPr>
            <p:nvPr/>
          </p:nvSpPr>
          <p:spPr bwMode="auto">
            <a:xfrm>
              <a:off x="407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Rectangle 32"/>
            <p:cNvSpPr>
              <a:spLocks noChangeArrowheads="1"/>
            </p:cNvSpPr>
            <p:nvPr/>
          </p:nvSpPr>
          <p:spPr bwMode="auto">
            <a:xfrm>
              <a:off x="3838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Rectangle 33"/>
            <p:cNvSpPr>
              <a:spLocks noChangeArrowheads="1"/>
            </p:cNvSpPr>
            <p:nvPr/>
          </p:nvSpPr>
          <p:spPr bwMode="auto">
            <a:xfrm>
              <a:off x="3599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Rectangle 34"/>
            <p:cNvSpPr>
              <a:spLocks noChangeArrowheads="1"/>
            </p:cNvSpPr>
            <p:nvPr/>
          </p:nvSpPr>
          <p:spPr bwMode="auto">
            <a:xfrm>
              <a:off x="3359" y="232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Rectangle 35"/>
            <p:cNvSpPr>
              <a:spLocks noChangeArrowheads="1"/>
            </p:cNvSpPr>
            <p:nvPr/>
          </p:nvSpPr>
          <p:spPr bwMode="auto">
            <a:xfrm>
              <a:off x="2975" y="232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J </a:t>
              </a:r>
            </a:p>
          </p:txBody>
        </p:sp>
        <p:sp>
          <p:nvSpPr>
            <p:cNvPr id="25682" name="Rectangle 36"/>
            <p:cNvSpPr>
              <a:spLocks noChangeArrowheads="1"/>
            </p:cNvSpPr>
            <p:nvPr/>
          </p:nvSpPr>
          <p:spPr bwMode="auto">
            <a:xfrm>
              <a:off x="2591" y="232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5/9</a:t>
              </a:r>
            </a:p>
          </p:txBody>
        </p:sp>
        <p:sp>
          <p:nvSpPr>
            <p:cNvPr id="25683" name="Rectangle 37"/>
            <p:cNvSpPr>
              <a:spLocks noChangeArrowheads="1"/>
            </p:cNvSpPr>
            <p:nvPr/>
          </p:nvSpPr>
          <p:spPr bwMode="auto">
            <a:xfrm>
              <a:off x="2207" y="232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5/8</a:t>
              </a:r>
            </a:p>
          </p:txBody>
        </p:sp>
        <p:sp>
          <p:nvSpPr>
            <p:cNvPr id="25684" name="Rectangle 38"/>
            <p:cNvSpPr>
              <a:spLocks noChangeArrowheads="1"/>
            </p:cNvSpPr>
            <p:nvPr/>
          </p:nvSpPr>
          <p:spPr bwMode="auto">
            <a:xfrm>
              <a:off x="1679" y="2323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85" name="Rectangle 39"/>
            <p:cNvSpPr>
              <a:spLocks noChangeArrowheads="1"/>
            </p:cNvSpPr>
            <p:nvPr/>
          </p:nvSpPr>
          <p:spPr bwMode="auto">
            <a:xfrm>
              <a:off x="659" y="2323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Install Inc Two</a:t>
              </a:r>
            </a:p>
          </p:txBody>
        </p:sp>
        <p:sp>
          <p:nvSpPr>
            <p:cNvPr id="25686" name="Rectangle 40"/>
            <p:cNvSpPr>
              <a:spLocks noChangeArrowheads="1"/>
            </p:cNvSpPr>
            <p:nvPr/>
          </p:nvSpPr>
          <p:spPr bwMode="auto">
            <a:xfrm>
              <a:off x="240" y="2323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5687" name="Rectangle 41"/>
            <p:cNvSpPr>
              <a:spLocks noChangeArrowheads="1"/>
            </p:cNvSpPr>
            <p:nvPr/>
          </p:nvSpPr>
          <p:spPr bwMode="auto">
            <a:xfrm>
              <a:off x="527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Rectangle 42"/>
            <p:cNvSpPr>
              <a:spLocks noChangeArrowheads="1"/>
            </p:cNvSpPr>
            <p:nvPr/>
          </p:nvSpPr>
          <p:spPr bwMode="auto">
            <a:xfrm>
              <a:off x="455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Rectangle 43"/>
            <p:cNvSpPr>
              <a:spLocks noChangeArrowheads="1"/>
            </p:cNvSpPr>
            <p:nvPr/>
          </p:nvSpPr>
          <p:spPr bwMode="auto">
            <a:xfrm>
              <a:off x="431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0" name="Rectangle 44"/>
            <p:cNvSpPr>
              <a:spLocks noChangeArrowheads="1"/>
            </p:cNvSpPr>
            <p:nvPr/>
          </p:nvSpPr>
          <p:spPr bwMode="auto">
            <a:xfrm>
              <a:off x="407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1" name="Rectangle 45"/>
            <p:cNvSpPr>
              <a:spLocks noChangeArrowheads="1"/>
            </p:cNvSpPr>
            <p:nvPr/>
          </p:nvSpPr>
          <p:spPr bwMode="auto">
            <a:xfrm>
              <a:off x="3838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2" name="Rectangle 46"/>
            <p:cNvSpPr>
              <a:spLocks noChangeArrowheads="1"/>
            </p:cNvSpPr>
            <p:nvPr/>
          </p:nvSpPr>
          <p:spPr bwMode="auto">
            <a:xfrm>
              <a:off x="3599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Rectangle 47"/>
            <p:cNvSpPr>
              <a:spLocks noChangeArrowheads="1"/>
            </p:cNvSpPr>
            <p:nvPr/>
          </p:nvSpPr>
          <p:spPr bwMode="auto">
            <a:xfrm>
              <a:off x="3359" y="1464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Rectangle 48"/>
            <p:cNvSpPr>
              <a:spLocks noChangeArrowheads="1"/>
            </p:cNvSpPr>
            <p:nvPr/>
          </p:nvSpPr>
          <p:spPr bwMode="auto">
            <a:xfrm>
              <a:off x="2975" y="1464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695" name="Rectangle 49"/>
            <p:cNvSpPr>
              <a:spLocks noChangeArrowheads="1"/>
            </p:cNvSpPr>
            <p:nvPr/>
          </p:nvSpPr>
          <p:spPr bwMode="auto">
            <a:xfrm>
              <a:off x="2591" y="1464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5/6</a:t>
              </a:r>
            </a:p>
          </p:txBody>
        </p:sp>
        <p:sp>
          <p:nvSpPr>
            <p:cNvPr id="25696" name="Rectangle 50"/>
            <p:cNvSpPr>
              <a:spLocks noChangeArrowheads="1"/>
            </p:cNvSpPr>
            <p:nvPr/>
          </p:nvSpPr>
          <p:spPr bwMode="auto">
            <a:xfrm>
              <a:off x="2207" y="1464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5/2</a:t>
              </a:r>
            </a:p>
          </p:txBody>
        </p:sp>
        <p:sp>
          <p:nvSpPr>
            <p:cNvPr id="25697" name="Rectangle 51"/>
            <p:cNvSpPr>
              <a:spLocks noChangeArrowheads="1"/>
            </p:cNvSpPr>
            <p:nvPr/>
          </p:nvSpPr>
          <p:spPr bwMode="auto">
            <a:xfrm>
              <a:off x="1679" y="1464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5698" name="Rectangle 52"/>
            <p:cNvSpPr>
              <a:spLocks noChangeArrowheads="1"/>
            </p:cNvSpPr>
            <p:nvPr/>
          </p:nvSpPr>
          <p:spPr bwMode="auto">
            <a:xfrm>
              <a:off x="659" y="1464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Install Inc One</a:t>
              </a:r>
            </a:p>
          </p:txBody>
        </p:sp>
        <p:sp>
          <p:nvSpPr>
            <p:cNvPr id="25699" name="Rectangle 53"/>
            <p:cNvSpPr>
              <a:spLocks noChangeArrowheads="1"/>
            </p:cNvSpPr>
            <p:nvPr/>
          </p:nvSpPr>
          <p:spPr bwMode="auto">
            <a:xfrm>
              <a:off x="240" y="1464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700" name="Rectangle 54"/>
            <p:cNvSpPr>
              <a:spLocks noChangeArrowheads="1"/>
            </p:cNvSpPr>
            <p:nvPr/>
          </p:nvSpPr>
          <p:spPr bwMode="auto">
            <a:xfrm>
              <a:off x="527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1" name="Rectangle 55"/>
            <p:cNvSpPr>
              <a:spLocks noChangeArrowheads="1"/>
            </p:cNvSpPr>
            <p:nvPr/>
          </p:nvSpPr>
          <p:spPr bwMode="auto">
            <a:xfrm>
              <a:off x="455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Rectangle 56"/>
            <p:cNvSpPr>
              <a:spLocks noChangeArrowheads="1"/>
            </p:cNvSpPr>
            <p:nvPr/>
          </p:nvSpPr>
          <p:spPr bwMode="auto">
            <a:xfrm>
              <a:off x="431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Rectangle 57"/>
            <p:cNvSpPr>
              <a:spLocks noChangeArrowheads="1"/>
            </p:cNvSpPr>
            <p:nvPr/>
          </p:nvSpPr>
          <p:spPr bwMode="auto">
            <a:xfrm>
              <a:off x="407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" name="Rectangle 58"/>
            <p:cNvSpPr>
              <a:spLocks noChangeArrowheads="1"/>
            </p:cNvSpPr>
            <p:nvPr/>
          </p:nvSpPr>
          <p:spPr bwMode="auto">
            <a:xfrm>
              <a:off x="3838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5" name="Rectangle 59"/>
            <p:cNvSpPr>
              <a:spLocks noChangeArrowheads="1"/>
            </p:cNvSpPr>
            <p:nvPr/>
          </p:nvSpPr>
          <p:spPr bwMode="auto">
            <a:xfrm>
              <a:off x="3599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Rectangle 60"/>
            <p:cNvSpPr>
              <a:spLocks noChangeArrowheads="1"/>
            </p:cNvSpPr>
            <p:nvPr/>
          </p:nvSpPr>
          <p:spPr bwMode="auto">
            <a:xfrm>
              <a:off x="3359" y="2151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Rectangle 61"/>
            <p:cNvSpPr>
              <a:spLocks noChangeArrowheads="1"/>
            </p:cNvSpPr>
            <p:nvPr/>
          </p:nvSpPr>
          <p:spPr bwMode="auto">
            <a:xfrm>
              <a:off x="2975" y="2151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E, I</a:t>
              </a:r>
            </a:p>
          </p:txBody>
        </p:sp>
        <p:sp>
          <p:nvSpPr>
            <p:cNvPr id="25708" name="Rectangle 62"/>
            <p:cNvSpPr>
              <a:spLocks noChangeArrowheads="1"/>
            </p:cNvSpPr>
            <p:nvPr/>
          </p:nvSpPr>
          <p:spPr bwMode="auto">
            <a:xfrm>
              <a:off x="2591" y="2151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5/7</a:t>
              </a:r>
            </a:p>
          </p:txBody>
        </p:sp>
        <p:sp>
          <p:nvSpPr>
            <p:cNvPr id="25709" name="Rectangle 63"/>
            <p:cNvSpPr>
              <a:spLocks noChangeArrowheads="1"/>
            </p:cNvSpPr>
            <p:nvPr/>
          </p:nvSpPr>
          <p:spPr bwMode="auto">
            <a:xfrm>
              <a:off x="2207" y="2151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5/2</a:t>
              </a:r>
            </a:p>
          </p:txBody>
        </p:sp>
        <p:sp>
          <p:nvSpPr>
            <p:cNvPr id="25710" name="Rectangle 64"/>
            <p:cNvSpPr>
              <a:spLocks noChangeArrowheads="1"/>
            </p:cNvSpPr>
            <p:nvPr/>
          </p:nvSpPr>
          <p:spPr bwMode="auto">
            <a:xfrm>
              <a:off x="1679" y="2151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711" name="Rectangle 65"/>
            <p:cNvSpPr>
              <a:spLocks noChangeArrowheads="1"/>
            </p:cNvSpPr>
            <p:nvPr/>
          </p:nvSpPr>
          <p:spPr bwMode="auto">
            <a:xfrm>
              <a:off x="659" y="2151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Test Inc Two</a:t>
              </a:r>
            </a:p>
          </p:txBody>
        </p:sp>
        <p:sp>
          <p:nvSpPr>
            <p:cNvPr id="25712" name="Rectangle 66"/>
            <p:cNvSpPr>
              <a:spLocks noChangeArrowheads="1"/>
            </p:cNvSpPr>
            <p:nvPr/>
          </p:nvSpPr>
          <p:spPr bwMode="auto">
            <a:xfrm>
              <a:off x="240" y="2151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25713" name="Rectangle 67"/>
            <p:cNvSpPr>
              <a:spLocks noChangeArrowheads="1"/>
            </p:cNvSpPr>
            <p:nvPr/>
          </p:nvSpPr>
          <p:spPr bwMode="auto">
            <a:xfrm>
              <a:off x="527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4" name="Rectangle 68"/>
            <p:cNvSpPr>
              <a:spLocks noChangeArrowheads="1"/>
            </p:cNvSpPr>
            <p:nvPr/>
          </p:nvSpPr>
          <p:spPr bwMode="auto">
            <a:xfrm>
              <a:off x="455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5" name="Rectangle 69"/>
            <p:cNvSpPr>
              <a:spLocks noChangeArrowheads="1"/>
            </p:cNvSpPr>
            <p:nvPr/>
          </p:nvSpPr>
          <p:spPr bwMode="auto">
            <a:xfrm>
              <a:off x="431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Rectangle 70"/>
            <p:cNvSpPr>
              <a:spLocks noChangeArrowheads="1"/>
            </p:cNvSpPr>
            <p:nvPr/>
          </p:nvSpPr>
          <p:spPr bwMode="auto">
            <a:xfrm>
              <a:off x="407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7" name="Rectangle 71"/>
            <p:cNvSpPr>
              <a:spLocks noChangeArrowheads="1"/>
            </p:cNvSpPr>
            <p:nvPr/>
          </p:nvSpPr>
          <p:spPr bwMode="auto">
            <a:xfrm>
              <a:off x="3838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8" name="Rectangle 72"/>
            <p:cNvSpPr>
              <a:spLocks noChangeArrowheads="1"/>
            </p:cNvSpPr>
            <p:nvPr/>
          </p:nvSpPr>
          <p:spPr bwMode="auto">
            <a:xfrm>
              <a:off x="3599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9" name="Rectangle 73"/>
            <p:cNvSpPr>
              <a:spLocks noChangeArrowheads="1"/>
            </p:cNvSpPr>
            <p:nvPr/>
          </p:nvSpPr>
          <p:spPr bwMode="auto">
            <a:xfrm>
              <a:off x="3359" y="163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0" name="Rectangle 74"/>
            <p:cNvSpPr>
              <a:spLocks noChangeArrowheads="1"/>
            </p:cNvSpPr>
            <p:nvPr/>
          </p:nvSpPr>
          <p:spPr bwMode="auto">
            <a:xfrm>
              <a:off x="2975" y="163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A, B</a:t>
              </a:r>
            </a:p>
          </p:txBody>
        </p:sp>
        <p:sp>
          <p:nvSpPr>
            <p:cNvPr id="25721" name="Rectangle 75"/>
            <p:cNvSpPr>
              <a:spLocks noChangeArrowheads="1"/>
            </p:cNvSpPr>
            <p:nvPr/>
          </p:nvSpPr>
          <p:spPr bwMode="auto">
            <a:xfrm>
              <a:off x="2591" y="163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4/13</a:t>
              </a:r>
            </a:p>
          </p:txBody>
        </p:sp>
        <p:sp>
          <p:nvSpPr>
            <p:cNvPr id="25722" name="Rectangle 76"/>
            <p:cNvSpPr>
              <a:spLocks noChangeArrowheads="1"/>
            </p:cNvSpPr>
            <p:nvPr/>
          </p:nvSpPr>
          <p:spPr bwMode="auto">
            <a:xfrm>
              <a:off x="2207" y="163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4/7</a:t>
              </a:r>
            </a:p>
          </p:txBody>
        </p:sp>
        <p:sp>
          <p:nvSpPr>
            <p:cNvPr id="25723" name="Rectangle 77"/>
            <p:cNvSpPr>
              <a:spLocks noChangeArrowheads="1"/>
            </p:cNvSpPr>
            <p:nvPr/>
          </p:nvSpPr>
          <p:spPr bwMode="auto">
            <a:xfrm>
              <a:off x="1679" y="1636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5724" name="Rectangle 78"/>
            <p:cNvSpPr>
              <a:spLocks noChangeArrowheads="1"/>
            </p:cNvSpPr>
            <p:nvPr/>
          </p:nvSpPr>
          <p:spPr bwMode="auto">
            <a:xfrm>
              <a:off x="659" y="1636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Analyze Inc Two</a:t>
              </a:r>
            </a:p>
          </p:txBody>
        </p:sp>
        <p:sp>
          <p:nvSpPr>
            <p:cNvPr id="25725" name="Rectangle 79"/>
            <p:cNvSpPr>
              <a:spLocks noChangeArrowheads="1"/>
            </p:cNvSpPr>
            <p:nvPr/>
          </p:nvSpPr>
          <p:spPr bwMode="auto">
            <a:xfrm>
              <a:off x="240" y="1636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726" name="Rectangle 80"/>
            <p:cNvSpPr>
              <a:spLocks noChangeArrowheads="1"/>
            </p:cNvSpPr>
            <p:nvPr/>
          </p:nvSpPr>
          <p:spPr bwMode="auto">
            <a:xfrm>
              <a:off x="2975" y="249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F, K</a:t>
              </a:r>
            </a:p>
          </p:txBody>
        </p:sp>
        <p:sp>
          <p:nvSpPr>
            <p:cNvPr id="25727" name="Rectangle 81"/>
            <p:cNvSpPr>
              <a:spLocks noChangeArrowheads="1"/>
            </p:cNvSpPr>
            <p:nvPr/>
          </p:nvSpPr>
          <p:spPr bwMode="auto">
            <a:xfrm>
              <a:off x="2975" y="1979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728" name="Rectangle 82"/>
            <p:cNvSpPr>
              <a:spLocks noChangeArrowheads="1"/>
            </p:cNvSpPr>
            <p:nvPr/>
          </p:nvSpPr>
          <p:spPr bwMode="auto">
            <a:xfrm>
              <a:off x="2975" y="180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729" name="Rectangle 83"/>
            <p:cNvSpPr>
              <a:spLocks noChangeArrowheads="1"/>
            </p:cNvSpPr>
            <p:nvPr/>
          </p:nvSpPr>
          <p:spPr bwMode="auto">
            <a:xfrm>
              <a:off x="2975" y="1292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730" name="Rectangle 84"/>
            <p:cNvSpPr>
              <a:spLocks noChangeArrowheads="1"/>
            </p:cNvSpPr>
            <p:nvPr/>
          </p:nvSpPr>
          <p:spPr bwMode="auto">
            <a:xfrm>
              <a:off x="2975" y="1120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731" name="Rectangle 85"/>
            <p:cNvSpPr>
              <a:spLocks noChangeArrowheads="1"/>
            </p:cNvSpPr>
            <p:nvPr/>
          </p:nvSpPr>
          <p:spPr bwMode="auto">
            <a:xfrm>
              <a:off x="2975" y="94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732" name="Rectangle 86"/>
            <p:cNvSpPr>
              <a:spLocks noChangeArrowheads="1"/>
            </p:cNvSpPr>
            <p:nvPr/>
          </p:nvSpPr>
          <p:spPr bwMode="auto">
            <a:xfrm>
              <a:off x="2975" y="77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733" name="Rectangle 87"/>
            <p:cNvSpPr>
              <a:spLocks noChangeArrowheads="1"/>
            </p:cNvSpPr>
            <p:nvPr/>
          </p:nvSpPr>
          <p:spPr bwMode="auto">
            <a:xfrm>
              <a:off x="2975" y="60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25734" name="Rectangle 88"/>
            <p:cNvSpPr>
              <a:spLocks noChangeArrowheads="1"/>
            </p:cNvSpPr>
            <p:nvPr/>
          </p:nvSpPr>
          <p:spPr bwMode="auto">
            <a:xfrm>
              <a:off x="2975" y="43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Pred.</a:t>
              </a:r>
            </a:p>
          </p:txBody>
        </p:sp>
        <p:sp>
          <p:nvSpPr>
            <p:cNvPr id="25735" name="Rectangle 89"/>
            <p:cNvSpPr>
              <a:spLocks noChangeArrowheads="1"/>
            </p:cNvSpPr>
            <p:nvPr/>
          </p:nvSpPr>
          <p:spPr bwMode="auto">
            <a:xfrm>
              <a:off x="3359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6" name="Rectangle 90"/>
            <p:cNvSpPr>
              <a:spLocks noChangeArrowheads="1"/>
            </p:cNvSpPr>
            <p:nvPr/>
          </p:nvSpPr>
          <p:spPr bwMode="auto">
            <a:xfrm>
              <a:off x="3359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Rectangle 91"/>
            <p:cNvSpPr>
              <a:spLocks noChangeArrowheads="1"/>
            </p:cNvSpPr>
            <p:nvPr/>
          </p:nvSpPr>
          <p:spPr bwMode="auto">
            <a:xfrm>
              <a:off x="3359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Rectangle 92"/>
            <p:cNvSpPr>
              <a:spLocks noChangeArrowheads="1"/>
            </p:cNvSpPr>
            <p:nvPr/>
          </p:nvSpPr>
          <p:spPr bwMode="auto">
            <a:xfrm>
              <a:off x="3359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9" name="Rectangle 93"/>
            <p:cNvSpPr>
              <a:spLocks noChangeArrowheads="1"/>
            </p:cNvSpPr>
            <p:nvPr/>
          </p:nvSpPr>
          <p:spPr bwMode="auto">
            <a:xfrm>
              <a:off x="3359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Rectangle 94"/>
            <p:cNvSpPr>
              <a:spLocks noChangeArrowheads="1"/>
            </p:cNvSpPr>
            <p:nvPr/>
          </p:nvSpPr>
          <p:spPr bwMode="auto">
            <a:xfrm>
              <a:off x="3359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1" name="Rectangle 95"/>
            <p:cNvSpPr>
              <a:spLocks noChangeArrowheads="1"/>
            </p:cNvSpPr>
            <p:nvPr/>
          </p:nvSpPr>
          <p:spPr bwMode="auto">
            <a:xfrm>
              <a:off x="3359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2" name="Rectangle 96"/>
            <p:cNvSpPr>
              <a:spLocks noChangeArrowheads="1"/>
            </p:cNvSpPr>
            <p:nvPr/>
          </p:nvSpPr>
          <p:spPr bwMode="auto">
            <a:xfrm>
              <a:off x="3359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Rectangle 97"/>
            <p:cNvSpPr>
              <a:spLocks noChangeArrowheads="1"/>
            </p:cNvSpPr>
            <p:nvPr/>
          </p:nvSpPr>
          <p:spPr bwMode="auto">
            <a:xfrm>
              <a:off x="3359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4" name="Rectangle 98"/>
            <p:cNvSpPr>
              <a:spLocks noChangeArrowheads="1"/>
            </p:cNvSpPr>
            <p:nvPr/>
          </p:nvSpPr>
          <p:spPr bwMode="auto">
            <a:xfrm>
              <a:off x="3599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5" name="Rectangle 99"/>
            <p:cNvSpPr>
              <a:spLocks noChangeArrowheads="1"/>
            </p:cNvSpPr>
            <p:nvPr/>
          </p:nvSpPr>
          <p:spPr bwMode="auto">
            <a:xfrm>
              <a:off x="3599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6" name="Rectangle 100"/>
            <p:cNvSpPr>
              <a:spLocks noChangeArrowheads="1"/>
            </p:cNvSpPr>
            <p:nvPr/>
          </p:nvSpPr>
          <p:spPr bwMode="auto">
            <a:xfrm>
              <a:off x="3599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7" name="Rectangle 101"/>
            <p:cNvSpPr>
              <a:spLocks noChangeArrowheads="1"/>
            </p:cNvSpPr>
            <p:nvPr/>
          </p:nvSpPr>
          <p:spPr bwMode="auto">
            <a:xfrm>
              <a:off x="3599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8" name="Rectangle 102"/>
            <p:cNvSpPr>
              <a:spLocks noChangeArrowheads="1"/>
            </p:cNvSpPr>
            <p:nvPr/>
          </p:nvSpPr>
          <p:spPr bwMode="auto">
            <a:xfrm>
              <a:off x="3599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9" name="Rectangle 103"/>
            <p:cNvSpPr>
              <a:spLocks noChangeArrowheads="1"/>
            </p:cNvSpPr>
            <p:nvPr/>
          </p:nvSpPr>
          <p:spPr bwMode="auto">
            <a:xfrm>
              <a:off x="3599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0" name="Rectangle 104"/>
            <p:cNvSpPr>
              <a:spLocks noChangeArrowheads="1"/>
            </p:cNvSpPr>
            <p:nvPr/>
          </p:nvSpPr>
          <p:spPr bwMode="auto">
            <a:xfrm>
              <a:off x="3599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1" name="Rectangle 105"/>
            <p:cNvSpPr>
              <a:spLocks noChangeArrowheads="1"/>
            </p:cNvSpPr>
            <p:nvPr/>
          </p:nvSpPr>
          <p:spPr bwMode="auto">
            <a:xfrm>
              <a:off x="3599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2" name="Rectangle 106"/>
            <p:cNvSpPr>
              <a:spLocks noChangeArrowheads="1"/>
            </p:cNvSpPr>
            <p:nvPr/>
          </p:nvSpPr>
          <p:spPr bwMode="auto">
            <a:xfrm>
              <a:off x="3599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3" name="Rectangle 107"/>
            <p:cNvSpPr>
              <a:spLocks noChangeArrowheads="1"/>
            </p:cNvSpPr>
            <p:nvPr/>
          </p:nvSpPr>
          <p:spPr bwMode="auto">
            <a:xfrm>
              <a:off x="455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4" name="Rectangle 108"/>
            <p:cNvSpPr>
              <a:spLocks noChangeArrowheads="1"/>
            </p:cNvSpPr>
            <p:nvPr/>
          </p:nvSpPr>
          <p:spPr bwMode="auto">
            <a:xfrm>
              <a:off x="455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5" name="Rectangle 109"/>
            <p:cNvSpPr>
              <a:spLocks noChangeArrowheads="1"/>
            </p:cNvSpPr>
            <p:nvPr/>
          </p:nvSpPr>
          <p:spPr bwMode="auto">
            <a:xfrm>
              <a:off x="455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6" name="Rectangle 110"/>
            <p:cNvSpPr>
              <a:spLocks noChangeArrowheads="1"/>
            </p:cNvSpPr>
            <p:nvPr/>
          </p:nvSpPr>
          <p:spPr bwMode="auto">
            <a:xfrm>
              <a:off x="455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7" name="Rectangle 111"/>
            <p:cNvSpPr>
              <a:spLocks noChangeArrowheads="1"/>
            </p:cNvSpPr>
            <p:nvPr/>
          </p:nvSpPr>
          <p:spPr bwMode="auto">
            <a:xfrm>
              <a:off x="455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8" name="Rectangle 112"/>
            <p:cNvSpPr>
              <a:spLocks noChangeArrowheads="1"/>
            </p:cNvSpPr>
            <p:nvPr/>
          </p:nvSpPr>
          <p:spPr bwMode="auto">
            <a:xfrm>
              <a:off x="455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9" name="Rectangle 113"/>
            <p:cNvSpPr>
              <a:spLocks noChangeArrowheads="1"/>
            </p:cNvSpPr>
            <p:nvPr/>
          </p:nvSpPr>
          <p:spPr bwMode="auto">
            <a:xfrm>
              <a:off x="455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0" name="Rectangle 114"/>
            <p:cNvSpPr>
              <a:spLocks noChangeArrowheads="1"/>
            </p:cNvSpPr>
            <p:nvPr/>
          </p:nvSpPr>
          <p:spPr bwMode="auto">
            <a:xfrm>
              <a:off x="455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1" name="Rectangle 115"/>
            <p:cNvSpPr>
              <a:spLocks noChangeArrowheads="1"/>
            </p:cNvSpPr>
            <p:nvPr/>
          </p:nvSpPr>
          <p:spPr bwMode="auto">
            <a:xfrm>
              <a:off x="455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Rectangle 116"/>
            <p:cNvSpPr>
              <a:spLocks noChangeArrowheads="1"/>
            </p:cNvSpPr>
            <p:nvPr/>
          </p:nvSpPr>
          <p:spPr bwMode="auto">
            <a:xfrm>
              <a:off x="527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3" name="Rectangle 117"/>
            <p:cNvSpPr>
              <a:spLocks noChangeArrowheads="1"/>
            </p:cNvSpPr>
            <p:nvPr/>
          </p:nvSpPr>
          <p:spPr bwMode="auto">
            <a:xfrm>
              <a:off x="431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4" name="Rectangle 118"/>
            <p:cNvSpPr>
              <a:spLocks noChangeArrowheads="1"/>
            </p:cNvSpPr>
            <p:nvPr/>
          </p:nvSpPr>
          <p:spPr bwMode="auto">
            <a:xfrm>
              <a:off x="407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5" name="Rectangle 119"/>
            <p:cNvSpPr>
              <a:spLocks noChangeArrowheads="1"/>
            </p:cNvSpPr>
            <p:nvPr/>
          </p:nvSpPr>
          <p:spPr bwMode="auto">
            <a:xfrm>
              <a:off x="3838" y="249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6" name="Rectangle 120"/>
            <p:cNvSpPr>
              <a:spLocks noChangeArrowheads="1"/>
            </p:cNvSpPr>
            <p:nvPr/>
          </p:nvSpPr>
          <p:spPr bwMode="auto">
            <a:xfrm>
              <a:off x="2591" y="249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5/11</a:t>
              </a:r>
            </a:p>
          </p:txBody>
        </p:sp>
        <p:sp>
          <p:nvSpPr>
            <p:cNvPr id="25767" name="Rectangle 121"/>
            <p:cNvSpPr>
              <a:spLocks noChangeArrowheads="1"/>
            </p:cNvSpPr>
            <p:nvPr/>
          </p:nvSpPr>
          <p:spPr bwMode="auto">
            <a:xfrm>
              <a:off x="2207" y="249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5/10</a:t>
              </a:r>
            </a:p>
          </p:txBody>
        </p:sp>
        <p:sp>
          <p:nvSpPr>
            <p:cNvPr id="25768" name="Rectangle 122"/>
            <p:cNvSpPr>
              <a:spLocks noChangeArrowheads="1"/>
            </p:cNvSpPr>
            <p:nvPr/>
          </p:nvSpPr>
          <p:spPr bwMode="auto">
            <a:xfrm>
              <a:off x="1679" y="2495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769" name="Rectangle 123"/>
            <p:cNvSpPr>
              <a:spLocks noChangeArrowheads="1"/>
            </p:cNvSpPr>
            <p:nvPr/>
          </p:nvSpPr>
          <p:spPr bwMode="auto">
            <a:xfrm>
              <a:off x="659" y="2495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Close out project</a:t>
              </a:r>
            </a:p>
          </p:txBody>
        </p:sp>
        <p:sp>
          <p:nvSpPr>
            <p:cNvPr id="25770" name="Rectangle 124"/>
            <p:cNvSpPr>
              <a:spLocks noChangeArrowheads="1"/>
            </p:cNvSpPr>
            <p:nvPr/>
          </p:nvSpPr>
          <p:spPr bwMode="auto">
            <a:xfrm>
              <a:off x="240" y="2495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5771" name="Rectangle 125"/>
            <p:cNvSpPr>
              <a:spLocks noChangeArrowheads="1"/>
            </p:cNvSpPr>
            <p:nvPr/>
          </p:nvSpPr>
          <p:spPr bwMode="auto">
            <a:xfrm>
              <a:off x="527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2" name="Rectangle 126"/>
            <p:cNvSpPr>
              <a:spLocks noChangeArrowheads="1"/>
            </p:cNvSpPr>
            <p:nvPr/>
          </p:nvSpPr>
          <p:spPr bwMode="auto">
            <a:xfrm>
              <a:off x="431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3" name="Rectangle 127"/>
            <p:cNvSpPr>
              <a:spLocks noChangeArrowheads="1"/>
            </p:cNvSpPr>
            <p:nvPr/>
          </p:nvSpPr>
          <p:spPr bwMode="auto">
            <a:xfrm>
              <a:off x="407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4" name="Rectangle 128"/>
            <p:cNvSpPr>
              <a:spLocks noChangeArrowheads="1"/>
            </p:cNvSpPr>
            <p:nvPr/>
          </p:nvSpPr>
          <p:spPr bwMode="auto">
            <a:xfrm>
              <a:off x="3838" y="1979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5" name="Rectangle 129"/>
            <p:cNvSpPr>
              <a:spLocks noChangeArrowheads="1"/>
            </p:cNvSpPr>
            <p:nvPr/>
          </p:nvSpPr>
          <p:spPr bwMode="auto">
            <a:xfrm>
              <a:off x="2591" y="1979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4/22</a:t>
              </a:r>
            </a:p>
          </p:txBody>
        </p:sp>
        <p:sp>
          <p:nvSpPr>
            <p:cNvPr id="25776" name="Rectangle 130"/>
            <p:cNvSpPr>
              <a:spLocks noChangeArrowheads="1"/>
            </p:cNvSpPr>
            <p:nvPr/>
          </p:nvSpPr>
          <p:spPr bwMode="auto">
            <a:xfrm>
              <a:off x="2207" y="1979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4/19</a:t>
              </a:r>
            </a:p>
          </p:txBody>
        </p:sp>
        <p:sp>
          <p:nvSpPr>
            <p:cNvPr id="25777" name="Rectangle 131"/>
            <p:cNvSpPr>
              <a:spLocks noChangeArrowheads="1"/>
            </p:cNvSpPr>
            <p:nvPr/>
          </p:nvSpPr>
          <p:spPr bwMode="auto">
            <a:xfrm>
              <a:off x="1679" y="1979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778" name="Rectangle 132"/>
            <p:cNvSpPr>
              <a:spLocks noChangeArrowheads="1"/>
            </p:cNvSpPr>
            <p:nvPr/>
          </p:nvSpPr>
          <p:spPr bwMode="auto">
            <a:xfrm>
              <a:off x="659" y="1979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Code Inc Two</a:t>
              </a:r>
            </a:p>
          </p:txBody>
        </p:sp>
        <p:sp>
          <p:nvSpPr>
            <p:cNvPr id="25779" name="Rectangle 133"/>
            <p:cNvSpPr>
              <a:spLocks noChangeArrowheads="1"/>
            </p:cNvSpPr>
            <p:nvPr/>
          </p:nvSpPr>
          <p:spPr bwMode="auto">
            <a:xfrm>
              <a:off x="240" y="1979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780" name="Rectangle 134"/>
            <p:cNvSpPr>
              <a:spLocks noChangeArrowheads="1"/>
            </p:cNvSpPr>
            <p:nvPr/>
          </p:nvSpPr>
          <p:spPr bwMode="auto">
            <a:xfrm>
              <a:off x="527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1" name="Rectangle 135"/>
            <p:cNvSpPr>
              <a:spLocks noChangeArrowheads="1"/>
            </p:cNvSpPr>
            <p:nvPr/>
          </p:nvSpPr>
          <p:spPr bwMode="auto">
            <a:xfrm>
              <a:off x="431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2" name="Rectangle 136"/>
            <p:cNvSpPr>
              <a:spLocks noChangeArrowheads="1"/>
            </p:cNvSpPr>
            <p:nvPr/>
          </p:nvSpPr>
          <p:spPr bwMode="auto">
            <a:xfrm>
              <a:off x="407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3" name="Rectangle 137"/>
            <p:cNvSpPr>
              <a:spLocks noChangeArrowheads="1"/>
            </p:cNvSpPr>
            <p:nvPr/>
          </p:nvSpPr>
          <p:spPr bwMode="auto">
            <a:xfrm>
              <a:off x="3838" y="180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4" name="Rectangle 138"/>
            <p:cNvSpPr>
              <a:spLocks noChangeArrowheads="1"/>
            </p:cNvSpPr>
            <p:nvPr/>
          </p:nvSpPr>
          <p:spPr bwMode="auto">
            <a:xfrm>
              <a:off x="2591" y="180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4/18</a:t>
              </a:r>
            </a:p>
          </p:txBody>
        </p:sp>
        <p:sp>
          <p:nvSpPr>
            <p:cNvPr id="25785" name="Rectangle 139"/>
            <p:cNvSpPr>
              <a:spLocks noChangeArrowheads="1"/>
            </p:cNvSpPr>
            <p:nvPr/>
          </p:nvSpPr>
          <p:spPr bwMode="auto">
            <a:xfrm>
              <a:off x="2207" y="180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4/14</a:t>
              </a:r>
            </a:p>
          </p:txBody>
        </p:sp>
        <p:sp>
          <p:nvSpPr>
            <p:cNvPr id="25786" name="Rectangle 140"/>
            <p:cNvSpPr>
              <a:spLocks noChangeArrowheads="1"/>
            </p:cNvSpPr>
            <p:nvPr/>
          </p:nvSpPr>
          <p:spPr bwMode="auto">
            <a:xfrm>
              <a:off x="1679" y="1808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5787" name="Rectangle 141"/>
            <p:cNvSpPr>
              <a:spLocks noChangeArrowheads="1"/>
            </p:cNvSpPr>
            <p:nvPr/>
          </p:nvSpPr>
          <p:spPr bwMode="auto">
            <a:xfrm>
              <a:off x="659" y="1808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Design Inc Two</a:t>
              </a:r>
            </a:p>
          </p:txBody>
        </p:sp>
        <p:sp>
          <p:nvSpPr>
            <p:cNvPr id="25788" name="Rectangle 142"/>
            <p:cNvSpPr>
              <a:spLocks noChangeArrowheads="1"/>
            </p:cNvSpPr>
            <p:nvPr/>
          </p:nvSpPr>
          <p:spPr bwMode="auto">
            <a:xfrm>
              <a:off x="240" y="1808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789" name="Rectangle 143"/>
            <p:cNvSpPr>
              <a:spLocks noChangeArrowheads="1"/>
            </p:cNvSpPr>
            <p:nvPr/>
          </p:nvSpPr>
          <p:spPr bwMode="auto">
            <a:xfrm>
              <a:off x="527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0" name="Rectangle 144"/>
            <p:cNvSpPr>
              <a:spLocks noChangeArrowheads="1"/>
            </p:cNvSpPr>
            <p:nvPr/>
          </p:nvSpPr>
          <p:spPr bwMode="auto">
            <a:xfrm>
              <a:off x="431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1" name="Rectangle 145"/>
            <p:cNvSpPr>
              <a:spLocks noChangeArrowheads="1"/>
            </p:cNvSpPr>
            <p:nvPr/>
          </p:nvSpPr>
          <p:spPr bwMode="auto">
            <a:xfrm>
              <a:off x="407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2" name="Rectangle 146"/>
            <p:cNvSpPr>
              <a:spLocks noChangeArrowheads="1"/>
            </p:cNvSpPr>
            <p:nvPr/>
          </p:nvSpPr>
          <p:spPr bwMode="auto">
            <a:xfrm>
              <a:off x="3838" y="1292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3" name="Rectangle 147"/>
            <p:cNvSpPr>
              <a:spLocks noChangeArrowheads="1"/>
            </p:cNvSpPr>
            <p:nvPr/>
          </p:nvSpPr>
          <p:spPr bwMode="auto">
            <a:xfrm>
              <a:off x="2591" y="1292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5/1</a:t>
              </a:r>
            </a:p>
          </p:txBody>
        </p:sp>
        <p:sp>
          <p:nvSpPr>
            <p:cNvPr id="25794" name="Rectangle 148"/>
            <p:cNvSpPr>
              <a:spLocks noChangeArrowheads="1"/>
            </p:cNvSpPr>
            <p:nvPr/>
          </p:nvSpPr>
          <p:spPr bwMode="auto">
            <a:xfrm>
              <a:off x="2207" y="1292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4/22</a:t>
              </a:r>
            </a:p>
          </p:txBody>
        </p:sp>
        <p:sp>
          <p:nvSpPr>
            <p:cNvPr id="25795" name="Rectangle 149"/>
            <p:cNvSpPr>
              <a:spLocks noChangeArrowheads="1"/>
            </p:cNvSpPr>
            <p:nvPr/>
          </p:nvSpPr>
          <p:spPr bwMode="auto">
            <a:xfrm>
              <a:off x="1679" y="1292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5796" name="Rectangle 150"/>
            <p:cNvSpPr>
              <a:spLocks noChangeArrowheads="1"/>
            </p:cNvSpPr>
            <p:nvPr/>
          </p:nvSpPr>
          <p:spPr bwMode="auto">
            <a:xfrm>
              <a:off x="659" y="1292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Test Inc One</a:t>
              </a:r>
            </a:p>
          </p:txBody>
        </p:sp>
        <p:sp>
          <p:nvSpPr>
            <p:cNvPr id="25797" name="Rectangle 151"/>
            <p:cNvSpPr>
              <a:spLocks noChangeArrowheads="1"/>
            </p:cNvSpPr>
            <p:nvPr/>
          </p:nvSpPr>
          <p:spPr bwMode="auto">
            <a:xfrm>
              <a:off x="240" y="1292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798" name="Rectangle 152"/>
            <p:cNvSpPr>
              <a:spLocks noChangeArrowheads="1"/>
            </p:cNvSpPr>
            <p:nvPr/>
          </p:nvSpPr>
          <p:spPr bwMode="auto">
            <a:xfrm>
              <a:off x="527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9" name="Rectangle 153"/>
            <p:cNvSpPr>
              <a:spLocks noChangeArrowheads="1"/>
            </p:cNvSpPr>
            <p:nvPr/>
          </p:nvSpPr>
          <p:spPr bwMode="auto">
            <a:xfrm>
              <a:off x="431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0" name="Rectangle 154"/>
            <p:cNvSpPr>
              <a:spLocks noChangeArrowheads="1"/>
            </p:cNvSpPr>
            <p:nvPr/>
          </p:nvSpPr>
          <p:spPr bwMode="auto">
            <a:xfrm>
              <a:off x="407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1" name="Rectangle 155"/>
            <p:cNvSpPr>
              <a:spLocks noChangeArrowheads="1"/>
            </p:cNvSpPr>
            <p:nvPr/>
          </p:nvSpPr>
          <p:spPr bwMode="auto">
            <a:xfrm>
              <a:off x="3838" y="1120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2" name="Rectangle 156"/>
            <p:cNvSpPr>
              <a:spLocks noChangeArrowheads="1"/>
            </p:cNvSpPr>
            <p:nvPr/>
          </p:nvSpPr>
          <p:spPr bwMode="auto">
            <a:xfrm>
              <a:off x="2591" y="1120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4/21</a:t>
              </a:r>
            </a:p>
          </p:txBody>
        </p:sp>
        <p:sp>
          <p:nvSpPr>
            <p:cNvPr id="25803" name="Rectangle 157"/>
            <p:cNvSpPr>
              <a:spLocks noChangeArrowheads="1"/>
            </p:cNvSpPr>
            <p:nvPr/>
          </p:nvSpPr>
          <p:spPr bwMode="auto">
            <a:xfrm>
              <a:off x="2207" y="1120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4/15</a:t>
              </a:r>
            </a:p>
          </p:txBody>
        </p:sp>
        <p:sp>
          <p:nvSpPr>
            <p:cNvPr id="25804" name="Rectangle 158"/>
            <p:cNvSpPr>
              <a:spLocks noChangeArrowheads="1"/>
            </p:cNvSpPr>
            <p:nvPr/>
          </p:nvSpPr>
          <p:spPr bwMode="auto">
            <a:xfrm>
              <a:off x="1679" y="1120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5805" name="Rectangle 159"/>
            <p:cNvSpPr>
              <a:spLocks noChangeArrowheads="1"/>
            </p:cNvSpPr>
            <p:nvPr/>
          </p:nvSpPr>
          <p:spPr bwMode="auto">
            <a:xfrm>
              <a:off x="659" y="1120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Code Inc One</a:t>
              </a:r>
            </a:p>
          </p:txBody>
        </p:sp>
        <p:sp>
          <p:nvSpPr>
            <p:cNvPr id="25806" name="Rectangle 160"/>
            <p:cNvSpPr>
              <a:spLocks noChangeArrowheads="1"/>
            </p:cNvSpPr>
            <p:nvPr/>
          </p:nvSpPr>
          <p:spPr bwMode="auto">
            <a:xfrm>
              <a:off x="240" y="1120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807" name="Rectangle 161"/>
            <p:cNvSpPr>
              <a:spLocks noChangeArrowheads="1"/>
            </p:cNvSpPr>
            <p:nvPr/>
          </p:nvSpPr>
          <p:spPr bwMode="auto">
            <a:xfrm>
              <a:off x="527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8" name="Rectangle 162"/>
            <p:cNvSpPr>
              <a:spLocks noChangeArrowheads="1"/>
            </p:cNvSpPr>
            <p:nvPr/>
          </p:nvSpPr>
          <p:spPr bwMode="auto">
            <a:xfrm>
              <a:off x="431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9" name="Rectangle 163"/>
            <p:cNvSpPr>
              <a:spLocks noChangeArrowheads="1"/>
            </p:cNvSpPr>
            <p:nvPr/>
          </p:nvSpPr>
          <p:spPr bwMode="auto">
            <a:xfrm>
              <a:off x="407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0" name="Rectangle 164"/>
            <p:cNvSpPr>
              <a:spLocks noChangeArrowheads="1"/>
            </p:cNvSpPr>
            <p:nvPr/>
          </p:nvSpPr>
          <p:spPr bwMode="auto">
            <a:xfrm>
              <a:off x="3838" y="948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" name="Rectangle 165"/>
            <p:cNvSpPr>
              <a:spLocks noChangeArrowheads="1"/>
            </p:cNvSpPr>
            <p:nvPr/>
          </p:nvSpPr>
          <p:spPr bwMode="auto">
            <a:xfrm>
              <a:off x="2591" y="94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4/14</a:t>
              </a:r>
            </a:p>
          </p:txBody>
        </p:sp>
        <p:sp>
          <p:nvSpPr>
            <p:cNvPr id="25812" name="Rectangle 166"/>
            <p:cNvSpPr>
              <a:spLocks noChangeArrowheads="1"/>
            </p:cNvSpPr>
            <p:nvPr/>
          </p:nvSpPr>
          <p:spPr bwMode="auto">
            <a:xfrm>
              <a:off x="2207" y="948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4/7</a:t>
              </a:r>
            </a:p>
          </p:txBody>
        </p:sp>
        <p:sp>
          <p:nvSpPr>
            <p:cNvPr id="25813" name="Rectangle 167"/>
            <p:cNvSpPr>
              <a:spLocks noChangeArrowheads="1"/>
            </p:cNvSpPr>
            <p:nvPr/>
          </p:nvSpPr>
          <p:spPr bwMode="auto">
            <a:xfrm>
              <a:off x="1679" y="948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5814" name="Rectangle 168"/>
            <p:cNvSpPr>
              <a:spLocks noChangeArrowheads="1"/>
            </p:cNvSpPr>
            <p:nvPr/>
          </p:nvSpPr>
          <p:spPr bwMode="auto">
            <a:xfrm>
              <a:off x="659" y="948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Design Inc One</a:t>
              </a:r>
            </a:p>
          </p:txBody>
        </p:sp>
        <p:sp>
          <p:nvSpPr>
            <p:cNvPr id="25815" name="Rectangle 169"/>
            <p:cNvSpPr>
              <a:spLocks noChangeArrowheads="1"/>
            </p:cNvSpPr>
            <p:nvPr/>
          </p:nvSpPr>
          <p:spPr bwMode="auto">
            <a:xfrm>
              <a:off x="240" y="948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816" name="Rectangle 170"/>
            <p:cNvSpPr>
              <a:spLocks noChangeArrowheads="1"/>
            </p:cNvSpPr>
            <p:nvPr/>
          </p:nvSpPr>
          <p:spPr bwMode="auto">
            <a:xfrm>
              <a:off x="527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7" name="Rectangle 171"/>
            <p:cNvSpPr>
              <a:spLocks noChangeArrowheads="1"/>
            </p:cNvSpPr>
            <p:nvPr/>
          </p:nvSpPr>
          <p:spPr bwMode="auto">
            <a:xfrm>
              <a:off x="431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8" name="Rectangle 172"/>
            <p:cNvSpPr>
              <a:spLocks noChangeArrowheads="1"/>
            </p:cNvSpPr>
            <p:nvPr/>
          </p:nvSpPr>
          <p:spPr bwMode="auto">
            <a:xfrm>
              <a:off x="407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9" name="Rectangle 173"/>
            <p:cNvSpPr>
              <a:spLocks noChangeArrowheads="1"/>
            </p:cNvSpPr>
            <p:nvPr/>
          </p:nvSpPr>
          <p:spPr bwMode="auto">
            <a:xfrm>
              <a:off x="3838" y="776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0" name="Rectangle 174"/>
            <p:cNvSpPr>
              <a:spLocks noChangeArrowheads="1"/>
            </p:cNvSpPr>
            <p:nvPr/>
          </p:nvSpPr>
          <p:spPr bwMode="auto">
            <a:xfrm>
              <a:off x="2591" y="77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4/6</a:t>
              </a:r>
            </a:p>
          </p:txBody>
        </p:sp>
        <p:sp>
          <p:nvSpPr>
            <p:cNvPr id="25821" name="Rectangle 175"/>
            <p:cNvSpPr>
              <a:spLocks noChangeArrowheads="1"/>
            </p:cNvSpPr>
            <p:nvPr/>
          </p:nvSpPr>
          <p:spPr bwMode="auto">
            <a:xfrm>
              <a:off x="2207" y="776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4/4</a:t>
              </a:r>
            </a:p>
          </p:txBody>
        </p:sp>
        <p:sp>
          <p:nvSpPr>
            <p:cNvPr id="25822" name="Rectangle 176"/>
            <p:cNvSpPr>
              <a:spLocks noChangeArrowheads="1"/>
            </p:cNvSpPr>
            <p:nvPr/>
          </p:nvSpPr>
          <p:spPr bwMode="auto">
            <a:xfrm>
              <a:off x="1679" y="776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823" name="Rectangle 177"/>
            <p:cNvSpPr>
              <a:spLocks noChangeArrowheads="1"/>
            </p:cNvSpPr>
            <p:nvPr/>
          </p:nvSpPr>
          <p:spPr bwMode="auto">
            <a:xfrm>
              <a:off x="659" y="776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Analyze Inc One</a:t>
              </a:r>
            </a:p>
          </p:txBody>
        </p:sp>
        <p:sp>
          <p:nvSpPr>
            <p:cNvPr id="25824" name="Rectangle 178"/>
            <p:cNvSpPr>
              <a:spLocks noChangeArrowheads="1"/>
            </p:cNvSpPr>
            <p:nvPr/>
          </p:nvSpPr>
          <p:spPr bwMode="auto">
            <a:xfrm>
              <a:off x="240" y="776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825" name="Rectangle 179"/>
            <p:cNvSpPr>
              <a:spLocks noChangeArrowheads="1"/>
            </p:cNvSpPr>
            <p:nvPr/>
          </p:nvSpPr>
          <p:spPr bwMode="auto">
            <a:xfrm>
              <a:off x="527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6" name="Rectangle 180"/>
            <p:cNvSpPr>
              <a:spLocks noChangeArrowheads="1"/>
            </p:cNvSpPr>
            <p:nvPr/>
          </p:nvSpPr>
          <p:spPr bwMode="auto">
            <a:xfrm>
              <a:off x="431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7" name="Rectangle 181"/>
            <p:cNvSpPr>
              <a:spLocks noChangeArrowheads="1"/>
            </p:cNvSpPr>
            <p:nvPr/>
          </p:nvSpPr>
          <p:spPr bwMode="auto">
            <a:xfrm>
              <a:off x="407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8" name="Rectangle 182"/>
            <p:cNvSpPr>
              <a:spLocks noChangeArrowheads="1"/>
            </p:cNvSpPr>
            <p:nvPr/>
          </p:nvSpPr>
          <p:spPr bwMode="auto">
            <a:xfrm>
              <a:off x="3838" y="605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9" name="Rectangle 183"/>
            <p:cNvSpPr>
              <a:spLocks noChangeArrowheads="1"/>
            </p:cNvSpPr>
            <p:nvPr/>
          </p:nvSpPr>
          <p:spPr bwMode="auto">
            <a:xfrm>
              <a:off x="2591" y="60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4/3</a:t>
              </a:r>
            </a:p>
          </p:txBody>
        </p:sp>
        <p:sp>
          <p:nvSpPr>
            <p:cNvPr id="25830" name="Rectangle 184"/>
            <p:cNvSpPr>
              <a:spLocks noChangeArrowheads="1"/>
            </p:cNvSpPr>
            <p:nvPr/>
          </p:nvSpPr>
          <p:spPr bwMode="auto">
            <a:xfrm>
              <a:off x="2207" y="605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4/1</a:t>
              </a:r>
            </a:p>
          </p:txBody>
        </p:sp>
        <p:sp>
          <p:nvSpPr>
            <p:cNvPr id="25831" name="Rectangle 185"/>
            <p:cNvSpPr>
              <a:spLocks noChangeArrowheads="1"/>
            </p:cNvSpPr>
            <p:nvPr/>
          </p:nvSpPr>
          <p:spPr bwMode="auto">
            <a:xfrm>
              <a:off x="1679" y="605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832" name="Rectangle 186"/>
            <p:cNvSpPr>
              <a:spLocks noChangeArrowheads="1"/>
            </p:cNvSpPr>
            <p:nvPr/>
          </p:nvSpPr>
          <p:spPr bwMode="auto">
            <a:xfrm>
              <a:off x="659" y="605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Establish increments</a:t>
              </a:r>
            </a:p>
          </p:txBody>
        </p:sp>
        <p:sp>
          <p:nvSpPr>
            <p:cNvPr id="25833" name="Rectangle 187"/>
            <p:cNvSpPr>
              <a:spLocks noChangeArrowheads="1"/>
            </p:cNvSpPr>
            <p:nvPr/>
          </p:nvSpPr>
          <p:spPr bwMode="auto">
            <a:xfrm>
              <a:off x="240" y="605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834" name="Rectangle 188"/>
            <p:cNvSpPr>
              <a:spLocks noChangeArrowheads="1"/>
            </p:cNvSpPr>
            <p:nvPr/>
          </p:nvSpPr>
          <p:spPr bwMode="auto">
            <a:xfrm>
              <a:off x="527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5" name="Rectangle 189"/>
            <p:cNvSpPr>
              <a:spLocks noChangeArrowheads="1"/>
            </p:cNvSpPr>
            <p:nvPr/>
          </p:nvSpPr>
          <p:spPr bwMode="auto">
            <a:xfrm>
              <a:off x="431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6" name="Rectangle 190"/>
            <p:cNvSpPr>
              <a:spLocks noChangeArrowheads="1"/>
            </p:cNvSpPr>
            <p:nvPr/>
          </p:nvSpPr>
          <p:spPr bwMode="auto">
            <a:xfrm>
              <a:off x="407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7" name="Rectangle 191"/>
            <p:cNvSpPr>
              <a:spLocks noChangeArrowheads="1"/>
            </p:cNvSpPr>
            <p:nvPr/>
          </p:nvSpPr>
          <p:spPr bwMode="auto">
            <a:xfrm>
              <a:off x="3838" y="433"/>
              <a:ext cx="23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8" name="Rectangle 192"/>
            <p:cNvSpPr>
              <a:spLocks noChangeArrowheads="1"/>
            </p:cNvSpPr>
            <p:nvPr/>
          </p:nvSpPr>
          <p:spPr bwMode="auto">
            <a:xfrm>
              <a:off x="2591" y="43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Finish</a:t>
              </a:r>
            </a:p>
          </p:txBody>
        </p:sp>
        <p:sp>
          <p:nvSpPr>
            <p:cNvPr id="25839" name="Rectangle 193"/>
            <p:cNvSpPr>
              <a:spLocks noChangeArrowheads="1"/>
            </p:cNvSpPr>
            <p:nvPr/>
          </p:nvSpPr>
          <p:spPr bwMode="auto">
            <a:xfrm>
              <a:off x="2207" y="433"/>
              <a:ext cx="383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25840" name="Rectangle 194"/>
            <p:cNvSpPr>
              <a:spLocks noChangeArrowheads="1"/>
            </p:cNvSpPr>
            <p:nvPr/>
          </p:nvSpPr>
          <p:spPr bwMode="auto">
            <a:xfrm>
              <a:off x="1679" y="433"/>
              <a:ext cx="527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Duration</a:t>
              </a:r>
            </a:p>
          </p:txBody>
        </p:sp>
        <p:sp>
          <p:nvSpPr>
            <p:cNvPr id="25841" name="Rectangle 195"/>
            <p:cNvSpPr>
              <a:spLocks noChangeArrowheads="1"/>
            </p:cNvSpPr>
            <p:nvPr/>
          </p:nvSpPr>
          <p:spPr bwMode="auto">
            <a:xfrm>
              <a:off x="659" y="433"/>
              <a:ext cx="1019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Task Name</a:t>
              </a:r>
            </a:p>
          </p:txBody>
        </p:sp>
        <p:sp>
          <p:nvSpPr>
            <p:cNvPr id="25842" name="Rectangle 196"/>
            <p:cNvSpPr>
              <a:spLocks noChangeArrowheads="1"/>
            </p:cNvSpPr>
            <p:nvPr/>
          </p:nvSpPr>
          <p:spPr bwMode="auto">
            <a:xfrm>
              <a:off x="240" y="433"/>
              <a:ext cx="418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</a:rPr>
                <a:t>Task #</a:t>
              </a:r>
            </a:p>
          </p:txBody>
        </p:sp>
        <p:sp>
          <p:nvSpPr>
            <p:cNvPr id="25843" name="Line 197"/>
            <p:cNvSpPr>
              <a:spLocks noChangeShapeType="1"/>
            </p:cNvSpPr>
            <p:nvPr/>
          </p:nvSpPr>
          <p:spPr bwMode="auto">
            <a:xfrm>
              <a:off x="240" y="433"/>
              <a:ext cx="5277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4" name="Line 198"/>
            <p:cNvSpPr>
              <a:spLocks noChangeShapeType="1"/>
            </p:cNvSpPr>
            <p:nvPr/>
          </p:nvSpPr>
          <p:spPr bwMode="auto">
            <a:xfrm>
              <a:off x="240" y="605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5" name="Line 199"/>
            <p:cNvSpPr>
              <a:spLocks noChangeShapeType="1"/>
            </p:cNvSpPr>
            <p:nvPr/>
          </p:nvSpPr>
          <p:spPr bwMode="auto">
            <a:xfrm>
              <a:off x="240" y="776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6" name="Line 200"/>
            <p:cNvSpPr>
              <a:spLocks noChangeShapeType="1"/>
            </p:cNvSpPr>
            <p:nvPr/>
          </p:nvSpPr>
          <p:spPr bwMode="auto">
            <a:xfrm>
              <a:off x="240" y="948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7" name="Line 201"/>
            <p:cNvSpPr>
              <a:spLocks noChangeShapeType="1"/>
            </p:cNvSpPr>
            <p:nvPr/>
          </p:nvSpPr>
          <p:spPr bwMode="auto">
            <a:xfrm>
              <a:off x="240" y="1120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8" name="Line 202"/>
            <p:cNvSpPr>
              <a:spLocks noChangeShapeType="1"/>
            </p:cNvSpPr>
            <p:nvPr/>
          </p:nvSpPr>
          <p:spPr bwMode="auto">
            <a:xfrm>
              <a:off x="240" y="1292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49" name="Line 203"/>
            <p:cNvSpPr>
              <a:spLocks noChangeShapeType="1"/>
            </p:cNvSpPr>
            <p:nvPr/>
          </p:nvSpPr>
          <p:spPr bwMode="auto">
            <a:xfrm>
              <a:off x="240" y="1464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0" name="Line 204"/>
            <p:cNvSpPr>
              <a:spLocks noChangeShapeType="1"/>
            </p:cNvSpPr>
            <p:nvPr/>
          </p:nvSpPr>
          <p:spPr bwMode="auto">
            <a:xfrm>
              <a:off x="240" y="1979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1" name="Line 205"/>
            <p:cNvSpPr>
              <a:spLocks noChangeShapeType="1"/>
            </p:cNvSpPr>
            <p:nvPr/>
          </p:nvSpPr>
          <p:spPr bwMode="auto">
            <a:xfrm>
              <a:off x="240" y="2151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2" name="Line 206"/>
            <p:cNvSpPr>
              <a:spLocks noChangeShapeType="1"/>
            </p:cNvSpPr>
            <p:nvPr/>
          </p:nvSpPr>
          <p:spPr bwMode="auto">
            <a:xfrm>
              <a:off x="240" y="2667"/>
              <a:ext cx="5277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3" name="Line 207"/>
            <p:cNvSpPr>
              <a:spLocks noChangeShapeType="1"/>
            </p:cNvSpPr>
            <p:nvPr/>
          </p:nvSpPr>
          <p:spPr bwMode="auto">
            <a:xfrm>
              <a:off x="240" y="433"/>
              <a:ext cx="0" cy="22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4" name="Line 208"/>
            <p:cNvSpPr>
              <a:spLocks noChangeShapeType="1"/>
            </p:cNvSpPr>
            <p:nvPr/>
          </p:nvSpPr>
          <p:spPr bwMode="auto">
            <a:xfrm>
              <a:off x="659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5" name="Line 209"/>
            <p:cNvSpPr>
              <a:spLocks noChangeShapeType="1"/>
            </p:cNvSpPr>
            <p:nvPr/>
          </p:nvSpPr>
          <p:spPr bwMode="auto">
            <a:xfrm>
              <a:off x="1679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6" name="Line 210"/>
            <p:cNvSpPr>
              <a:spLocks noChangeShapeType="1"/>
            </p:cNvSpPr>
            <p:nvPr/>
          </p:nvSpPr>
          <p:spPr bwMode="auto">
            <a:xfrm>
              <a:off x="2207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7" name="Line 211"/>
            <p:cNvSpPr>
              <a:spLocks noChangeShapeType="1"/>
            </p:cNvSpPr>
            <p:nvPr/>
          </p:nvSpPr>
          <p:spPr bwMode="auto">
            <a:xfrm>
              <a:off x="2591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8" name="Line 212"/>
            <p:cNvSpPr>
              <a:spLocks noChangeShapeType="1"/>
            </p:cNvSpPr>
            <p:nvPr/>
          </p:nvSpPr>
          <p:spPr bwMode="auto">
            <a:xfrm>
              <a:off x="2975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59" name="Line 213"/>
            <p:cNvSpPr>
              <a:spLocks noChangeShapeType="1"/>
            </p:cNvSpPr>
            <p:nvPr/>
          </p:nvSpPr>
          <p:spPr bwMode="auto">
            <a:xfrm>
              <a:off x="407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0" name="Line 214"/>
            <p:cNvSpPr>
              <a:spLocks noChangeShapeType="1"/>
            </p:cNvSpPr>
            <p:nvPr/>
          </p:nvSpPr>
          <p:spPr bwMode="auto">
            <a:xfrm>
              <a:off x="431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1" name="Line 215"/>
            <p:cNvSpPr>
              <a:spLocks noChangeShapeType="1"/>
            </p:cNvSpPr>
            <p:nvPr/>
          </p:nvSpPr>
          <p:spPr bwMode="auto">
            <a:xfrm>
              <a:off x="455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2" name="Line 216"/>
            <p:cNvSpPr>
              <a:spLocks noChangeShapeType="1"/>
            </p:cNvSpPr>
            <p:nvPr/>
          </p:nvSpPr>
          <p:spPr bwMode="auto">
            <a:xfrm>
              <a:off x="5518" y="433"/>
              <a:ext cx="0" cy="223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3" name="Line 217"/>
            <p:cNvSpPr>
              <a:spLocks noChangeShapeType="1"/>
            </p:cNvSpPr>
            <p:nvPr/>
          </p:nvSpPr>
          <p:spPr bwMode="auto">
            <a:xfrm>
              <a:off x="479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4" name="Line 218"/>
            <p:cNvSpPr>
              <a:spLocks noChangeShapeType="1"/>
            </p:cNvSpPr>
            <p:nvPr/>
          </p:nvSpPr>
          <p:spPr bwMode="auto">
            <a:xfrm>
              <a:off x="383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5" name="Line 219"/>
            <p:cNvSpPr>
              <a:spLocks noChangeShapeType="1"/>
            </p:cNvSpPr>
            <p:nvPr/>
          </p:nvSpPr>
          <p:spPr bwMode="auto">
            <a:xfrm>
              <a:off x="3599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6" name="Line 220"/>
            <p:cNvSpPr>
              <a:spLocks noChangeShapeType="1"/>
            </p:cNvSpPr>
            <p:nvPr/>
          </p:nvSpPr>
          <p:spPr bwMode="auto">
            <a:xfrm>
              <a:off x="3359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7" name="Line 221"/>
            <p:cNvSpPr>
              <a:spLocks noChangeShapeType="1"/>
            </p:cNvSpPr>
            <p:nvPr/>
          </p:nvSpPr>
          <p:spPr bwMode="auto">
            <a:xfrm>
              <a:off x="240" y="1808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8" name="Line 222"/>
            <p:cNvSpPr>
              <a:spLocks noChangeShapeType="1"/>
            </p:cNvSpPr>
            <p:nvPr/>
          </p:nvSpPr>
          <p:spPr bwMode="auto">
            <a:xfrm>
              <a:off x="240" y="2323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69" name="Line 223"/>
            <p:cNvSpPr>
              <a:spLocks noChangeShapeType="1"/>
            </p:cNvSpPr>
            <p:nvPr/>
          </p:nvSpPr>
          <p:spPr bwMode="auto">
            <a:xfrm>
              <a:off x="240" y="1636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0" name="Line 224"/>
            <p:cNvSpPr>
              <a:spLocks noChangeShapeType="1"/>
            </p:cNvSpPr>
            <p:nvPr/>
          </p:nvSpPr>
          <p:spPr bwMode="auto">
            <a:xfrm>
              <a:off x="240" y="2495"/>
              <a:ext cx="527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1" name="Line 225"/>
            <p:cNvSpPr>
              <a:spLocks noChangeShapeType="1"/>
            </p:cNvSpPr>
            <p:nvPr/>
          </p:nvSpPr>
          <p:spPr bwMode="auto">
            <a:xfrm>
              <a:off x="503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72" name="Line 226"/>
            <p:cNvSpPr>
              <a:spLocks noChangeShapeType="1"/>
            </p:cNvSpPr>
            <p:nvPr/>
          </p:nvSpPr>
          <p:spPr bwMode="auto">
            <a:xfrm>
              <a:off x="5278" y="433"/>
              <a:ext cx="0" cy="22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4" name="Group 227"/>
          <p:cNvGrpSpPr>
            <a:grpSpLocks/>
          </p:cNvGrpSpPr>
          <p:nvPr/>
        </p:nvGrpSpPr>
        <p:grpSpPr bwMode="auto">
          <a:xfrm>
            <a:off x="76200" y="5029200"/>
            <a:ext cx="8988425" cy="1673225"/>
            <a:chOff x="48" y="3168"/>
            <a:chExt cx="5662" cy="1054"/>
          </a:xfrm>
        </p:grpSpPr>
        <p:sp>
          <p:nvSpPr>
            <p:cNvPr id="25622" name="AutoShape 228"/>
            <p:cNvSpPr>
              <a:spLocks noChangeArrowheads="1"/>
            </p:cNvSpPr>
            <p:nvPr/>
          </p:nvSpPr>
          <p:spPr bwMode="auto">
            <a:xfrm>
              <a:off x="48" y="3499"/>
              <a:ext cx="527" cy="30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A. Establish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Increments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23" name="AutoShape 229"/>
            <p:cNvSpPr>
              <a:spLocks noChangeArrowheads="1"/>
            </p:cNvSpPr>
            <p:nvPr/>
          </p:nvSpPr>
          <p:spPr bwMode="auto">
            <a:xfrm>
              <a:off x="960" y="3168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B. Analyze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One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24" name="AutoShape 230"/>
            <p:cNvSpPr>
              <a:spLocks noChangeArrowheads="1"/>
            </p:cNvSpPr>
            <p:nvPr/>
          </p:nvSpPr>
          <p:spPr bwMode="auto">
            <a:xfrm>
              <a:off x="1776" y="3168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C. Design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One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5625" name="AutoShape 231"/>
            <p:cNvSpPr>
              <a:spLocks noChangeArrowheads="1"/>
            </p:cNvSpPr>
            <p:nvPr/>
          </p:nvSpPr>
          <p:spPr bwMode="auto">
            <a:xfrm>
              <a:off x="2592" y="3168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D. Code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One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5626" name="AutoShape 232"/>
            <p:cNvSpPr>
              <a:spLocks noChangeArrowheads="1"/>
            </p:cNvSpPr>
            <p:nvPr/>
          </p:nvSpPr>
          <p:spPr bwMode="auto">
            <a:xfrm>
              <a:off x="4031" y="3168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F. Install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One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25627" name="AutoShape 233"/>
            <p:cNvCxnSpPr>
              <a:cxnSpLocks noChangeShapeType="1"/>
              <a:stCxn id="25623" idx="3"/>
              <a:endCxn id="25624" idx="1"/>
            </p:cNvCxnSpPr>
            <p:nvPr/>
          </p:nvCxnSpPr>
          <p:spPr bwMode="auto">
            <a:xfrm>
              <a:off x="1487" y="3336"/>
              <a:ext cx="287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28" name="AutoShape 234"/>
            <p:cNvCxnSpPr>
              <a:cxnSpLocks noChangeShapeType="1"/>
              <a:stCxn id="25624" idx="3"/>
              <a:endCxn id="25625" idx="1"/>
            </p:cNvCxnSpPr>
            <p:nvPr/>
          </p:nvCxnSpPr>
          <p:spPr bwMode="auto">
            <a:xfrm>
              <a:off x="2303" y="3336"/>
              <a:ext cx="287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29" name="AutoShape 235"/>
            <p:cNvCxnSpPr>
              <a:cxnSpLocks noChangeShapeType="1"/>
              <a:stCxn id="25625" idx="3"/>
              <a:endCxn id="25643" idx="1"/>
            </p:cNvCxnSpPr>
            <p:nvPr/>
          </p:nvCxnSpPr>
          <p:spPr bwMode="auto">
            <a:xfrm>
              <a:off x="3119" y="3336"/>
              <a:ext cx="143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30" name="AutoShape 236"/>
            <p:cNvCxnSpPr>
              <a:cxnSpLocks noChangeShapeType="1"/>
              <a:stCxn id="25622" idx="3"/>
              <a:endCxn id="25623" idx="1"/>
            </p:cNvCxnSpPr>
            <p:nvPr/>
          </p:nvCxnSpPr>
          <p:spPr bwMode="auto">
            <a:xfrm flipV="1">
              <a:off x="576" y="3336"/>
              <a:ext cx="383" cy="313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631" name="AutoShape 237"/>
            <p:cNvSpPr>
              <a:spLocks noChangeArrowheads="1"/>
            </p:cNvSpPr>
            <p:nvPr/>
          </p:nvSpPr>
          <p:spPr bwMode="auto">
            <a:xfrm>
              <a:off x="1488" y="3887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G. Analyze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Two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5632" name="AutoShape 238"/>
            <p:cNvSpPr>
              <a:spLocks noChangeArrowheads="1"/>
            </p:cNvSpPr>
            <p:nvPr/>
          </p:nvSpPr>
          <p:spPr bwMode="auto">
            <a:xfrm>
              <a:off x="2304" y="3887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H. Design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Two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5633" name="AutoShape 239"/>
            <p:cNvSpPr>
              <a:spLocks noChangeArrowheads="1"/>
            </p:cNvSpPr>
            <p:nvPr/>
          </p:nvSpPr>
          <p:spPr bwMode="auto">
            <a:xfrm>
              <a:off x="3119" y="3887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I. Code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Two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634" name="AutoShape 240"/>
            <p:cNvSpPr>
              <a:spLocks noChangeArrowheads="1"/>
            </p:cNvSpPr>
            <p:nvPr/>
          </p:nvSpPr>
          <p:spPr bwMode="auto">
            <a:xfrm>
              <a:off x="4559" y="3887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K. Install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Two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25635" name="AutoShape 241"/>
            <p:cNvCxnSpPr>
              <a:cxnSpLocks noChangeShapeType="1"/>
              <a:stCxn id="25631" idx="3"/>
              <a:endCxn id="25632" idx="1"/>
            </p:cNvCxnSpPr>
            <p:nvPr/>
          </p:nvCxnSpPr>
          <p:spPr bwMode="auto">
            <a:xfrm>
              <a:off x="2015" y="4055"/>
              <a:ext cx="287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36" name="AutoShape 242"/>
            <p:cNvCxnSpPr>
              <a:cxnSpLocks noChangeShapeType="1"/>
              <a:stCxn id="25632" idx="3"/>
              <a:endCxn id="25633" idx="1"/>
            </p:cNvCxnSpPr>
            <p:nvPr/>
          </p:nvCxnSpPr>
          <p:spPr bwMode="auto">
            <a:xfrm>
              <a:off x="2831" y="4055"/>
              <a:ext cx="287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37" name="AutoShape 243"/>
            <p:cNvCxnSpPr>
              <a:cxnSpLocks noChangeShapeType="1"/>
              <a:stCxn id="25633" idx="3"/>
              <a:endCxn id="25645" idx="1"/>
            </p:cNvCxnSpPr>
            <p:nvPr/>
          </p:nvCxnSpPr>
          <p:spPr bwMode="auto">
            <a:xfrm>
              <a:off x="3647" y="4055"/>
              <a:ext cx="143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638" name="AutoShape 244"/>
            <p:cNvSpPr>
              <a:spLocks noChangeArrowheads="1"/>
            </p:cNvSpPr>
            <p:nvPr/>
          </p:nvSpPr>
          <p:spPr bwMode="auto">
            <a:xfrm>
              <a:off x="5183" y="3551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L. Close out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Project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25639" name="AutoShape 245"/>
            <p:cNvCxnSpPr>
              <a:cxnSpLocks noChangeShapeType="1"/>
              <a:stCxn id="25626" idx="3"/>
              <a:endCxn id="25638" idx="1"/>
            </p:cNvCxnSpPr>
            <p:nvPr/>
          </p:nvCxnSpPr>
          <p:spPr bwMode="auto">
            <a:xfrm>
              <a:off x="4559" y="3336"/>
              <a:ext cx="623" cy="383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40" name="AutoShape 246"/>
            <p:cNvCxnSpPr>
              <a:cxnSpLocks noChangeShapeType="1"/>
              <a:stCxn id="25634" idx="3"/>
              <a:endCxn id="25638" idx="1"/>
            </p:cNvCxnSpPr>
            <p:nvPr/>
          </p:nvCxnSpPr>
          <p:spPr bwMode="auto">
            <a:xfrm flipV="1">
              <a:off x="5087" y="3719"/>
              <a:ext cx="95" cy="334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41" name="AutoShape 247"/>
            <p:cNvCxnSpPr>
              <a:cxnSpLocks noChangeShapeType="1"/>
              <a:stCxn id="25622" idx="3"/>
              <a:endCxn id="25631" idx="1"/>
            </p:cNvCxnSpPr>
            <p:nvPr/>
          </p:nvCxnSpPr>
          <p:spPr bwMode="auto">
            <a:xfrm>
              <a:off x="576" y="3650"/>
              <a:ext cx="911" cy="40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42" name="AutoShape 248"/>
            <p:cNvCxnSpPr>
              <a:cxnSpLocks noChangeShapeType="1"/>
              <a:stCxn id="25623" idx="2"/>
              <a:endCxn id="25631" idx="0"/>
            </p:cNvCxnSpPr>
            <p:nvPr/>
          </p:nvCxnSpPr>
          <p:spPr bwMode="auto">
            <a:xfrm>
              <a:off x="1224" y="3504"/>
              <a:ext cx="527" cy="383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643" name="AutoShape 249"/>
            <p:cNvSpPr>
              <a:spLocks noChangeArrowheads="1"/>
            </p:cNvSpPr>
            <p:nvPr/>
          </p:nvSpPr>
          <p:spPr bwMode="auto">
            <a:xfrm>
              <a:off x="3263" y="3168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E. Test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One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5644" name="AutoShape 250"/>
            <p:cNvCxnSpPr>
              <a:cxnSpLocks noChangeShapeType="1"/>
              <a:stCxn id="25643" idx="3"/>
              <a:endCxn id="25626" idx="1"/>
            </p:cNvCxnSpPr>
            <p:nvPr/>
          </p:nvCxnSpPr>
          <p:spPr bwMode="auto">
            <a:xfrm>
              <a:off x="3791" y="3336"/>
              <a:ext cx="239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645" name="AutoShape 251"/>
            <p:cNvSpPr>
              <a:spLocks noChangeArrowheads="1"/>
            </p:cNvSpPr>
            <p:nvPr/>
          </p:nvSpPr>
          <p:spPr bwMode="auto">
            <a:xfrm>
              <a:off x="3791" y="3887"/>
              <a:ext cx="527" cy="33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J. Test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Inc Two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6</a:t>
              </a:r>
            </a:p>
          </p:txBody>
        </p:sp>
        <p:cxnSp>
          <p:nvCxnSpPr>
            <p:cNvPr id="25646" name="AutoShape 252"/>
            <p:cNvCxnSpPr>
              <a:cxnSpLocks noChangeShapeType="1"/>
              <a:stCxn id="25645" idx="3"/>
              <a:endCxn id="25634" idx="1"/>
            </p:cNvCxnSpPr>
            <p:nvPr/>
          </p:nvCxnSpPr>
          <p:spPr bwMode="auto">
            <a:xfrm>
              <a:off x="4319" y="4055"/>
              <a:ext cx="239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647" name="AutoShape 253"/>
            <p:cNvCxnSpPr>
              <a:cxnSpLocks noChangeShapeType="1"/>
              <a:stCxn id="25643" idx="2"/>
              <a:endCxn id="25645" idx="0"/>
            </p:cNvCxnSpPr>
            <p:nvPr/>
          </p:nvCxnSpPr>
          <p:spPr bwMode="auto">
            <a:xfrm>
              <a:off x="3527" y="3504"/>
              <a:ext cx="527" cy="383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5605" name="Text Box 254"/>
          <p:cNvSpPr txBox="1">
            <a:spLocks noChangeArrowheads="1"/>
          </p:cNvSpPr>
          <p:nvPr/>
        </p:nvSpPr>
        <p:spPr bwMode="auto">
          <a:xfrm>
            <a:off x="5170488" y="441325"/>
            <a:ext cx="3763962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0000"/>
                </a:solidFill>
              </a:rPr>
              <a:t>4/1      4/8      4/15     4/22      4/29      5/6      5/13      5/20    5/27    6/3</a:t>
            </a:r>
          </a:p>
        </p:txBody>
      </p:sp>
      <p:sp>
        <p:nvSpPr>
          <p:cNvPr id="25606" name="Text Box 255"/>
          <p:cNvSpPr txBox="1">
            <a:spLocks noChangeArrowheads="1"/>
          </p:cNvSpPr>
          <p:nvPr/>
        </p:nvSpPr>
        <p:spPr bwMode="auto">
          <a:xfrm>
            <a:off x="298450" y="4403725"/>
            <a:ext cx="372586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Task network and the critical path:</a:t>
            </a:r>
          </a:p>
        </p:txBody>
      </p:sp>
      <p:sp>
        <p:nvSpPr>
          <p:cNvPr id="25607" name="Text Box 256"/>
          <p:cNvSpPr txBox="1">
            <a:spLocks noChangeArrowheads="1"/>
          </p:cNvSpPr>
          <p:nvPr/>
        </p:nvSpPr>
        <p:spPr bwMode="auto">
          <a:xfrm>
            <a:off x="304800" y="152400"/>
            <a:ext cx="17383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Timeline chart:</a:t>
            </a:r>
          </a:p>
        </p:txBody>
      </p:sp>
      <p:sp>
        <p:nvSpPr>
          <p:cNvPr id="25608" name="Text Box 257"/>
          <p:cNvSpPr txBox="1">
            <a:spLocks noChangeArrowheads="1"/>
          </p:cNvSpPr>
          <p:nvPr/>
        </p:nvSpPr>
        <p:spPr bwMode="auto">
          <a:xfrm>
            <a:off x="3736975" y="0"/>
            <a:ext cx="1789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25609" name="Text Box 258"/>
          <p:cNvSpPr txBox="1">
            <a:spLocks noChangeArrowheads="1"/>
          </p:cNvSpPr>
          <p:nvPr/>
        </p:nvSpPr>
        <p:spPr bwMode="auto">
          <a:xfrm>
            <a:off x="4013200" y="4403725"/>
            <a:ext cx="20796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</a:rPr>
              <a:t>A-B-C-D-E-J-K-L</a:t>
            </a:r>
          </a:p>
        </p:txBody>
      </p:sp>
      <p:sp>
        <p:nvSpPr>
          <p:cNvPr id="25610" name="Rectangle 259"/>
          <p:cNvSpPr>
            <a:spLocks noChangeArrowheads="1"/>
          </p:cNvSpPr>
          <p:nvPr/>
        </p:nvSpPr>
        <p:spPr bwMode="auto">
          <a:xfrm>
            <a:off x="5334000" y="990600"/>
            <a:ext cx="1524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260"/>
          <p:cNvSpPr>
            <a:spLocks noChangeArrowheads="1"/>
          </p:cNvSpPr>
          <p:nvPr/>
        </p:nvSpPr>
        <p:spPr bwMode="auto">
          <a:xfrm>
            <a:off x="5486400" y="1295400"/>
            <a:ext cx="1524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261"/>
          <p:cNvSpPr>
            <a:spLocks noChangeArrowheads="1"/>
          </p:cNvSpPr>
          <p:nvPr/>
        </p:nvSpPr>
        <p:spPr bwMode="auto">
          <a:xfrm>
            <a:off x="5638800" y="1524000"/>
            <a:ext cx="3810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262"/>
          <p:cNvSpPr>
            <a:spLocks noChangeArrowheads="1"/>
          </p:cNvSpPr>
          <p:nvPr/>
        </p:nvSpPr>
        <p:spPr bwMode="auto">
          <a:xfrm>
            <a:off x="6096000" y="1828800"/>
            <a:ext cx="3048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263"/>
          <p:cNvSpPr>
            <a:spLocks noChangeArrowheads="1"/>
          </p:cNvSpPr>
          <p:nvPr/>
        </p:nvSpPr>
        <p:spPr bwMode="auto">
          <a:xfrm>
            <a:off x="6400800" y="2133600"/>
            <a:ext cx="5334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264"/>
          <p:cNvSpPr>
            <a:spLocks noChangeArrowheads="1"/>
          </p:cNvSpPr>
          <p:nvPr/>
        </p:nvSpPr>
        <p:spPr bwMode="auto">
          <a:xfrm>
            <a:off x="6934200" y="2438400"/>
            <a:ext cx="3048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265"/>
          <p:cNvSpPr>
            <a:spLocks noChangeArrowheads="1"/>
          </p:cNvSpPr>
          <p:nvPr/>
        </p:nvSpPr>
        <p:spPr bwMode="auto">
          <a:xfrm>
            <a:off x="5638800" y="2667000"/>
            <a:ext cx="3810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266"/>
          <p:cNvSpPr>
            <a:spLocks noChangeArrowheads="1"/>
          </p:cNvSpPr>
          <p:nvPr/>
        </p:nvSpPr>
        <p:spPr bwMode="auto">
          <a:xfrm>
            <a:off x="6019800" y="2971800"/>
            <a:ext cx="2286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267"/>
          <p:cNvSpPr>
            <a:spLocks noChangeArrowheads="1"/>
          </p:cNvSpPr>
          <p:nvPr/>
        </p:nvSpPr>
        <p:spPr bwMode="auto">
          <a:xfrm>
            <a:off x="6248400" y="3200400"/>
            <a:ext cx="2286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268"/>
          <p:cNvSpPr>
            <a:spLocks noChangeArrowheads="1"/>
          </p:cNvSpPr>
          <p:nvPr/>
        </p:nvSpPr>
        <p:spPr bwMode="auto">
          <a:xfrm>
            <a:off x="7010400" y="3429000"/>
            <a:ext cx="3048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69"/>
          <p:cNvSpPr>
            <a:spLocks noChangeArrowheads="1"/>
          </p:cNvSpPr>
          <p:nvPr/>
        </p:nvSpPr>
        <p:spPr bwMode="auto">
          <a:xfrm>
            <a:off x="7315200" y="3733800"/>
            <a:ext cx="762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70"/>
          <p:cNvSpPr>
            <a:spLocks noChangeArrowheads="1"/>
          </p:cNvSpPr>
          <p:nvPr/>
        </p:nvSpPr>
        <p:spPr bwMode="auto">
          <a:xfrm>
            <a:off x="7391400" y="3962400"/>
            <a:ext cx="76200" cy="152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Example Timeline Chart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7655D6-A0E5-450A-AC67-AD323773AB31}" type="slidenum">
              <a:rPr lang="en-GB" sz="24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6628" name="Picture 1"/>
          <p:cNvPicPr>
            <a:picLocks noChangeAspect="1" noChangeArrowheads="1"/>
          </p:cNvPicPr>
          <p:nvPr/>
        </p:nvPicPr>
        <p:blipFill>
          <a:blip r:embed="rId3" cstate="print"/>
          <a:srcRect t="14583" r="2344" b="6250"/>
          <a:stretch>
            <a:fillRect/>
          </a:stretch>
        </p:blipFill>
        <p:spPr bwMode="auto">
          <a:xfrm>
            <a:off x="0" y="1193800"/>
            <a:ext cx="9067800" cy="551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35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Methods for Tracking the Schedule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Qualitative</a:t>
            </a:r>
            <a:r>
              <a:rPr lang="en-US" sz="2000" smtClean="0"/>
              <a:t> approaches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Conduct periodic project status meetings</a:t>
            </a:r>
            <a:r>
              <a:rPr lang="en-US" sz="1800" smtClean="0"/>
              <a:t> in which each team member reports progress and problems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Evaluate the results</a:t>
            </a:r>
            <a:r>
              <a:rPr lang="en-US" sz="1800" smtClean="0"/>
              <a:t> of all reviews conducted throughout the software engineering process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Determine whether formal project </a:t>
            </a:r>
            <a:r>
              <a:rPr lang="en-US" sz="1800" u="sng" smtClean="0"/>
              <a:t>milestones</a:t>
            </a:r>
            <a:r>
              <a:rPr lang="en-US" sz="1800" smtClean="0"/>
              <a:t> (i.e., diamonds) have been </a:t>
            </a:r>
            <a:r>
              <a:rPr lang="en-US" sz="1800" u="sng" smtClean="0"/>
              <a:t>accomplished</a:t>
            </a:r>
            <a:r>
              <a:rPr lang="en-US" sz="1800" smtClean="0"/>
              <a:t> by the scheduled date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Compare</a:t>
            </a:r>
            <a:r>
              <a:rPr lang="en-US" sz="1800" smtClean="0"/>
              <a:t> </a:t>
            </a:r>
            <a:r>
              <a:rPr lang="en-US" sz="1800" u="sng" smtClean="0"/>
              <a:t>actual</a:t>
            </a:r>
            <a:r>
              <a:rPr lang="en-US" sz="1800" smtClean="0"/>
              <a:t> start date to </a:t>
            </a:r>
            <a:r>
              <a:rPr lang="en-US" sz="1800" u="sng" smtClean="0"/>
              <a:t>planned</a:t>
            </a:r>
            <a:r>
              <a:rPr lang="en-US" sz="1800" smtClean="0"/>
              <a:t> start date for each project task listed in the timeline chart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u="sng" smtClean="0"/>
              <a:t>Meet informally</a:t>
            </a:r>
            <a:r>
              <a:rPr lang="en-US" sz="1800" smtClean="0"/>
              <a:t> with the software engineering team to obtain their </a:t>
            </a:r>
            <a:r>
              <a:rPr lang="en-US" sz="1800" u="sng" smtClean="0"/>
              <a:t>subjective assessment</a:t>
            </a:r>
            <a:r>
              <a:rPr lang="en-US" sz="1800" smtClean="0"/>
              <a:t> of progress to date and problems on the horizon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Quantitative</a:t>
            </a:r>
            <a:r>
              <a:rPr lang="en-US" sz="2000" smtClean="0"/>
              <a:t> approach</a:t>
            </a:r>
          </a:p>
          <a:p>
            <a:pPr marL="739775" lvl="1" indent="-282575"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Use </a:t>
            </a:r>
            <a:r>
              <a:rPr lang="en-US" sz="1800" u="sng" smtClean="0"/>
              <a:t>earned value analysis</a:t>
            </a:r>
            <a:r>
              <a:rPr lang="en-US" sz="1800" smtClean="0"/>
              <a:t> to assess progress quantitatively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37575" y="6248400"/>
            <a:ext cx="4540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DB04CDF-FE2A-4997-8AB4-FE62C7E503BD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General Practices (continued)‏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/>
          </a:bodyPr>
          <a:lstStyle/>
          <a:p>
            <a:pPr marL="339725" indent="-339725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Software project scheduling </a:t>
            </a:r>
            <a:r>
              <a:rPr lang="en-US" sz="2000" u="sng" smtClean="0"/>
              <a:t>distributes</a:t>
            </a:r>
            <a:r>
              <a:rPr lang="en-US" sz="2000" smtClean="0"/>
              <a:t> estimated </a:t>
            </a:r>
            <a:r>
              <a:rPr lang="en-US" sz="2000" u="sng" smtClean="0"/>
              <a:t>effort</a:t>
            </a:r>
            <a:r>
              <a:rPr lang="en-US" sz="2000" smtClean="0"/>
              <a:t> across the planned project duration by </a:t>
            </a:r>
            <a:r>
              <a:rPr lang="en-US" sz="2000" u="sng" smtClean="0"/>
              <a:t>allocating</a:t>
            </a:r>
            <a:r>
              <a:rPr lang="en-US" sz="2000" smtClean="0"/>
              <a:t> the effort to specific tasks</a:t>
            </a:r>
          </a:p>
          <a:p>
            <a:pPr marL="339725" indent="-339725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Scheduling for projects can be viewed from </a:t>
            </a:r>
            <a:r>
              <a:rPr lang="en-US" sz="2000" u="sng" smtClean="0"/>
              <a:t>two</a:t>
            </a:r>
            <a:r>
              <a:rPr lang="en-US" sz="2000" smtClean="0"/>
              <a:t> different perspectives</a:t>
            </a:r>
          </a:p>
          <a:p>
            <a:pPr marL="739775" lvl="1" indent="-282575" algn="just" eaLnBrk="1" fontAlgn="auto" hangingPunct="1"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In the </a:t>
            </a:r>
            <a:r>
              <a:rPr lang="en-US" sz="1800" u="sng" smtClean="0"/>
              <a:t>first view</a:t>
            </a:r>
            <a:r>
              <a:rPr lang="en-US" sz="1800" smtClean="0"/>
              <a:t>, an </a:t>
            </a:r>
            <a:r>
              <a:rPr lang="en-US" sz="1800" u="sng" smtClean="0"/>
              <a:t>end-date</a:t>
            </a:r>
            <a:r>
              <a:rPr lang="en-US" sz="1800" smtClean="0"/>
              <a:t> for release of a computer-based system has already been established and fixed </a:t>
            </a:r>
          </a:p>
          <a:p>
            <a:pPr marL="859536" lvl="2" algn="just" eaLnBrk="1" fontAlgn="auto" hangingPunct="1">
              <a:spcBef>
                <a:spcPts val="4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600" smtClean="0"/>
              <a:t>The software organization is constrained to distribute effort within the prescribed time frame</a:t>
            </a:r>
          </a:p>
          <a:p>
            <a:pPr marL="739775" lvl="1" indent="-282575" algn="just" eaLnBrk="1" fontAlgn="auto" hangingPunct="1"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In the </a:t>
            </a:r>
            <a:r>
              <a:rPr lang="en-US" sz="1800" u="sng" smtClean="0"/>
              <a:t>second view</a:t>
            </a:r>
            <a:r>
              <a:rPr lang="en-US" sz="1800" smtClean="0"/>
              <a:t>, assume that </a:t>
            </a:r>
            <a:r>
              <a:rPr lang="en-US" sz="1800" u="sng" smtClean="0"/>
              <a:t>rough chronological bounds</a:t>
            </a:r>
            <a:r>
              <a:rPr lang="en-US" sz="1800" smtClean="0"/>
              <a:t> have been discussed but that the end-date is set by the software engineering organization</a:t>
            </a:r>
          </a:p>
          <a:p>
            <a:pPr marL="859536" lvl="2" algn="just" eaLnBrk="1" fontAlgn="auto" hangingPunct="1">
              <a:spcBef>
                <a:spcPts val="4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600" smtClean="0"/>
              <a:t>Effort is distributed to make best use of resources and an end-date is defined after careful analysis of the software</a:t>
            </a:r>
          </a:p>
          <a:p>
            <a:pPr marL="739775" lvl="1" indent="-282575" algn="just" eaLnBrk="1" fontAlgn="auto" hangingPunct="1"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The first view is encountered far more often that the second   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248400"/>
            <a:ext cx="3778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DBFB1F2-0719-461D-B49A-79DAE0C0EF89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255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Basic Principles for Project Scheduling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 lnSpcReduction="10000"/>
          </a:bodyPr>
          <a:lstStyle/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Compartmentalization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The project must be compartmentalized into </a:t>
            </a:r>
            <a:r>
              <a:rPr lang="en-US" sz="1800" u="sng" smtClean="0"/>
              <a:t>a number of manageable activities, actions, and tasks</a:t>
            </a:r>
            <a:r>
              <a:rPr lang="en-US" sz="1800" smtClean="0"/>
              <a:t>; both the product and the process are decomposed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Interdependency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The </a:t>
            </a:r>
            <a:r>
              <a:rPr lang="en-US" sz="1800" u="sng" smtClean="0"/>
              <a:t>interdependency</a:t>
            </a:r>
            <a:r>
              <a:rPr lang="en-US" sz="1800" smtClean="0"/>
              <a:t> of each compartmentalized activity, action, or task must be </a:t>
            </a:r>
            <a:r>
              <a:rPr lang="en-US" sz="1800" u="sng" smtClean="0"/>
              <a:t>determined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Some tasks must occur </a:t>
            </a:r>
            <a:r>
              <a:rPr lang="en-US" sz="1800" u="sng" smtClean="0"/>
              <a:t>in sequence</a:t>
            </a:r>
            <a:r>
              <a:rPr lang="en-US" sz="1800" smtClean="0"/>
              <a:t> while others can occur </a:t>
            </a:r>
            <a:r>
              <a:rPr lang="en-US" sz="1800" u="sng" smtClean="0"/>
              <a:t>in parallel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Some actions or activities </a:t>
            </a:r>
            <a:r>
              <a:rPr lang="en-US" sz="1800" u="sng" smtClean="0"/>
              <a:t>cannot commence until</a:t>
            </a:r>
            <a:r>
              <a:rPr lang="en-US" sz="1800" smtClean="0"/>
              <a:t> the work product produced by another is available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Time allocation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Each task to be scheduled must be </a:t>
            </a:r>
            <a:r>
              <a:rPr lang="en-US" sz="1800" u="sng" smtClean="0"/>
              <a:t>allocated</a:t>
            </a:r>
            <a:r>
              <a:rPr lang="en-US" sz="1800" smtClean="0"/>
              <a:t> some number of </a:t>
            </a:r>
            <a:r>
              <a:rPr lang="en-US" sz="1800" u="sng" smtClean="0"/>
              <a:t>work units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In addition, </a:t>
            </a:r>
            <a:r>
              <a:rPr lang="en-US" sz="1800" u="sng" smtClean="0"/>
              <a:t>each task</a:t>
            </a:r>
            <a:r>
              <a:rPr lang="en-US" sz="1800" smtClean="0"/>
              <a:t> must be assigned a </a:t>
            </a:r>
            <a:r>
              <a:rPr lang="en-US" sz="1800" u="sng" smtClean="0"/>
              <a:t>start date</a:t>
            </a:r>
            <a:r>
              <a:rPr lang="en-US" sz="1800" smtClean="0"/>
              <a:t> and a </a:t>
            </a:r>
            <a:r>
              <a:rPr lang="en-US" sz="1800" u="sng" smtClean="0"/>
              <a:t>completion date</a:t>
            </a:r>
            <a:r>
              <a:rPr lang="en-US" sz="1800" smtClean="0"/>
              <a:t> that are a function of the interdependencies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Start and stop dates are also established based on whether work will be conducted on a </a:t>
            </a:r>
            <a:r>
              <a:rPr lang="en-US" sz="1800" u="sng" smtClean="0"/>
              <a:t>full-time</a:t>
            </a:r>
            <a:r>
              <a:rPr lang="en-US" sz="1800" smtClean="0"/>
              <a:t> or </a:t>
            </a:r>
            <a:r>
              <a:rPr lang="en-US" sz="1800" u="sng" smtClean="0"/>
              <a:t>part-time </a:t>
            </a:r>
            <a:r>
              <a:rPr lang="en-US" sz="1800" smtClean="0"/>
              <a:t>basis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3775" y="6248400"/>
            <a:ext cx="3778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7BFB77-04F8-4312-94D3-368FD483D2D8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662363" y="6400800"/>
            <a:ext cx="18430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(More on next slide)</a:t>
            </a:r>
            <a:r>
              <a:rPr lang="ar-SA" sz="1600">
                <a:solidFill>
                  <a:srgbClr val="000000"/>
                </a:solidFill>
                <a:cs typeface="Arial" charset="0"/>
              </a:rPr>
              <a:t>‏</a:t>
            </a:r>
            <a:endParaRPr lang="en-GB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255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Basic Principles for Project Scheduling (continued)‏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492625"/>
          </a:xfrm>
        </p:spPr>
        <p:txBody>
          <a:bodyPr>
            <a:normAutofit lnSpcReduction="10000"/>
          </a:bodyPr>
          <a:lstStyle/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Effort validation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Every project has a defined number of people on the team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As time allocation occurs, the project manager must ensure that </a:t>
            </a:r>
            <a:r>
              <a:rPr lang="en-US" sz="1800" u="sng" smtClean="0"/>
              <a:t>no more than</a:t>
            </a:r>
            <a:r>
              <a:rPr lang="en-US" sz="1800" smtClean="0"/>
              <a:t> the allocated number of </a:t>
            </a:r>
            <a:r>
              <a:rPr lang="en-US" sz="1800" u="sng" smtClean="0"/>
              <a:t>people</a:t>
            </a:r>
            <a:r>
              <a:rPr lang="en-US" sz="1800" smtClean="0"/>
              <a:t> have been scheduled at any given time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Defined responsibilities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u="sng" smtClean="0"/>
              <a:t>Every task</a:t>
            </a:r>
            <a:r>
              <a:rPr lang="en-US" sz="1800" smtClean="0"/>
              <a:t> that is scheduled should be assigned to a specific </a:t>
            </a:r>
            <a:r>
              <a:rPr lang="en-US" sz="1800" u="sng" smtClean="0"/>
              <a:t>team member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Defined outcomes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u="sng" smtClean="0"/>
              <a:t>Every task</a:t>
            </a:r>
            <a:r>
              <a:rPr lang="en-US" sz="1800" smtClean="0"/>
              <a:t> that is scheduled should have a </a:t>
            </a:r>
            <a:r>
              <a:rPr lang="en-US" sz="1800" u="sng" smtClean="0"/>
              <a:t>defined outcome</a:t>
            </a:r>
            <a:r>
              <a:rPr lang="en-US" sz="1800" smtClean="0"/>
              <a:t> for software projects such as a work product or part of a work product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Work products are often </a:t>
            </a:r>
            <a:r>
              <a:rPr lang="en-US" sz="1800" u="sng" smtClean="0"/>
              <a:t>combined</a:t>
            </a:r>
            <a:r>
              <a:rPr lang="en-US" sz="1800" smtClean="0"/>
              <a:t> in deliverables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Defined milestones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u="sng" smtClean="0"/>
              <a:t>Every task or group</a:t>
            </a:r>
            <a:r>
              <a:rPr lang="en-US" sz="1800" smtClean="0"/>
              <a:t> of tasks should be associated with a </a:t>
            </a:r>
            <a:r>
              <a:rPr lang="en-US" sz="1800" u="sng" smtClean="0"/>
              <a:t>project milestone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A milestone is accomplished when one or more work products has been </a:t>
            </a:r>
            <a:r>
              <a:rPr lang="en-US" sz="1800" u="sng" smtClean="0"/>
              <a:t>reviewed</a:t>
            </a:r>
            <a:r>
              <a:rPr lang="en-US" sz="1800" smtClean="0"/>
              <a:t> for quality and has been </a:t>
            </a:r>
            <a:r>
              <a:rPr lang="en-US" sz="1800" u="sng" smtClean="0"/>
              <a:t>approved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248400"/>
            <a:ext cx="5302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E77446A-71D4-4922-8776-6E7C3AE04DFA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Selecting Project Tasks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8496300" cy="1944688"/>
          </a:xfrm>
        </p:spPr>
        <p:txBody>
          <a:bodyPr/>
          <a:lstStyle/>
          <a:p>
            <a:pPr marL="457200" lvl="1" indent="-193675">
              <a:lnSpc>
                <a:spcPct val="90000"/>
              </a:lnSpc>
              <a:buFontTx/>
              <a:buChar char="•"/>
            </a:pPr>
            <a:r>
              <a:rPr lang="en-CA" sz="2000" i="1"/>
              <a:t>Milestone</a:t>
            </a:r>
            <a:r>
              <a:rPr lang="en-CA" sz="2000" b="0"/>
              <a:t> = end-point of a specific, distinct software process activity or task (for each milestone a report should be presented to the management)</a:t>
            </a:r>
          </a:p>
          <a:p>
            <a:pPr marL="457200" lvl="1" indent="-193675">
              <a:lnSpc>
                <a:spcPct val="90000"/>
              </a:lnSpc>
              <a:buFontTx/>
              <a:buChar char="•"/>
            </a:pPr>
            <a:r>
              <a:rPr lang="en-CA" sz="2000" i="1"/>
              <a:t>Deliverable</a:t>
            </a:r>
            <a:r>
              <a:rPr lang="en-CA" sz="2000" b="0">
                <a:solidFill>
                  <a:schemeClr val="tx1"/>
                </a:solidFill>
              </a:rPr>
              <a:t> </a:t>
            </a:r>
            <a:r>
              <a:rPr lang="en-CA" sz="2000" b="0"/>
              <a:t>= project result delivered to the client </a:t>
            </a:r>
          </a:p>
          <a:p>
            <a:pPr marL="457200" lvl="1" indent="-193675">
              <a:lnSpc>
                <a:spcPct val="90000"/>
              </a:lnSpc>
              <a:buFontTx/>
              <a:buChar char="•"/>
            </a:pPr>
            <a:r>
              <a:rPr lang="en-CA" sz="2000" b="0"/>
              <a:t>In order to establish milestones the phases of the software process phases need be divided in basic activities/tasks. </a:t>
            </a:r>
            <a:endParaRPr lang="en-US" sz="2000" b="0"/>
          </a:p>
        </p:txBody>
      </p:sp>
      <p:pic>
        <p:nvPicPr>
          <p:cNvPr id="624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3716338"/>
            <a:ext cx="7305675" cy="2062162"/>
          </a:xfrm>
          <a:solidFill>
            <a:srgbClr val="CCFFFF"/>
          </a:solidFill>
          <a:ln/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Task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Defining a Task Set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114800"/>
          </a:xfrm>
        </p:spPr>
        <p:txBody>
          <a:bodyPr/>
          <a:lstStyle/>
          <a:p>
            <a:pPr marL="339725" indent="-339725" eaLnBrk="1" hangingPunct="1"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A task set is the </a:t>
            </a:r>
            <a:r>
              <a:rPr lang="en-US" sz="2000" u="sng" smtClean="0"/>
              <a:t>work breakdown structure</a:t>
            </a:r>
            <a:r>
              <a:rPr lang="en-US" sz="2000" smtClean="0"/>
              <a:t> for the project</a:t>
            </a:r>
          </a:p>
          <a:p>
            <a:pPr marL="339725" indent="-339725" eaLnBrk="1" hangingPunct="1"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u="sng" smtClean="0"/>
              <a:t>No</a:t>
            </a:r>
            <a:r>
              <a:rPr lang="en-US" sz="2000" smtClean="0"/>
              <a:t> single task set is </a:t>
            </a:r>
            <a:r>
              <a:rPr lang="en-US" sz="2000" u="sng" smtClean="0"/>
              <a:t>appropriate for all</a:t>
            </a:r>
            <a:r>
              <a:rPr lang="en-US" sz="2000" smtClean="0"/>
              <a:t> projects and process models</a:t>
            </a:r>
          </a:p>
          <a:p>
            <a:pPr marL="739775" lvl="1" indent="-282575" eaLnBrk="1" hangingPunct="1"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It varies </a:t>
            </a:r>
            <a:r>
              <a:rPr lang="en-US" sz="1800" u="sng" smtClean="0"/>
              <a:t>depending</a:t>
            </a:r>
            <a:r>
              <a:rPr lang="en-US" sz="1800" smtClean="0"/>
              <a:t> on the </a:t>
            </a:r>
            <a:r>
              <a:rPr lang="en-US" sz="1800" u="sng" smtClean="0"/>
              <a:t>project type</a:t>
            </a:r>
            <a:r>
              <a:rPr lang="en-US" sz="1800" smtClean="0"/>
              <a:t> and the </a:t>
            </a:r>
            <a:r>
              <a:rPr lang="en-US" sz="1800" u="sng" smtClean="0"/>
              <a:t>degree of rigor</a:t>
            </a:r>
            <a:r>
              <a:rPr lang="en-US" sz="1800" smtClean="0"/>
              <a:t> (based on influential factors) with which the team plans to work</a:t>
            </a:r>
          </a:p>
          <a:p>
            <a:pPr marL="339725" indent="-339725" eaLnBrk="1" hangingPunct="1">
              <a:spcBef>
                <a:spcPts val="500"/>
              </a:spcBef>
              <a:buFont typeface="Times New Roman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smtClean="0"/>
              <a:t>The task set should provide enough </a:t>
            </a:r>
            <a:r>
              <a:rPr lang="en-US" sz="2000" u="sng" smtClean="0"/>
              <a:t>discipline</a:t>
            </a:r>
            <a:r>
              <a:rPr lang="en-US" sz="2000" smtClean="0"/>
              <a:t> to achieve high software </a:t>
            </a:r>
            <a:r>
              <a:rPr lang="en-US" sz="2000" u="sng" smtClean="0"/>
              <a:t>quality</a:t>
            </a:r>
          </a:p>
          <a:p>
            <a:pPr marL="739775" lvl="1" indent="-282575" eaLnBrk="1" hangingPunct="1">
              <a:spcBef>
                <a:spcPts val="450"/>
              </a:spcBef>
              <a:buFont typeface="Times New Roman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smtClean="0"/>
              <a:t>But it </a:t>
            </a:r>
            <a:r>
              <a:rPr lang="en-US" sz="1800" u="sng" smtClean="0"/>
              <a:t>must not burden</a:t>
            </a:r>
            <a:r>
              <a:rPr lang="en-US" sz="1800" smtClean="0"/>
              <a:t> the project team with </a:t>
            </a:r>
            <a:r>
              <a:rPr lang="en-US" sz="1800" u="sng" smtClean="0"/>
              <a:t>unnecessary</a:t>
            </a:r>
            <a:r>
              <a:rPr lang="en-US" sz="1800" smtClean="0"/>
              <a:t> work</a:t>
            </a:r>
          </a:p>
          <a:p>
            <a:pPr marL="339725" indent="-339725" eaLnBrk="1" hangingPunct="1">
              <a:spcBef>
                <a:spcPts val="45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61375" y="6248400"/>
            <a:ext cx="5302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8033186-6352-4680-98DA-41652759BD1B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50000">
              <a:srgbClr val="FFFFFF"/>
            </a:gs>
            <a:gs pos="100000">
              <a:srgbClr val="CCCC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mtClean="0"/>
              <a:t>Types of Software Projects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22750"/>
          </a:xfrm>
        </p:spPr>
        <p:txBody>
          <a:bodyPr>
            <a:normAutofit lnSpcReduction="10000"/>
          </a:bodyPr>
          <a:lstStyle/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Concept development projects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Explore some </a:t>
            </a:r>
            <a:r>
              <a:rPr lang="en-US" sz="1800" u="sng" smtClean="0"/>
              <a:t>new</a:t>
            </a:r>
            <a:r>
              <a:rPr lang="en-US" sz="1800" smtClean="0"/>
              <a:t> business concept or application of some new technology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New application development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Undertaken as a consequence of a specific </a:t>
            </a:r>
            <a:r>
              <a:rPr lang="en-US" sz="1800" u="sng" smtClean="0"/>
              <a:t>customer request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Application enhancement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Occur when existing software undergoes </a:t>
            </a:r>
            <a:r>
              <a:rPr lang="en-US" sz="1800" u="sng" smtClean="0"/>
              <a:t>major modifications</a:t>
            </a:r>
            <a:r>
              <a:rPr lang="en-US" sz="1800" smtClean="0"/>
              <a:t> to function, performance, or interfaces that are observable by the end user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Application maintenance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u="sng" smtClean="0"/>
              <a:t>Correct, adapt, or extend</a:t>
            </a:r>
            <a:r>
              <a:rPr lang="en-US" sz="1800" smtClean="0"/>
              <a:t> existing software in ways that may not be immediately obvious to the end user</a:t>
            </a:r>
          </a:p>
          <a:p>
            <a:pPr marL="339725" indent="-33972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Times New Roman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2000" smtClean="0"/>
              <a:t>Reengineering projects</a:t>
            </a:r>
          </a:p>
          <a:p>
            <a:pPr marL="739775" lvl="1" indent="-282575" eaLnBrk="1" fontAlgn="auto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Times New Roman" pitchFamily="16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800" smtClean="0"/>
              <a:t>Undertaken with the intent of </a:t>
            </a:r>
            <a:r>
              <a:rPr lang="en-US" sz="1800" u="sng" smtClean="0"/>
              <a:t>rebuilding</a:t>
            </a:r>
            <a:r>
              <a:rPr lang="en-US" sz="1800" smtClean="0"/>
              <a:t> an existing (</a:t>
            </a:r>
            <a:r>
              <a:rPr lang="en-US" sz="1800" u="sng" smtClean="0"/>
              <a:t>legacy</a:t>
            </a:r>
            <a:r>
              <a:rPr lang="en-US" sz="1800" smtClean="0"/>
              <a:t>) system in whole or in part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461375" y="6248400"/>
            <a:ext cx="530225" cy="454025"/>
          </a:xfrm>
          <a:noFill/>
          <a:ln>
            <a:round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1C9EA4-51DF-420D-9642-84C26692702F}" type="slidenum">
              <a:rPr lang="en-GB" sz="1600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189</TotalTime>
  <Words>1603</Words>
  <Application>Microsoft Office PowerPoint</Application>
  <PresentationFormat>On-screen Show (4:3)</PresentationFormat>
  <Paragraphs>388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</vt:lpstr>
      <vt:lpstr>Lucida Sans Unicode</vt:lpstr>
      <vt:lpstr>Arial</vt:lpstr>
      <vt:lpstr>Wingdings 3</vt:lpstr>
      <vt:lpstr>Verdana</vt:lpstr>
      <vt:lpstr>Wingdings 2</vt:lpstr>
      <vt:lpstr>Office Theme</vt:lpstr>
      <vt:lpstr>Project Scheduling</vt:lpstr>
      <vt:lpstr>General Practices</vt:lpstr>
      <vt:lpstr>General Practices (continued)‏</vt:lpstr>
      <vt:lpstr>Basic Principles for Project Scheduling</vt:lpstr>
      <vt:lpstr>Basic Principles for Project Scheduling (continued)‏</vt:lpstr>
      <vt:lpstr>Selecting Project Tasks</vt:lpstr>
      <vt:lpstr>Task Network</vt:lpstr>
      <vt:lpstr>Defining a Task Set</vt:lpstr>
      <vt:lpstr>Types of Software Projects</vt:lpstr>
      <vt:lpstr>Factors that Influence a Project’s Schedule</vt:lpstr>
      <vt:lpstr>Purpose of a Task Network</vt:lpstr>
      <vt:lpstr>Example Task Network</vt:lpstr>
      <vt:lpstr>Pert Chart</vt:lpstr>
      <vt:lpstr>How to construct a PERT chart</vt:lpstr>
      <vt:lpstr>Pert Chart</vt:lpstr>
      <vt:lpstr>The Critical Path</vt:lpstr>
      <vt:lpstr>Project Scheduling</vt:lpstr>
      <vt:lpstr>Project Scheduling</vt:lpstr>
      <vt:lpstr>Project Scheduling</vt:lpstr>
      <vt:lpstr>Example Task Network with Critical Path Marked</vt:lpstr>
      <vt:lpstr>Timeline Chart</vt:lpstr>
      <vt:lpstr>Mechanics of a Timeline Chart</vt:lpstr>
      <vt:lpstr>Slide 23</vt:lpstr>
      <vt:lpstr>Example Timeline Chart</vt:lpstr>
      <vt:lpstr>Methods for Tracking the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Tevis</dc:creator>
  <cp:lastModifiedBy>saruti</cp:lastModifiedBy>
  <cp:revision>14</cp:revision>
  <cp:lastPrinted>1601-01-01T00:00:00Z</cp:lastPrinted>
  <dcterms:created xsi:type="dcterms:W3CDTF">1601-01-01T00:00:00Z</dcterms:created>
  <dcterms:modified xsi:type="dcterms:W3CDTF">2016-12-13T03:24:40Z</dcterms:modified>
</cp:coreProperties>
</file>