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8288000" cy="10287000"/>
  <p:notesSz cx="6858000" cy="9144000"/>
  <p:embeddedFontLst>
    <p:embeddedFont>
      <p:font typeface="Bukhari Script" panose="020B0604020202020204" charset="0"/>
      <p:regular r:id="rId25"/>
    </p:embeddedFont>
    <p:embeddedFont>
      <p:font typeface="Open Sans" panose="020B0606030504020204" pitchFamily="34" charset="0"/>
      <p:regular r:id="rId26"/>
      <p:bold r:id="rId27"/>
      <p:italic r:id="rId28"/>
      <p:boldItalic r:id="rId29"/>
    </p:embeddedFont>
    <p:embeddedFont>
      <p:font typeface="Open Sans Bold" panose="020B0604020202020204" charset="0"/>
      <p:regular r:id="rId30"/>
    </p:embeddedFont>
    <p:embeddedFont>
      <p:font typeface="Open Sans Bold Bold" panose="020B0604020202020204" charset="0"/>
      <p:regular r:id="rId31"/>
    </p:embeddedFont>
    <p:embeddedFont>
      <p:font typeface="Open Sans Bold Italics" panose="020B0604020202020204" charset="0"/>
      <p:regular r:id="rId32"/>
    </p:embeddedFont>
    <p:embeddedFont>
      <p:font typeface="Open Sans Extra Bold" panose="020B0604020202020204" charset="0"/>
      <p:regular r:id="rId33"/>
    </p:embeddedFont>
    <p:embeddedFont>
      <p:font typeface="Open Sans Light" panose="020F0502020204030204" pitchFamily="34" charset="0"/>
      <p:regular r:id="rId34"/>
    </p:embeddedFont>
    <p:embeddedFont>
      <p:font typeface="Open Sans Light Italics" panose="020B0604020202020204" charset="0"/>
      <p:regular r:id="rId35"/>
    </p:embeddedFont>
    <p:embeddedFont>
      <p:font typeface="Prata" panose="020B0604020202020204" charset="0"/>
      <p:regular r:id="rId36"/>
    </p:embeddedFont>
    <p:embeddedFont>
      <p:font typeface="Raleway Bold" panose="020B0604020202020204" charset="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40788" y="495"/>
            <a:ext cx="1543050" cy="10286019"/>
          </a:xfrm>
          <a:prstGeom prst="rect">
            <a:avLst/>
          </a:prstGeom>
        </p:spPr>
      </p:pic>
      <p:sp>
        <p:nvSpPr>
          <p:cNvPr id="3" name="TextBox 3"/>
          <p:cNvSpPr txBox="1"/>
          <p:nvPr/>
        </p:nvSpPr>
        <p:spPr>
          <a:xfrm>
            <a:off x="1167713" y="6453551"/>
            <a:ext cx="3371345" cy="2461508"/>
          </a:xfrm>
          <a:prstGeom prst="rect">
            <a:avLst/>
          </a:prstGeom>
        </p:spPr>
        <p:txBody>
          <a:bodyPr lIns="0" tIns="0" rIns="0" bIns="0" rtlCol="0" anchor="t">
            <a:spAutoFit/>
          </a:bodyPr>
          <a:lstStyle/>
          <a:p>
            <a:pPr algn="l">
              <a:lnSpc>
                <a:spcPts val="3900"/>
              </a:lnSpc>
            </a:pPr>
            <a:r>
              <a:rPr lang="en-US" sz="2799" dirty="0">
                <a:solidFill>
                  <a:srgbClr val="804F3B"/>
                </a:solidFill>
                <a:latin typeface="Raleway Bold"/>
              </a:rPr>
              <a:t>Team Members –</a:t>
            </a:r>
          </a:p>
          <a:p>
            <a:pPr algn="l">
              <a:lnSpc>
                <a:spcPts val="3900"/>
              </a:lnSpc>
            </a:pPr>
            <a:r>
              <a:rPr lang="en-US" sz="2799" dirty="0">
                <a:solidFill>
                  <a:srgbClr val="804F3B"/>
                </a:solidFill>
                <a:latin typeface="Raleway Bold"/>
              </a:rPr>
              <a:t>Ekta </a:t>
            </a:r>
            <a:r>
              <a:rPr lang="en-US" sz="2799" dirty="0" err="1">
                <a:solidFill>
                  <a:srgbClr val="804F3B"/>
                </a:solidFill>
                <a:latin typeface="Raleway Bold"/>
              </a:rPr>
              <a:t>Chaugule</a:t>
            </a:r>
            <a:endParaRPr lang="en-US" sz="2799" dirty="0">
              <a:solidFill>
                <a:srgbClr val="804F3B"/>
              </a:solidFill>
              <a:latin typeface="Raleway Bold"/>
            </a:endParaRPr>
          </a:p>
          <a:p>
            <a:pPr algn="l">
              <a:lnSpc>
                <a:spcPts val="3900"/>
              </a:lnSpc>
            </a:pPr>
            <a:r>
              <a:rPr lang="en-US" sz="2799" dirty="0">
                <a:solidFill>
                  <a:srgbClr val="804F3B"/>
                </a:solidFill>
                <a:latin typeface="Raleway Bold"/>
              </a:rPr>
              <a:t>Bhairavi Shinde</a:t>
            </a:r>
          </a:p>
          <a:p>
            <a:pPr algn="l">
              <a:lnSpc>
                <a:spcPts val="3900"/>
              </a:lnSpc>
            </a:pPr>
            <a:r>
              <a:rPr lang="en-US" sz="2799" dirty="0">
                <a:solidFill>
                  <a:srgbClr val="804F3B"/>
                </a:solidFill>
                <a:latin typeface="Raleway Bold"/>
              </a:rPr>
              <a:t>Vedant </a:t>
            </a:r>
            <a:r>
              <a:rPr lang="en-US" sz="2799" dirty="0" err="1">
                <a:solidFill>
                  <a:srgbClr val="804F3B"/>
                </a:solidFill>
                <a:latin typeface="Raleway Bold"/>
              </a:rPr>
              <a:t>Salunkhe</a:t>
            </a:r>
            <a:endParaRPr lang="en-US" sz="2799" dirty="0">
              <a:solidFill>
                <a:srgbClr val="804F3B"/>
              </a:solidFill>
              <a:latin typeface="Raleway Bold"/>
            </a:endParaRPr>
          </a:p>
          <a:p>
            <a:pPr algn="l">
              <a:lnSpc>
                <a:spcPts val="3900"/>
              </a:lnSpc>
            </a:pPr>
            <a:r>
              <a:rPr lang="en-US" sz="2799" dirty="0">
                <a:solidFill>
                  <a:srgbClr val="804F3B"/>
                </a:solidFill>
                <a:latin typeface="Raleway Bold"/>
              </a:rPr>
              <a:t>Saad Mirza</a:t>
            </a:r>
          </a:p>
        </p:txBody>
      </p:sp>
      <p:sp>
        <p:nvSpPr>
          <p:cNvPr id="4" name="TextBox 4"/>
          <p:cNvSpPr txBox="1"/>
          <p:nvPr/>
        </p:nvSpPr>
        <p:spPr>
          <a:xfrm>
            <a:off x="8818641" y="9352285"/>
            <a:ext cx="7343074" cy="493350"/>
          </a:xfrm>
          <a:prstGeom prst="rect">
            <a:avLst/>
          </a:prstGeom>
        </p:spPr>
        <p:txBody>
          <a:bodyPr lIns="0" tIns="0" rIns="0" bIns="0" rtlCol="0" anchor="t">
            <a:spAutoFit/>
          </a:bodyPr>
          <a:lstStyle/>
          <a:p>
            <a:pPr algn="l">
              <a:lnSpc>
                <a:spcPts val="3900"/>
              </a:lnSpc>
            </a:pPr>
            <a:r>
              <a:rPr lang="en-US" sz="2799">
                <a:solidFill>
                  <a:srgbClr val="804F3B"/>
                </a:solidFill>
                <a:latin typeface="Raleway Bold"/>
              </a:rPr>
              <a:t>Examined by- Prof. Shalaka Deore</a:t>
            </a:r>
          </a:p>
        </p:txBody>
      </p:sp>
      <p:sp>
        <p:nvSpPr>
          <p:cNvPr id="5" name="TextBox 5"/>
          <p:cNvSpPr txBox="1"/>
          <p:nvPr/>
        </p:nvSpPr>
        <p:spPr>
          <a:xfrm>
            <a:off x="1028700" y="1209675"/>
            <a:ext cx="9146229" cy="4939572"/>
          </a:xfrm>
          <a:prstGeom prst="rect">
            <a:avLst/>
          </a:prstGeom>
        </p:spPr>
        <p:txBody>
          <a:bodyPr lIns="0" tIns="0" rIns="0" bIns="0" rtlCol="0" anchor="t">
            <a:spAutoFit/>
          </a:bodyPr>
          <a:lstStyle/>
          <a:p>
            <a:pPr algn="just">
              <a:lnSpc>
                <a:spcPts val="9600"/>
              </a:lnSpc>
            </a:pPr>
            <a:r>
              <a:rPr lang="en-US" sz="9600" dirty="0">
                <a:solidFill>
                  <a:srgbClr val="804F3B"/>
                </a:solidFill>
                <a:latin typeface="Open Sans Bold"/>
              </a:rPr>
              <a:t>Fruit Detection using Machine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9899" b="38822"/>
          <a:stretch>
            <a:fillRect/>
          </a:stretch>
        </p:blipFill>
        <p:spPr>
          <a:xfrm>
            <a:off x="183768" y="-315188"/>
            <a:ext cx="17896221" cy="110930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213" r="27660" b="41496"/>
          <a:stretch>
            <a:fillRect/>
          </a:stretch>
        </p:blipFill>
        <p:spPr>
          <a:xfrm>
            <a:off x="0" y="0"/>
            <a:ext cx="18288000" cy="10287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8288000" cy="10287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8288000" cy="10287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8288000" cy="10287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0" y="0"/>
          <a:ext cx="6916503" cy="8965869"/>
        </p:xfrm>
        <a:graphic>
          <a:graphicData uri="http://schemas.openxmlformats.org/drawingml/2006/table">
            <a:tbl>
              <a:tblPr/>
              <a:tblGrid>
                <a:gridCol w="3370972">
                  <a:extLst>
                    <a:ext uri="{9D8B030D-6E8A-4147-A177-3AD203B41FA5}">
                      <a16:colId xmlns:a16="http://schemas.microsoft.com/office/drawing/2014/main" val="20000"/>
                    </a:ext>
                  </a:extLst>
                </a:gridCol>
                <a:gridCol w="3545531">
                  <a:extLst>
                    <a:ext uri="{9D8B030D-6E8A-4147-A177-3AD203B41FA5}">
                      <a16:colId xmlns:a16="http://schemas.microsoft.com/office/drawing/2014/main" val="20001"/>
                    </a:ext>
                  </a:extLst>
                </a:gridCol>
              </a:tblGrid>
              <a:tr h="1538918">
                <a:tc>
                  <a:txBody>
                    <a:bodyPr/>
                    <a:lstStyle/>
                    <a:p>
                      <a:pPr algn="l">
                        <a:defRPr/>
                      </a:pPr>
                      <a:r>
                        <a:rPr lang="en-US">
                          <a:solidFill>
                            <a:srgbClr val="FFFFFF"/>
                          </a:solidFill>
                          <a:latin typeface="Open Sans Bold Bold"/>
                        </a:rPr>
                        <a:t>Training Set Proportion(%)</a:t>
                      </a:r>
                      <a:endParaRPr lang="en-US" sz="1100"/>
                    </a:p>
                  </a:txBody>
                  <a:tcPr>
                    <a:lnL w="31417" cap="flat" cmpd="sng" algn="ctr">
                      <a:solidFill>
                        <a:srgbClr val="000000"/>
                      </a:solidFill>
                      <a:prstDash val="solid"/>
                      <a:round/>
                      <a:headEnd type="none" w="med" len="med"/>
                      <a:tailEnd type="none" w="med" len="med"/>
                    </a:lnL>
                    <a:lnR w="31417" cap="flat" cmpd="sng" algn="ctr">
                      <a:solidFill>
                        <a:srgbClr val="000000"/>
                      </a:solidFill>
                      <a:prstDash val="solid"/>
                      <a:round/>
                      <a:headEnd type="none" w="med" len="med"/>
                      <a:tailEnd type="none" w="med" len="med"/>
                    </a:lnR>
                    <a:lnT w="31417" cap="flat" cmpd="sng" algn="ctr">
                      <a:solidFill>
                        <a:srgbClr val="000000"/>
                      </a:solidFill>
                      <a:prstDash val="solid"/>
                      <a:round/>
                      <a:headEnd type="none" w="med" len="med"/>
                      <a:tailEnd type="none" w="med" len="med"/>
                    </a:lnT>
                    <a:lnB w="31417" cap="flat" cmpd="sng" algn="ctr">
                      <a:solidFill>
                        <a:srgbClr val="000000"/>
                      </a:solidFill>
                      <a:prstDash val="solid"/>
                      <a:round/>
                      <a:headEnd type="none" w="med" len="med"/>
                      <a:tailEnd type="none" w="med" len="med"/>
                    </a:lnB>
                    <a:solidFill>
                      <a:srgbClr val="191919"/>
                    </a:solidFill>
                  </a:tcPr>
                </a:tc>
                <a:tc>
                  <a:txBody>
                    <a:bodyPr/>
                    <a:lstStyle/>
                    <a:p>
                      <a:pPr algn="l">
                        <a:defRPr/>
                      </a:pPr>
                      <a:r>
                        <a:rPr lang="en-US">
                          <a:solidFill>
                            <a:srgbClr val="FFFFFF"/>
                          </a:solidFill>
                          <a:latin typeface="Open Sans Bold Bold"/>
                        </a:rPr>
                        <a:t>Accuracy</a:t>
                      </a:r>
                      <a:endParaRPr lang="en-US" sz="1100"/>
                    </a:p>
                  </a:txBody>
                  <a:tcPr>
                    <a:lnL w="31417" cap="flat" cmpd="sng" algn="ctr">
                      <a:solidFill>
                        <a:srgbClr val="000000"/>
                      </a:solidFill>
                      <a:prstDash val="solid"/>
                      <a:round/>
                      <a:headEnd type="none" w="med" len="med"/>
                      <a:tailEnd type="none" w="med" len="med"/>
                    </a:lnL>
                    <a:lnR w="31417" cap="flat" cmpd="sng" algn="ctr">
                      <a:solidFill>
                        <a:srgbClr val="000000"/>
                      </a:solidFill>
                      <a:prstDash val="solid"/>
                      <a:round/>
                      <a:headEnd type="none" w="med" len="med"/>
                      <a:tailEnd type="none" w="med" len="med"/>
                    </a:lnR>
                    <a:lnT w="31417" cap="flat" cmpd="sng" algn="ctr">
                      <a:solidFill>
                        <a:srgbClr val="000000"/>
                      </a:solidFill>
                      <a:prstDash val="solid"/>
                      <a:round/>
                      <a:headEnd type="none" w="med" len="med"/>
                      <a:tailEnd type="none" w="med" len="med"/>
                    </a:lnT>
                    <a:lnB w="31417" cap="flat" cmpd="sng" algn="ctr">
                      <a:solidFill>
                        <a:srgbClr val="000000"/>
                      </a:solidFill>
                      <a:prstDash val="solid"/>
                      <a:round/>
                      <a:headEnd type="none" w="med" len="med"/>
                      <a:tailEnd type="none" w="med" len="med"/>
                    </a:lnB>
                    <a:solidFill>
                      <a:srgbClr val="191919"/>
                    </a:solidFill>
                  </a:tcPr>
                </a:tc>
                <a:extLst>
                  <a:ext uri="{0D108BD9-81ED-4DB2-BD59-A6C34878D82A}">
                    <a16:rowId xmlns:a16="http://schemas.microsoft.com/office/drawing/2014/main" val="10000"/>
                  </a:ext>
                </a:extLst>
              </a:tr>
              <a:tr h="1060993">
                <a:tc>
                  <a:txBody>
                    <a:bodyPr/>
                    <a:lstStyle/>
                    <a:p>
                      <a:pPr algn="l">
                        <a:defRPr/>
                      </a:pPr>
                      <a:r>
                        <a:rPr lang="en-US">
                          <a:solidFill>
                            <a:srgbClr val="000000"/>
                          </a:solidFill>
                          <a:latin typeface="Open Sans Bold"/>
                        </a:rPr>
                        <a:t>0.2</a:t>
                      </a:r>
                      <a:endParaRPr lang="en-US" sz="1100"/>
                    </a:p>
                  </a:txBody>
                  <a:tcPr>
                    <a:lnL w="31417" cap="flat" cmpd="sng" algn="ctr">
                      <a:solidFill>
                        <a:srgbClr val="000000"/>
                      </a:solidFill>
                      <a:prstDash val="solid"/>
                      <a:round/>
                      <a:headEnd type="none" w="med" len="med"/>
                      <a:tailEnd type="none" w="med" len="med"/>
                    </a:lnL>
                    <a:lnR w="31417" cap="flat" cmpd="sng" algn="ctr">
                      <a:solidFill>
                        <a:srgbClr val="000000"/>
                      </a:solidFill>
                      <a:prstDash val="solid"/>
                      <a:round/>
                      <a:headEnd type="none" w="med" len="med"/>
                      <a:tailEnd type="none" w="med" len="med"/>
                    </a:lnR>
                    <a:lnT w="31417" cap="flat" cmpd="sng" algn="ctr">
                      <a:solidFill>
                        <a:srgbClr val="000000"/>
                      </a:solidFill>
                      <a:prstDash val="solid"/>
                      <a:round/>
                      <a:headEnd type="none" w="med" len="med"/>
                      <a:tailEnd type="none" w="med" len="med"/>
                    </a:lnT>
                    <a:lnB w="31417" cap="flat" cmpd="sng" algn="ctr">
                      <a:solidFill>
                        <a:srgbClr val="000000"/>
                      </a:solidFill>
                      <a:prstDash val="solid"/>
                      <a:round/>
                      <a:headEnd type="none" w="med" len="med"/>
                      <a:tailEnd type="none" w="med" len="med"/>
                    </a:lnB>
                  </a:tcPr>
                </a:tc>
                <a:tc>
                  <a:txBody>
                    <a:bodyPr/>
                    <a:lstStyle/>
                    <a:p>
                      <a:pPr algn="l">
                        <a:defRPr/>
                      </a:pPr>
                      <a:r>
                        <a:rPr lang="en-US">
                          <a:solidFill>
                            <a:srgbClr val="000000"/>
                          </a:solidFill>
                          <a:latin typeface="Open Sans Bold"/>
                        </a:rPr>
                        <a:t>0.200</a:t>
                      </a:r>
                      <a:endParaRPr lang="en-US" sz="1100"/>
                    </a:p>
                  </a:txBody>
                  <a:tcPr>
                    <a:lnL w="31417" cap="flat" cmpd="sng" algn="ctr">
                      <a:solidFill>
                        <a:srgbClr val="000000"/>
                      </a:solidFill>
                      <a:prstDash val="solid"/>
                      <a:round/>
                      <a:headEnd type="none" w="med" len="med"/>
                      <a:tailEnd type="none" w="med" len="med"/>
                    </a:lnL>
                    <a:lnR w="31417" cap="flat" cmpd="sng" algn="ctr">
                      <a:solidFill>
                        <a:srgbClr val="000000"/>
                      </a:solidFill>
                      <a:prstDash val="solid"/>
                      <a:round/>
                      <a:headEnd type="none" w="med" len="med"/>
                      <a:tailEnd type="none" w="med" len="med"/>
                    </a:lnR>
                    <a:lnT w="31417" cap="flat" cmpd="sng" algn="ctr">
                      <a:solidFill>
                        <a:srgbClr val="000000"/>
                      </a:solidFill>
                      <a:prstDash val="solid"/>
                      <a:round/>
                      <a:headEnd type="none" w="med" len="med"/>
                      <a:tailEnd type="none" w="med" len="med"/>
                    </a:lnT>
                    <a:lnB w="3141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60993">
                <a:tc>
                  <a:txBody>
                    <a:bodyPr/>
                    <a:lstStyle/>
                    <a:p>
                      <a:pPr algn="l">
                        <a:defRPr/>
                      </a:pPr>
                      <a:r>
                        <a:rPr lang="en-US">
                          <a:solidFill>
                            <a:srgbClr val="000000"/>
                          </a:solidFill>
                          <a:latin typeface="Open Sans Bold"/>
                        </a:rPr>
                        <a:t>0.3</a:t>
                      </a:r>
                      <a:endParaRPr lang="en-US" sz="1100"/>
                    </a:p>
                  </a:txBody>
                  <a:tcPr>
                    <a:lnL w="31417" cap="flat" cmpd="sng" algn="ctr">
                      <a:solidFill>
                        <a:srgbClr val="000000"/>
                      </a:solidFill>
                      <a:prstDash val="solid"/>
                      <a:round/>
                      <a:headEnd type="none" w="med" len="med"/>
                      <a:tailEnd type="none" w="med" len="med"/>
                    </a:lnL>
                    <a:lnR w="31417" cap="flat" cmpd="sng" algn="ctr">
                      <a:solidFill>
                        <a:srgbClr val="000000"/>
                      </a:solidFill>
                      <a:prstDash val="solid"/>
                      <a:round/>
                      <a:headEnd type="none" w="med" len="med"/>
                      <a:tailEnd type="none" w="med" len="med"/>
                    </a:lnR>
                    <a:lnT w="31417" cap="flat" cmpd="sng" algn="ctr">
                      <a:solidFill>
                        <a:srgbClr val="000000"/>
                      </a:solidFill>
                      <a:prstDash val="solid"/>
                      <a:round/>
                      <a:headEnd type="none" w="med" len="med"/>
                      <a:tailEnd type="none" w="med" len="med"/>
                    </a:lnT>
                    <a:lnB w="31417" cap="flat" cmpd="sng" algn="ctr">
                      <a:solidFill>
                        <a:srgbClr val="000000"/>
                      </a:solidFill>
                      <a:prstDash val="solid"/>
                      <a:round/>
                      <a:headEnd type="none" w="med" len="med"/>
                      <a:tailEnd type="none" w="med" len="med"/>
                    </a:lnB>
                  </a:tcPr>
                </a:tc>
                <a:tc>
                  <a:txBody>
                    <a:bodyPr/>
                    <a:lstStyle/>
                    <a:p>
                      <a:pPr algn="l">
                        <a:defRPr/>
                      </a:pPr>
                      <a:r>
                        <a:rPr lang="en-US">
                          <a:solidFill>
                            <a:srgbClr val="000000"/>
                          </a:solidFill>
                          <a:latin typeface="Open Sans Bold"/>
                        </a:rPr>
                        <a:t>0.430</a:t>
                      </a:r>
                      <a:endParaRPr lang="en-US" sz="1100"/>
                    </a:p>
                  </a:txBody>
                  <a:tcPr>
                    <a:lnL w="31417" cap="flat" cmpd="sng" algn="ctr">
                      <a:solidFill>
                        <a:srgbClr val="000000"/>
                      </a:solidFill>
                      <a:prstDash val="solid"/>
                      <a:round/>
                      <a:headEnd type="none" w="med" len="med"/>
                      <a:tailEnd type="none" w="med" len="med"/>
                    </a:lnL>
                    <a:lnR w="31417" cap="flat" cmpd="sng" algn="ctr">
                      <a:solidFill>
                        <a:srgbClr val="000000"/>
                      </a:solidFill>
                      <a:prstDash val="solid"/>
                      <a:round/>
                      <a:headEnd type="none" w="med" len="med"/>
                      <a:tailEnd type="none" w="med" len="med"/>
                    </a:lnR>
                    <a:lnT w="31417" cap="flat" cmpd="sng" algn="ctr">
                      <a:solidFill>
                        <a:srgbClr val="000000"/>
                      </a:solidFill>
                      <a:prstDash val="solid"/>
                      <a:round/>
                      <a:headEnd type="none" w="med" len="med"/>
                      <a:tailEnd type="none" w="med" len="med"/>
                    </a:lnT>
                    <a:lnB w="3141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60993">
                <a:tc>
                  <a:txBody>
                    <a:bodyPr/>
                    <a:lstStyle/>
                    <a:p>
                      <a:pPr algn="l">
                        <a:defRPr/>
                      </a:pPr>
                      <a:r>
                        <a:rPr lang="en-US">
                          <a:solidFill>
                            <a:srgbClr val="000000"/>
                          </a:solidFill>
                          <a:latin typeface="Open Sans Bold"/>
                        </a:rPr>
                        <a:t>0.4</a:t>
                      </a:r>
                      <a:endParaRPr lang="en-US" sz="1100"/>
                    </a:p>
                  </a:txBody>
                  <a:tcPr>
                    <a:lnL w="31417" cap="flat" cmpd="sng" algn="ctr">
                      <a:solidFill>
                        <a:srgbClr val="000000"/>
                      </a:solidFill>
                      <a:prstDash val="solid"/>
                      <a:round/>
                      <a:headEnd type="none" w="med" len="med"/>
                      <a:tailEnd type="none" w="med" len="med"/>
                    </a:lnL>
                    <a:lnR w="31417" cap="flat" cmpd="sng" algn="ctr">
                      <a:solidFill>
                        <a:srgbClr val="000000"/>
                      </a:solidFill>
                      <a:prstDash val="solid"/>
                      <a:round/>
                      <a:headEnd type="none" w="med" len="med"/>
                      <a:tailEnd type="none" w="med" len="med"/>
                    </a:lnR>
                    <a:lnT w="31417" cap="flat" cmpd="sng" algn="ctr">
                      <a:solidFill>
                        <a:srgbClr val="000000"/>
                      </a:solidFill>
                      <a:prstDash val="solid"/>
                      <a:round/>
                      <a:headEnd type="none" w="med" len="med"/>
                      <a:tailEnd type="none" w="med" len="med"/>
                    </a:lnT>
                    <a:lnB w="31417" cap="flat" cmpd="sng" algn="ctr">
                      <a:solidFill>
                        <a:srgbClr val="000000"/>
                      </a:solidFill>
                      <a:prstDash val="solid"/>
                      <a:round/>
                      <a:headEnd type="none" w="med" len="med"/>
                      <a:tailEnd type="none" w="med" len="med"/>
                    </a:lnB>
                  </a:tcPr>
                </a:tc>
                <a:tc>
                  <a:txBody>
                    <a:bodyPr/>
                    <a:lstStyle/>
                    <a:p>
                      <a:pPr algn="l">
                        <a:defRPr/>
                      </a:pPr>
                      <a:r>
                        <a:rPr lang="en-US">
                          <a:solidFill>
                            <a:srgbClr val="000000"/>
                          </a:solidFill>
                          <a:latin typeface="Open Sans Bold"/>
                        </a:rPr>
                        <a:t>0.490</a:t>
                      </a:r>
                      <a:endParaRPr lang="en-US" sz="1100"/>
                    </a:p>
                  </a:txBody>
                  <a:tcPr>
                    <a:lnL w="31417" cap="flat" cmpd="sng" algn="ctr">
                      <a:solidFill>
                        <a:srgbClr val="000000"/>
                      </a:solidFill>
                      <a:prstDash val="solid"/>
                      <a:round/>
                      <a:headEnd type="none" w="med" len="med"/>
                      <a:tailEnd type="none" w="med" len="med"/>
                    </a:lnL>
                    <a:lnR w="31417" cap="flat" cmpd="sng" algn="ctr">
                      <a:solidFill>
                        <a:srgbClr val="000000"/>
                      </a:solidFill>
                      <a:prstDash val="solid"/>
                      <a:round/>
                      <a:headEnd type="none" w="med" len="med"/>
                      <a:tailEnd type="none" w="med" len="med"/>
                    </a:lnR>
                    <a:lnT w="31417" cap="flat" cmpd="sng" algn="ctr">
                      <a:solidFill>
                        <a:srgbClr val="000000"/>
                      </a:solidFill>
                      <a:prstDash val="solid"/>
                      <a:round/>
                      <a:headEnd type="none" w="med" len="med"/>
                      <a:tailEnd type="none" w="med" len="med"/>
                    </a:lnT>
                    <a:lnB w="3141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60993">
                <a:tc>
                  <a:txBody>
                    <a:bodyPr/>
                    <a:lstStyle/>
                    <a:p>
                      <a:pPr algn="l">
                        <a:defRPr/>
                      </a:pPr>
                      <a:r>
                        <a:rPr lang="en-US">
                          <a:solidFill>
                            <a:srgbClr val="000000"/>
                          </a:solidFill>
                          <a:latin typeface="Open Sans Bold"/>
                        </a:rPr>
                        <a:t>0.5</a:t>
                      </a:r>
                      <a:endParaRPr lang="en-US" sz="1100"/>
                    </a:p>
                  </a:txBody>
                  <a:tcPr>
                    <a:lnL w="31417" cap="flat" cmpd="sng" algn="ctr">
                      <a:solidFill>
                        <a:srgbClr val="000000"/>
                      </a:solidFill>
                      <a:prstDash val="solid"/>
                      <a:round/>
                      <a:headEnd type="none" w="med" len="med"/>
                      <a:tailEnd type="none" w="med" len="med"/>
                    </a:lnL>
                    <a:lnR w="31417" cap="flat" cmpd="sng" algn="ctr">
                      <a:solidFill>
                        <a:srgbClr val="000000"/>
                      </a:solidFill>
                      <a:prstDash val="solid"/>
                      <a:round/>
                      <a:headEnd type="none" w="med" len="med"/>
                      <a:tailEnd type="none" w="med" len="med"/>
                    </a:lnR>
                    <a:lnT w="31417" cap="flat" cmpd="sng" algn="ctr">
                      <a:solidFill>
                        <a:srgbClr val="000000"/>
                      </a:solidFill>
                      <a:prstDash val="solid"/>
                      <a:round/>
                      <a:headEnd type="none" w="med" len="med"/>
                      <a:tailEnd type="none" w="med" len="med"/>
                    </a:lnT>
                    <a:lnB w="31417" cap="flat" cmpd="sng" algn="ctr">
                      <a:solidFill>
                        <a:srgbClr val="000000"/>
                      </a:solidFill>
                      <a:prstDash val="solid"/>
                      <a:round/>
                      <a:headEnd type="none" w="med" len="med"/>
                      <a:tailEnd type="none" w="med" len="med"/>
                    </a:lnB>
                  </a:tcPr>
                </a:tc>
                <a:tc>
                  <a:txBody>
                    <a:bodyPr/>
                    <a:lstStyle/>
                    <a:p>
                      <a:pPr algn="l">
                        <a:defRPr/>
                      </a:pPr>
                      <a:r>
                        <a:rPr lang="en-US">
                          <a:solidFill>
                            <a:srgbClr val="000000"/>
                          </a:solidFill>
                          <a:latin typeface="Open Sans Bold"/>
                        </a:rPr>
                        <a:t>0.510</a:t>
                      </a:r>
                      <a:endParaRPr lang="en-US" sz="1100"/>
                    </a:p>
                  </a:txBody>
                  <a:tcPr>
                    <a:lnL w="31417" cap="flat" cmpd="sng" algn="ctr">
                      <a:solidFill>
                        <a:srgbClr val="000000"/>
                      </a:solidFill>
                      <a:prstDash val="solid"/>
                      <a:round/>
                      <a:headEnd type="none" w="med" len="med"/>
                      <a:tailEnd type="none" w="med" len="med"/>
                    </a:lnL>
                    <a:lnR w="31417" cap="flat" cmpd="sng" algn="ctr">
                      <a:solidFill>
                        <a:srgbClr val="000000"/>
                      </a:solidFill>
                      <a:prstDash val="solid"/>
                      <a:round/>
                      <a:headEnd type="none" w="med" len="med"/>
                      <a:tailEnd type="none" w="med" len="med"/>
                    </a:lnR>
                    <a:lnT w="31417" cap="flat" cmpd="sng" algn="ctr">
                      <a:solidFill>
                        <a:srgbClr val="000000"/>
                      </a:solidFill>
                      <a:prstDash val="solid"/>
                      <a:round/>
                      <a:headEnd type="none" w="med" len="med"/>
                      <a:tailEnd type="none" w="med" len="med"/>
                    </a:lnT>
                    <a:lnB w="3141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60993">
                <a:tc>
                  <a:txBody>
                    <a:bodyPr/>
                    <a:lstStyle/>
                    <a:p>
                      <a:pPr algn="l">
                        <a:defRPr/>
                      </a:pPr>
                      <a:r>
                        <a:rPr lang="en-US">
                          <a:solidFill>
                            <a:srgbClr val="000000"/>
                          </a:solidFill>
                          <a:latin typeface="Open Sans Bold"/>
                        </a:rPr>
                        <a:t>0.6</a:t>
                      </a:r>
                      <a:endParaRPr lang="en-US" sz="1100"/>
                    </a:p>
                  </a:txBody>
                  <a:tcPr>
                    <a:lnL w="31417" cap="flat" cmpd="sng" algn="ctr">
                      <a:solidFill>
                        <a:srgbClr val="000000"/>
                      </a:solidFill>
                      <a:prstDash val="solid"/>
                      <a:round/>
                      <a:headEnd type="none" w="med" len="med"/>
                      <a:tailEnd type="none" w="med" len="med"/>
                    </a:lnL>
                    <a:lnR w="31417" cap="flat" cmpd="sng" algn="ctr">
                      <a:solidFill>
                        <a:srgbClr val="000000"/>
                      </a:solidFill>
                      <a:prstDash val="solid"/>
                      <a:round/>
                      <a:headEnd type="none" w="med" len="med"/>
                      <a:tailEnd type="none" w="med" len="med"/>
                    </a:lnR>
                    <a:lnT w="31417" cap="flat" cmpd="sng" algn="ctr">
                      <a:solidFill>
                        <a:srgbClr val="000000"/>
                      </a:solidFill>
                      <a:prstDash val="solid"/>
                      <a:round/>
                      <a:headEnd type="none" w="med" len="med"/>
                      <a:tailEnd type="none" w="med" len="med"/>
                    </a:lnT>
                    <a:lnB w="31417" cap="flat" cmpd="sng" algn="ctr">
                      <a:solidFill>
                        <a:srgbClr val="000000"/>
                      </a:solidFill>
                      <a:prstDash val="solid"/>
                      <a:round/>
                      <a:headEnd type="none" w="med" len="med"/>
                      <a:tailEnd type="none" w="med" len="med"/>
                    </a:lnB>
                  </a:tcPr>
                </a:tc>
                <a:tc>
                  <a:txBody>
                    <a:bodyPr/>
                    <a:lstStyle/>
                    <a:p>
                      <a:pPr algn="l">
                        <a:defRPr/>
                      </a:pPr>
                      <a:r>
                        <a:rPr lang="en-US">
                          <a:solidFill>
                            <a:srgbClr val="000000"/>
                          </a:solidFill>
                          <a:latin typeface="Open Sans Bold"/>
                        </a:rPr>
                        <a:t>0.520</a:t>
                      </a:r>
                      <a:endParaRPr lang="en-US" sz="1100"/>
                    </a:p>
                  </a:txBody>
                  <a:tcPr>
                    <a:lnL w="31417" cap="flat" cmpd="sng" algn="ctr">
                      <a:solidFill>
                        <a:srgbClr val="000000"/>
                      </a:solidFill>
                      <a:prstDash val="solid"/>
                      <a:round/>
                      <a:headEnd type="none" w="med" len="med"/>
                      <a:tailEnd type="none" w="med" len="med"/>
                    </a:lnL>
                    <a:lnR w="31417" cap="flat" cmpd="sng" algn="ctr">
                      <a:solidFill>
                        <a:srgbClr val="000000"/>
                      </a:solidFill>
                      <a:prstDash val="solid"/>
                      <a:round/>
                      <a:headEnd type="none" w="med" len="med"/>
                      <a:tailEnd type="none" w="med" len="med"/>
                    </a:lnR>
                    <a:lnT w="31417" cap="flat" cmpd="sng" algn="ctr">
                      <a:solidFill>
                        <a:srgbClr val="000000"/>
                      </a:solidFill>
                      <a:prstDash val="solid"/>
                      <a:round/>
                      <a:headEnd type="none" w="med" len="med"/>
                      <a:tailEnd type="none" w="med" len="med"/>
                    </a:lnT>
                    <a:lnB w="3141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060993">
                <a:tc>
                  <a:txBody>
                    <a:bodyPr/>
                    <a:lstStyle/>
                    <a:p>
                      <a:pPr algn="l">
                        <a:defRPr/>
                      </a:pPr>
                      <a:r>
                        <a:rPr lang="en-US">
                          <a:solidFill>
                            <a:srgbClr val="000000"/>
                          </a:solidFill>
                          <a:latin typeface="Open Sans Bold"/>
                        </a:rPr>
                        <a:t>0.7</a:t>
                      </a:r>
                      <a:endParaRPr lang="en-US" sz="1100"/>
                    </a:p>
                  </a:txBody>
                  <a:tcPr>
                    <a:lnL w="31417" cap="flat" cmpd="sng" algn="ctr">
                      <a:solidFill>
                        <a:srgbClr val="000000"/>
                      </a:solidFill>
                      <a:prstDash val="solid"/>
                      <a:round/>
                      <a:headEnd type="none" w="med" len="med"/>
                      <a:tailEnd type="none" w="med" len="med"/>
                    </a:lnL>
                    <a:lnR w="31417" cap="flat" cmpd="sng" algn="ctr">
                      <a:solidFill>
                        <a:srgbClr val="000000"/>
                      </a:solidFill>
                      <a:prstDash val="solid"/>
                      <a:round/>
                      <a:headEnd type="none" w="med" len="med"/>
                      <a:tailEnd type="none" w="med" len="med"/>
                    </a:lnR>
                    <a:lnT w="31417" cap="flat" cmpd="sng" algn="ctr">
                      <a:solidFill>
                        <a:srgbClr val="000000"/>
                      </a:solidFill>
                      <a:prstDash val="solid"/>
                      <a:round/>
                      <a:headEnd type="none" w="med" len="med"/>
                      <a:tailEnd type="none" w="med" len="med"/>
                    </a:lnT>
                    <a:lnB w="31417" cap="flat" cmpd="sng" algn="ctr">
                      <a:solidFill>
                        <a:srgbClr val="000000"/>
                      </a:solidFill>
                      <a:prstDash val="solid"/>
                      <a:round/>
                      <a:headEnd type="none" w="med" len="med"/>
                      <a:tailEnd type="none" w="med" len="med"/>
                    </a:lnB>
                  </a:tcPr>
                </a:tc>
                <a:tc>
                  <a:txBody>
                    <a:bodyPr/>
                    <a:lstStyle/>
                    <a:p>
                      <a:pPr algn="l">
                        <a:defRPr/>
                      </a:pPr>
                      <a:r>
                        <a:rPr lang="en-US">
                          <a:solidFill>
                            <a:srgbClr val="000000"/>
                          </a:solidFill>
                          <a:latin typeface="Open Sans Bold"/>
                        </a:rPr>
                        <a:t>0.535</a:t>
                      </a:r>
                      <a:endParaRPr lang="en-US" sz="1100"/>
                    </a:p>
                  </a:txBody>
                  <a:tcPr>
                    <a:lnL w="31417" cap="flat" cmpd="sng" algn="ctr">
                      <a:solidFill>
                        <a:srgbClr val="000000"/>
                      </a:solidFill>
                      <a:prstDash val="solid"/>
                      <a:round/>
                      <a:headEnd type="none" w="med" len="med"/>
                      <a:tailEnd type="none" w="med" len="med"/>
                    </a:lnL>
                    <a:lnR w="31417" cap="flat" cmpd="sng" algn="ctr">
                      <a:solidFill>
                        <a:srgbClr val="000000"/>
                      </a:solidFill>
                      <a:prstDash val="solid"/>
                      <a:round/>
                      <a:headEnd type="none" w="med" len="med"/>
                      <a:tailEnd type="none" w="med" len="med"/>
                    </a:lnR>
                    <a:lnT w="31417" cap="flat" cmpd="sng" algn="ctr">
                      <a:solidFill>
                        <a:srgbClr val="000000"/>
                      </a:solidFill>
                      <a:prstDash val="solid"/>
                      <a:round/>
                      <a:headEnd type="none" w="med" len="med"/>
                      <a:tailEnd type="none" w="med" len="med"/>
                    </a:lnT>
                    <a:lnB w="3141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060993">
                <a:tc>
                  <a:txBody>
                    <a:bodyPr/>
                    <a:lstStyle/>
                    <a:p>
                      <a:pPr algn="l">
                        <a:defRPr/>
                      </a:pPr>
                      <a:r>
                        <a:rPr lang="en-US">
                          <a:solidFill>
                            <a:srgbClr val="000000"/>
                          </a:solidFill>
                          <a:latin typeface="Open Sans Bold"/>
                        </a:rPr>
                        <a:t>0.8</a:t>
                      </a:r>
                      <a:endParaRPr lang="en-US" sz="1100"/>
                    </a:p>
                  </a:txBody>
                  <a:tcPr>
                    <a:lnL w="31417" cap="flat" cmpd="sng" algn="ctr">
                      <a:solidFill>
                        <a:srgbClr val="000000"/>
                      </a:solidFill>
                      <a:prstDash val="solid"/>
                      <a:round/>
                      <a:headEnd type="none" w="med" len="med"/>
                      <a:tailEnd type="none" w="med" len="med"/>
                    </a:lnL>
                    <a:lnR w="31417" cap="flat" cmpd="sng" algn="ctr">
                      <a:solidFill>
                        <a:srgbClr val="000000"/>
                      </a:solidFill>
                      <a:prstDash val="solid"/>
                      <a:round/>
                      <a:headEnd type="none" w="med" len="med"/>
                      <a:tailEnd type="none" w="med" len="med"/>
                    </a:lnR>
                    <a:lnT w="31417" cap="flat" cmpd="sng" algn="ctr">
                      <a:solidFill>
                        <a:srgbClr val="000000"/>
                      </a:solidFill>
                      <a:prstDash val="solid"/>
                      <a:round/>
                      <a:headEnd type="none" w="med" len="med"/>
                      <a:tailEnd type="none" w="med" len="med"/>
                    </a:lnT>
                    <a:lnB w="31417" cap="flat" cmpd="sng" algn="ctr">
                      <a:solidFill>
                        <a:srgbClr val="000000"/>
                      </a:solidFill>
                      <a:prstDash val="solid"/>
                      <a:round/>
                      <a:headEnd type="none" w="med" len="med"/>
                      <a:tailEnd type="none" w="med" len="med"/>
                    </a:lnB>
                  </a:tcPr>
                </a:tc>
                <a:tc>
                  <a:txBody>
                    <a:bodyPr/>
                    <a:lstStyle/>
                    <a:p>
                      <a:pPr algn="l">
                        <a:defRPr/>
                      </a:pPr>
                      <a:r>
                        <a:rPr lang="en-US">
                          <a:solidFill>
                            <a:srgbClr val="000000"/>
                          </a:solidFill>
                          <a:latin typeface="Open Sans Bold"/>
                        </a:rPr>
                        <a:t>0.550</a:t>
                      </a:r>
                      <a:endParaRPr lang="en-US" sz="1100"/>
                    </a:p>
                  </a:txBody>
                  <a:tcPr>
                    <a:lnL w="31417" cap="flat" cmpd="sng" algn="ctr">
                      <a:solidFill>
                        <a:srgbClr val="000000"/>
                      </a:solidFill>
                      <a:prstDash val="solid"/>
                      <a:round/>
                      <a:headEnd type="none" w="med" len="med"/>
                      <a:tailEnd type="none" w="med" len="med"/>
                    </a:lnL>
                    <a:lnR w="31417" cap="flat" cmpd="sng" algn="ctr">
                      <a:solidFill>
                        <a:srgbClr val="000000"/>
                      </a:solidFill>
                      <a:prstDash val="solid"/>
                      <a:round/>
                      <a:headEnd type="none" w="med" len="med"/>
                      <a:tailEnd type="none" w="med" len="med"/>
                    </a:lnR>
                    <a:lnT w="31417" cap="flat" cmpd="sng" algn="ctr">
                      <a:solidFill>
                        <a:srgbClr val="000000"/>
                      </a:solidFill>
                      <a:prstDash val="solid"/>
                      <a:round/>
                      <a:headEnd type="none" w="med" len="med"/>
                      <a:tailEnd type="none" w="med" len="med"/>
                    </a:lnT>
                    <a:lnB w="3141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3" name="Picture 3"/>
          <p:cNvPicPr>
            <a:picLocks noChangeAspect="1"/>
          </p:cNvPicPr>
          <p:nvPr/>
        </p:nvPicPr>
        <p:blipFill>
          <a:blip r:embed="rId2"/>
          <a:srcRect/>
          <a:stretch>
            <a:fillRect/>
          </a:stretch>
        </p:blipFill>
        <p:spPr>
          <a:xfrm>
            <a:off x="7826063" y="1370448"/>
            <a:ext cx="9433237" cy="707492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0" y="0"/>
          <a:ext cx="7253860" cy="7856129"/>
        </p:xfrm>
        <a:graphic>
          <a:graphicData uri="http://schemas.openxmlformats.org/drawingml/2006/table">
            <a:tbl>
              <a:tblPr/>
              <a:tblGrid>
                <a:gridCol w="2568000">
                  <a:extLst>
                    <a:ext uri="{9D8B030D-6E8A-4147-A177-3AD203B41FA5}">
                      <a16:colId xmlns:a16="http://schemas.microsoft.com/office/drawing/2014/main" val="20000"/>
                    </a:ext>
                  </a:extLst>
                </a:gridCol>
                <a:gridCol w="4685860">
                  <a:extLst>
                    <a:ext uri="{9D8B030D-6E8A-4147-A177-3AD203B41FA5}">
                      <a16:colId xmlns:a16="http://schemas.microsoft.com/office/drawing/2014/main" val="20001"/>
                    </a:ext>
                  </a:extLst>
                </a:gridCol>
              </a:tblGrid>
              <a:tr h="792566">
                <a:tc>
                  <a:txBody>
                    <a:bodyPr/>
                    <a:lstStyle/>
                    <a:p>
                      <a:endParaRPr lang="en-US"/>
                    </a:p>
                  </a:txBody>
                  <a:tcP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endParaRPr lang="en-US"/>
                    </a:p>
                  </a:txBody>
                  <a:tcP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extLst>
                  <a:ext uri="{0D108BD9-81ED-4DB2-BD59-A6C34878D82A}">
                    <a16:rowId xmlns:a16="http://schemas.microsoft.com/office/drawing/2014/main" val="10000"/>
                  </a:ext>
                </a:extLst>
              </a:tr>
              <a:tr h="1435999">
                <a:tc>
                  <a:txBody>
                    <a:bodyPr/>
                    <a:lstStyle/>
                    <a:p>
                      <a:pPr algn="l">
                        <a:defRPr/>
                      </a:pPr>
                      <a:r>
                        <a:rPr lang="en-US">
                          <a:solidFill>
                            <a:srgbClr val="000000"/>
                          </a:solidFill>
                          <a:latin typeface="Open Sans Bold"/>
                        </a:rPr>
                        <a:t>0</a:t>
                      </a:r>
                      <a:endParaRPr lang="en-US" sz="1100"/>
                    </a:p>
                  </a:txBody>
                  <a:tcP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defRPr/>
                      </a:pPr>
                      <a:r>
                        <a:rPr lang="en-US">
                          <a:solidFill>
                            <a:srgbClr val="000000"/>
                          </a:solidFill>
                          <a:latin typeface="Open Sans Bold"/>
                        </a:rPr>
                        <a:t>0</a:t>
                      </a:r>
                      <a:endParaRPr lang="en-US" sz="1100"/>
                    </a:p>
                  </a:txBody>
                  <a:tcP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17104">
                <a:tc>
                  <a:txBody>
                    <a:bodyPr/>
                    <a:lstStyle/>
                    <a:p>
                      <a:pPr algn="l">
                        <a:defRPr/>
                      </a:pPr>
                      <a:r>
                        <a:rPr lang="en-US">
                          <a:solidFill>
                            <a:srgbClr val="000000"/>
                          </a:solidFill>
                          <a:latin typeface="Open Sans Bold"/>
                        </a:rPr>
                        <a:t>5</a:t>
                      </a:r>
                      <a:endParaRPr lang="en-US" sz="1100"/>
                    </a:p>
                  </a:txBody>
                  <a:tcP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defRPr/>
                      </a:pPr>
                      <a:r>
                        <a:rPr lang="en-US">
                          <a:solidFill>
                            <a:srgbClr val="000000"/>
                          </a:solidFill>
                          <a:latin typeface="Open Sans Bold"/>
                        </a:rPr>
                        <a:t>0.53</a:t>
                      </a:r>
                      <a:endParaRPr lang="en-US" sz="1100"/>
                    </a:p>
                  </a:txBody>
                  <a:tcP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88760">
                <a:tc>
                  <a:txBody>
                    <a:bodyPr/>
                    <a:lstStyle/>
                    <a:p>
                      <a:pPr algn="l">
                        <a:defRPr/>
                      </a:pPr>
                      <a:r>
                        <a:rPr lang="en-US">
                          <a:solidFill>
                            <a:srgbClr val="000000"/>
                          </a:solidFill>
                          <a:latin typeface="Open Sans Bold"/>
                        </a:rPr>
                        <a:t>10</a:t>
                      </a:r>
                      <a:endParaRPr lang="en-US" sz="1100"/>
                    </a:p>
                  </a:txBody>
                  <a:tcP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defRPr/>
                      </a:pPr>
                      <a:r>
                        <a:rPr lang="en-US">
                          <a:solidFill>
                            <a:srgbClr val="000000"/>
                          </a:solidFill>
                          <a:latin typeface="Open Sans Bold"/>
                        </a:rPr>
                        <a:t>0.34</a:t>
                      </a:r>
                      <a:endParaRPr lang="en-US" sz="1100"/>
                    </a:p>
                  </a:txBody>
                  <a:tcP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35999">
                <a:tc>
                  <a:txBody>
                    <a:bodyPr/>
                    <a:lstStyle/>
                    <a:p>
                      <a:pPr algn="l">
                        <a:defRPr/>
                      </a:pPr>
                      <a:r>
                        <a:rPr lang="en-US">
                          <a:solidFill>
                            <a:srgbClr val="000000"/>
                          </a:solidFill>
                          <a:latin typeface="Open Sans Bold"/>
                        </a:rPr>
                        <a:t>15</a:t>
                      </a:r>
                      <a:endParaRPr lang="en-US" sz="1100"/>
                    </a:p>
                  </a:txBody>
                  <a:tcP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defRPr/>
                      </a:pPr>
                      <a:r>
                        <a:rPr lang="en-US">
                          <a:solidFill>
                            <a:srgbClr val="000000"/>
                          </a:solidFill>
                          <a:latin typeface="Open Sans Bold"/>
                        </a:rPr>
                        <a:t>0.256</a:t>
                      </a:r>
                      <a:endParaRPr lang="en-US" sz="1100"/>
                    </a:p>
                  </a:txBody>
                  <a:tcP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85701">
                <a:tc>
                  <a:txBody>
                    <a:bodyPr/>
                    <a:lstStyle/>
                    <a:p>
                      <a:pPr algn="l">
                        <a:defRPr/>
                      </a:pPr>
                      <a:r>
                        <a:rPr lang="en-US">
                          <a:solidFill>
                            <a:srgbClr val="000000"/>
                          </a:solidFill>
                          <a:latin typeface="Open Sans Bold"/>
                        </a:rPr>
                        <a:t>20</a:t>
                      </a:r>
                      <a:endParaRPr lang="en-US" sz="1100"/>
                    </a:p>
                  </a:txBody>
                  <a:tcP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defRPr/>
                      </a:pPr>
                      <a:r>
                        <a:rPr lang="en-US">
                          <a:solidFill>
                            <a:srgbClr val="000000"/>
                          </a:solidFill>
                          <a:latin typeface="Open Sans Bold"/>
                        </a:rPr>
                        <a:t>0</a:t>
                      </a:r>
                      <a:endParaRPr lang="en-US" sz="1100"/>
                    </a:p>
                  </a:txBody>
                  <a:tcP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TextBox 3"/>
          <p:cNvSpPr txBox="1"/>
          <p:nvPr/>
        </p:nvSpPr>
        <p:spPr>
          <a:xfrm>
            <a:off x="1300188" y="108978"/>
            <a:ext cx="208955" cy="580390"/>
          </a:xfrm>
          <a:prstGeom prst="rect">
            <a:avLst/>
          </a:prstGeom>
        </p:spPr>
        <p:txBody>
          <a:bodyPr lIns="0" tIns="0" rIns="0" bIns="0" rtlCol="0" anchor="t">
            <a:spAutoFit/>
          </a:bodyPr>
          <a:lstStyle/>
          <a:p>
            <a:pPr algn="ctr">
              <a:lnSpc>
                <a:spcPts val="4759"/>
              </a:lnSpc>
            </a:pPr>
            <a:r>
              <a:rPr lang="en-US" sz="3399">
                <a:solidFill>
                  <a:srgbClr val="FFFFFF"/>
                </a:solidFill>
                <a:latin typeface="Open Sans Light"/>
              </a:rPr>
              <a:t>k</a:t>
            </a:r>
          </a:p>
        </p:txBody>
      </p:sp>
      <p:sp>
        <p:nvSpPr>
          <p:cNvPr id="4" name="TextBox 4"/>
          <p:cNvSpPr txBox="1"/>
          <p:nvPr/>
        </p:nvSpPr>
        <p:spPr>
          <a:xfrm>
            <a:off x="-3977810" y="170336"/>
            <a:ext cx="10345464" cy="467198"/>
          </a:xfrm>
          <a:prstGeom prst="rect">
            <a:avLst/>
          </a:prstGeom>
        </p:spPr>
        <p:txBody>
          <a:bodyPr lIns="0" tIns="0" rIns="0" bIns="0" rtlCol="0" anchor="t">
            <a:spAutoFit/>
          </a:bodyPr>
          <a:lstStyle/>
          <a:p>
            <a:pPr algn="ctr">
              <a:lnSpc>
                <a:spcPts val="3799"/>
              </a:lnSpc>
            </a:pPr>
            <a:r>
              <a:rPr lang="en-US" sz="2713">
                <a:solidFill>
                  <a:srgbClr val="FFFFFF"/>
                </a:solidFill>
                <a:latin typeface="Open Sans"/>
              </a:rPr>
              <a:t>                                                                                    Accuracy</a:t>
            </a:r>
          </a:p>
        </p:txBody>
      </p:sp>
      <p:pic>
        <p:nvPicPr>
          <p:cNvPr id="5" name="Picture 5"/>
          <p:cNvPicPr>
            <a:picLocks noChangeAspect="1"/>
          </p:cNvPicPr>
          <p:nvPr/>
        </p:nvPicPr>
        <p:blipFill>
          <a:blip r:embed="rId2"/>
          <a:srcRect/>
          <a:stretch>
            <a:fillRect/>
          </a:stretch>
        </p:blipFill>
        <p:spPr>
          <a:xfrm>
            <a:off x="7721804" y="901279"/>
            <a:ext cx="9537496" cy="715312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2099361" y="1546440"/>
            <a:ext cx="14084886" cy="1219173"/>
          </a:xfrm>
          <a:prstGeom prst="rect">
            <a:avLst/>
          </a:prstGeom>
        </p:spPr>
        <p:txBody>
          <a:bodyPr lIns="0" tIns="0" rIns="0" bIns="0" rtlCol="0" anchor="t">
            <a:spAutoFit/>
          </a:bodyPr>
          <a:lstStyle/>
          <a:p>
            <a:pPr marL="0" lvl="0" indent="0">
              <a:lnSpc>
                <a:spcPts val="9600"/>
              </a:lnSpc>
              <a:spcBef>
                <a:spcPct val="0"/>
              </a:spcBef>
            </a:pPr>
            <a:r>
              <a:rPr lang="en-US" sz="8000">
                <a:solidFill>
                  <a:srgbClr val="000000"/>
                </a:solidFill>
                <a:latin typeface="Open Sans Bold Bold"/>
              </a:rPr>
              <a:t>Software Requirements</a:t>
            </a:r>
          </a:p>
        </p:txBody>
      </p:sp>
      <p:sp>
        <p:nvSpPr>
          <p:cNvPr id="3" name="TextBox 3"/>
          <p:cNvSpPr txBox="1"/>
          <p:nvPr/>
        </p:nvSpPr>
        <p:spPr>
          <a:xfrm>
            <a:off x="2099361" y="3694215"/>
            <a:ext cx="14089277" cy="3349431"/>
          </a:xfrm>
          <a:prstGeom prst="rect">
            <a:avLst/>
          </a:prstGeom>
        </p:spPr>
        <p:txBody>
          <a:bodyPr lIns="0" tIns="0" rIns="0" bIns="0" rtlCol="0" anchor="t">
            <a:spAutoFit/>
          </a:bodyPr>
          <a:lstStyle/>
          <a:p>
            <a:pPr marL="842004" lvl="1" indent="-421002">
              <a:lnSpc>
                <a:spcPts val="9203"/>
              </a:lnSpc>
              <a:buFont typeface="Arial"/>
              <a:buChar char="•"/>
            </a:pPr>
            <a:r>
              <a:rPr lang="en-US" sz="3899" spc="300">
                <a:solidFill>
                  <a:srgbClr val="000000"/>
                </a:solidFill>
                <a:latin typeface="Open Sans Bold"/>
              </a:rPr>
              <a:t>Windows 10 or later OR Ubuntu 20.04 or later</a:t>
            </a:r>
          </a:p>
          <a:p>
            <a:pPr marL="842004" lvl="1" indent="-421002">
              <a:lnSpc>
                <a:spcPts val="9203"/>
              </a:lnSpc>
              <a:buFont typeface="Arial"/>
              <a:buChar char="•"/>
            </a:pPr>
            <a:r>
              <a:rPr lang="en-US" sz="3899" spc="300">
                <a:solidFill>
                  <a:srgbClr val="000000"/>
                </a:solidFill>
                <a:latin typeface="Open Sans Bold"/>
              </a:rPr>
              <a:t>Python 3.8 or later</a:t>
            </a:r>
          </a:p>
          <a:p>
            <a:pPr algn="l">
              <a:lnSpc>
                <a:spcPts val="9203"/>
              </a:lnSpc>
            </a:pPr>
            <a:endParaRPr lang="en-US" sz="3899" spc="300">
              <a:solidFill>
                <a:srgbClr val="000000"/>
              </a:solidFill>
              <a:latin typeface="Open Sans 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2099361" y="1536915"/>
            <a:ext cx="14084886" cy="1333419"/>
          </a:xfrm>
          <a:prstGeom prst="rect">
            <a:avLst/>
          </a:prstGeom>
        </p:spPr>
        <p:txBody>
          <a:bodyPr lIns="0" tIns="0" rIns="0" bIns="0" rtlCol="0" anchor="t">
            <a:spAutoFit/>
          </a:bodyPr>
          <a:lstStyle/>
          <a:p>
            <a:pPr marL="0" lvl="0" indent="0">
              <a:lnSpc>
                <a:spcPts val="10439"/>
              </a:lnSpc>
              <a:spcBef>
                <a:spcPct val="0"/>
              </a:spcBef>
            </a:pPr>
            <a:r>
              <a:rPr lang="en-US" sz="8699">
                <a:solidFill>
                  <a:srgbClr val="000000"/>
                </a:solidFill>
                <a:latin typeface="Open Sans Bold Bold"/>
              </a:rPr>
              <a:t>Hardware Requirements</a:t>
            </a:r>
          </a:p>
        </p:txBody>
      </p:sp>
      <p:sp>
        <p:nvSpPr>
          <p:cNvPr id="3" name="TextBox 3"/>
          <p:cNvSpPr txBox="1"/>
          <p:nvPr/>
        </p:nvSpPr>
        <p:spPr>
          <a:xfrm>
            <a:off x="2099361" y="4259842"/>
            <a:ext cx="14089277" cy="3441523"/>
          </a:xfrm>
          <a:prstGeom prst="rect">
            <a:avLst/>
          </a:prstGeom>
        </p:spPr>
        <p:txBody>
          <a:bodyPr lIns="0" tIns="0" rIns="0" bIns="0" rtlCol="0" anchor="t">
            <a:spAutoFit/>
          </a:bodyPr>
          <a:lstStyle/>
          <a:p>
            <a:pPr marL="842004" lvl="1" indent="-421002">
              <a:lnSpc>
                <a:spcPts val="6902"/>
              </a:lnSpc>
              <a:buFont typeface="Arial"/>
              <a:buChar char="•"/>
            </a:pPr>
            <a:r>
              <a:rPr lang="en-US" sz="3899" spc="331">
                <a:solidFill>
                  <a:srgbClr val="000000"/>
                </a:solidFill>
                <a:latin typeface="Open Sans Bold"/>
              </a:rPr>
              <a:t>Core i3 or better.</a:t>
            </a:r>
          </a:p>
          <a:p>
            <a:pPr marL="842004" lvl="1" indent="-421002">
              <a:lnSpc>
                <a:spcPts val="6902"/>
              </a:lnSpc>
              <a:buFont typeface="Arial"/>
              <a:buChar char="•"/>
            </a:pPr>
            <a:r>
              <a:rPr lang="en-US" sz="3899" spc="331">
                <a:solidFill>
                  <a:srgbClr val="000000"/>
                </a:solidFill>
                <a:latin typeface="Open Sans Bold"/>
              </a:rPr>
              <a:t>Minimum 4 gb Ram</a:t>
            </a:r>
          </a:p>
          <a:p>
            <a:pPr marL="842004" lvl="1" indent="-421002">
              <a:lnSpc>
                <a:spcPts val="6902"/>
              </a:lnSpc>
              <a:buFont typeface="Arial"/>
              <a:buChar char="•"/>
            </a:pPr>
            <a:r>
              <a:rPr lang="en-US" sz="3899" spc="331">
                <a:solidFill>
                  <a:srgbClr val="000000"/>
                </a:solidFill>
                <a:latin typeface="Open Sans Bold"/>
              </a:rPr>
              <a:t>Free space of 10 gb or more </a:t>
            </a:r>
          </a:p>
          <a:p>
            <a:pPr marL="842004" lvl="1" indent="-421002" algn="l">
              <a:lnSpc>
                <a:spcPts val="6902"/>
              </a:lnSpc>
              <a:buFont typeface="Arial"/>
              <a:buChar char="•"/>
            </a:pPr>
            <a:r>
              <a:rPr lang="en-US" sz="3899" spc="331">
                <a:solidFill>
                  <a:srgbClr val="000000"/>
                </a:solidFill>
                <a:latin typeface="Open Sans Bold"/>
              </a:rPr>
              <a:t>Keyboard, Mouse, Monitor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3156511"/>
            <a:ext cx="18288000" cy="3758639"/>
            <a:chOff x="0" y="0"/>
            <a:chExt cx="22987000" cy="4724400"/>
          </a:xfrm>
        </p:grpSpPr>
        <p:sp>
          <p:nvSpPr>
            <p:cNvPr id="3" name="Freeform 3"/>
            <p:cNvSpPr/>
            <p:nvPr/>
          </p:nvSpPr>
          <p:spPr>
            <a:xfrm>
              <a:off x="0" y="0"/>
              <a:ext cx="22987000" cy="4724400"/>
            </a:xfrm>
            <a:custGeom>
              <a:avLst/>
              <a:gdLst/>
              <a:ahLst/>
              <a:cxnLst/>
              <a:rect l="l" t="t" r="r" b="b"/>
              <a:pathLst>
                <a:path w="22987000" h="4724400">
                  <a:moveTo>
                    <a:pt x="0" y="0"/>
                  </a:moveTo>
                  <a:lnTo>
                    <a:pt x="0" y="4724400"/>
                  </a:lnTo>
                  <a:lnTo>
                    <a:pt x="22987000" y="4724400"/>
                  </a:lnTo>
                  <a:lnTo>
                    <a:pt x="22987000" y="0"/>
                  </a:lnTo>
                  <a:close/>
                </a:path>
              </a:pathLst>
            </a:custGeom>
            <a:blipFill>
              <a:blip r:embed="rId2"/>
              <a:stretch>
                <a:fillRect t="-12348" r="-25414" b="-1630"/>
              </a:stretch>
            </a:blipFill>
          </p:spPr>
        </p:sp>
      </p:grpSp>
      <p:sp>
        <p:nvSpPr>
          <p:cNvPr id="4" name="TextBox 4"/>
          <p:cNvSpPr txBox="1"/>
          <p:nvPr/>
        </p:nvSpPr>
        <p:spPr>
          <a:xfrm>
            <a:off x="5850388" y="18212"/>
            <a:ext cx="4953743" cy="1579759"/>
          </a:xfrm>
          <a:prstGeom prst="rect">
            <a:avLst/>
          </a:prstGeom>
        </p:spPr>
        <p:txBody>
          <a:bodyPr lIns="0" tIns="0" rIns="0" bIns="0" rtlCol="0" anchor="t">
            <a:spAutoFit/>
          </a:bodyPr>
          <a:lstStyle/>
          <a:p>
            <a:pPr algn="l">
              <a:lnSpc>
                <a:spcPts val="12599"/>
              </a:lnSpc>
            </a:pPr>
            <a:r>
              <a:rPr lang="en-US" sz="9000">
                <a:solidFill>
                  <a:srgbClr val="804F3B"/>
                </a:solidFill>
                <a:latin typeface="Open Sans Bold Bold"/>
              </a:rPr>
              <a:t> Results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4774257" y="673443"/>
            <a:ext cx="7759492" cy="1533498"/>
          </a:xfrm>
          <a:prstGeom prst="rect">
            <a:avLst/>
          </a:prstGeom>
        </p:spPr>
        <p:txBody>
          <a:bodyPr lIns="0" tIns="0" rIns="0" bIns="0" rtlCol="0" anchor="t">
            <a:spAutoFit/>
          </a:bodyPr>
          <a:lstStyle/>
          <a:p>
            <a:pPr algn="ctr">
              <a:lnSpc>
                <a:spcPts val="12599"/>
              </a:lnSpc>
            </a:pPr>
            <a:r>
              <a:rPr lang="en-US" sz="9000">
                <a:solidFill>
                  <a:srgbClr val="804F3B"/>
                </a:solidFill>
                <a:latin typeface="Open Sans Extra Bold"/>
              </a:rPr>
              <a:t> Introduction</a:t>
            </a:r>
          </a:p>
        </p:txBody>
      </p:sp>
      <p:sp>
        <p:nvSpPr>
          <p:cNvPr id="3" name="TextBox 3"/>
          <p:cNvSpPr txBox="1"/>
          <p:nvPr/>
        </p:nvSpPr>
        <p:spPr>
          <a:xfrm>
            <a:off x="0" y="3602131"/>
            <a:ext cx="18288000" cy="4792028"/>
          </a:xfrm>
          <a:prstGeom prst="rect">
            <a:avLst/>
          </a:prstGeom>
        </p:spPr>
        <p:txBody>
          <a:bodyPr lIns="0" tIns="0" rIns="0" bIns="0" rtlCol="0" anchor="t">
            <a:spAutoFit/>
          </a:bodyPr>
          <a:lstStyle/>
          <a:p>
            <a:pPr marL="842008" lvl="1" indent="-421004">
              <a:lnSpc>
                <a:spcPts val="5459"/>
              </a:lnSpc>
              <a:buFont typeface="Arial"/>
              <a:buChar char="•"/>
            </a:pPr>
            <a:r>
              <a:rPr lang="en-US" sz="3899">
                <a:solidFill>
                  <a:srgbClr val="000000"/>
                </a:solidFill>
                <a:latin typeface="Open Sans"/>
              </a:rPr>
              <a:t> We will build a simple form of Fruit Recognition System. Although the example we’ll use is very simple, it reflects many of the same key machine learning concepts that go into building real-world commercial systems.</a:t>
            </a:r>
          </a:p>
          <a:p>
            <a:pPr marL="842008" lvl="1" indent="-421004">
              <a:lnSpc>
                <a:spcPts val="5459"/>
              </a:lnSpc>
              <a:buFont typeface="Arial"/>
              <a:buChar char="•"/>
            </a:pPr>
            <a:r>
              <a:rPr lang="en-US" sz="3899">
                <a:solidFill>
                  <a:srgbClr val="000000"/>
                </a:solidFill>
                <a:latin typeface="Open Sans"/>
              </a:rPr>
              <a:t>The Machine will be able to recognize the fruits as per the data provided, accurately.</a:t>
            </a:r>
          </a:p>
          <a:p>
            <a:pPr marL="842008" lvl="1" indent="-421004">
              <a:lnSpc>
                <a:spcPts val="5459"/>
              </a:lnSpc>
              <a:buFont typeface="Arial"/>
              <a:buChar char="•"/>
            </a:pPr>
            <a:r>
              <a:rPr lang="en-US" sz="3899">
                <a:solidFill>
                  <a:srgbClr val="000000"/>
                </a:solidFill>
                <a:latin typeface="Open Sans"/>
              </a:rPr>
              <a:t>We have imported the required libraries and the data of one fruit is being subdivided for better accuracy.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2099361" y="1546440"/>
            <a:ext cx="14084886" cy="1219173"/>
          </a:xfrm>
          <a:prstGeom prst="rect">
            <a:avLst/>
          </a:prstGeom>
        </p:spPr>
        <p:txBody>
          <a:bodyPr lIns="0" tIns="0" rIns="0" bIns="0" rtlCol="0" anchor="t">
            <a:spAutoFit/>
          </a:bodyPr>
          <a:lstStyle/>
          <a:p>
            <a:pPr marL="0" lvl="0" indent="0">
              <a:lnSpc>
                <a:spcPts val="9600"/>
              </a:lnSpc>
              <a:spcBef>
                <a:spcPct val="0"/>
              </a:spcBef>
            </a:pPr>
            <a:r>
              <a:rPr lang="en-US" sz="8000">
                <a:solidFill>
                  <a:srgbClr val="804F3B"/>
                </a:solidFill>
                <a:latin typeface="Open Sans Bold Bold"/>
              </a:rPr>
              <a:t>Conclusion </a:t>
            </a:r>
          </a:p>
        </p:txBody>
      </p:sp>
      <p:sp>
        <p:nvSpPr>
          <p:cNvPr id="3" name="TextBox 3"/>
          <p:cNvSpPr txBox="1"/>
          <p:nvPr/>
        </p:nvSpPr>
        <p:spPr>
          <a:xfrm>
            <a:off x="1028700" y="3784689"/>
            <a:ext cx="16230600" cy="2980306"/>
          </a:xfrm>
          <a:prstGeom prst="rect">
            <a:avLst/>
          </a:prstGeom>
        </p:spPr>
        <p:txBody>
          <a:bodyPr lIns="0" tIns="0" rIns="0" bIns="0" rtlCol="0" anchor="t">
            <a:spAutoFit/>
          </a:bodyPr>
          <a:lstStyle/>
          <a:p>
            <a:pPr marL="0" lvl="0" indent="0" algn="l">
              <a:lnSpc>
                <a:spcPts val="4838"/>
              </a:lnSpc>
              <a:spcBef>
                <a:spcPct val="0"/>
              </a:spcBef>
            </a:pPr>
            <a:r>
              <a:rPr lang="en-US" sz="3225">
                <a:solidFill>
                  <a:srgbClr val="000000"/>
                </a:solidFill>
                <a:latin typeface="Prata"/>
              </a:rPr>
              <a:t>This program is build on the KNN algorithm (K- Nearest Neighbor ) which helps in the detection of the fruit or vegetable by scanning the image of the fruit. This program is mainly built to differentiate between different kind of the fruit and also to retrieve information of the given fruit including the name and biological facts of the fruit.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3984419" y="-161925"/>
            <a:ext cx="7955945" cy="1533498"/>
          </a:xfrm>
          <a:prstGeom prst="rect">
            <a:avLst/>
          </a:prstGeom>
        </p:spPr>
        <p:txBody>
          <a:bodyPr lIns="0" tIns="0" rIns="0" bIns="0" rtlCol="0" anchor="t">
            <a:spAutoFit/>
          </a:bodyPr>
          <a:lstStyle/>
          <a:p>
            <a:pPr algn="ctr">
              <a:lnSpc>
                <a:spcPts val="12599"/>
              </a:lnSpc>
            </a:pPr>
            <a:r>
              <a:rPr lang="en-US" sz="9000">
                <a:solidFill>
                  <a:srgbClr val="804F3B"/>
                </a:solidFill>
                <a:latin typeface="Open Sans Extra Bold"/>
              </a:rPr>
              <a:t>Future Scope </a:t>
            </a:r>
          </a:p>
        </p:txBody>
      </p:sp>
      <p:sp>
        <p:nvSpPr>
          <p:cNvPr id="3" name="TextBox 3"/>
          <p:cNvSpPr txBox="1"/>
          <p:nvPr/>
        </p:nvSpPr>
        <p:spPr>
          <a:xfrm>
            <a:off x="0" y="1608918"/>
            <a:ext cx="18288000" cy="6581140"/>
          </a:xfrm>
          <a:prstGeom prst="rect">
            <a:avLst/>
          </a:prstGeom>
        </p:spPr>
        <p:txBody>
          <a:bodyPr lIns="0" tIns="0" rIns="0" bIns="0" rtlCol="0" anchor="t">
            <a:spAutoFit/>
          </a:bodyPr>
          <a:lstStyle/>
          <a:p>
            <a:pPr marL="734059" lvl="1" indent="-367030">
              <a:lnSpc>
                <a:spcPts val="4759"/>
              </a:lnSpc>
              <a:buFont typeface="Arial"/>
              <a:buChar char="•"/>
            </a:pPr>
            <a:r>
              <a:rPr lang="en-US" sz="3399">
                <a:solidFill>
                  <a:srgbClr val="000000"/>
                </a:solidFill>
                <a:latin typeface="Open Sans Light"/>
              </a:rPr>
              <a:t> Now you might think fruit prediction is a silly and impractical scenario. And given the limited nature of this dataset, it is a bit of a toy example. But food companies do now rely on machine learning systems that aren’t all that different in concept from the ones we’re about to build, so they can do Automated Quality Control.</a:t>
            </a:r>
          </a:p>
          <a:p>
            <a:pPr marL="734059" lvl="1" indent="-367030">
              <a:lnSpc>
                <a:spcPts val="4759"/>
              </a:lnSpc>
              <a:buFont typeface="Arial"/>
              <a:buChar char="•"/>
            </a:pPr>
            <a:r>
              <a:rPr lang="en-US" sz="3399">
                <a:solidFill>
                  <a:srgbClr val="000000"/>
                </a:solidFill>
                <a:latin typeface="Open Sans Light"/>
              </a:rPr>
              <a:t>For example, real systems used by fruit shipping companies that screen for rotten oranges during processing. Now the features they use in building these systems are a little more sophisticated than the ones we did in this example.</a:t>
            </a:r>
          </a:p>
          <a:p>
            <a:pPr marL="734059" lvl="1" indent="-367030">
              <a:lnSpc>
                <a:spcPts val="4759"/>
              </a:lnSpc>
              <a:buFont typeface="Arial"/>
              <a:buChar char="•"/>
            </a:pPr>
            <a:r>
              <a:rPr lang="en-US" sz="3399">
                <a:solidFill>
                  <a:srgbClr val="000000"/>
                </a:solidFill>
                <a:latin typeface="Open Sans Light"/>
              </a:rPr>
              <a:t>Quality control systems for rotten orange detection use ultraviolet light that can detect interior decay, which is often less visible than just by looking on the surface.</a:t>
            </a:r>
          </a:p>
          <a:p>
            <a:pPr marL="734059" lvl="1" indent="-367030">
              <a:lnSpc>
                <a:spcPts val="4759"/>
              </a:lnSpc>
              <a:buFont typeface="Arial"/>
              <a:buChar char="•"/>
            </a:pPr>
            <a:r>
              <a:rPr lang="en-US" sz="3399">
                <a:solidFill>
                  <a:srgbClr val="000000"/>
                </a:solidFill>
                <a:latin typeface="Open Sans Light"/>
              </a:rPr>
              <a:t>From above points, we can conclude that there is future scope for this. </a:t>
            </a:r>
          </a:p>
          <a:p>
            <a:pPr algn="ctr">
              <a:lnSpc>
                <a:spcPts val="4759"/>
              </a:lnSpc>
            </a:pPr>
            <a:endParaRPr lang="en-US" sz="3399">
              <a:solidFill>
                <a:srgbClr val="000000"/>
              </a:solidFill>
              <a:latin typeface="Open Sans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4995404" y="351287"/>
            <a:ext cx="7324102" cy="1533498"/>
          </a:xfrm>
          <a:prstGeom prst="rect">
            <a:avLst/>
          </a:prstGeom>
        </p:spPr>
        <p:txBody>
          <a:bodyPr lIns="0" tIns="0" rIns="0" bIns="0" rtlCol="0" anchor="t">
            <a:spAutoFit/>
          </a:bodyPr>
          <a:lstStyle/>
          <a:p>
            <a:pPr algn="ctr">
              <a:lnSpc>
                <a:spcPts val="12599"/>
              </a:lnSpc>
            </a:pPr>
            <a:r>
              <a:rPr lang="en-US" sz="9000">
                <a:solidFill>
                  <a:srgbClr val="804F3B"/>
                </a:solidFill>
                <a:latin typeface="Open Sans Extra Bold"/>
              </a:rPr>
              <a:t> REFERENCES</a:t>
            </a:r>
          </a:p>
        </p:txBody>
      </p:sp>
      <p:sp>
        <p:nvSpPr>
          <p:cNvPr id="3" name="TextBox 3"/>
          <p:cNvSpPr txBox="1"/>
          <p:nvPr/>
        </p:nvSpPr>
        <p:spPr>
          <a:xfrm>
            <a:off x="0" y="2671344"/>
            <a:ext cx="18288000" cy="5079390"/>
          </a:xfrm>
          <a:prstGeom prst="rect">
            <a:avLst/>
          </a:prstGeom>
        </p:spPr>
        <p:txBody>
          <a:bodyPr lIns="0" tIns="0" rIns="0" bIns="0" rtlCol="0" anchor="t">
            <a:spAutoFit/>
          </a:bodyPr>
          <a:lstStyle/>
          <a:p>
            <a:pPr marL="733557" lvl="1" indent="-366779">
              <a:lnSpc>
                <a:spcPts val="5776"/>
              </a:lnSpc>
              <a:buFont typeface="Arial"/>
              <a:buChar char="•"/>
            </a:pPr>
            <a:r>
              <a:rPr lang="en-US" sz="3397" spc="84">
                <a:solidFill>
                  <a:srgbClr val="000000"/>
                </a:solidFill>
                <a:latin typeface="Open Sans Bold Italics"/>
              </a:rPr>
              <a:t>https://www.c-sharpcorner.com/article/a-simple-classification-techniques-on-fruit-dataset/</a:t>
            </a:r>
          </a:p>
          <a:p>
            <a:pPr marL="733557" lvl="1" indent="-366779">
              <a:lnSpc>
                <a:spcPts val="5776"/>
              </a:lnSpc>
              <a:buFont typeface="Arial"/>
              <a:buChar char="•"/>
            </a:pPr>
            <a:r>
              <a:rPr lang="en-US" sz="3397" spc="29">
                <a:solidFill>
                  <a:srgbClr val="000000"/>
                </a:solidFill>
                <a:latin typeface="Open Sans Bold Italics"/>
              </a:rPr>
              <a:t>https://medium.com/swlh/fruit-classification-with-k-nearest-neighbors-191cf0497036</a:t>
            </a:r>
          </a:p>
          <a:p>
            <a:pPr marL="733557" lvl="1" indent="-366779">
              <a:lnSpc>
                <a:spcPts val="5776"/>
              </a:lnSpc>
              <a:buFont typeface="Arial"/>
              <a:buChar char="•"/>
            </a:pPr>
            <a:r>
              <a:rPr lang="en-US" sz="3397" spc="29">
                <a:solidFill>
                  <a:srgbClr val="000000"/>
                </a:solidFill>
                <a:latin typeface="Open Sans Bold Italics"/>
              </a:rPr>
              <a:t>https://ieeexplore.ieee.org/document/9065747</a:t>
            </a:r>
          </a:p>
          <a:p>
            <a:pPr marL="733557" lvl="1" indent="-366779">
              <a:lnSpc>
                <a:spcPts val="5776"/>
              </a:lnSpc>
              <a:buFont typeface="Arial"/>
              <a:buChar char="•"/>
            </a:pPr>
            <a:r>
              <a:rPr lang="en-US" sz="3397" spc="29">
                <a:solidFill>
                  <a:srgbClr val="000000"/>
                </a:solidFill>
                <a:latin typeface="Open Sans Bold Italics"/>
              </a:rPr>
              <a:t>https://ieeexplore.ieee.org/document/9690537</a:t>
            </a:r>
          </a:p>
          <a:p>
            <a:pPr marL="733557" lvl="1" indent="-366779">
              <a:lnSpc>
                <a:spcPts val="5776"/>
              </a:lnSpc>
              <a:buFont typeface="Arial"/>
              <a:buChar char="•"/>
            </a:pPr>
            <a:r>
              <a:rPr lang="en-US" sz="3397" spc="29">
                <a:solidFill>
                  <a:srgbClr val="000000"/>
                </a:solidFill>
                <a:latin typeface="Open Sans Bold Italics"/>
              </a:rPr>
              <a:t>https://ieeexplore.ieee.org/document/7915033</a:t>
            </a:r>
            <a:r>
              <a:rPr lang="en-US" sz="3397" spc="84">
                <a:solidFill>
                  <a:srgbClr val="000000"/>
                </a:solidFill>
                <a:latin typeface="Open Sans Bold Italics"/>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rot="-592440">
            <a:off x="5387311" y="3173970"/>
            <a:ext cx="7722880" cy="3860406"/>
          </a:xfrm>
          <a:prstGeom prst="rect">
            <a:avLst/>
          </a:prstGeom>
        </p:spPr>
        <p:txBody>
          <a:bodyPr lIns="0" tIns="0" rIns="0" bIns="0" rtlCol="0" anchor="t">
            <a:spAutoFit/>
          </a:bodyPr>
          <a:lstStyle/>
          <a:p>
            <a:pPr algn="l">
              <a:lnSpc>
                <a:spcPts val="31438"/>
              </a:lnSpc>
            </a:pPr>
            <a:r>
              <a:rPr lang="en-US" sz="22455">
                <a:solidFill>
                  <a:srgbClr val="804F3B"/>
                </a:solidFill>
                <a:latin typeface="Bukhari Script"/>
              </a:rPr>
              <a:t>Thank</a:t>
            </a:r>
          </a:p>
        </p:txBody>
      </p:sp>
      <p:sp>
        <p:nvSpPr>
          <p:cNvPr id="3" name="TextBox 3"/>
          <p:cNvSpPr txBox="1"/>
          <p:nvPr/>
        </p:nvSpPr>
        <p:spPr>
          <a:xfrm rot="-515340">
            <a:off x="7159904" y="5817132"/>
            <a:ext cx="5410600" cy="3470567"/>
          </a:xfrm>
          <a:prstGeom prst="rect">
            <a:avLst/>
          </a:prstGeom>
        </p:spPr>
        <p:txBody>
          <a:bodyPr lIns="0" tIns="0" rIns="0" bIns="0" rtlCol="0" anchor="t">
            <a:spAutoFit/>
          </a:bodyPr>
          <a:lstStyle/>
          <a:p>
            <a:pPr algn="l">
              <a:lnSpc>
                <a:spcPts val="28294"/>
              </a:lnSpc>
            </a:pPr>
            <a:r>
              <a:rPr lang="en-US" sz="20210">
                <a:solidFill>
                  <a:srgbClr val="804F3B"/>
                </a:solidFill>
                <a:latin typeface="Bukhari Script"/>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3119475" y="180975"/>
            <a:ext cx="11006455" cy="1533525"/>
          </a:xfrm>
          <a:prstGeom prst="rect">
            <a:avLst/>
          </a:prstGeom>
        </p:spPr>
        <p:txBody>
          <a:bodyPr lIns="0" tIns="0" rIns="0" bIns="0" rtlCol="0" anchor="t">
            <a:spAutoFit/>
          </a:bodyPr>
          <a:lstStyle/>
          <a:p>
            <a:pPr algn="ctr">
              <a:lnSpc>
                <a:spcPts val="12599"/>
              </a:lnSpc>
            </a:pPr>
            <a:r>
              <a:rPr lang="en-US" sz="9000">
                <a:solidFill>
                  <a:srgbClr val="804F3B"/>
                </a:solidFill>
                <a:latin typeface="Open Sans Extra Bold"/>
              </a:rPr>
              <a:t>  Literature Survey</a:t>
            </a:r>
          </a:p>
        </p:txBody>
      </p:sp>
      <p:sp>
        <p:nvSpPr>
          <p:cNvPr id="3" name="TextBox 3"/>
          <p:cNvSpPr txBox="1"/>
          <p:nvPr/>
        </p:nvSpPr>
        <p:spPr>
          <a:xfrm>
            <a:off x="1699932" y="5970166"/>
            <a:ext cx="9119105" cy="1780459"/>
          </a:xfrm>
          <a:prstGeom prst="rect">
            <a:avLst/>
          </a:prstGeom>
        </p:spPr>
        <p:txBody>
          <a:bodyPr lIns="0" tIns="0" rIns="0" bIns="0" rtlCol="0" anchor="t">
            <a:spAutoFit/>
          </a:bodyPr>
          <a:lstStyle/>
          <a:p>
            <a:pPr marL="734059" lvl="1" indent="-367030" algn="ctr">
              <a:lnSpc>
                <a:spcPts val="4759"/>
              </a:lnSpc>
              <a:buFont typeface="Arial"/>
              <a:buChar char="•"/>
            </a:pPr>
            <a:r>
              <a:rPr lang="en-US" sz="3399">
                <a:solidFill>
                  <a:srgbClr val="000000"/>
                </a:solidFill>
                <a:latin typeface="Open Sans Light Italics"/>
              </a:rPr>
              <a:t>https://ieeexplore.ieee.org/document/9690537</a:t>
            </a:r>
          </a:p>
          <a:p>
            <a:pPr marL="734059" lvl="1" indent="-367030">
              <a:lnSpc>
                <a:spcPts val="4759"/>
              </a:lnSpc>
              <a:buFont typeface="Arial"/>
              <a:buChar char="•"/>
            </a:pPr>
            <a:r>
              <a:rPr lang="en-US" sz="3399">
                <a:solidFill>
                  <a:srgbClr val="000000"/>
                </a:solidFill>
                <a:latin typeface="Open Sans Light Italics"/>
              </a:rPr>
              <a:t>https://ieeexplore.ieee.org/document/7915033</a:t>
            </a:r>
          </a:p>
          <a:p>
            <a:pPr>
              <a:lnSpc>
                <a:spcPts val="4759"/>
              </a:lnSpc>
            </a:pPr>
            <a:endParaRPr lang="en-US" sz="3399">
              <a:solidFill>
                <a:srgbClr val="000000"/>
              </a:solidFill>
              <a:latin typeface="Open Sans Light Italics"/>
            </a:endParaRPr>
          </a:p>
        </p:txBody>
      </p:sp>
      <p:sp>
        <p:nvSpPr>
          <p:cNvPr id="4" name="TextBox 4"/>
          <p:cNvSpPr txBox="1"/>
          <p:nvPr/>
        </p:nvSpPr>
        <p:spPr>
          <a:xfrm>
            <a:off x="542155" y="3047502"/>
            <a:ext cx="17433919" cy="1844674"/>
          </a:xfrm>
          <a:prstGeom prst="rect">
            <a:avLst/>
          </a:prstGeom>
        </p:spPr>
        <p:txBody>
          <a:bodyPr lIns="0" tIns="0" rIns="0" bIns="0" rtlCol="0" anchor="t">
            <a:spAutoFit/>
          </a:bodyPr>
          <a:lstStyle/>
          <a:p>
            <a:pPr marL="755659" lvl="1" indent="-377829" algn="just">
              <a:lnSpc>
                <a:spcPts val="4900"/>
              </a:lnSpc>
              <a:buFont typeface="Arial"/>
              <a:buChar char="•"/>
            </a:pPr>
            <a:r>
              <a:rPr lang="en-US" sz="3500">
                <a:solidFill>
                  <a:srgbClr val="000000"/>
                </a:solidFill>
                <a:latin typeface="Open Sans"/>
              </a:rPr>
              <a:t>We have done some study in these papers before implementing our actual project.</a:t>
            </a:r>
          </a:p>
          <a:p>
            <a:pPr marL="755659" lvl="1" indent="-377829" algn="just">
              <a:lnSpc>
                <a:spcPts val="4900"/>
              </a:lnSpc>
              <a:buFont typeface="Arial"/>
              <a:buChar char="•"/>
            </a:pPr>
            <a:r>
              <a:rPr lang="en-US" sz="3500">
                <a:solidFill>
                  <a:srgbClr val="000000"/>
                </a:solidFill>
                <a:latin typeface="Open Sans"/>
              </a:rPr>
              <a:t>These papers helped us a lot for getting into our final idea.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2609970" y="281506"/>
            <a:ext cx="14084886" cy="1219200"/>
          </a:xfrm>
          <a:prstGeom prst="rect">
            <a:avLst/>
          </a:prstGeom>
        </p:spPr>
        <p:txBody>
          <a:bodyPr lIns="0" tIns="0" rIns="0" bIns="0" rtlCol="0" anchor="t">
            <a:spAutoFit/>
          </a:bodyPr>
          <a:lstStyle/>
          <a:p>
            <a:pPr marL="0" lvl="0" indent="0" algn="ctr">
              <a:lnSpc>
                <a:spcPts val="9600"/>
              </a:lnSpc>
              <a:spcBef>
                <a:spcPct val="0"/>
              </a:spcBef>
            </a:pPr>
            <a:r>
              <a:rPr lang="en-US" sz="8000">
                <a:solidFill>
                  <a:srgbClr val="804F3B"/>
                </a:solidFill>
                <a:latin typeface="Open Sans Bold Bold"/>
              </a:rPr>
              <a:t>Motivation</a:t>
            </a:r>
          </a:p>
        </p:txBody>
      </p:sp>
      <p:sp>
        <p:nvSpPr>
          <p:cNvPr id="3" name="TextBox 3"/>
          <p:cNvSpPr txBox="1"/>
          <p:nvPr/>
        </p:nvSpPr>
        <p:spPr>
          <a:xfrm>
            <a:off x="1091696" y="1536952"/>
            <a:ext cx="15603160" cy="7949948"/>
          </a:xfrm>
          <a:prstGeom prst="rect">
            <a:avLst/>
          </a:prstGeom>
        </p:spPr>
        <p:txBody>
          <a:bodyPr lIns="0" tIns="0" rIns="0" bIns="0" rtlCol="0" anchor="t">
            <a:spAutoFit/>
          </a:bodyPr>
          <a:lstStyle/>
          <a:p>
            <a:pPr marL="842004" lvl="1" indent="-421002">
              <a:lnSpc>
                <a:spcPts val="6356"/>
              </a:lnSpc>
              <a:buFont typeface="Arial"/>
              <a:buChar char="•"/>
            </a:pPr>
            <a:r>
              <a:rPr lang="en-US" sz="3899" spc="191">
                <a:solidFill>
                  <a:srgbClr val="000000"/>
                </a:solidFill>
                <a:latin typeface="Open Sans Bold"/>
              </a:rPr>
              <a:t>In the field of agriculture and food processing, quality evaluation is a significant parameter to increase benefits and accommodations for individual life. The presence of diseases and pesticides is additionally the major factor that emerges the need for quality evaluation. Although it can be done manually, some inconsistencies and high costs.</a:t>
            </a:r>
          </a:p>
          <a:p>
            <a:pPr marL="842004" lvl="1" indent="-421002">
              <a:lnSpc>
                <a:spcPts val="6356"/>
              </a:lnSpc>
              <a:buFont typeface="Arial"/>
              <a:buChar char="•"/>
            </a:pPr>
            <a:r>
              <a:rPr lang="en-US" sz="3899" spc="191">
                <a:solidFill>
                  <a:srgbClr val="000000"/>
                </a:solidFill>
                <a:latin typeface="Open Sans Bold"/>
              </a:rPr>
              <a:t>This motivates us to choose to built a machine learing model which will solve the above problem.</a:t>
            </a:r>
          </a:p>
          <a:p>
            <a:pPr algn="l">
              <a:lnSpc>
                <a:spcPts val="6356"/>
              </a:lnSpc>
            </a:pPr>
            <a:endParaRPr lang="en-US" sz="3899" spc="191">
              <a:solidFill>
                <a:srgbClr val="000000"/>
              </a:solidFill>
              <a:latin typeface="Open Sans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237154"/>
            <a:ext cx="14084886" cy="1219200"/>
          </a:xfrm>
          <a:prstGeom prst="rect">
            <a:avLst/>
          </a:prstGeom>
        </p:spPr>
        <p:txBody>
          <a:bodyPr lIns="0" tIns="0" rIns="0" bIns="0" rtlCol="0" anchor="t">
            <a:spAutoFit/>
          </a:bodyPr>
          <a:lstStyle/>
          <a:p>
            <a:pPr marL="0" lvl="0" indent="0" algn="ctr">
              <a:lnSpc>
                <a:spcPts val="9600"/>
              </a:lnSpc>
              <a:spcBef>
                <a:spcPct val="0"/>
              </a:spcBef>
            </a:pPr>
            <a:r>
              <a:rPr lang="en-US" sz="8000">
                <a:solidFill>
                  <a:srgbClr val="804F3B"/>
                </a:solidFill>
                <a:latin typeface="Open Sans Bold Bold"/>
              </a:rPr>
              <a:t>Objective</a:t>
            </a:r>
          </a:p>
        </p:txBody>
      </p:sp>
      <p:sp>
        <p:nvSpPr>
          <p:cNvPr id="3" name="TextBox 3"/>
          <p:cNvSpPr txBox="1"/>
          <p:nvPr/>
        </p:nvSpPr>
        <p:spPr>
          <a:xfrm>
            <a:off x="448682" y="1930734"/>
            <a:ext cx="17390636" cy="7769734"/>
          </a:xfrm>
          <a:prstGeom prst="rect">
            <a:avLst/>
          </a:prstGeom>
        </p:spPr>
        <p:txBody>
          <a:bodyPr lIns="0" tIns="0" rIns="0" bIns="0" rtlCol="0" anchor="t">
            <a:spAutoFit/>
          </a:bodyPr>
          <a:lstStyle/>
          <a:p>
            <a:pPr marL="842004" lvl="1" indent="-421002">
              <a:lnSpc>
                <a:spcPts val="6200"/>
              </a:lnSpc>
              <a:buFont typeface="Arial"/>
              <a:buChar char="•"/>
            </a:pPr>
            <a:r>
              <a:rPr lang="en-US" sz="3899" spc="113">
                <a:solidFill>
                  <a:srgbClr val="000000"/>
                </a:solidFill>
                <a:latin typeface="Open Sans Bold"/>
              </a:rPr>
              <a:t>To study about the KNN algorithm and about machine learning.</a:t>
            </a:r>
          </a:p>
          <a:p>
            <a:pPr marL="842004" lvl="1" indent="-421002">
              <a:lnSpc>
                <a:spcPts val="6200"/>
              </a:lnSpc>
              <a:buFont typeface="Arial"/>
              <a:buChar char="•"/>
            </a:pPr>
            <a:r>
              <a:rPr lang="en-US" sz="3899" spc="113">
                <a:solidFill>
                  <a:srgbClr val="000000"/>
                </a:solidFill>
                <a:latin typeface="Open Sans Bold"/>
              </a:rPr>
              <a:t>To study about the given fruit  and vegetable using the app.</a:t>
            </a:r>
          </a:p>
          <a:p>
            <a:pPr marL="842004" lvl="1" indent="-421002">
              <a:lnSpc>
                <a:spcPts val="6200"/>
              </a:lnSpc>
              <a:buFont typeface="Arial"/>
              <a:buChar char="•"/>
            </a:pPr>
            <a:r>
              <a:rPr lang="en-US" sz="3899" spc="113">
                <a:solidFill>
                  <a:srgbClr val="000000"/>
                </a:solidFill>
                <a:latin typeface="Open Sans Bold"/>
              </a:rPr>
              <a:t>To help people distinguish about similar shaped and similar colored fruits using the application.</a:t>
            </a:r>
          </a:p>
          <a:p>
            <a:pPr marL="842004" lvl="1" indent="-421002">
              <a:lnSpc>
                <a:spcPts val="6200"/>
              </a:lnSpc>
              <a:buFont typeface="Arial"/>
              <a:buChar char="•"/>
            </a:pPr>
            <a:r>
              <a:rPr lang="en-US" sz="3899" spc="113">
                <a:solidFill>
                  <a:srgbClr val="000000"/>
                </a:solidFill>
                <a:latin typeface="Open Sans Bold"/>
              </a:rPr>
              <a:t>To study the biological and scientific data of the given fruit or vegetable.</a:t>
            </a:r>
          </a:p>
          <a:p>
            <a:pPr marL="842004" lvl="1" indent="-421002">
              <a:lnSpc>
                <a:spcPts val="6200"/>
              </a:lnSpc>
              <a:buFont typeface="Arial"/>
              <a:buChar char="•"/>
            </a:pPr>
            <a:r>
              <a:rPr lang="en-US" sz="3899" spc="113">
                <a:solidFill>
                  <a:srgbClr val="000000"/>
                </a:solidFill>
                <a:latin typeface="Open Sans Bold"/>
              </a:rPr>
              <a:t>This program is for helping people recognize any foreign fruit or vegetable which are unknown to them.  </a:t>
            </a:r>
          </a:p>
          <a:p>
            <a:pPr algn="l">
              <a:lnSpc>
                <a:spcPts val="6200"/>
              </a:lnSpc>
            </a:pPr>
            <a:endParaRPr lang="en-US" sz="3899" spc="113">
              <a:solidFill>
                <a:srgbClr val="000000"/>
              </a:solidFill>
              <a:latin typeface="Open Sans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40788" y="495"/>
            <a:ext cx="1543050" cy="10286019"/>
          </a:xfrm>
          <a:prstGeom prst="rect">
            <a:avLst/>
          </a:prstGeom>
        </p:spPr>
      </p:pic>
      <p:sp>
        <p:nvSpPr>
          <p:cNvPr id="3" name="TextBox 3"/>
          <p:cNvSpPr txBox="1"/>
          <p:nvPr/>
        </p:nvSpPr>
        <p:spPr>
          <a:xfrm>
            <a:off x="1028700" y="143092"/>
            <a:ext cx="16023603" cy="2824048"/>
          </a:xfrm>
          <a:prstGeom prst="rect">
            <a:avLst/>
          </a:prstGeom>
        </p:spPr>
        <p:txBody>
          <a:bodyPr lIns="0" tIns="0" rIns="0" bIns="0" rtlCol="0" anchor="t">
            <a:spAutoFit/>
          </a:bodyPr>
          <a:lstStyle/>
          <a:p>
            <a:pPr algn="ctr">
              <a:lnSpc>
                <a:spcPts val="11193"/>
              </a:lnSpc>
            </a:pPr>
            <a:r>
              <a:rPr lang="en-US" sz="7995">
                <a:solidFill>
                  <a:srgbClr val="804F3B"/>
                </a:solidFill>
                <a:latin typeface="Open Sans Bold Bold"/>
              </a:rPr>
              <a:t> Fruit Detection using Machine Learning </a:t>
            </a:r>
          </a:p>
        </p:txBody>
      </p:sp>
      <p:sp>
        <p:nvSpPr>
          <p:cNvPr id="4" name="TextBox 4"/>
          <p:cNvSpPr txBox="1"/>
          <p:nvPr/>
        </p:nvSpPr>
        <p:spPr>
          <a:xfrm>
            <a:off x="1028700" y="5585026"/>
            <a:ext cx="14896776" cy="3307961"/>
          </a:xfrm>
          <a:prstGeom prst="rect">
            <a:avLst/>
          </a:prstGeom>
        </p:spPr>
        <p:txBody>
          <a:bodyPr lIns="0" tIns="0" rIns="0" bIns="0" rtlCol="0" anchor="t">
            <a:spAutoFit/>
          </a:bodyPr>
          <a:lstStyle/>
          <a:p>
            <a:pPr marL="777078" lvl="1" indent="-388539" algn="l">
              <a:lnSpc>
                <a:spcPts val="6694"/>
              </a:lnSpc>
              <a:buFont typeface="Arial"/>
              <a:buChar char="•"/>
            </a:pPr>
            <a:r>
              <a:rPr lang="en-US" sz="3599" spc="277">
                <a:solidFill>
                  <a:srgbClr val="000000"/>
                </a:solidFill>
                <a:latin typeface="Open Sans Bold"/>
              </a:rPr>
              <a:t>Distinguish the type of fruit using the data provided by the user. </a:t>
            </a:r>
          </a:p>
          <a:p>
            <a:pPr marL="777078" lvl="1" indent="-388539" algn="l">
              <a:lnSpc>
                <a:spcPts val="6694"/>
              </a:lnSpc>
              <a:buFont typeface="Arial"/>
              <a:buChar char="•"/>
            </a:pPr>
            <a:r>
              <a:rPr lang="en-US" sz="3599" spc="277">
                <a:solidFill>
                  <a:srgbClr val="000000"/>
                </a:solidFill>
                <a:latin typeface="Open Sans Bold"/>
              </a:rPr>
              <a:t>Differentiate between different subtypes using fruits.</a:t>
            </a:r>
          </a:p>
        </p:txBody>
      </p:sp>
      <p:sp>
        <p:nvSpPr>
          <p:cNvPr id="5" name="TextBox 5"/>
          <p:cNvSpPr txBox="1"/>
          <p:nvPr/>
        </p:nvSpPr>
        <p:spPr>
          <a:xfrm>
            <a:off x="1028700" y="4110773"/>
            <a:ext cx="6588490" cy="857621"/>
          </a:xfrm>
          <a:prstGeom prst="rect">
            <a:avLst/>
          </a:prstGeom>
        </p:spPr>
        <p:txBody>
          <a:bodyPr lIns="0" tIns="0" rIns="0" bIns="0" rtlCol="0" anchor="t">
            <a:spAutoFit/>
          </a:bodyPr>
          <a:lstStyle/>
          <a:p>
            <a:pPr algn="l">
              <a:lnSpc>
                <a:spcPts val="6859"/>
              </a:lnSpc>
            </a:pPr>
            <a:r>
              <a:rPr lang="en-US" sz="4899">
                <a:solidFill>
                  <a:srgbClr val="804F3B"/>
                </a:solidFill>
                <a:latin typeface="Open Sans Bold Bold"/>
              </a:rPr>
              <a:t> Problem Statement </a:t>
            </a:r>
          </a:p>
        </p:txBody>
      </p:sp>
      <p:sp>
        <p:nvSpPr>
          <p:cNvPr id="6" name="TextBox 6"/>
          <p:cNvSpPr txBox="1"/>
          <p:nvPr/>
        </p:nvSpPr>
        <p:spPr>
          <a:xfrm>
            <a:off x="17389821" y="9190215"/>
            <a:ext cx="249088" cy="560499"/>
          </a:xfrm>
          <a:prstGeom prst="rect">
            <a:avLst/>
          </a:prstGeom>
        </p:spPr>
        <p:txBody>
          <a:bodyPr lIns="0" tIns="0" rIns="0" bIns="0" rtlCol="0" anchor="t">
            <a:spAutoFit/>
          </a:bodyPr>
          <a:lstStyle/>
          <a:p>
            <a:pPr algn="l">
              <a:lnSpc>
                <a:spcPts val="4479"/>
              </a:lnSpc>
            </a:pPr>
            <a:r>
              <a:rPr lang="en-US" sz="3199">
                <a:solidFill>
                  <a:srgbClr val="804F3B"/>
                </a:solidFill>
                <a:latin typeface="Prata"/>
              </a:rPr>
              <a:t>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344981" y="3156318"/>
            <a:ext cx="17598038" cy="6866911"/>
          </a:xfrm>
          <a:prstGeom prst="rect">
            <a:avLst/>
          </a:prstGeom>
        </p:spPr>
        <p:txBody>
          <a:bodyPr lIns="0" tIns="0" rIns="0" bIns="0" rtlCol="0" anchor="t">
            <a:spAutoFit/>
          </a:bodyPr>
          <a:lstStyle/>
          <a:p>
            <a:pPr marL="626054" lvl="1" indent="-313027">
              <a:lnSpc>
                <a:spcPts val="4320"/>
              </a:lnSpc>
              <a:buFont typeface="Arial"/>
              <a:buChar char="•"/>
            </a:pPr>
            <a:r>
              <a:rPr lang="en-US" sz="2899">
                <a:solidFill>
                  <a:srgbClr val="000000"/>
                </a:solidFill>
                <a:latin typeface="Open Sans Bold"/>
              </a:rPr>
              <a:t>K-Nearest Neighbor</a:t>
            </a:r>
            <a:r>
              <a:rPr lang="en-US" sz="2899">
                <a:solidFill>
                  <a:srgbClr val="000000"/>
                </a:solidFill>
                <a:latin typeface="Open Sans"/>
              </a:rPr>
              <a:t> is one of the simplest Machine Learning algorithms based on Supervised Learning technique. K-NN algorithm assumes the similarity between the new case/data and available cases and put the new case into the category that is most similar to the available categories.</a:t>
            </a:r>
          </a:p>
          <a:p>
            <a:pPr>
              <a:lnSpc>
                <a:spcPts val="4171"/>
              </a:lnSpc>
            </a:pPr>
            <a:endParaRPr lang="en-US" sz="2899">
              <a:solidFill>
                <a:srgbClr val="000000"/>
              </a:solidFill>
              <a:latin typeface="Open Sans"/>
            </a:endParaRPr>
          </a:p>
          <a:p>
            <a:pPr marL="604464" lvl="1" indent="-302232">
              <a:lnSpc>
                <a:spcPts val="4171"/>
              </a:lnSpc>
              <a:buFont typeface="Arial"/>
              <a:buChar char="•"/>
            </a:pPr>
            <a:r>
              <a:rPr lang="en-US" sz="2799">
                <a:solidFill>
                  <a:srgbClr val="000000"/>
                </a:solidFill>
                <a:latin typeface="Open Sans"/>
              </a:rPr>
              <a:t>K-NN algorithm stores all the available data and classifies a new data point based on the similarity. This means when new data appears then it can be easily classified into a well suite category by using K- NN algorithm.</a:t>
            </a:r>
          </a:p>
          <a:p>
            <a:pPr>
              <a:lnSpc>
                <a:spcPts val="4171"/>
              </a:lnSpc>
            </a:pPr>
            <a:endParaRPr lang="en-US" sz="2799">
              <a:solidFill>
                <a:srgbClr val="000000"/>
              </a:solidFill>
              <a:latin typeface="Open Sans"/>
            </a:endParaRPr>
          </a:p>
          <a:p>
            <a:pPr marL="604464" lvl="1" indent="-302232">
              <a:lnSpc>
                <a:spcPts val="4171"/>
              </a:lnSpc>
              <a:buFont typeface="Arial"/>
              <a:buChar char="•"/>
            </a:pPr>
            <a:r>
              <a:rPr lang="en-US" sz="2799">
                <a:solidFill>
                  <a:srgbClr val="000000"/>
                </a:solidFill>
                <a:latin typeface="Open Sans"/>
              </a:rPr>
              <a:t>Example: Suppose, we have an image of a creature that looks similar to cat and dog, but we want to know either it is a cat or dog. So for this identification, we can use the KNN algorithm, as it works on a similarity measure. Our KNN model will find the similar features of the new data set to the cats and dogs images and based on the most similar features it will put it in either cat or dog category.</a:t>
            </a:r>
          </a:p>
        </p:txBody>
      </p:sp>
      <p:sp>
        <p:nvSpPr>
          <p:cNvPr id="3" name="TextBox 3"/>
          <p:cNvSpPr txBox="1"/>
          <p:nvPr/>
        </p:nvSpPr>
        <p:spPr>
          <a:xfrm>
            <a:off x="3812605" y="1027600"/>
            <a:ext cx="9934975" cy="975982"/>
          </a:xfrm>
          <a:prstGeom prst="rect">
            <a:avLst/>
          </a:prstGeom>
        </p:spPr>
        <p:txBody>
          <a:bodyPr lIns="0" tIns="0" rIns="0" bIns="0" rtlCol="0" anchor="t">
            <a:spAutoFit/>
          </a:bodyPr>
          <a:lstStyle/>
          <a:p>
            <a:pPr algn="l">
              <a:lnSpc>
                <a:spcPts val="4500"/>
              </a:lnSpc>
            </a:pPr>
            <a:r>
              <a:rPr lang="en-US" sz="9000">
                <a:solidFill>
                  <a:srgbClr val="804F3B"/>
                </a:solidFill>
                <a:latin typeface="Open Sans Bold Bold"/>
              </a:rPr>
              <a:t> METHODOLOGY</a:t>
            </a:r>
          </a:p>
          <a:p>
            <a:pPr algn="r">
              <a:lnSpc>
                <a:spcPts val="6498"/>
              </a:lnSpc>
            </a:pPr>
            <a:r>
              <a:rPr lang="en-US" sz="2599">
                <a:solidFill>
                  <a:srgbClr val="000000"/>
                </a:solidFill>
                <a:latin typeface="Open Sans"/>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868681" y="1698612"/>
            <a:ext cx="14554200" cy="7448550"/>
            <a:chOff x="0" y="0"/>
            <a:chExt cx="19405600" cy="9931400"/>
          </a:xfrm>
        </p:grpSpPr>
        <p:sp>
          <p:nvSpPr>
            <p:cNvPr id="3" name="Freeform 3"/>
            <p:cNvSpPr/>
            <p:nvPr/>
          </p:nvSpPr>
          <p:spPr>
            <a:xfrm>
              <a:off x="0" y="0"/>
              <a:ext cx="19405600" cy="9931400"/>
            </a:xfrm>
            <a:custGeom>
              <a:avLst/>
              <a:gdLst/>
              <a:ahLst/>
              <a:cxnLst/>
              <a:rect l="l" t="t" r="r" b="b"/>
              <a:pathLst>
                <a:path w="19405600" h="9931400">
                  <a:moveTo>
                    <a:pt x="0" y="0"/>
                  </a:moveTo>
                  <a:lnTo>
                    <a:pt x="0" y="9931400"/>
                  </a:lnTo>
                  <a:lnTo>
                    <a:pt x="19405600" y="9931400"/>
                  </a:lnTo>
                  <a:lnTo>
                    <a:pt x="19405600" y="0"/>
                  </a:lnTo>
                  <a:close/>
                </a:path>
              </a:pathLst>
            </a:custGeom>
            <a:blipFill>
              <a:blip r:embed="rId2"/>
              <a:stretch>
                <a:fillRect t="-2393" b="-5023"/>
              </a:stretch>
            </a:blipFill>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208374" y="5143500"/>
            <a:ext cx="7315200" cy="2212848"/>
          </a:xfrm>
          <a:prstGeom prst="rect">
            <a:avLst/>
          </a:prstGeom>
        </p:spPr>
      </p:pic>
      <p:sp>
        <p:nvSpPr>
          <p:cNvPr id="3" name="TextBox 3"/>
          <p:cNvSpPr txBox="1"/>
          <p:nvPr/>
        </p:nvSpPr>
        <p:spPr>
          <a:xfrm>
            <a:off x="1971931" y="2571491"/>
            <a:ext cx="15048260" cy="2096664"/>
          </a:xfrm>
          <a:prstGeom prst="rect">
            <a:avLst/>
          </a:prstGeom>
        </p:spPr>
        <p:txBody>
          <a:bodyPr lIns="0" tIns="0" rIns="0" bIns="0" rtlCol="0" anchor="t">
            <a:spAutoFit/>
          </a:bodyPr>
          <a:lstStyle/>
          <a:p>
            <a:pPr algn="ctr">
              <a:lnSpc>
                <a:spcPts val="15795"/>
              </a:lnSpc>
            </a:pPr>
            <a:r>
              <a:rPr lang="en-US" sz="15795">
                <a:solidFill>
                  <a:srgbClr val="804F3B"/>
                </a:solidFill>
                <a:latin typeface="Open Sans Bold"/>
              </a:rPr>
              <a:t>Flowchart..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857</Words>
  <Application>Microsoft Office PowerPoint</Application>
  <PresentationFormat>Custom</PresentationFormat>
  <Paragraphs>90</Paragraphs>
  <Slides>23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Open Sans</vt:lpstr>
      <vt:lpstr>Open Sans Bold Italics</vt:lpstr>
      <vt:lpstr>Bukhari Script</vt:lpstr>
      <vt:lpstr>Raleway Bold</vt:lpstr>
      <vt:lpstr>Open Sans Light Italics</vt:lpstr>
      <vt:lpstr>Prata</vt:lpstr>
      <vt:lpstr>Arial</vt:lpstr>
      <vt:lpstr>Open Sans Extra Bold</vt:lpstr>
      <vt:lpstr>Open Sans Bold Bold</vt:lpstr>
      <vt:lpstr>Open Sans Light</vt:lpstr>
      <vt:lpstr>Calibri</vt:lpstr>
      <vt:lpstr>Open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FInal_presentation.pdf</dc:title>
  <cp:lastModifiedBy>EKTA CHAUGULE</cp:lastModifiedBy>
  <cp:revision>2</cp:revision>
  <dcterms:created xsi:type="dcterms:W3CDTF">2006-08-16T00:00:00Z</dcterms:created>
  <dcterms:modified xsi:type="dcterms:W3CDTF">2024-12-29T17:23:28Z</dcterms:modified>
  <dc:identifier>DAFATYN7wDo</dc:identifier>
</cp:coreProperties>
</file>