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Source Code Pro"/>
      <p:regular r:id="rId27"/>
      <p:bold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49"/>
            <a:ext cx="691799"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1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399" cy="2109000"/>
          </a:xfrm>
          <a:prstGeom prst="rect">
            <a:avLst/>
          </a:prstGeom>
        </p:spPr>
        <p:txBody>
          <a:bodyPr anchorCtr="0" anchor="b" bIns="91425" lIns="91425" rIns="91425" tIns="91425"/>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399" cy="1260599"/>
          </a:xfrm>
          <a:prstGeom prst="rect">
            <a:avLst/>
          </a:prstGeom>
        </p:spPr>
        <p:txBody>
          <a:bodyPr anchorCtr="0" anchor="ctr" bIns="91425" lIns="91425" rIns="91425" tIns="91425"/>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499"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599" cy="1963500"/>
          </a:xfrm>
          <a:prstGeom prst="rect">
            <a:avLst/>
          </a:prstGeom>
        </p:spPr>
        <p:txBody>
          <a:bodyPr anchorCtr="0" anchor="b" bIns="91425" lIns="91425" rIns="91425" tIns="91425"/>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p:txBody>
      </p:sp>
      <p:sp>
        <p:nvSpPr>
          <p:cNvPr id="54" name="Shape 54"/>
          <p:cNvSpPr txBox="1"/>
          <p:nvPr>
            <p:ph idx="1" type="body"/>
          </p:nvPr>
        </p:nvSpPr>
        <p:spPr>
          <a:xfrm>
            <a:off x="311700" y="3152225"/>
            <a:ext cx="8520599" cy="1300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399" cy="1516500"/>
          </a:xfrm>
          <a:prstGeom prst="rect">
            <a:avLst/>
          </a:prstGeom>
        </p:spPr>
        <p:txBody>
          <a:bodyPr anchorCtr="0" anchor="ctr" bIns="91425" lIns="91425" rIns="91425" tIns="91425"/>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099"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468825"/>
            <a:ext cx="8520599" cy="3099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099"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468825"/>
            <a:ext cx="3999899"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468825"/>
            <a:ext cx="3999899" cy="3099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599" cy="73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099"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6" name="Shape 36"/>
          <p:cNvSpPr txBox="1"/>
          <p:nvPr>
            <p:ph idx="1" type="body"/>
          </p:nvPr>
        </p:nvSpPr>
        <p:spPr>
          <a:xfrm>
            <a:off x="311700" y="1618203"/>
            <a:ext cx="2807999" cy="2950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099" cy="4085699"/>
          </a:xfrm>
          <a:prstGeom prst="rect">
            <a:avLst/>
          </a:prstGeom>
        </p:spPr>
        <p:txBody>
          <a:bodyPr anchorCtr="0" anchor="ctr" bIns="91425" lIns="91425" rIns="91425" tIns="91425"/>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499"/>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199"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199" cy="1789200"/>
          </a:xfrm>
          <a:prstGeom prst="rect">
            <a:avLst/>
          </a:prstGeom>
        </p:spPr>
        <p:txBody>
          <a:bodyPr anchorCtr="0" anchor="b" bIns="91425" lIns="91425" rIns="91425" tIns="91425"/>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599" cy="733499"/>
          </a:xfrm>
          <a:prstGeom prst="rect">
            <a:avLst/>
          </a:prstGeom>
          <a:noFill/>
          <a:ln>
            <a:noFill/>
          </a:ln>
        </p:spPr>
        <p:txBody>
          <a:bodyPr anchorCtr="0" anchor="b"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599" cy="3099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research.fb.com/downloads/babi" TargetMode="External"/><Relationship Id="rId4" Type="http://schemas.openxmlformats.org/officeDocument/2006/relationships/hyperlink" Target="https://research.fb.com/downloads/bab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pen.spotify.com/artist/6eUKZXaKkcviH0Ku9w2n3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en.spotify.com/album/1lXY618HWkwYKJWBRYR4M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399" cy="2109000"/>
          </a:xfrm>
          <a:prstGeom prst="rect">
            <a:avLst/>
          </a:prstGeom>
        </p:spPr>
        <p:txBody>
          <a:bodyPr anchorCtr="0" anchor="b" bIns="91425" lIns="91425" rIns="91425" tIns="91425">
            <a:noAutofit/>
          </a:bodyPr>
          <a:lstStyle/>
          <a:p>
            <a:pPr lvl="0">
              <a:spcBef>
                <a:spcPts val="0"/>
              </a:spcBef>
              <a:buNone/>
            </a:pPr>
            <a:r>
              <a:rPr lang="en"/>
              <a:t>ME-BOT</a:t>
            </a:r>
          </a:p>
        </p:txBody>
      </p:sp>
      <p:sp>
        <p:nvSpPr>
          <p:cNvPr id="63" name="Shape 63"/>
          <p:cNvSpPr txBox="1"/>
          <p:nvPr>
            <p:ph idx="1" type="subTitle"/>
          </p:nvPr>
        </p:nvSpPr>
        <p:spPr>
          <a:xfrm>
            <a:off x="411175" y="3398250"/>
            <a:ext cx="8282399" cy="1260599"/>
          </a:xfrm>
          <a:prstGeom prst="rect">
            <a:avLst/>
          </a:prstGeom>
        </p:spPr>
        <p:txBody>
          <a:bodyPr anchorCtr="0" anchor="ctr" bIns="91425" lIns="91425" rIns="91425" tIns="91425">
            <a:noAutofit/>
          </a:bodyPr>
          <a:lstStyle/>
          <a:p>
            <a:pPr lvl="0">
              <a:spcBef>
                <a:spcPts val="0"/>
              </a:spcBef>
              <a:buNone/>
            </a:pPr>
            <a:r>
              <a:rPr lang="en"/>
              <a:t> SPOTIFY MUSIC SPECIALIZER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HYBRID CODE NETWORK</a:t>
            </a:r>
          </a:p>
        </p:txBody>
      </p:sp>
      <p:sp>
        <p:nvSpPr>
          <p:cNvPr id="121" name="Shape 121"/>
          <p:cNvSpPr txBox="1"/>
          <p:nvPr>
            <p:ph idx="1" type="body"/>
          </p:nvPr>
        </p:nvSpPr>
        <p:spPr>
          <a:xfrm>
            <a:off x="311700" y="1288725"/>
            <a:ext cx="8520600" cy="3099900"/>
          </a:xfrm>
          <a:prstGeom prst="rect">
            <a:avLst/>
          </a:prstGeom>
        </p:spPr>
        <p:txBody>
          <a:bodyPr anchorCtr="0" anchor="t" bIns="91425" lIns="91425" rIns="91425" tIns="91425">
            <a:noAutofit/>
          </a:bodyPr>
          <a:lstStyle/>
          <a:p>
            <a:pPr indent="-317500" lvl="0" marL="457200" rtl="0">
              <a:spcBef>
                <a:spcPts val="0"/>
              </a:spcBef>
              <a:buSzPct val="100000"/>
              <a:buFont typeface="Oswald"/>
              <a:buChar char="-"/>
            </a:pPr>
            <a:r>
              <a:rPr lang="en" sz="1400">
                <a:latin typeface="Oswald"/>
                <a:ea typeface="Oswald"/>
                <a:cs typeface="Oswald"/>
                <a:sym typeface="Oswald"/>
              </a:rPr>
              <a:t>A Hybrid Code Network combines Recurrent Neural Networks, domain-specific knowledge encoded, system action templates and entity extraction module to identify the entities in the user’s utterance</a:t>
            </a:r>
          </a:p>
          <a:p>
            <a:pPr indent="-317500" lvl="0" marL="457200" rtl="0">
              <a:spcBef>
                <a:spcPts val="0"/>
              </a:spcBef>
              <a:buSzPct val="100000"/>
              <a:buFont typeface="Oswald"/>
              <a:buChar char="-"/>
            </a:pPr>
            <a:r>
              <a:rPr lang="en" sz="1400">
                <a:latin typeface="Oswald"/>
                <a:ea typeface="Oswald"/>
                <a:cs typeface="Oswald"/>
                <a:sym typeface="Oswald"/>
              </a:rPr>
              <a:t>HCN can be optimised with supervised learning, reinforcement learning or both</a:t>
            </a:r>
          </a:p>
          <a:p>
            <a:pPr lvl="0" rtl="0">
              <a:spcBef>
                <a:spcPts val="0"/>
              </a:spcBef>
              <a:buNone/>
            </a:pPr>
            <a:r>
              <a:rPr lang="en" sz="1400">
                <a:latin typeface="Oswald"/>
                <a:ea typeface="Oswald"/>
                <a:cs typeface="Oswald"/>
                <a:sym typeface="Oswald"/>
              </a:rPr>
              <a:t>Why HCN?</a:t>
            </a:r>
          </a:p>
          <a:p>
            <a:pPr indent="-317500" lvl="0" marL="457200" rtl="0">
              <a:spcBef>
                <a:spcPts val="0"/>
              </a:spcBef>
              <a:buSzPct val="100000"/>
              <a:buFont typeface="Oswald"/>
              <a:buChar char="-"/>
            </a:pPr>
            <a:r>
              <a:rPr lang="en" sz="1400">
                <a:latin typeface="Oswald"/>
                <a:ea typeface="Oswald"/>
                <a:cs typeface="Oswald"/>
                <a:sym typeface="Oswald"/>
              </a:rPr>
              <a:t>Using a Neural Network or simply an RNN infers the state labels however they cannot build a general mechanism for injecting domain knowledge and constraints.  HCN is more suitable for building domain specific knowledge</a:t>
            </a:r>
          </a:p>
          <a:p>
            <a:pPr indent="-317500" lvl="0" marL="457200" rtl="0">
              <a:spcBef>
                <a:spcPts val="0"/>
              </a:spcBef>
              <a:buSzPct val="100000"/>
              <a:buFont typeface="Oswald"/>
              <a:buChar char="-"/>
            </a:pPr>
            <a:r>
              <a:rPr lang="en" sz="1400">
                <a:latin typeface="Oswald"/>
                <a:ea typeface="Oswald"/>
                <a:cs typeface="Oswald"/>
                <a:sym typeface="Oswald"/>
              </a:rPr>
              <a:t>HCNs considerably reduce the amount of training data required</a:t>
            </a:r>
          </a:p>
          <a:p>
            <a:pPr lvl="0" rtl="0">
              <a:spcBef>
                <a:spcPts val="0"/>
              </a:spcBef>
              <a:buNone/>
            </a:pPr>
            <a:r>
              <a:t/>
            </a:r>
            <a:endParaRPr sz="14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FLOW</a:t>
            </a:r>
          </a:p>
        </p:txBody>
      </p:sp>
      <p:sp>
        <p:nvSpPr>
          <p:cNvPr id="127" name="Shape 127"/>
          <p:cNvSpPr txBox="1"/>
          <p:nvPr>
            <p:ph idx="1" type="body"/>
          </p:nvPr>
        </p:nvSpPr>
        <p:spPr>
          <a:xfrm>
            <a:off x="311700" y="1288725"/>
            <a:ext cx="8520600" cy="3668100"/>
          </a:xfrm>
          <a:prstGeom prst="rect">
            <a:avLst/>
          </a:prstGeom>
        </p:spPr>
        <p:txBody>
          <a:bodyPr anchorCtr="0" anchor="t" bIns="91425" lIns="91425" rIns="91425" tIns="91425">
            <a:noAutofit/>
          </a:bodyPr>
          <a:lstStyle/>
          <a:p>
            <a:pPr lvl="0" rtl="0">
              <a:spcBef>
                <a:spcPts val="0"/>
              </a:spcBef>
              <a:buNone/>
            </a:pPr>
            <a:r>
              <a:rPr lang="en" sz="1400">
                <a:latin typeface="Oswald"/>
                <a:ea typeface="Oswald"/>
                <a:cs typeface="Oswald"/>
                <a:sym typeface="Oswald"/>
              </a:rPr>
              <a:t>Step 1: The user provides an utterance, as text</a:t>
            </a:r>
          </a:p>
          <a:p>
            <a:pPr lvl="0" rtl="0">
              <a:spcBef>
                <a:spcPts val="0"/>
              </a:spcBef>
              <a:buNone/>
            </a:pPr>
            <a:r>
              <a:rPr lang="en" sz="1400">
                <a:latin typeface="Oswald"/>
                <a:ea typeface="Oswald"/>
                <a:cs typeface="Oswald"/>
                <a:sym typeface="Oswald"/>
              </a:rPr>
              <a:t>Step 2: The utterance is featurized using Bag of Words</a:t>
            </a:r>
          </a:p>
          <a:p>
            <a:pPr lvl="0" rtl="0">
              <a:spcBef>
                <a:spcPts val="0"/>
              </a:spcBef>
              <a:buNone/>
            </a:pPr>
            <a:r>
              <a:rPr lang="en" sz="1400">
                <a:latin typeface="Oswald"/>
                <a:ea typeface="Oswald"/>
                <a:cs typeface="Oswald"/>
                <a:sym typeface="Oswald"/>
              </a:rPr>
              <a:t>Step 3: An utterance embedding is formed, using word2vec pre-built utterance embedding model</a:t>
            </a:r>
          </a:p>
          <a:p>
            <a:pPr lvl="0" rtl="0">
              <a:spcBef>
                <a:spcPts val="0"/>
              </a:spcBef>
              <a:buNone/>
            </a:pPr>
            <a:r>
              <a:rPr lang="en" sz="1400">
                <a:latin typeface="Oswald"/>
                <a:ea typeface="Oswald"/>
                <a:cs typeface="Oswald"/>
                <a:sym typeface="Oswald"/>
              </a:rPr>
              <a:t>Step 4: An entity extraction module identifies entity mentioned in the text eg: identify Ed Sheeran as &lt;artist&gt;</a:t>
            </a:r>
          </a:p>
          <a:p>
            <a:pPr lvl="0" rtl="0">
              <a:spcBef>
                <a:spcPts val="0"/>
              </a:spcBef>
              <a:buNone/>
            </a:pPr>
            <a:r>
              <a:rPr lang="en" sz="1400">
                <a:latin typeface="Oswald"/>
                <a:ea typeface="Oswald"/>
                <a:cs typeface="Oswald"/>
                <a:sym typeface="Oswald"/>
              </a:rPr>
              <a:t>Step 5: The text and the entities are mapped to the domain specific Knowledge Base which returns an action mask, indicating actions which are permitted at the current timestep, as a bit vector</a:t>
            </a:r>
          </a:p>
          <a:p>
            <a:pPr lvl="0" rtl="0">
              <a:spcBef>
                <a:spcPts val="0"/>
              </a:spcBef>
              <a:buNone/>
            </a:pPr>
            <a:r>
              <a:rPr lang="en" sz="1400">
                <a:latin typeface="Oswald"/>
                <a:ea typeface="Oswald"/>
                <a:cs typeface="Oswald"/>
                <a:sym typeface="Oswald"/>
              </a:rPr>
              <a:t>Step 6: The context features are built which are the features essential for identifying if the entities are currently present or not (Step 1-5 are combined to form the step 6)</a:t>
            </a:r>
          </a:p>
          <a:p>
            <a:pPr lvl="0" rtl="0">
              <a:spcBef>
                <a:spcPts val="0"/>
              </a:spcBef>
              <a:buNone/>
            </a:pPr>
            <a:r>
              <a:rPr lang="en" sz="1400">
                <a:latin typeface="Oswald"/>
                <a:ea typeface="Oswald"/>
                <a:cs typeface="Oswald"/>
                <a:sym typeface="Oswald"/>
              </a:rPr>
              <a:t>Step 7: This vector is passed to an RNN with LSTM. The RNN computes a hidden state (vector), which is retained for the next timestep</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FLOW</a:t>
            </a:r>
          </a:p>
        </p:txBody>
      </p:sp>
      <p:sp>
        <p:nvSpPr>
          <p:cNvPr id="133" name="Shape 133"/>
          <p:cNvSpPr txBox="1"/>
          <p:nvPr>
            <p:ph idx="1" type="body"/>
          </p:nvPr>
        </p:nvSpPr>
        <p:spPr>
          <a:xfrm>
            <a:off x="311700" y="1288725"/>
            <a:ext cx="8520600" cy="3668100"/>
          </a:xfrm>
          <a:prstGeom prst="rect">
            <a:avLst/>
          </a:prstGeom>
        </p:spPr>
        <p:txBody>
          <a:bodyPr anchorCtr="0" anchor="t" bIns="91425" lIns="91425" rIns="91425" tIns="91425">
            <a:noAutofit/>
          </a:bodyPr>
          <a:lstStyle/>
          <a:p>
            <a:pPr lvl="0">
              <a:spcBef>
                <a:spcPts val="0"/>
              </a:spcBef>
              <a:buNone/>
            </a:pPr>
            <a:r>
              <a:rPr lang="en" sz="1400">
                <a:latin typeface="Oswald"/>
                <a:ea typeface="Oswald"/>
                <a:cs typeface="Oswald"/>
                <a:sym typeface="Oswald"/>
              </a:rPr>
              <a:t>Step 8: The output returns number of distinct system action templates. </a:t>
            </a:r>
          </a:p>
          <a:p>
            <a:pPr lvl="0">
              <a:spcBef>
                <a:spcPts val="0"/>
              </a:spcBef>
              <a:buNone/>
            </a:pPr>
            <a:r>
              <a:rPr lang="en" sz="1400">
                <a:latin typeface="Oswald"/>
                <a:ea typeface="Oswald"/>
                <a:cs typeface="Oswald"/>
                <a:sym typeface="Oswald"/>
              </a:rPr>
              <a:t>Step 9: The action mask is applied as an element-wise multiplication, and the result is normalized back to a probability distribution. </a:t>
            </a:r>
            <a:r>
              <a:rPr lang="en" sz="1400">
                <a:latin typeface="Oswald"/>
                <a:ea typeface="Oswald"/>
                <a:cs typeface="Oswald"/>
                <a:sym typeface="Oswald"/>
              </a:rPr>
              <a:t>This forces non-permitted actions to take on probability zero. </a:t>
            </a:r>
          </a:p>
          <a:p>
            <a:pPr lvl="0">
              <a:spcBef>
                <a:spcPts val="0"/>
              </a:spcBef>
              <a:buNone/>
            </a:pPr>
            <a:r>
              <a:rPr lang="en" sz="1400">
                <a:latin typeface="Oswald"/>
                <a:ea typeface="Oswald"/>
                <a:cs typeface="Oswald"/>
                <a:sym typeface="Oswald"/>
              </a:rPr>
              <a:t>Step 10: Based on this an action is selected</a:t>
            </a:r>
          </a:p>
          <a:p>
            <a:pPr lvl="0">
              <a:spcBef>
                <a:spcPts val="0"/>
              </a:spcBef>
              <a:buNone/>
            </a:pPr>
            <a:r>
              <a:rPr lang="en" sz="1400">
                <a:latin typeface="Oswald"/>
                <a:ea typeface="Oswald"/>
                <a:cs typeface="Oswald"/>
                <a:sym typeface="Oswald"/>
              </a:rPr>
              <a:t>Step 11: The selected action is then passed to Entity output or can make an API call</a:t>
            </a:r>
          </a:p>
          <a:p>
            <a:pPr lvl="0">
              <a:spcBef>
                <a:spcPts val="0"/>
              </a:spcBef>
              <a:buNone/>
            </a:pPr>
            <a:r>
              <a:rPr lang="en" sz="1400">
                <a:latin typeface="Oswald"/>
                <a:ea typeface="Oswald"/>
                <a:cs typeface="Oswald"/>
                <a:sym typeface="Oswald"/>
              </a:rPr>
              <a:t>Step 12: The text is then returned back to the user</a:t>
            </a:r>
          </a:p>
          <a:p>
            <a:pPr lvl="0">
              <a:spcBef>
                <a:spcPts val="0"/>
              </a:spcBef>
              <a:buNone/>
            </a:pPr>
            <a:r>
              <a:rPr lang="en" sz="1400">
                <a:latin typeface="Oswald"/>
                <a:ea typeface="Oswald"/>
                <a:cs typeface="Oswald"/>
                <a:sym typeface="Oswald"/>
              </a:rPr>
              <a:t>Step 13: This cycle is then repeated and the chosen action is fed to the RNN for the next time step</a:t>
            </a:r>
          </a:p>
          <a:p>
            <a:pPr lvl="0" rtl="0">
              <a:spcBef>
                <a:spcPts val="0"/>
              </a:spcBef>
              <a:buNone/>
            </a:pPr>
            <a:r>
              <a:t/>
            </a:r>
            <a:endParaRPr sz="14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WORD EMBEDDING</a:t>
            </a:r>
          </a:p>
        </p:txBody>
      </p:sp>
      <p:sp>
        <p:nvSpPr>
          <p:cNvPr id="139" name="Shape 139"/>
          <p:cNvSpPr txBox="1"/>
          <p:nvPr>
            <p:ph idx="1" type="body"/>
          </p:nvPr>
        </p:nvSpPr>
        <p:spPr>
          <a:xfrm>
            <a:off x="311700" y="1288725"/>
            <a:ext cx="8520600" cy="3668100"/>
          </a:xfrm>
          <a:prstGeom prst="rect">
            <a:avLst/>
          </a:prstGeom>
        </p:spPr>
        <p:txBody>
          <a:bodyPr anchorCtr="0" anchor="t" bIns="91425" lIns="91425" rIns="91425" tIns="91425">
            <a:noAutofit/>
          </a:bodyPr>
          <a:lstStyle/>
          <a:p>
            <a:pPr lvl="0">
              <a:spcBef>
                <a:spcPts val="0"/>
              </a:spcBef>
              <a:buNone/>
            </a:pPr>
            <a:r>
              <a:rPr lang="en" sz="1400">
                <a:latin typeface="Oswald"/>
                <a:ea typeface="Oswald"/>
                <a:cs typeface="Oswald"/>
                <a:sym typeface="Oswald"/>
              </a:rPr>
              <a:t>An information retrieval system work very well on dialog tasks.</a:t>
            </a:r>
          </a:p>
          <a:p>
            <a:pPr indent="-317500" lvl="0" marL="457200" rtl="0">
              <a:spcBef>
                <a:spcPts val="0"/>
              </a:spcBef>
              <a:buSzPct val="100000"/>
              <a:buFont typeface="Oswald"/>
              <a:buChar char="-"/>
            </a:pPr>
            <a:r>
              <a:rPr lang="en" sz="1400">
                <a:latin typeface="Oswald"/>
                <a:ea typeface="Oswald"/>
                <a:cs typeface="Oswald"/>
                <a:sym typeface="Oswald"/>
              </a:rPr>
              <a:t>TF-IDF: For each possible candidate response, we compute a matching score between the input and the response, and rank the responses by score. The score is the TF–IDF weighted cosine similarity between the bag-of-words of the input and bag-of-words of the candidate response. </a:t>
            </a:r>
          </a:p>
          <a:p>
            <a:pPr indent="-317500" lvl="0" marL="457200">
              <a:spcBef>
                <a:spcPts val="0"/>
              </a:spcBef>
              <a:buSzPct val="100000"/>
              <a:buFont typeface="Oswald"/>
              <a:buChar char="-"/>
            </a:pPr>
            <a:r>
              <a:rPr lang="en" sz="1400">
                <a:latin typeface="Oswald"/>
                <a:ea typeface="Oswald"/>
                <a:cs typeface="Oswald"/>
                <a:sym typeface="Oswald"/>
              </a:rPr>
              <a:t>The embedding vectors are trained directly for this goal. The word2vec model is suitable for building context on unsupervised training on raw texts wherein the middle word is predicted given the surrounding word and vice versa. Since our training consists of (utterance, responses) pairs this would help us predict the response given the previous conversation.  The candidate’s response y is scored against the input x:</a:t>
            </a:r>
          </a:p>
          <a:p>
            <a:pPr lvl="0">
              <a:spcBef>
                <a:spcPts val="0"/>
              </a:spcBef>
              <a:buNone/>
            </a:pPr>
            <a:r>
              <a:rPr lang="en" sz="1400">
                <a:latin typeface="Oswald"/>
                <a:ea typeface="Oswald"/>
                <a:cs typeface="Oswald"/>
                <a:sym typeface="Oswald"/>
              </a:rPr>
              <a:t>f(x, y) = (Ax) &gt;By, where A and B are d × V word embedding matrices, i.e. input and response are treated as summed bags-of-embedding</a:t>
            </a:r>
          </a:p>
          <a:p>
            <a:pPr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ENTITIES</a:t>
            </a:r>
          </a:p>
          <a:p>
            <a:pPr indent="0" lvl="0" marL="0" marR="0" rtl="0" algn="l">
              <a:lnSpc>
                <a:spcPct val="100000"/>
              </a:lnSpc>
              <a:spcBef>
                <a:spcPts val="0"/>
              </a:spcBef>
              <a:spcAft>
                <a:spcPts val="0"/>
              </a:spcAft>
              <a:buNone/>
            </a:pPr>
            <a:r>
              <a:t/>
            </a:r>
            <a:endParaRPr/>
          </a:p>
        </p:txBody>
      </p:sp>
      <p:sp>
        <p:nvSpPr>
          <p:cNvPr id="145" name="Shape 145"/>
          <p:cNvSpPr txBox="1"/>
          <p:nvPr/>
        </p:nvSpPr>
        <p:spPr>
          <a:xfrm>
            <a:off x="544650" y="1324750"/>
            <a:ext cx="7343100" cy="2355000"/>
          </a:xfrm>
          <a:prstGeom prst="rect">
            <a:avLst/>
          </a:prstGeom>
          <a:noFill/>
          <a:ln>
            <a:noFill/>
          </a:ln>
        </p:spPr>
        <p:txBody>
          <a:bodyPr anchorCtr="0" anchor="ctr" bIns="91425" lIns="91425" rIns="91425" tIns="91425">
            <a:noAutofit/>
          </a:bodyPr>
          <a:lstStyle/>
          <a:p>
            <a:pPr indent="-228600" lvl="0" marL="457200" marR="0" rtl="0" algn="l">
              <a:lnSpc>
                <a:spcPct val="115000"/>
              </a:lnSpc>
              <a:spcBef>
                <a:spcPts val="0"/>
              </a:spcBef>
              <a:spcAft>
                <a:spcPts val="1600"/>
              </a:spcAft>
              <a:buChar char="-"/>
            </a:pPr>
            <a:r>
              <a:rPr lang="en">
                <a:solidFill>
                  <a:schemeClr val="dk2"/>
                </a:solidFill>
                <a:latin typeface="Oswald"/>
                <a:ea typeface="Oswald"/>
                <a:cs typeface="Oswald"/>
                <a:sym typeface="Oswald"/>
              </a:rPr>
              <a:t>Key</a:t>
            </a:r>
            <a:r>
              <a:rPr lang="en"/>
              <a:t> </a:t>
            </a:r>
            <a:r>
              <a:rPr lang="en">
                <a:solidFill>
                  <a:schemeClr val="dk2"/>
                </a:solidFill>
                <a:latin typeface="Oswald"/>
                <a:ea typeface="Oswald"/>
                <a:cs typeface="Oswald"/>
                <a:sym typeface="Oswald"/>
              </a:rPr>
              <a:t>Information</a:t>
            </a:r>
            <a:r>
              <a:rPr lang="en"/>
              <a:t> </a:t>
            </a:r>
            <a:r>
              <a:rPr lang="en">
                <a:solidFill>
                  <a:schemeClr val="dk2"/>
                </a:solidFill>
                <a:latin typeface="Oswald"/>
                <a:ea typeface="Oswald"/>
                <a:cs typeface="Oswald"/>
                <a:sym typeface="Oswald"/>
              </a:rPr>
              <a:t>in</a:t>
            </a:r>
            <a:r>
              <a:rPr lang="en"/>
              <a:t> </a:t>
            </a:r>
            <a:r>
              <a:rPr lang="en">
                <a:solidFill>
                  <a:schemeClr val="dk2"/>
                </a:solidFill>
                <a:latin typeface="Oswald"/>
                <a:ea typeface="Oswald"/>
                <a:cs typeface="Oswald"/>
                <a:sym typeface="Oswald"/>
              </a:rPr>
              <a:t>the conversation to get contextual reference of the specific domain</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Extracted by the bot and stored in the memory for decision making of future conversation</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List of Entities:</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Artist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Album</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Track</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Genre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ACTIONS/ ACTION MASK/ ACTION TEMPLATES</a:t>
            </a:r>
          </a:p>
          <a:p>
            <a:pPr indent="0" lvl="0" marL="0" marR="0" rtl="0" algn="l">
              <a:lnSpc>
                <a:spcPct val="100000"/>
              </a:lnSpc>
              <a:spcBef>
                <a:spcPts val="0"/>
              </a:spcBef>
              <a:spcAft>
                <a:spcPts val="0"/>
              </a:spcAft>
              <a:buNone/>
            </a:pPr>
            <a:r>
              <a:t/>
            </a:r>
            <a:endParaRPr/>
          </a:p>
        </p:txBody>
      </p:sp>
      <p:sp>
        <p:nvSpPr>
          <p:cNvPr id="151" name="Shape 151"/>
          <p:cNvSpPr txBox="1"/>
          <p:nvPr/>
        </p:nvSpPr>
        <p:spPr>
          <a:xfrm>
            <a:off x="544650" y="1324750"/>
            <a:ext cx="7343100" cy="2355000"/>
          </a:xfrm>
          <a:prstGeom prst="rect">
            <a:avLst/>
          </a:prstGeom>
          <a:noFill/>
          <a:ln>
            <a:noFill/>
          </a:ln>
        </p:spPr>
        <p:txBody>
          <a:bodyPr anchorCtr="0" anchor="ctr" bIns="91425" lIns="91425" rIns="91425" tIns="91425">
            <a:noAutofit/>
          </a:bodyPr>
          <a:lstStyle/>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Actions are possible responses that the bot could have for user input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Action Templates are unique response templates that are stored in the Action Mask</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An Action Mask is an essential part of HCN </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Consists of the logic for choosing  the next Action Templates depending on the Entity Extraction out of the input utterance</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 key representation of 0 and 1 for the state of current entities extracted</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An Action Mask Dictionary consists of mapping of entity state keys to the actions that need to be taken </a:t>
            </a:r>
          </a:p>
          <a:p>
            <a:pPr indent="-228600" lvl="0" marL="457200" marR="0" rtl="0" algn="l">
              <a:lnSpc>
                <a:spcPct val="115000"/>
              </a:lnSpc>
              <a:spcBef>
                <a:spcPts val="0"/>
              </a:spcBef>
              <a:spcAft>
                <a:spcPts val="1600"/>
              </a:spcAft>
              <a:buClr>
                <a:schemeClr val="dk2"/>
              </a:buClr>
              <a:buFont typeface="Oswald"/>
              <a:buChar char="-"/>
            </a:pPr>
            <a:r>
              <a:t/>
            </a:r>
            <a:endParaRPr>
              <a:solidFill>
                <a:schemeClr val="dk2"/>
              </a:solidFill>
              <a:latin typeface="Oswald"/>
              <a:ea typeface="Oswald"/>
              <a:cs typeface="Oswald"/>
              <a:sym typeface="Oswald"/>
            </a:endParaRPr>
          </a:p>
          <a:p>
            <a:pPr lvl="0" marR="0" rtl="0" algn="l">
              <a:lnSpc>
                <a:spcPct val="115000"/>
              </a:lnSpc>
              <a:spcBef>
                <a:spcPts val="0"/>
              </a:spcBef>
              <a:spcAft>
                <a:spcPts val="1600"/>
              </a:spcAft>
              <a:buNone/>
            </a:pPr>
            <a:r>
              <a:t/>
            </a:r>
            <a:endParaRPr>
              <a:solidFill>
                <a:schemeClr val="dk2"/>
              </a:solidFill>
              <a:latin typeface="Oswald"/>
              <a:ea typeface="Oswald"/>
              <a:cs typeface="Oswald"/>
              <a:sym typeface="Oswald"/>
            </a:endParaRPr>
          </a:p>
        </p:txBody>
      </p:sp>
      <p:pic>
        <p:nvPicPr>
          <p:cNvPr id="152" name="Shape 152"/>
          <p:cNvPicPr preferRelativeResize="0"/>
          <p:nvPr/>
        </p:nvPicPr>
        <p:blipFill>
          <a:blip r:embed="rId3">
            <a:alphaModFix/>
          </a:blip>
          <a:stretch>
            <a:fillRect/>
          </a:stretch>
        </p:blipFill>
        <p:spPr>
          <a:xfrm>
            <a:off x="2755100" y="2972974"/>
            <a:ext cx="2552400" cy="204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Context Vectors</a:t>
            </a:r>
          </a:p>
          <a:p>
            <a:pPr indent="0" lvl="0" marL="0" marR="0" rtl="0" algn="l">
              <a:lnSpc>
                <a:spcPct val="100000"/>
              </a:lnSpc>
              <a:spcBef>
                <a:spcPts val="0"/>
              </a:spcBef>
              <a:spcAft>
                <a:spcPts val="0"/>
              </a:spcAft>
              <a:buNone/>
            </a:pPr>
            <a:r>
              <a:t/>
            </a:r>
            <a:endParaRPr/>
          </a:p>
        </p:txBody>
      </p:sp>
      <p:sp>
        <p:nvSpPr>
          <p:cNvPr id="158" name="Shape 158"/>
          <p:cNvSpPr txBox="1"/>
          <p:nvPr/>
        </p:nvSpPr>
        <p:spPr>
          <a:xfrm>
            <a:off x="544650" y="1324750"/>
            <a:ext cx="7343100" cy="2355000"/>
          </a:xfrm>
          <a:prstGeom prst="rect">
            <a:avLst/>
          </a:prstGeom>
          <a:noFill/>
          <a:ln>
            <a:noFill/>
          </a:ln>
        </p:spPr>
        <p:txBody>
          <a:bodyPr anchorCtr="0" anchor="ctr" bIns="91425" lIns="91425" rIns="91425" tIns="91425">
            <a:noAutofit/>
          </a:bodyPr>
          <a:lstStyle/>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When an utterance is passed to the system as an input, entities are extracted and context features are created for entities in the form of 0s and 1s</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For Ex: </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&gt;&gt;&gt;Can I listen to rap----&gt; &lt;genre&gt;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Context Feature: ‘0001’</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This feature vector is then fed to the RNN</a:t>
            </a:r>
          </a:p>
          <a:p>
            <a:pPr lvl="0" marR="0" rtl="0" algn="l">
              <a:lnSpc>
                <a:spcPct val="115000"/>
              </a:lnSpc>
              <a:spcBef>
                <a:spcPts val="0"/>
              </a:spcBef>
              <a:spcAft>
                <a:spcPts val="1600"/>
              </a:spcAft>
              <a:buNone/>
            </a:pPr>
            <a:r>
              <a:t/>
            </a:r>
            <a:endParaRPr>
              <a:solidFill>
                <a:schemeClr val="dk2"/>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RNN and LSTM cells</a:t>
            </a:r>
          </a:p>
          <a:p>
            <a:pPr indent="0" lvl="0" marL="0" marR="0" rtl="0" algn="l">
              <a:lnSpc>
                <a:spcPct val="100000"/>
              </a:lnSpc>
              <a:spcBef>
                <a:spcPts val="0"/>
              </a:spcBef>
              <a:spcAft>
                <a:spcPts val="0"/>
              </a:spcAft>
              <a:buNone/>
            </a:pPr>
            <a:r>
              <a:t/>
            </a:r>
            <a:endParaRPr/>
          </a:p>
        </p:txBody>
      </p:sp>
      <p:sp>
        <p:nvSpPr>
          <p:cNvPr id="164" name="Shape 164"/>
          <p:cNvSpPr txBox="1"/>
          <p:nvPr/>
        </p:nvSpPr>
        <p:spPr>
          <a:xfrm>
            <a:off x="544650" y="1324750"/>
            <a:ext cx="7343100" cy="2355000"/>
          </a:xfrm>
          <a:prstGeom prst="rect">
            <a:avLst/>
          </a:prstGeom>
          <a:noFill/>
          <a:ln>
            <a:noFill/>
          </a:ln>
        </p:spPr>
        <p:txBody>
          <a:bodyPr anchorCtr="0" anchor="ctr" bIns="91425" lIns="91425" rIns="91425" tIns="91425">
            <a:noAutofit/>
          </a:bodyPr>
          <a:lstStyle/>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When the feature vector is passed along with the Action Mask to the RNN</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The feature vector is distributed over all the action templates in the action mask</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LSTM is used to remember the state of the previous entities at a given point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Zero probability templates are filtered out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Finally from the eligible action templates, the action with the highest probability is chosen</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This is then stored in the memory before the next cycle starts</a:t>
            </a:r>
          </a:p>
          <a:p>
            <a:pPr lvl="0" marR="0" rtl="0" algn="l">
              <a:lnSpc>
                <a:spcPct val="115000"/>
              </a:lnSpc>
              <a:spcBef>
                <a:spcPts val="0"/>
              </a:spcBef>
              <a:spcAft>
                <a:spcPts val="1600"/>
              </a:spcAft>
              <a:buNone/>
            </a:pPr>
            <a:r>
              <a:t/>
            </a:r>
            <a:endParaRPr>
              <a:solidFill>
                <a:schemeClr val="dk2"/>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55350" y="201450"/>
            <a:ext cx="4045200" cy="663300"/>
          </a:xfrm>
          <a:prstGeom prst="rect">
            <a:avLst/>
          </a:prstGeom>
        </p:spPr>
        <p:txBody>
          <a:bodyPr anchorCtr="0" anchor="ctr" bIns="91425" lIns="91425" rIns="91425" tIns="91425">
            <a:noAutofit/>
          </a:bodyPr>
          <a:lstStyle/>
          <a:p>
            <a:pPr lvl="0">
              <a:spcBef>
                <a:spcPts val="0"/>
              </a:spcBef>
              <a:buNone/>
            </a:pPr>
            <a:r>
              <a:rPr lang="en"/>
              <a:t>DEMO</a:t>
            </a:r>
          </a:p>
        </p:txBody>
      </p:sp>
      <p:pic>
        <p:nvPicPr>
          <p:cNvPr id="170" name="Shape 170"/>
          <p:cNvPicPr preferRelativeResize="0"/>
          <p:nvPr/>
        </p:nvPicPr>
        <p:blipFill>
          <a:blip r:embed="rId3">
            <a:alphaModFix/>
          </a:blip>
          <a:stretch>
            <a:fillRect/>
          </a:stretch>
        </p:blipFill>
        <p:spPr>
          <a:xfrm>
            <a:off x="3104425" y="766975"/>
            <a:ext cx="3102703" cy="3973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APPROACHES USED:</a:t>
            </a:r>
          </a:p>
          <a:p>
            <a:pPr indent="0" lvl="0" marL="0" marR="0" rtl="0" algn="l">
              <a:lnSpc>
                <a:spcPct val="100000"/>
              </a:lnSpc>
              <a:spcBef>
                <a:spcPts val="0"/>
              </a:spcBef>
              <a:spcAft>
                <a:spcPts val="0"/>
              </a:spcAft>
              <a:buNone/>
            </a:pPr>
            <a:r>
              <a:t/>
            </a:r>
            <a:endParaRPr/>
          </a:p>
        </p:txBody>
      </p:sp>
      <p:sp>
        <p:nvSpPr>
          <p:cNvPr id="176" name="Shape 176"/>
          <p:cNvSpPr txBox="1"/>
          <p:nvPr/>
        </p:nvSpPr>
        <p:spPr>
          <a:xfrm>
            <a:off x="544650" y="980800"/>
            <a:ext cx="7343100" cy="37359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rPr lang="en">
                <a:solidFill>
                  <a:schemeClr val="dk2"/>
                </a:solidFill>
                <a:latin typeface="Oswald"/>
                <a:ea typeface="Oswald"/>
                <a:cs typeface="Oswald"/>
                <a:sym typeface="Oswald"/>
              </a:rPr>
              <a:t>Approach 1: Build a sequence to sequence model using the open source Reddit dataset</a:t>
            </a:r>
          </a:p>
          <a:p>
            <a:pPr lvl="0" marR="0" rtl="0" algn="l">
              <a:lnSpc>
                <a:spcPct val="115000"/>
              </a:lnSpc>
              <a:spcBef>
                <a:spcPts val="0"/>
              </a:spcBef>
              <a:spcAft>
                <a:spcPts val="1600"/>
              </a:spcAft>
              <a:buNone/>
            </a:pPr>
            <a:r>
              <a:rPr lang="en" u="sng">
                <a:solidFill>
                  <a:schemeClr val="dk2"/>
                </a:solidFill>
                <a:latin typeface="Oswald"/>
                <a:ea typeface="Oswald"/>
                <a:cs typeface="Oswald"/>
                <a:sym typeface="Oswald"/>
              </a:rPr>
              <a:t>Problems faced:</a:t>
            </a:r>
            <a:r>
              <a:rPr lang="en">
                <a:solidFill>
                  <a:schemeClr val="dk2"/>
                </a:solidFill>
                <a:latin typeface="Oswald"/>
                <a:ea typeface="Oswald"/>
                <a:cs typeface="Oswald"/>
                <a:sym typeface="Oswald"/>
              </a:rPr>
              <a:t> The response given by the chatbot where words from other languages</a:t>
            </a:r>
          </a:p>
          <a:p>
            <a:pPr lvl="0" marR="0" rtl="0" algn="l">
              <a:lnSpc>
                <a:spcPct val="115000"/>
              </a:lnSpc>
              <a:spcBef>
                <a:spcPts val="0"/>
              </a:spcBef>
              <a:spcAft>
                <a:spcPts val="1600"/>
              </a:spcAft>
              <a:buNone/>
            </a:pPr>
            <a:r>
              <a:rPr lang="en" u="sng">
                <a:solidFill>
                  <a:schemeClr val="dk2"/>
                </a:solidFill>
                <a:latin typeface="Oswald"/>
                <a:ea typeface="Oswald"/>
                <a:cs typeface="Oswald"/>
                <a:sym typeface="Oswald"/>
              </a:rPr>
              <a:t>Possible reasons:</a:t>
            </a:r>
            <a:r>
              <a:rPr lang="en">
                <a:solidFill>
                  <a:schemeClr val="dk2"/>
                </a:solidFill>
                <a:latin typeface="Oswald"/>
                <a:ea typeface="Oswald"/>
                <a:cs typeface="Oswald"/>
                <a:sym typeface="Oswald"/>
              </a:rPr>
              <a:t> The Reddit comments might have users commenting in their native language</a:t>
            </a:r>
          </a:p>
          <a:p>
            <a:pPr lvl="0" marR="0" rtl="0" algn="l">
              <a:lnSpc>
                <a:spcPct val="115000"/>
              </a:lnSpc>
              <a:spcBef>
                <a:spcPts val="0"/>
              </a:spcBef>
              <a:spcAft>
                <a:spcPts val="1600"/>
              </a:spcAft>
              <a:buNone/>
            </a:pPr>
            <a:r>
              <a:rPr lang="en">
                <a:solidFill>
                  <a:schemeClr val="dk2"/>
                </a:solidFill>
                <a:latin typeface="Oswald"/>
                <a:ea typeface="Oswald"/>
                <a:cs typeface="Oswald"/>
                <a:sym typeface="Oswald"/>
              </a:rPr>
              <a:t>Approach 2: Build an RNN to train the facebook BABI dataset</a:t>
            </a:r>
          </a:p>
          <a:p>
            <a:pPr lvl="0" marR="0" rtl="0" algn="l">
              <a:lnSpc>
                <a:spcPct val="115000"/>
              </a:lnSpc>
              <a:spcBef>
                <a:spcPts val="0"/>
              </a:spcBef>
              <a:spcAft>
                <a:spcPts val="1600"/>
              </a:spcAft>
              <a:buNone/>
            </a:pPr>
            <a:r>
              <a:rPr lang="en">
                <a:solidFill>
                  <a:schemeClr val="dk2"/>
                </a:solidFill>
                <a:latin typeface="Oswald"/>
                <a:ea typeface="Oswald"/>
                <a:cs typeface="Oswald"/>
                <a:sym typeface="Oswald"/>
              </a:rPr>
              <a:t>Problems faced: The accuracy of the model was very low 19%, due to which the chat-bot repeatedly asked the same question multiple times. Hyper parameter tuning did not improve the accuracy of the model</a:t>
            </a:r>
          </a:p>
          <a:p>
            <a:pPr lvl="0" marR="0" rtl="0" algn="l">
              <a:lnSpc>
                <a:spcPct val="115000"/>
              </a:lnSpc>
              <a:spcBef>
                <a:spcPts val="0"/>
              </a:spcBef>
              <a:spcAft>
                <a:spcPts val="1600"/>
              </a:spcAft>
              <a:buNone/>
            </a:pPr>
            <a:r>
              <a:rPr lang="en" u="sng">
                <a:solidFill>
                  <a:schemeClr val="dk2"/>
                </a:solidFill>
                <a:latin typeface="Oswald"/>
                <a:ea typeface="Oswald"/>
                <a:cs typeface="Oswald"/>
                <a:sym typeface="Oswald"/>
              </a:rPr>
              <a:t>Possible reasons:</a:t>
            </a:r>
            <a:r>
              <a:rPr lang="en">
                <a:solidFill>
                  <a:schemeClr val="dk2"/>
                </a:solidFill>
                <a:latin typeface="Oswald"/>
                <a:ea typeface="Oswald"/>
                <a:cs typeface="Oswald"/>
                <a:sym typeface="Oswald"/>
              </a:rPr>
              <a:t> RNN alone are not suitable for goal-oriented tasks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PROBLEM STATEMENT</a:t>
            </a:r>
          </a:p>
        </p:txBody>
      </p:sp>
      <p:sp>
        <p:nvSpPr>
          <p:cNvPr id="69" name="Shape 69"/>
          <p:cNvSpPr txBox="1"/>
          <p:nvPr>
            <p:ph idx="1" type="body"/>
          </p:nvPr>
        </p:nvSpPr>
        <p:spPr>
          <a:xfrm>
            <a:off x="311700" y="1468825"/>
            <a:ext cx="8520599" cy="3099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Font typeface="Oswald"/>
              <a:buChar char="-"/>
            </a:pPr>
            <a:r>
              <a:rPr lang="en" sz="1400">
                <a:latin typeface="Oswald"/>
                <a:ea typeface="Oswald"/>
                <a:cs typeface="Oswald"/>
                <a:sym typeface="Oswald"/>
              </a:rPr>
              <a:t>The most effective uses of dialog systems in the recent times have been in personalized recommendation systems where the system acts as a goal-oriented personal assistant or a bot by understanding the user’s request and providing the user with the necessary information accordingly</a:t>
            </a:r>
            <a:r>
              <a:rPr lang="en">
                <a:latin typeface="Oswald"/>
                <a:ea typeface="Oswald"/>
                <a:cs typeface="Oswald"/>
                <a:sym typeface="Oswald"/>
              </a:rPr>
              <a:t>. </a:t>
            </a:r>
          </a:p>
          <a:p>
            <a:pPr indent="-228600" lvl="0" marL="457200" rtl="0">
              <a:spcBef>
                <a:spcPts val="0"/>
              </a:spcBef>
              <a:buFont typeface="Oswald"/>
              <a:buChar char="-"/>
            </a:pPr>
            <a:r>
              <a:rPr lang="en" sz="1400">
                <a:latin typeface="Oswald"/>
                <a:ea typeface="Oswald"/>
                <a:cs typeface="Oswald"/>
                <a:sym typeface="Oswald"/>
              </a:rPr>
              <a:t>Our goal is to build a goal-oriented dialogue based chatbot which has been trained for a specific tasks and communicates with the user helping them attain their goal</a:t>
            </a:r>
          </a:p>
          <a:p>
            <a:pPr indent="-317500" lvl="0" marL="457200" rtl="0">
              <a:spcBef>
                <a:spcPts val="0"/>
              </a:spcBef>
              <a:buSzPct val="100000"/>
              <a:buFont typeface="Oswald"/>
              <a:buChar char="-"/>
            </a:pPr>
            <a:r>
              <a:rPr lang="en" sz="1400">
                <a:latin typeface="Oswald"/>
                <a:ea typeface="Oswald"/>
                <a:cs typeface="Oswald"/>
                <a:sym typeface="Oswald"/>
              </a:rPr>
              <a:t>We have chosen the goal of fetching and suggesting spotify music for the user</a:t>
            </a:r>
          </a:p>
          <a:p>
            <a:pPr indent="-317500" lvl="0" marL="457200">
              <a:spcBef>
                <a:spcPts val="0"/>
              </a:spcBef>
              <a:buSzPct val="100000"/>
              <a:buFont typeface="Oswald"/>
              <a:buChar char="-"/>
            </a:pPr>
            <a:r>
              <a:rPr lang="en" sz="1400">
                <a:latin typeface="Oswald"/>
                <a:ea typeface="Oswald"/>
                <a:cs typeface="Oswald"/>
                <a:sym typeface="Oswald"/>
              </a:rPr>
              <a:t>The bot communicates with the user to gain the music details that the user wishes to listen and fetches the spotify link for the user to listen to the music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554250" y="290075"/>
            <a:ext cx="7323900" cy="533700"/>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dk2"/>
                </a:solidFill>
                <a:latin typeface="Oswald"/>
                <a:ea typeface="Oswald"/>
                <a:cs typeface="Oswald"/>
                <a:sym typeface="Oswald"/>
              </a:rPr>
              <a:t>CHALLENGES FACED:</a:t>
            </a:r>
          </a:p>
          <a:p>
            <a:pPr indent="0" lvl="0" marL="0" marR="0" rtl="0" algn="l">
              <a:lnSpc>
                <a:spcPct val="100000"/>
              </a:lnSpc>
              <a:spcBef>
                <a:spcPts val="0"/>
              </a:spcBef>
              <a:spcAft>
                <a:spcPts val="0"/>
              </a:spcAft>
              <a:buNone/>
            </a:pPr>
            <a:r>
              <a:t/>
            </a:r>
            <a:endParaRPr/>
          </a:p>
        </p:txBody>
      </p:sp>
      <p:sp>
        <p:nvSpPr>
          <p:cNvPr id="182" name="Shape 182"/>
          <p:cNvSpPr txBox="1"/>
          <p:nvPr/>
        </p:nvSpPr>
        <p:spPr>
          <a:xfrm>
            <a:off x="544650" y="1324750"/>
            <a:ext cx="7343100" cy="2861700"/>
          </a:xfrm>
          <a:prstGeom prst="rect">
            <a:avLst/>
          </a:prstGeom>
          <a:noFill/>
          <a:ln>
            <a:noFill/>
          </a:ln>
        </p:spPr>
        <p:txBody>
          <a:bodyPr anchorCtr="0" anchor="ctr" bIns="91425" lIns="91425" rIns="91425" tIns="91425">
            <a:noAutofit/>
          </a:bodyPr>
          <a:lstStyle/>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Understanding the most suitable architecture for building a goal-oriented chatbot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Weighing the pros and cons of the Sequence-to-Sequence, RNN, HCN architecture</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Building customized goal-oriented dataset by collaborating with the Spotify API</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Build the logic for building the HCN model suitable for our goal oriented dataset</a:t>
            </a:r>
          </a:p>
          <a:p>
            <a:pPr indent="-228600" lvl="0" marL="457200" marR="0" rtl="0" algn="l">
              <a:lnSpc>
                <a:spcPct val="115000"/>
              </a:lnSpc>
              <a:spcBef>
                <a:spcPts val="0"/>
              </a:spcBef>
              <a:spcAft>
                <a:spcPts val="1600"/>
              </a:spcAft>
              <a:buClr>
                <a:schemeClr val="dk2"/>
              </a:buClr>
              <a:buFont typeface="Oswald"/>
              <a:buChar char="-"/>
            </a:pPr>
            <a:r>
              <a:rPr lang="en">
                <a:solidFill>
                  <a:schemeClr val="dk2"/>
                </a:solidFill>
                <a:latin typeface="Oswald"/>
                <a:ea typeface="Oswald"/>
                <a:cs typeface="Oswald"/>
                <a:sym typeface="Oswald"/>
              </a:rPr>
              <a:t>Tuning the parameters (action-mask combination, data split, number of epoch) to get a suitable accuracy model</a:t>
            </a:r>
          </a:p>
          <a:p>
            <a:pPr lvl="0" marR="0" rtl="0" algn="l">
              <a:lnSpc>
                <a:spcPct val="115000"/>
              </a:lnSpc>
              <a:spcBef>
                <a:spcPts val="0"/>
              </a:spcBef>
              <a:spcAft>
                <a:spcPts val="1600"/>
              </a:spcAft>
              <a:buNone/>
            </a:pPr>
            <a:r>
              <a:t/>
            </a:r>
            <a:endParaRPr>
              <a:solidFill>
                <a:schemeClr val="dk2"/>
              </a:solidFill>
              <a:latin typeface="Oswald"/>
              <a:ea typeface="Oswald"/>
              <a:cs typeface="Oswald"/>
              <a:sym typeface="Oswald"/>
            </a:endParaRPr>
          </a:p>
          <a:p>
            <a:pPr lvl="0" marR="0" rtl="0" algn="l">
              <a:lnSpc>
                <a:spcPct val="115000"/>
              </a:lnSpc>
              <a:spcBef>
                <a:spcPts val="0"/>
              </a:spcBef>
              <a:spcAft>
                <a:spcPts val="1600"/>
              </a:spcAft>
              <a:buNone/>
            </a:pPr>
            <a:r>
              <a:t/>
            </a:r>
            <a:endParaRPr>
              <a:solidFill>
                <a:schemeClr val="dk2"/>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631800"/>
            <a:ext cx="2807999" cy="755699"/>
          </a:xfrm>
          <a:prstGeom prst="rect">
            <a:avLst/>
          </a:prstGeom>
        </p:spPr>
        <p:txBody>
          <a:bodyPr anchorCtr="0" anchor="b" bIns="91425" lIns="91425" rIns="91425" tIns="91425">
            <a:noAutofit/>
          </a:bodyPr>
          <a:lstStyle/>
          <a:p>
            <a:pPr lvl="0">
              <a:spcBef>
                <a:spcPts val="0"/>
              </a:spcBef>
              <a:buNone/>
            </a:pPr>
            <a:r>
              <a:rPr lang="en"/>
              <a:t>Code and Demo Instructions</a:t>
            </a:r>
          </a:p>
        </p:txBody>
      </p:sp>
      <p:sp>
        <p:nvSpPr>
          <p:cNvPr id="188" name="Shape 188"/>
          <p:cNvSpPr txBox="1"/>
          <p:nvPr>
            <p:ph idx="1" type="body"/>
          </p:nvPr>
        </p:nvSpPr>
        <p:spPr>
          <a:xfrm>
            <a:off x="311700" y="1618203"/>
            <a:ext cx="2807999" cy="2950800"/>
          </a:xfrm>
          <a:prstGeom prst="rect">
            <a:avLst/>
          </a:prstGeom>
        </p:spPr>
        <p:txBody>
          <a:bodyPr anchorCtr="0" anchor="t" bIns="91425" lIns="91425" rIns="91425" tIns="91425">
            <a:noAutofit/>
          </a:bodyPr>
          <a:lstStyle/>
          <a:p>
            <a:pPr lvl="0">
              <a:spcBef>
                <a:spcPts val="0"/>
              </a:spcBef>
              <a:spcAft>
                <a:spcPts val="0"/>
              </a:spcAft>
              <a:buNone/>
            </a:pPr>
            <a:r>
              <a:rPr lang="en" sz="1800">
                <a:latin typeface="Oswald"/>
                <a:ea typeface="Oswald"/>
                <a:cs typeface="Oswald"/>
                <a:sym typeface="Oswald"/>
              </a:rPr>
              <a:t>https://github.com/ekta2391/Deep-Learning-implementation-of-Chatbot</a:t>
            </a:r>
          </a:p>
        </p:txBody>
      </p:sp>
      <p:pic>
        <p:nvPicPr>
          <p:cNvPr id="189" name="Shape 189"/>
          <p:cNvPicPr preferRelativeResize="0"/>
          <p:nvPr/>
        </p:nvPicPr>
        <p:blipFill>
          <a:blip r:embed="rId3">
            <a:alphaModFix/>
          </a:blip>
          <a:stretch>
            <a:fillRect/>
          </a:stretch>
        </p:blipFill>
        <p:spPr>
          <a:xfrm>
            <a:off x="3322124" y="1642762"/>
            <a:ext cx="5719498" cy="18579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631800"/>
            <a:ext cx="2808000" cy="755700"/>
          </a:xfrm>
          <a:prstGeom prst="rect">
            <a:avLst/>
          </a:prstGeom>
        </p:spPr>
        <p:txBody>
          <a:bodyPr anchorCtr="0" anchor="b" bIns="91425" lIns="91425" rIns="91425" tIns="91425">
            <a:noAutofit/>
          </a:bodyPr>
          <a:lstStyle/>
          <a:p>
            <a:pPr lvl="0">
              <a:spcBef>
                <a:spcPts val="0"/>
              </a:spcBef>
              <a:buNone/>
            </a:pPr>
            <a:r>
              <a:rPr lang="en"/>
              <a:t>REFERENCES</a:t>
            </a:r>
          </a:p>
        </p:txBody>
      </p:sp>
      <p:sp>
        <p:nvSpPr>
          <p:cNvPr id="195" name="Shape 195"/>
          <p:cNvSpPr txBox="1"/>
          <p:nvPr>
            <p:ph idx="1" type="body"/>
          </p:nvPr>
        </p:nvSpPr>
        <p:spPr>
          <a:xfrm>
            <a:off x="311700" y="1618200"/>
            <a:ext cx="7311900" cy="2950800"/>
          </a:xfrm>
          <a:prstGeom prst="rect">
            <a:avLst/>
          </a:prstGeom>
        </p:spPr>
        <p:txBody>
          <a:bodyPr anchorCtr="0" anchor="t" bIns="91425" lIns="91425" rIns="91425" tIns="91425">
            <a:noAutofit/>
          </a:bodyPr>
          <a:lstStyle/>
          <a:p>
            <a:pPr lvl="0">
              <a:spcBef>
                <a:spcPts val="0"/>
              </a:spcBef>
              <a:buNone/>
            </a:pPr>
            <a:r>
              <a:rPr lang="en" sz="1100">
                <a:solidFill>
                  <a:srgbClr val="000000"/>
                </a:solidFill>
                <a:latin typeface="Arial"/>
                <a:ea typeface="Arial"/>
                <a:cs typeface="Arial"/>
                <a:sym typeface="Arial"/>
              </a:rPr>
              <a:t>[1] Jason D. Williams, Kavosh Asadi, Geoffrey Zweig</a:t>
            </a:r>
            <a:r>
              <a:rPr lang="en" sz="11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Hybrid Code Networks: practical and efficient end-to-end dialog control with supervised and reinforcement learning https://arxiv.org/pdf/1702.03274.pdf</a:t>
            </a:r>
          </a:p>
          <a:p>
            <a:pPr lvl="0">
              <a:spcBef>
                <a:spcPts val="0"/>
              </a:spcBef>
              <a:buNone/>
            </a:pPr>
            <a:r>
              <a:rPr lang="en" sz="1100">
                <a:solidFill>
                  <a:srgbClr val="000000"/>
                </a:solidFill>
                <a:latin typeface="Arial"/>
                <a:ea typeface="Arial"/>
                <a:cs typeface="Arial"/>
                <a:sym typeface="Arial"/>
              </a:rPr>
              <a:t>[2] Antoine Bordes, Y-Lan Boureau &amp; Jason Weston: Learning End to End goal oriented dialogue system https://arxiv.org/pdf/1605.07683.pdf</a:t>
            </a:r>
          </a:p>
          <a:p>
            <a:pPr lvl="0">
              <a:spcBef>
                <a:spcPts val="0"/>
              </a:spcBef>
              <a:buNone/>
            </a:pPr>
            <a:r>
              <a:rPr lang="en" sz="1100">
                <a:solidFill>
                  <a:srgbClr val="000000"/>
                </a:solidFill>
                <a:latin typeface="Arial"/>
                <a:ea typeface="Arial"/>
                <a:cs typeface="Arial"/>
                <a:sym typeface="Arial"/>
              </a:rPr>
              <a:t>[3] Jason D. Williams and Geoffrey Zweig: End-to-end LSTM-based dialog control optimized with supervised and reinforcement learning https://arxiv.org/pdf/1606.01269v1.pdf</a:t>
            </a:r>
          </a:p>
          <a:p>
            <a:pPr lvl="0">
              <a:spcBef>
                <a:spcPts val="0"/>
              </a:spcBef>
              <a:buNone/>
            </a:pPr>
            <a:r>
              <a:rPr lang="en" sz="1100">
                <a:solidFill>
                  <a:srgbClr val="000000"/>
                </a:solidFill>
                <a:latin typeface="Arial"/>
                <a:ea typeface="Arial"/>
                <a:cs typeface="Arial"/>
                <a:sym typeface="Arial"/>
              </a:rPr>
              <a:t>[4] Facebook Research bAbI dialogue dataset:</a:t>
            </a:r>
            <a:r>
              <a:rPr lang="en" sz="1100">
                <a:solidFill>
                  <a:srgbClr val="000000"/>
                </a:solidFill>
                <a:latin typeface="Arial"/>
                <a:ea typeface="Arial"/>
                <a:cs typeface="Arial"/>
                <a:sym typeface="Arial"/>
                <a:hlinkClick r:id="rId3"/>
              </a:rPr>
              <a:t> </a:t>
            </a:r>
            <a:r>
              <a:rPr lang="en" sz="1100" u="sng">
                <a:solidFill>
                  <a:schemeClr val="hlink"/>
                </a:solidFill>
                <a:latin typeface="Arial"/>
                <a:ea typeface="Arial"/>
                <a:cs typeface="Arial"/>
                <a:sym typeface="Arial"/>
                <a:hlinkClick r:id="rId4"/>
              </a:rPr>
              <a:t>https://research.fb.com/downloads/babi</a:t>
            </a:r>
          </a:p>
          <a:p>
            <a:pPr lvl="0">
              <a:spcBef>
                <a:spcPts val="0"/>
              </a:spcBef>
              <a:buNone/>
            </a:pPr>
            <a:r>
              <a:rPr lang="en" sz="1100">
                <a:solidFill>
                  <a:srgbClr val="000000"/>
                </a:solidFill>
                <a:latin typeface="Arial"/>
                <a:ea typeface="Arial"/>
                <a:cs typeface="Arial"/>
                <a:sym typeface="Arial"/>
              </a:rPr>
              <a:t>[5] vyraun: chatbot-MemN2N-tensorflow https://github.com/vyraun/chatbot-MemN2N-tensorflow</a:t>
            </a:r>
          </a:p>
          <a:p>
            <a:pPr lvl="0">
              <a:spcBef>
                <a:spcPts val="0"/>
              </a:spcBef>
              <a:buNone/>
            </a:pPr>
            <a:r>
              <a:rPr lang="en" sz="1100">
                <a:solidFill>
                  <a:srgbClr val="000000"/>
                </a:solidFill>
                <a:latin typeface="Arial"/>
                <a:ea typeface="Arial"/>
                <a:cs typeface="Arial"/>
                <a:sym typeface="Arial"/>
              </a:rPr>
              <a:t> </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599" cy="733499"/>
          </a:xfrm>
          <a:prstGeom prst="rect">
            <a:avLst/>
          </a:prstGeom>
        </p:spPr>
        <p:txBody>
          <a:bodyPr anchorCtr="0" anchor="b" bIns="91425" lIns="91425" rIns="91425" tIns="91425">
            <a:noAutofit/>
          </a:bodyPr>
          <a:lstStyle/>
          <a:p>
            <a:pPr lvl="0">
              <a:spcBef>
                <a:spcPts val="0"/>
              </a:spcBef>
              <a:buNone/>
            </a:pPr>
            <a:r>
              <a:rPr lang="en"/>
              <a:t>CONVERSATION FLOW</a:t>
            </a:r>
          </a:p>
        </p:txBody>
      </p:sp>
      <p:sp>
        <p:nvSpPr>
          <p:cNvPr id="75" name="Shape 75"/>
          <p:cNvSpPr txBox="1"/>
          <p:nvPr/>
        </p:nvSpPr>
        <p:spPr>
          <a:xfrm>
            <a:off x="421225" y="2596750"/>
            <a:ext cx="1329900" cy="607800"/>
          </a:xfrm>
          <a:prstGeom prst="rect">
            <a:avLst/>
          </a:prstGeom>
          <a:noFill/>
          <a:ln>
            <a:noFill/>
          </a:ln>
        </p:spPr>
        <p:txBody>
          <a:bodyPr anchorCtr="0" anchor="ctr" bIns="91425" lIns="91425" rIns="91425" tIns="91425">
            <a:noAutofit/>
          </a:bodyPr>
          <a:lstStyle/>
          <a:p>
            <a:pPr lvl="0" algn="ctr">
              <a:spcBef>
                <a:spcPts val="0"/>
              </a:spcBef>
              <a:buNone/>
            </a:pPr>
            <a:r>
              <a:rPr lang="en" sz="1800">
                <a:solidFill>
                  <a:schemeClr val="lt1"/>
                </a:solidFill>
                <a:latin typeface="Source Code Pro"/>
                <a:ea typeface="Source Code Pro"/>
                <a:cs typeface="Source Code Pro"/>
                <a:sym typeface="Source Code Pro"/>
              </a:rPr>
              <a:t>Motion design</a:t>
            </a:r>
          </a:p>
        </p:txBody>
      </p:sp>
      <p:sp>
        <p:nvSpPr>
          <p:cNvPr id="76" name="Shape 76"/>
          <p:cNvSpPr txBox="1"/>
          <p:nvPr/>
        </p:nvSpPr>
        <p:spPr>
          <a:xfrm>
            <a:off x="2253125" y="2596750"/>
            <a:ext cx="2954699" cy="607800"/>
          </a:xfrm>
          <a:prstGeom prst="rect">
            <a:avLst/>
          </a:prstGeom>
          <a:noFill/>
          <a:ln>
            <a:noFill/>
          </a:ln>
        </p:spPr>
        <p:txBody>
          <a:bodyPr anchorCtr="0" anchor="ctr" bIns="91425" lIns="91425" rIns="91425" tIns="91425">
            <a:noAutofit/>
          </a:bodyPr>
          <a:lstStyle/>
          <a:p>
            <a:pPr lvl="0" algn="ctr">
              <a:spcBef>
                <a:spcPts val="0"/>
              </a:spcBef>
              <a:buNone/>
            </a:pPr>
            <a:r>
              <a:rPr lang="en" sz="3000">
                <a:solidFill>
                  <a:schemeClr val="lt1"/>
                </a:solidFill>
                <a:latin typeface="Source Code Pro"/>
                <a:ea typeface="Source Code Pro"/>
                <a:cs typeface="Source Code Pro"/>
                <a:sym typeface="Source Code Pro"/>
              </a:rPr>
              <a:t>User experience</a:t>
            </a:r>
          </a:p>
        </p:txBody>
      </p:sp>
      <p:sp>
        <p:nvSpPr>
          <p:cNvPr id="77" name="Shape 77"/>
          <p:cNvSpPr txBox="1"/>
          <p:nvPr/>
        </p:nvSpPr>
        <p:spPr>
          <a:xfrm>
            <a:off x="5709825" y="2596750"/>
            <a:ext cx="1506600" cy="607800"/>
          </a:xfrm>
          <a:prstGeom prst="rect">
            <a:avLst/>
          </a:prstGeom>
          <a:noFill/>
          <a:ln>
            <a:noFill/>
          </a:ln>
        </p:spPr>
        <p:txBody>
          <a:bodyPr anchorCtr="0" anchor="ctr" bIns="91425" lIns="91425" rIns="91425" tIns="91425">
            <a:noAutofit/>
          </a:bodyPr>
          <a:lstStyle/>
          <a:p>
            <a:pPr lvl="0" algn="ctr">
              <a:spcBef>
                <a:spcPts val="0"/>
              </a:spcBef>
              <a:buNone/>
            </a:pPr>
            <a:r>
              <a:rPr lang="en" sz="1800">
                <a:solidFill>
                  <a:schemeClr val="lt1"/>
                </a:solidFill>
                <a:latin typeface="Source Code Pro"/>
                <a:ea typeface="Source Code Pro"/>
                <a:cs typeface="Source Code Pro"/>
                <a:sym typeface="Source Code Pro"/>
              </a:rPr>
              <a:t>Physical Computing</a:t>
            </a:r>
          </a:p>
        </p:txBody>
      </p:sp>
      <p:sp>
        <p:nvSpPr>
          <p:cNvPr id="78" name="Shape 78"/>
          <p:cNvSpPr txBox="1"/>
          <p:nvPr/>
        </p:nvSpPr>
        <p:spPr>
          <a:xfrm>
            <a:off x="7718425" y="2596750"/>
            <a:ext cx="1012500" cy="607800"/>
          </a:xfrm>
          <a:prstGeom prst="rect">
            <a:avLst/>
          </a:prstGeom>
          <a:noFill/>
          <a:ln>
            <a:noFill/>
          </a:ln>
        </p:spPr>
        <p:txBody>
          <a:bodyPr anchorCtr="0" anchor="ctr" bIns="91425" lIns="91425" rIns="91425" tIns="91425">
            <a:noAutofit/>
          </a:bodyPr>
          <a:lstStyle/>
          <a:p>
            <a:pPr lvl="0" algn="ctr">
              <a:spcBef>
                <a:spcPts val="0"/>
              </a:spcBef>
              <a:buNone/>
            </a:pPr>
            <a:r>
              <a:rPr lang="en" sz="1500">
                <a:solidFill>
                  <a:schemeClr val="lt1"/>
                </a:solidFill>
                <a:latin typeface="Source Code Pro"/>
                <a:ea typeface="Source Code Pro"/>
                <a:cs typeface="Source Code Pro"/>
                <a:sym typeface="Source Code Pro"/>
              </a:rPr>
              <a:t>HTML, CSS,JS</a:t>
            </a:r>
          </a:p>
        </p:txBody>
      </p:sp>
      <p:pic>
        <p:nvPicPr>
          <p:cNvPr id="79" name="Shape 79"/>
          <p:cNvPicPr preferRelativeResize="0"/>
          <p:nvPr/>
        </p:nvPicPr>
        <p:blipFill>
          <a:blip r:embed="rId3">
            <a:alphaModFix/>
          </a:blip>
          <a:stretch>
            <a:fillRect/>
          </a:stretch>
        </p:blipFill>
        <p:spPr>
          <a:xfrm>
            <a:off x="540475" y="1941325"/>
            <a:ext cx="2106319" cy="1634149"/>
          </a:xfrm>
          <a:prstGeom prst="rect">
            <a:avLst/>
          </a:prstGeom>
          <a:noFill/>
          <a:ln>
            <a:noFill/>
          </a:ln>
        </p:spPr>
      </p:pic>
      <p:pic>
        <p:nvPicPr>
          <p:cNvPr id="80" name="Shape 80"/>
          <p:cNvPicPr preferRelativeResize="0"/>
          <p:nvPr/>
        </p:nvPicPr>
        <p:blipFill>
          <a:blip r:embed="rId4">
            <a:alphaModFix/>
          </a:blip>
          <a:stretch>
            <a:fillRect/>
          </a:stretch>
        </p:blipFill>
        <p:spPr>
          <a:xfrm>
            <a:off x="3291924" y="1315550"/>
            <a:ext cx="2885700" cy="2885700"/>
          </a:xfrm>
          <a:prstGeom prst="rect">
            <a:avLst/>
          </a:prstGeom>
          <a:noFill/>
          <a:ln>
            <a:noFill/>
          </a:ln>
        </p:spPr>
      </p:pic>
      <p:pic>
        <p:nvPicPr>
          <p:cNvPr id="81" name="Shape 81"/>
          <p:cNvPicPr preferRelativeResize="0"/>
          <p:nvPr/>
        </p:nvPicPr>
        <p:blipFill>
          <a:blip r:embed="rId5">
            <a:alphaModFix/>
          </a:blip>
          <a:stretch>
            <a:fillRect/>
          </a:stretch>
        </p:blipFill>
        <p:spPr>
          <a:xfrm>
            <a:off x="6570174" y="1873450"/>
            <a:ext cx="2414456" cy="163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30800" y="1889700"/>
            <a:ext cx="8282399" cy="1516500"/>
          </a:xfrm>
          <a:prstGeom prst="rect">
            <a:avLst/>
          </a:prstGeom>
        </p:spPr>
        <p:txBody>
          <a:bodyPr anchorCtr="0" anchor="ctr" bIns="91425" lIns="91425" rIns="91425" tIns="91425">
            <a:noAutofit/>
          </a:bodyPr>
          <a:lstStyle/>
          <a:p>
            <a:pPr lvl="0" rtl="0">
              <a:spcBef>
                <a:spcPts val="0"/>
              </a:spcBef>
              <a:buNone/>
            </a:pPr>
            <a:r>
              <a:rPr lang="en"/>
              <a:t>DATASET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DATASET</a:t>
            </a:r>
          </a:p>
        </p:txBody>
      </p:sp>
      <p:sp>
        <p:nvSpPr>
          <p:cNvPr id="92" name="Shape 92"/>
          <p:cNvSpPr txBox="1"/>
          <p:nvPr>
            <p:ph idx="1" type="body"/>
          </p:nvPr>
        </p:nvSpPr>
        <p:spPr>
          <a:xfrm>
            <a:off x="311700" y="1308725"/>
            <a:ext cx="8520600" cy="3099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Font typeface="Oswald"/>
              <a:buChar char="-"/>
            </a:pPr>
            <a:r>
              <a:rPr lang="en" sz="1400">
                <a:latin typeface="Oswald"/>
                <a:ea typeface="Oswald"/>
                <a:cs typeface="Oswald"/>
                <a:sym typeface="Oswald"/>
              </a:rPr>
              <a:t>For training process, we have taken reference from bAbI dialogue dataset </a:t>
            </a:r>
          </a:p>
          <a:p>
            <a:pPr indent="-317500" lvl="0" marL="457200" marR="0" rtl="0" algn="l">
              <a:lnSpc>
                <a:spcPct val="115000"/>
              </a:lnSpc>
              <a:spcBef>
                <a:spcPts val="0"/>
              </a:spcBef>
              <a:spcAft>
                <a:spcPts val="1600"/>
              </a:spcAft>
              <a:buSzPct val="100000"/>
              <a:buFont typeface="Oswald"/>
              <a:buChar char="-"/>
            </a:pPr>
            <a:r>
              <a:rPr lang="en" sz="1400">
                <a:latin typeface="Oswald"/>
                <a:ea typeface="Oswald"/>
                <a:cs typeface="Oswald"/>
                <a:sym typeface="Oswald"/>
              </a:rPr>
              <a:t>English wikipedia dump for training the word2vec model</a:t>
            </a:r>
          </a:p>
          <a:p>
            <a:pPr indent="-298450" lvl="0" marL="457200" rtl="0">
              <a:spcBef>
                <a:spcPts val="0"/>
              </a:spcBef>
              <a:buClr>
                <a:srgbClr val="000000"/>
              </a:buClr>
              <a:buSzPct val="78571"/>
              <a:buFont typeface="Times New Roman"/>
              <a:buChar char="-"/>
            </a:pPr>
            <a:r>
              <a:rPr lang="en" sz="1400">
                <a:latin typeface="Oswald"/>
                <a:ea typeface="Oswald"/>
                <a:cs typeface="Oswald"/>
                <a:sym typeface="Oswald"/>
              </a:rPr>
              <a:t>The custom data for our domain was build using the information from Spotify API</a:t>
            </a:r>
          </a:p>
          <a:p>
            <a:pPr indent="-317500" lvl="0" marL="457200" rtl="0">
              <a:spcBef>
                <a:spcPts val="0"/>
              </a:spcBef>
              <a:buSzPct val="100000"/>
              <a:buFont typeface="Oswald"/>
              <a:buChar char="-"/>
            </a:pPr>
            <a:r>
              <a:rPr lang="en" sz="1400">
                <a:latin typeface="Oswald"/>
                <a:ea typeface="Oswald"/>
                <a:cs typeface="Oswald"/>
                <a:sym typeface="Oswald"/>
              </a:rPr>
              <a:t>The training dataset consists of episodes of dialogues between user and a bot that specializes in music recommendation and takes user inputs to return URL links to recommended tracks on Spotify</a:t>
            </a:r>
          </a:p>
          <a:p>
            <a:pPr indent="-317500" lvl="0" marL="457200" rtl="0">
              <a:spcBef>
                <a:spcPts val="0"/>
              </a:spcBef>
              <a:buSzPct val="100000"/>
              <a:buFont typeface="Oswald"/>
              <a:buChar char="-"/>
            </a:pPr>
            <a:r>
              <a:rPr lang="en" sz="1400">
                <a:latin typeface="Oswald"/>
                <a:ea typeface="Oswald"/>
                <a:cs typeface="Oswald"/>
                <a:sym typeface="Oswald"/>
              </a:rPr>
              <a:t>Example: </a:t>
            </a:r>
          </a:p>
          <a:p>
            <a:pPr indent="457200" lvl="0" rtl="0">
              <a:spcBef>
                <a:spcPts val="0"/>
              </a:spcBef>
              <a:buNone/>
            </a:pPr>
            <a:r>
              <a:rPr lang="en" sz="1400">
                <a:latin typeface="Oswald"/>
                <a:ea typeface="Oswald"/>
                <a:cs typeface="Oswald"/>
                <a:sym typeface="Oswald"/>
              </a:rPr>
              <a:t>1 Hi → Hello</a:t>
            </a:r>
          </a:p>
          <a:p>
            <a:pPr indent="457200" lvl="0" rtl="0">
              <a:spcBef>
                <a:spcPts val="0"/>
              </a:spcBef>
              <a:buNone/>
            </a:pPr>
            <a:r>
              <a:rPr lang="en" sz="1400">
                <a:latin typeface="Oswald"/>
                <a:ea typeface="Oswald"/>
                <a:cs typeface="Oswald"/>
                <a:sym typeface="Oswald"/>
              </a:rPr>
              <a:t>2 I’d like to listen to some music today → which artist would you like to hear </a:t>
            </a:r>
          </a:p>
          <a:p>
            <a:pPr indent="457200" lvl="0" rtl="0">
              <a:spcBef>
                <a:spcPts val="0"/>
              </a:spcBef>
              <a:buNone/>
            </a:pPr>
            <a:r>
              <a:rPr lang="en" sz="1400">
                <a:latin typeface="Oswald"/>
                <a:ea typeface="Oswald"/>
                <a:cs typeface="Oswald"/>
                <a:sym typeface="Oswald"/>
              </a:rPr>
              <a:t>3 Ed Sheeran please → Here is your link  </a:t>
            </a:r>
            <a:r>
              <a:rPr lang="en" sz="1400" u="sng">
                <a:solidFill>
                  <a:schemeClr val="hlink"/>
                </a:solidFill>
                <a:latin typeface="Oswald"/>
                <a:ea typeface="Oswald"/>
                <a:cs typeface="Oswald"/>
                <a:sym typeface="Oswald"/>
                <a:hlinkClick r:id="rId3"/>
              </a:rPr>
              <a:t>https://open.spotify.com/artist/6eUKZXaKkcviH0Ku9w2n3V</a:t>
            </a:r>
          </a:p>
          <a:p>
            <a:pPr indent="-317500" lvl="0" marL="457200" rtl="0">
              <a:spcBef>
                <a:spcPts val="0"/>
              </a:spcBef>
              <a:buSzPct val="100000"/>
              <a:buFont typeface="Oswald"/>
              <a:buChar char="-"/>
            </a:pPr>
            <a:r>
              <a:rPr lang="en" sz="1400">
                <a:latin typeface="Oswald"/>
                <a:ea typeface="Oswald"/>
                <a:cs typeface="Oswald"/>
                <a:sym typeface="Oswald"/>
              </a:rPr>
              <a:t>We have around 240 conversation episodes where each conversation consists of 28-30 back and forth communication dialogues between the user and the chatbot</a:t>
            </a:r>
          </a:p>
          <a:p>
            <a:pPr indent="457200" lvl="0" rtl="0">
              <a:spcBef>
                <a:spcPts val="0"/>
              </a:spcBef>
              <a:buNone/>
            </a:pPr>
            <a:r>
              <a:t/>
            </a:r>
            <a:endParaRPr sz="1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a:t>DATASET (CONT..)</a:t>
            </a:r>
          </a:p>
        </p:txBody>
      </p:sp>
      <p:sp>
        <p:nvSpPr>
          <p:cNvPr id="98" name="Shape 98"/>
          <p:cNvSpPr txBox="1"/>
          <p:nvPr>
            <p:ph idx="1" type="body"/>
          </p:nvPr>
        </p:nvSpPr>
        <p:spPr>
          <a:xfrm>
            <a:off x="311700" y="1308725"/>
            <a:ext cx="8520600" cy="3099900"/>
          </a:xfrm>
          <a:prstGeom prst="rect">
            <a:avLst/>
          </a:prstGeom>
        </p:spPr>
        <p:txBody>
          <a:bodyPr anchorCtr="0" anchor="t" bIns="91425" lIns="91425" rIns="91425" tIns="91425">
            <a:noAutofit/>
          </a:bodyPr>
          <a:lstStyle/>
          <a:p>
            <a:pPr lvl="0" rtl="0">
              <a:spcBef>
                <a:spcPts val="0"/>
              </a:spcBef>
              <a:buNone/>
            </a:pPr>
            <a:r>
              <a:rPr lang="en" sz="1400">
                <a:latin typeface="Oswald"/>
                <a:ea typeface="Oswald"/>
                <a:cs typeface="Oswald"/>
                <a:sym typeface="Oswald"/>
              </a:rPr>
              <a:t>KNOWLEDGE BASE</a:t>
            </a:r>
          </a:p>
          <a:p>
            <a:pPr indent="-317500" lvl="0" marL="457200" rtl="0">
              <a:spcBef>
                <a:spcPts val="0"/>
              </a:spcBef>
              <a:buSzPct val="100000"/>
              <a:buFont typeface="Oswald"/>
              <a:buChar char="-"/>
            </a:pPr>
            <a:r>
              <a:rPr lang="en" sz="1400">
                <a:latin typeface="Oswald"/>
                <a:ea typeface="Oswald"/>
                <a:cs typeface="Oswald"/>
                <a:sym typeface="Oswald"/>
              </a:rPr>
              <a:t>A goal-oriented system requires a Knowledge Base pertaining to the domain and utilizes this information while building the response for the user’s utterance. </a:t>
            </a:r>
          </a:p>
          <a:p>
            <a:pPr indent="-317500" lvl="0" marL="457200" rtl="0">
              <a:spcBef>
                <a:spcPts val="0"/>
              </a:spcBef>
              <a:buSzPct val="100000"/>
              <a:buFont typeface="Oswald"/>
              <a:buChar char="-"/>
            </a:pPr>
            <a:r>
              <a:rPr lang="en" sz="1400">
                <a:latin typeface="Oswald"/>
                <a:ea typeface="Oswald"/>
                <a:cs typeface="Oswald"/>
                <a:sym typeface="Oswald"/>
              </a:rPr>
              <a:t>We build a custom knowledge base for our Spotify Knowledge Base which consisted of all possible combination of Artists, Albums and Tracks</a:t>
            </a:r>
          </a:p>
          <a:p>
            <a:pPr indent="-317500" lvl="0" marL="457200" rtl="0">
              <a:spcBef>
                <a:spcPts val="0"/>
              </a:spcBef>
              <a:buSzPct val="100000"/>
              <a:buFont typeface="Oswald"/>
              <a:buChar char="-"/>
            </a:pPr>
            <a:r>
              <a:rPr lang="en" sz="1400">
                <a:latin typeface="Oswald"/>
                <a:ea typeface="Oswald"/>
                <a:cs typeface="Oswald"/>
                <a:sym typeface="Oswald"/>
              </a:rPr>
              <a:t>Example: </a:t>
            </a:r>
          </a:p>
          <a:p>
            <a:pPr lvl="0" rtl="0">
              <a:spcBef>
                <a:spcPts val="0"/>
              </a:spcBef>
              <a:buNone/>
            </a:pPr>
            <a:r>
              <a:rPr lang="en" sz="1400">
                <a:latin typeface="Oswald"/>
                <a:ea typeface="Oswald"/>
                <a:cs typeface="Oswald"/>
                <a:sym typeface="Oswald"/>
              </a:rPr>
              <a:t>	1 spotify_music_Life_DrakeMore_Blem R_spotify_link	</a:t>
            </a:r>
            <a:r>
              <a:rPr lang="en" sz="1400" u="sng">
                <a:solidFill>
                  <a:schemeClr val="hlink"/>
                </a:solidFill>
                <a:latin typeface="Oswald"/>
                <a:ea typeface="Oswald"/>
                <a:cs typeface="Oswald"/>
                <a:sym typeface="Oswald"/>
                <a:hlinkClick r:id="rId3"/>
              </a:rPr>
              <a:t>https://open.spotify.com/album/1lXY618HWkwYKJWBRYR4MK</a:t>
            </a:r>
          </a:p>
          <a:p>
            <a:pPr indent="457200" lvl="0" rtl="0">
              <a:spcBef>
                <a:spcPts val="0"/>
              </a:spcBef>
              <a:buNone/>
            </a:pPr>
            <a:r>
              <a:rPr lang="en" sz="1400">
                <a:latin typeface="Oswald"/>
                <a:ea typeface="Oswald"/>
                <a:cs typeface="Oswald"/>
                <a:sym typeface="Oswald"/>
              </a:rPr>
              <a:t>1 spotify_music_Life_DrakeMore_Blem R_genre	hip-hop</a:t>
            </a:r>
          </a:p>
          <a:p>
            <a:pPr indent="457200" lvl="0" rtl="0">
              <a:spcBef>
                <a:spcPts val="0"/>
              </a:spcBef>
              <a:buNone/>
            </a:pPr>
            <a:r>
              <a:rPr lang="en" sz="1400">
                <a:latin typeface="Oswald"/>
                <a:ea typeface="Oswald"/>
                <a:cs typeface="Oswald"/>
                <a:sym typeface="Oswald"/>
              </a:rPr>
              <a:t>1 spotify_music_Life_DrakeMore_Blem R_artist	DrakeMore</a:t>
            </a:r>
          </a:p>
          <a:p>
            <a:pPr indent="457200" lvl="0" rtl="0">
              <a:spcBef>
                <a:spcPts val="0"/>
              </a:spcBef>
              <a:buNone/>
            </a:pPr>
            <a:r>
              <a:rPr lang="en" sz="1400">
                <a:latin typeface="Oswald"/>
                <a:ea typeface="Oswald"/>
                <a:cs typeface="Oswald"/>
                <a:sym typeface="Oswald"/>
              </a:rPr>
              <a:t>1 spotify_music_Life_DrakeMore_Blem R_album	Life</a:t>
            </a:r>
          </a:p>
          <a:p>
            <a:pPr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30800" y="1889700"/>
            <a:ext cx="8282400" cy="1516500"/>
          </a:xfrm>
          <a:prstGeom prst="rect">
            <a:avLst/>
          </a:prstGeom>
        </p:spPr>
        <p:txBody>
          <a:bodyPr anchorCtr="0" anchor="ctr" bIns="91425" lIns="91425" rIns="91425" tIns="91425">
            <a:noAutofit/>
          </a:bodyPr>
          <a:lstStyle/>
          <a:p>
            <a:pPr lvl="0" rtl="0">
              <a:spcBef>
                <a:spcPts val="0"/>
              </a:spcBef>
              <a:buNone/>
            </a:pPr>
            <a:r>
              <a:rPr lang="en"/>
              <a:t>ARCHITECTURE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631800"/>
            <a:ext cx="2808000" cy="755700"/>
          </a:xfrm>
          <a:prstGeom prst="rect">
            <a:avLst/>
          </a:prstGeom>
        </p:spPr>
        <p:txBody>
          <a:bodyPr anchorCtr="0" anchor="b" bIns="91425" lIns="91425" rIns="91425" tIns="91425">
            <a:noAutofit/>
          </a:bodyPr>
          <a:lstStyle/>
          <a:p>
            <a:pPr lvl="0">
              <a:spcBef>
                <a:spcPts val="0"/>
              </a:spcBef>
              <a:buNone/>
            </a:pPr>
            <a:r>
              <a:rPr lang="en"/>
              <a:t>HCN Architecture</a:t>
            </a:r>
          </a:p>
        </p:txBody>
      </p:sp>
      <p:pic>
        <p:nvPicPr>
          <p:cNvPr id="109" name="Shape 109"/>
          <p:cNvPicPr preferRelativeResize="0"/>
          <p:nvPr/>
        </p:nvPicPr>
        <p:blipFill>
          <a:blip r:embed="rId3">
            <a:alphaModFix/>
          </a:blip>
          <a:stretch>
            <a:fillRect/>
          </a:stretch>
        </p:blipFill>
        <p:spPr>
          <a:xfrm>
            <a:off x="1108525" y="1744650"/>
            <a:ext cx="7169299" cy="239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631800"/>
            <a:ext cx="2808000" cy="755700"/>
          </a:xfrm>
          <a:prstGeom prst="rect">
            <a:avLst/>
          </a:prstGeom>
        </p:spPr>
        <p:txBody>
          <a:bodyPr anchorCtr="0" anchor="b" bIns="91425" lIns="91425" rIns="91425" tIns="91425">
            <a:noAutofit/>
          </a:bodyPr>
          <a:lstStyle/>
          <a:p>
            <a:pPr lvl="0" rtl="0">
              <a:spcBef>
                <a:spcPts val="0"/>
              </a:spcBef>
              <a:buNone/>
            </a:pPr>
            <a:r>
              <a:rPr lang="en"/>
              <a:t>Technology Stack</a:t>
            </a:r>
          </a:p>
        </p:txBody>
      </p:sp>
      <p:sp>
        <p:nvSpPr>
          <p:cNvPr id="115" name="Shape 115"/>
          <p:cNvSpPr txBox="1"/>
          <p:nvPr>
            <p:ph idx="1" type="body"/>
          </p:nvPr>
        </p:nvSpPr>
        <p:spPr>
          <a:xfrm>
            <a:off x="311700" y="1308725"/>
            <a:ext cx="8520600" cy="3099900"/>
          </a:xfrm>
          <a:prstGeom prst="rect">
            <a:avLst/>
          </a:prstGeom>
        </p:spPr>
        <p:txBody>
          <a:bodyPr anchorCtr="0" anchor="t" bIns="91425" lIns="91425" rIns="91425" tIns="91425">
            <a:noAutofit/>
          </a:bodyPr>
          <a:lstStyle/>
          <a:p>
            <a:pPr indent="457200" lvl="0" rtl="0">
              <a:spcBef>
                <a:spcPts val="0"/>
              </a:spcBef>
              <a:buNone/>
            </a:pPr>
            <a:r>
              <a:t/>
            </a:r>
            <a:endParaRPr sz="1400">
              <a:latin typeface="Oswald"/>
              <a:ea typeface="Oswald"/>
              <a:cs typeface="Oswald"/>
              <a:sym typeface="Oswald"/>
            </a:endParaRPr>
          </a:p>
          <a:p>
            <a:pPr indent="457200" lvl="0" rtl="0">
              <a:spcBef>
                <a:spcPts val="0"/>
              </a:spcBef>
              <a:buNone/>
            </a:pPr>
            <a:r>
              <a:rPr lang="en" sz="1400">
                <a:latin typeface="Oswald"/>
                <a:ea typeface="Oswald"/>
                <a:cs typeface="Oswald"/>
                <a:sym typeface="Oswald"/>
              </a:rPr>
              <a:t>- TensorFlow</a:t>
            </a:r>
          </a:p>
          <a:p>
            <a:pPr indent="457200" lvl="0" rtl="0">
              <a:spcBef>
                <a:spcPts val="0"/>
              </a:spcBef>
              <a:buNone/>
            </a:pPr>
            <a:r>
              <a:rPr lang="en" sz="1400">
                <a:latin typeface="Oswald"/>
                <a:ea typeface="Oswald"/>
                <a:cs typeface="Oswald"/>
                <a:sym typeface="Oswald"/>
              </a:rPr>
              <a:t>- Python 3.5</a:t>
            </a:r>
          </a:p>
          <a:p>
            <a:pPr indent="457200" lvl="0" rtl="0">
              <a:spcBef>
                <a:spcPts val="0"/>
              </a:spcBef>
              <a:buNone/>
            </a:pPr>
            <a:r>
              <a:rPr lang="en" sz="1400">
                <a:latin typeface="Oswald"/>
                <a:ea typeface="Oswald"/>
                <a:cs typeface="Oswald"/>
                <a:sym typeface="Oswald"/>
              </a:rPr>
              <a:t>- Gensim</a:t>
            </a:r>
          </a:p>
          <a:p>
            <a:pPr indent="457200" lvl="0" rtl="0">
              <a:spcBef>
                <a:spcPts val="0"/>
              </a:spcBef>
              <a:buNone/>
            </a:pPr>
            <a:r>
              <a:rPr lang="en" sz="1400">
                <a:latin typeface="Oswald"/>
                <a:ea typeface="Oswald"/>
                <a:cs typeface="Oswald"/>
                <a:sym typeface="Oswald"/>
              </a:rPr>
              <a:t>- CUDA</a:t>
            </a:r>
          </a:p>
          <a:p>
            <a:pPr indent="457200" lvl="0" rtl="0">
              <a:spcBef>
                <a:spcPts val="0"/>
              </a:spcBef>
              <a:buNone/>
            </a:pPr>
            <a:r>
              <a:rPr lang="en" sz="1400">
                <a:latin typeface="Oswald"/>
                <a:ea typeface="Oswald"/>
                <a:cs typeface="Oswald"/>
                <a:sym typeface="Oswald"/>
              </a:rPr>
              <a:t>- AWS-EC2</a:t>
            </a:r>
          </a:p>
          <a:p>
            <a:pPr indent="457200"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a:p>
            <a:pPr lvl="0" rtl="0">
              <a:spcBef>
                <a:spcPts val="0"/>
              </a:spcBef>
              <a:buNone/>
            </a:pPr>
            <a:r>
              <a:t/>
            </a:r>
            <a:endParaRPr sz="14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