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95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3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67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C16288-E0C6-2A45-9AFD-44F076B2A67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BD999A-6F72-F847-BC47-61E45834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4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AE08-CE41-96B1-2D4E-1A2C7BA4C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StockExchange</a:t>
            </a:r>
            <a:r>
              <a:rPr lang="en-US" dirty="0"/>
              <a:t> Console Application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47692-C6F1-09AB-956B-B909747BD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2A21-2ADE-531E-98C0-F235C983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8DBA-9F07-EFC9-02B7-6E6B207E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Assumptions made to solve the problem</a:t>
            </a:r>
          </a:p>
          <a:p>
            <a:r>
              <a:rPr lang="en-US" dirty="0"/>
              <a:t>Example for the assumptions</a:t>
            </a:r>
          </a:p>
          <a:p>
            <a:r>
              <a:rPr lang="en-US" dirty="0"/>
              <a:t>Explanation for the problem</a:t>
            </a:r>
          </a:p>
          <a:p>
            <a:r>
              <a:rPr lang="en-US" dirty="0"/>
              <a:t>Algorithm for the problem</a:t>
            </a:r>
          </a:p>
        </p:txBody>
      </p:sp>
    </p:spTree>
    <p:extLst>
      <p:ext uri="{BB962C8B-B14F-4D97-AF65-F5344CB8AC3E}">
        <p14:creationId xmlns:p14="http://schemas.microsoft.com/office/powerpoint/2010/main" val="226447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B5D9-4759-79A5-01D5-F15C4602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F6E4-AB12-6B3C-CB38-0F884C2B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Implement an order matching system for a stock exchange.</a:t>
            </a:r>
          </a:p>
          <a:p>
            <a:pPr marL="0" indent="0">
              <a:buNone/>
            </a:pPr>
            <a:r>
              <a:rPr lang="en-US" dirty="0"/>
              <a:t>Traders place Buy or Sell orders for a stock indicating the quantity and price.</a:t>
            </a:r>
          </a:p>
          <a:p>
            <a:pPr marL="0" indent="0">
              <a:buNone/>
            </a:pPr>
            <a:r>
              <a:rPr lang="en-US" dirty="0"/>
              <a:t>These orders get entered into the exchange's order-book and remain there until they are matched or</a:t>
            </a:r>
          </a:p>
          <a:p>
            <a:pPr marL="0" indent="0">
              <a:buNone/>
            </a:pPr>
            <a:r>
              <a:rPr lang="en-US" dirty="0"/>
              <a:t>until the trading day ends. The exchange follows a </a:t>
            </a:r>
            <a:r>
              <a:rPr lang="en-US" dirty="0" err="1"/>
              <a:t>FirstInFirstOut</a:t>
            </a:r>
            <a:r>
              <a:rPr lang="en-US" dirty="0"/>
              <a:t> Price-Time order-matching rule,</a:t>
            </a:r>
          </a:p>
          <a:p>
            <a:pPr marL="0" indent="0">
              <a:buNone/>
            </a:pPr>
            <a:r>
              <a:rPr lang="en-US" dirty="0"/>
              <a:t>which states that: "The first order in the order-book at a price level is the first order matched. All</a:t>
            </a:r>
          </a:p>
          <a:p>
            <a:pPr marL="0" indent="0">
              <a:buNone/>
            </a:pPr>
            <a:r>
              <a:rPr lang="en-US" dirty="0"/>
              <a:t>orders at the same price level are filled according to time priority".</a:t>
            </a:r>
          </a:p>
          <a:p>
            <a:pPr marL="0" indent="0">
              <a:buNone/>
            </a:pPr>
            <a:r>
              <a:rPr lang="en-US" dirty="0"/>
              <a:t>The exchange works like a market, lower selling prices and higher buying prices get priority.</a:t>
            </a:r>
          </a:p>
          <a:p>
            <a:pPr marL="0" indent="0">
              <a:buNone/>
            </a:pPr>
            <a:r>
              <a:rPr lang="en-US" dirty="0"/>
              <a:t>A trade is executed when a buy price is greater than or equal to a sell price. The trade is recorded at</a:t>
            </a:r>
          </a:p>
          <a:p>
            <a:pPr marL="0" indent="0">
              <a:buNone/>
            </a:pPr>
            <a:r>
              <a:rPr lang="en-US" dirty="0"/>
              <a:t>the price of the sell order regardless of the price of the buy order.</a:t>
            </a:r>
          </a:p>
        </p:txBody>
      </p:sp>
    </p:spTree>
    <p:extLst>
      <p:ext uri="{BB962C8B-B14F-4D97-AF65-F5344CB8AC3E}">
        <p14:creationId xmlns:p14="http://schemas.microsoft.com/office/powerpoint/2010/main" val="422743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29FC-468C-4CE0-A78C-CD25F8BD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made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7DC2-A279-B71C-446A-9278C76A0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entries from input are for the whole day trade.</a:t>
            </a:r>
          </a:p>
          <a:p>
            <a:r>
              <a:rPr lang="en-US" dirty="0"/>
              <a:t>If at anytime condition for the trade executed is satisfied, trade will be executed</a:t>
            </a:r>
          </a:p>
          <a:p>
            <a:pPr lvl="1"/>
            <a:r>
              <a:rPr lang="en-US" dirty="0"/>
              <a:t>Condition for the trade execution:- “A trade is executed when a buy price is greater than or equal to a sell price. The trade is recorded at the price of the sell order regardless of the price of the buy order.”</a:t>
            </a:r>
          </a:p>
        </p:txBody>
      </p:sp>
    </p:spTree>
    <p:extLst>
      <p:ext uri="{BB962C8B-B14F-4D97-AF65-F5344CB8AC3E}">
        <p14:creationId xmlns:p14="http://schemas.microsoft.com/office/powerpoint/2010/main" val="86928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4D9B-4F35-F404-1312-DBCC22C8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the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E4C1-418B-0608-3F19-2331E574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#1 09:45 BAC sell 100 240.10</a:t>
            </a:r>
          </a:p>
          <a:p>
            <a:pPr marL="0" indent="0">
              <a:buNone/>
            </a:pPr>
            <a:r>
              <a:rPr lang="en-US" dirty="0"/>
              <a:t>#2 09:45 BAC sell 90 237.45</a:t>
            </a:r>
          </a:p>
          <a:p>
            <a:pPr marL="0" indent="0">
              <a:buNone/>
            </a:pPr>
            <a:r>
              <a:rPr lang="en-US" dirty="0"/>
              <a:t>#3 09:47 BAC buy 80 238.10</a:t>
            </a:r>
          </a:p>
          <a:p>
            <a:pPr marL="0" indent="0">
              <a:buNone/>
            </a:pPr>
            <a:r>
              <a:rPr lang="en-US" dirty="0"/>
              <a:t>#5 09:48 BAC sell 220 241.50</a:t>
            </a:r>
          </a:p>
          <a:p>
            <a:pPr marL="0" indent="0">
              <a:buNone/>
            </a:pPr>
            <a:r>
              <a:rPr lang="en-US" dirty="0"/>
              <a:t>#6 09:49 BAC buy 50 238.50</a:t>
            </a:r>
          </a:p>
          <a:p>
            <a:pPr marL="0" indent="0">
              <a:buNone/>
            </a:pPr>
            <a:r>
              <a:rPr lang="en-US" dirty="0"/>
              <a:t>#7 09:52 TCS buy 10 1001.10</a:t>
            </a:r>
          </a:p>
          <a:p>
            <a:pPr marL="0" indent="0">
              <a:buNone/>
            </a:pPr>
            <a:r>
              <a:rPr lang="en-US" dirty="0"/>
              <a:t>#8 10:01 BAC sell 20 240.10</a:t>
            </a:r>
          </a:p>
          <a:p>
            <a:pPr marL="0" indent="0">
              <a:buNone/>
            </a:pPr>
            <a:r>
              <a:rPr lang="en-US" dirty="0"/>
              <a:t>#9 10:02 BAC buy 150 242.70</a:t>
            </a:r>
          </a:p>
          <a:p>
            <a:pPr marL="0" indent="0">
              <a:buNone/>
            </a:pPr>
            <a:r>
              <a:rPr lang="en-US" dirty="0"/>
              <a:t>#10 10:03 TCS sell 10 900.90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F0A6A-07F4-AD72-C2ED-BDF6BC294187}"/>
              </a:ext>
            </a:extLst>
          </p:cNvPr>
          <p:cNvSpPr txBox="1"/>
          <p:nvPr/>
        </p:nvSpPr>
        <p:spPr>
          <a:xfrm>
            <a:off x="6096000" y="2593534"/>
            <a:ext cx="3864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assumption, even if the buy order for TCS stock is placed before its sell, but it will be executed when we had the matching sell order.</a:t>
            </a:r>
          </a:p>
        </p:txBody>
      </p:sp>
    </p:spTree>
    <p:extLst>
      <p:ext uri="{BB962C8B-B14F-4D97-AF65-F5344CB8AC3E}">
        <p14:creationId xmlns:p14="http://schemas.microsoft.com/office/powerpoint/2010/main" val="161505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4B8B-35A8-349E-4EC8-60D3D4E5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4879-D3BD-6122-AB38-4F1F16AA6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Input</a:t>
            </a:r>
          </a:p>
          <a:p>
            <a:pPr marL="0" indent="0">
              <a:buNone/>
            </a:pPr>
            <a:r>
              <a:rPr lang="en-US" dirty="0"/>
              <a:t>format:&lt;order-id&gt; &lt;time&gt; &lt;stock&gt; &lt;buy/sell&gt; &lt;qty&gt; &lt;price&gt;</a:t>
            </a:r>
          </a:p>
          <a:p>
            <a:pPr marL="0" indent="0">
              <a:buNone/>
            </a:pPr>
            <a:r>
              <a:rPr lang="en-US" dirty="0"/>
              <a:t>#1 09:45 BAC sell 100 240.10</a:t>
            </a:r>
          </a:p>
          <a:p>
            <a:pPr marL="0" indent="0">
              <a:buNone/>
            </a:pPr>
            <a:r>
              <a:rPr lang="en-US" dirty="0"/>
              <a:t>#2 09:45 BAC sell 90 237.45</a:t>
            </a:r>
          </a:p>
          <a:p>
            <a:pPr marL="0" indent="0">
              <a:buNone/>
            </a:pPr>
            <a:r>
              <a:rPr lang="en-US" dirty="0"/>
              <a:t>#3 09:47 BAC buy 80 238.10</a:t>
            </a:r>
          </a:p>
          <a:p>
            <a:pPr marL="0" indent="0">
              <a:buNone/>
            </a:pPr>
            <a:r>
              <a:rPr lang="en-US" dirty="0"/>
              <a:t>#5 09:48 BAC sell 220 241.50</a:t>
            </a:r>
          </a:p>
          <a:p>
            <a:pPr marL="0" indent="0">
              <a:buNone/>
            </a:pPr>
            <a:r>
              <a:rPr lang="en-US" dirty="0"/>
              <a:t>#6 09:49 BAC buy 50 238.50</a:t>
            </a:r>
          </a:p>
          <a:p>
            <a:pPr marL="0" indent="0">
              <a:buNone/>
            </a:pPr>
            <a:r>
              <a:rPr lang="en-US" dirty="0"/>
              <a:t>#7 09:52 TCS buy 10 1001.10</a:t>
            </a:r>
          </a:p>
          <a:p>
            <a:pPr marL="0" indent="0">
              <a:buNone/>
            </a:pPr>
            <a:r>
              <a:rPr lang="en-US" dirty="0"/>
              <a:t>#8 10:01 BAC sell 20 240.10</a:t>
            </a:r>
          </a:p>
          <a:p>
            <a:pPr marL="0" indent="0">
              <a:buNone/>
            </a:pPr>
            <a:r>
              <a:rPr lang="en-US" dirty="0"/>
              <a:t>#9 10:02 BAC buy 150 242.70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5BAC1-475C-BC0A-10F9-6FB7F0A40B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format:&lt;sell-order-id&gt; &lt;qty&gt; &lt;sell-price&gt; &lt;buy-order-id&gt;</a:t>
            </a:r>
          </a:p>
          <a:p>
            <a:pPr marL="0" indent="0">
              <a:buNone/>
            </a:pPr>
            <a:r>
              <a:rPr lang="en-US" dirty="0"/>
              <a:t>#2 80 237.45 #3</a:t>
            </a:r>
          </a:p>
          <a:p>
            <a:pPr marL="0" indent="0">
              <a:buNone/>
            </a:pPr>
            <a:r>
              <a:rPr lang="en-US" dirty="0"/>
              <a:t>#2 10 237.45 #6</a:t>
            </a:r>
          </a:p>
          <a:p>
            <a:pPr marL="0" indent="0">
              <a:buNone/>
            </a:pPr>
            <a:r>
              <a:rPr lang="en-US" dirty="0"/>
              <a:t>#1 100 240.10 #9</a:t>
            </a:r>
          </a:p>
          <a:p>
            <a:pPr marL="0" indent="0">
              <a:buNone/>
            </a:pPr>
            <a:r>
              <a:rPr lang="en-US" dirty="0"/>
              <a:t>#8 20 240.10 #9</a:t>
            </a:r>
          </a:p>
          <a:p>
            <a:pPr marL="0" indent="0">
              <a:buNone/>
            </a:pPr>
            <a:r>
              <a:rPr lang="en-US" dirty="0"/>
              <a:t>#5 30 241.50 #9</a:t>
            </a:r>
          </a:p>
        </p:txBody>
      </p:sp>
    </p:spTree>
    <p:extLst>
      <p:ext uri="{BB962C8B-B14F-4D97-AF65-F5344CB8AC3E}">
        <p14:creationId xmlns:p14="http://schemas.microsoft.com/office/powerpoint/2010/main" val="17651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2FA1-B91B-A181-3614-08A76A0B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place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189C-6721-4375-8C6D-1597BA22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IN" dirty="0">
                <a:effectLst/>
                <a:latin typeface="Helvetica Neue" panose="02000503000000020004" pitchFamily="2" charset="0"/>
              </a:rPr>
              <a:t>Maintain a stock wise Map with </a:t>
            </a:r>
            <a:r>
              <a:rPr lang="en-IN" dirty="0" err="1">
                <a:effectLst/>
                <a:latin typeface="Helvetica Neue" panose="02000503000000020004" pitchFamily="2" charset="0"/>
              </a:rPr>
              <a:t>priorityQueue</a:t>
            </a:r>
            <a:r>
              <a:rPr lang="en-IN" dirty="0">
                <a:effectLst/>
                <a:latin typeface="Helvetica Neue" panose="02000503000000020004" pitchFamily="2" charset="0"/>
              </a:rPr>
              <a:t> of </a:t>
            </a:r>
            <a:r>
              <a:rPr lang="en-IN" dirty="0" err="1">
                <a:effectLst/>
                <a:latin typeface="Helvetica Neue" panose="02000503000000020004" pitchFamily="2" charset="0"/>
              </a:rPr>
              <a:t>buyorders</a:t>
            </a:r>
            <a:r>
              <a:rPr lang="en-IN" dirty="0">
                <a:effectLst/>
                <a:latin typeface="Helvetica Neue" panose="02000503000000020004" pitchFamily="2" charset="0"/>
              </a:rPr>
              <a:t> and sell orders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effectLst/>
                <a:latin typeface="Helvetica Neue" panose="02000503000000020004" pitchFamily="2" charset="0"/>
              </a:rPr>
              <a:t>Both </a:t>
            </a:r>
            <a:r>
              <a:rPr lang="en-IN" dirty="0" err="1">
                <a:effectLst/>
                <a:latin typeface="Helvetica Neue" panose="02000503000000020004" pitchFamily="2" charset="0"/>
              </a:rPr>
              <a:t>buyOrder</a:t>
            </a:r>
            <a:r>
              <a:rPr lang="en-IN" dirty="0">
                <a:effectLst/>
                <a:latin typeface="Helvetica Neue" panose="02000503000000020004" pitchFamily="2" charset="0"/>
              </a:rPr>
              <a:t> and </a:t>
            </a:r>
            <a:r>
              <a:rPr lang="en-IN" dirty="0" err="1">
                <a:effectLst/>
                <a:latin typeface="Helvetica Neue" panose="02000503000000020004" pitchFamily="2" charset="0"/>
              </a:rPr>
              <a:t>sellOrder</a:t>
            </a:r>
            <a:r>
              <a:rPr lang="en-IN" dirty="0">
                <a:effectLst/>
                <a:latin typeface="Helvetica Neue" panose="02000503000000020004" pitchFamily="2" charset="0"/>
              </a:rPr>
              <a:t> are sorting the elements which are getting added to them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effectLst/>
                <a:latin typeface="Helvetica Neue" panose="02000503000000020004" pitchFamily="2" charset="0"/>
              </a:rPr>
              <a:t>Sorting for Buy order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dirty="0">
                <a:effectLst/>
                <a:latin typeface="Helvetica Neue" panose="02000503000000020004" pitchFamily="2" charset="0"/>
              </a:rPr>
              <a:t>If order1 &gt; order2, , then Keep bigger order price of the top for the queue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dirty="0">
                <a:effectLst/>
                <a:latin typeface="Helvetica Neue" panose="02000503000000020004" pitchFamily="2" charset="0"/>
              </a:rPr>
              <a:t>If order1 == order2, then compare time and keep the smaller time on the top for the queue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effectLst/>
                <a:latin typeface="Helvetica Neue" panose="02000503000000020004" pitchFamily="2" charset="0"/>
              </a:rPr>
              <a:t>Sorting for sell order -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dirty="0">
                <a:effectLst/>
                <a:latin typeface="Helvetica Neue" panose="02000503000000020004" pitchFamily="2" charset="0"/>
              </a:rPr>
              <a:t>If order1 &lt; order2, , then Keep smaller order price of the top for the queue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dirty="0">
                <a:effectLst/>
                <a:latin typeface="Helvetica Neue" panose="02000503000000020004" pitchFamily="2" charset="0"/>
              </a:rPr>
              <a:t>If order1 == order2, then compare time and keep the smaller time on the top for the queue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  <a:latin typeface="Helvetica Neue" panose="02000503000000020004" pitchFamily="2" charset="0"/>
              </a:rPr>
              <a:t>If the stock doesn’t exist in map, then add it.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  <a:latin typeface="Helvetica Neue" panose="02000503000000020004" pitchFamily="2" charset="0"/>
              </a:rPr>
              <a:t>Add the stock to the preferred class based on the order type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  <a:latin typeface="Helvetica Neue" panose="02000503000000020004" pitchFamily="2" charset="0"/>
              </a:rPr>
              <a:t>Execute the trade.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9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B27D-A652-1089-8DDF-8CC17DB3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execute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20B9-F202-3A97-BB0D-5207214F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5" y="2153412"/>
            <a:ext cx="8214539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300" dirty="0">
              <a:effectLst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300" dirty="0">
                <a:effectLst/>
              </a:rPr>
              <a:t>If the price of sell order is less than or equal to the buy order then start placing the order (top element of both buy and sell queue)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300" dirty="0">
                <a:effectLst/>
              </a:rPr>
              <a:t>Find the quantity available to be sold, minimum of the buy and sell order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300" dirty="0">
                <a:effectLst/>
              </a:rPr>
              <a:t>If buy quantity &lt; sell quantity</a:t>
            </a:r>
          </a:p>
          <a:p>
            <a:pPr marL="1143000" lvl="2">
              <a:buFont typeface="+mj-lt"/>
              <a:buAutoNum type="arabicPeriod"/>
            </a:pPr>
            <a:r>
              <a:rPr lang="en-IN" sz="1300" dirty="0">
                <a:effectLst/>
              </a:rPr>
              <a:t>Update the sell quantity, buy the quantity left for the sell</a:t>
            </a:r>
          </a:p>
          <a:p>
            <a:pPr marL="1143000" lvl="2">
              <a:buFont typeface="+mj-lt"/>
              <a:buAutoNum type="arabicPeriod"/>
            </a:pPr>
            <a:r>
              <a:rPr lang="en-IN" sz="1300" dirty="0">
                <a:effectLst/>
              </a:rPr>
              <a:t>Update the sell orders priority queue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300" dirty="0">
                <a:effectLst/>
              </a:rPr>
              <a:t>If buy quantity &gt; sell quantity</a:t>
            </a:r>
          </a:p>
          <a:p>
            <a:pPr marL="1143000" lvl="2">
              <a:buFont typeface="+mj-lt"/>
              <a:buAutoNum type="arabicPeriod"/>
            </a:pPr>
            <a:r>
              <a:rPr lang="en-IN" sz="1300" dirty="0">
                <a:effectLst/>
              </a:rPr>
              <a:t>Update the buy quantity, buy the quantity left for the buy</a:t>
            </a:r>
          </a:p>
          <a:p>
            <a:pPr marL="1143000" lvl="2">
              <a:buFont typeface="+mj-lt"/>
              <a:buAutoNum type="arabicPeriod"/>
            </a:pPr>
            <a:r>
              <a:rPr lang="en-IN" sz="1300" dirty="0">
                <a:effectLst/>
              </a:rPr>
              <a:t>Update the buy order priority queue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300" dirty="0">
                <a:effectLst/>
              </a:rPr>
              <a:t>If buy quantity == sell quantity</a:t>
            </a:r>
          </a:p>
          <a:p>
            <a:pPr marL="1143000" lvl="2">
              <a:buFont typeface="+mj-lt"/>
              <a:buAutoNum type="arabicPeriod"/>
            </a:pPr>
            <a:r>
              <a:rPr lang="en-IN" sz="1300" dirty="0">
                <a:effectLst/>
              </a:rPr>
              <a:t>Remove the buy and sell order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300" dirty="0">
                <a:effectLst/>
              </a:rPr>
              <a:t>Add the element to the trade Executed list.</a:t>
            </a:r>
          </a:p>
        </p:txBody>
      </p:sp>
    </p:spTree>
    <p:extLst>
      <p:ext uri="{BB962C8B-B14F-4D97-AF65-F5344CB8AC3E}">
        <p14:creationId xmlns:p14="http://schemas.microsoft.com/office/powerpoint/2010/main" val="21893989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{55767CE1-9ECE-D04F-B42A-9CBC8672EA77}tf10001120</Template>
  <TotalTime>0</TotalTime>
  <Words>734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Helvetica Neue</vt:lpstr>
      <vt:lpstr>Parcel</vt:lpstr>
      <vt:lpstr>StockExchange Console Application Demo</vt:lpstr>
      <vt:lpstr>Table of contents</vt:lpstr>
      <vt:lpstr>Problem statement</vt:lpstr>
      <vt:lpstr>Assumptions made to solve the problem</vt:lpstr>
      <vt:lpstr>Example for the assumptions</vt:lpstr>
      <vt:lpstr>Explanation of the problem</vt:lpstr>
      <vt:lpstr>Algorithm to place order</vt:lpstr>
      <vt:lpstr>Algorithm to execute Trade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StockExchange Console Application Demo</dc:title>
  <dc:creator>Sahu, Ekta</dc:creator>
  <cp:lastModifiedBy>Sahu, Ekta</cp:lastModifiedBy>
  <cp:revision>1</cp:revision>
  <dcterms:created xsi:type="dcterms:W3CDTF">2022-11-03T20:21:33Z</dcterms:created>
  <dcterms:modified xsi:type="dcterms:W3CDTF">2022-11-03T21:28:25Z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2022-11-03T21:28:25Z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bd6e706e-4bda-40c7-98ee-c3dc763cfd11</vt:lpwstr>
  </property>
  <property fmtid="{D5CDD505-2E9C-101B-9397-08002B2CF9AE}" pid="8" name="MSIP_Label_ea60d57e-af5b-4752-ac57-3e4f28ca11dc_ContentBits">
    <vt:lpwstr>0</vt:lpwstr>
  </property>
</Properties>
</file>