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3"/>
  </p:notesMasterIdLst>
  <p:sldIdLst>
    <p:sldId id="256" r:id="rId2"/>
    <p:sldId id="257" r:id="rId3"/>
    <p:sldId id="26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5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ktaa\Desktop\Mydata\merged_9_2.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Sheet2!$A$2:$A$3</c:f>
              <c:strCache>
                <c:ptCount val="2"/>
                <c:pt idx="0">
                  <c:v>N</c:v>
                </c:pt>
                <c:pt idx="1">
                  <c:v>Y</c:v>
                </c:pt>
              </c:strCache>
            </c:strRef>
          </c:cat>
          <c:val>
            <c:numRef>
              <c:f>Sheet2!$B$2:$B$3</c:f>
              <c:numCache>
                <c:formatCode>General</c:formatCode>
                <c:ptCount val="2"/>
                <c:pt idx="0">
                  <c:v>13155</c:v>
                </c:pt>
                <c:pt idx="1">
                  <c:v>2168</c:v>
                </c:pt>
              </c:numCache>
            </c:numRef>
          </c:val>
          <c:extLst>
            <c:ext xmlns:c16="http://schemas.microsoft.com/office/drawing/2014/chart" uri="{C3380CC4-5D6E-409C-BE32-E72D297353CC}">
              <c16:uniqueId val="{00000000-A69E-4D36-B215-2BD6B9552F55}"/>
            </c:ext>
          </c:extLst>
        </c:ser>
        <c:dLbls>
          <c:showLegendKey val="0"/>
          <c:showVal val="0"/>
          <c:showCatName val="0"/>
          <c:showSerName val="0"/>
          <c:showPercent val="0"/>
          <c:showBubbleSize val="0"/>
        </c:dLbls>
        <c:gapWidth val="219"/>
        <c:overlap val="-27"/>
        <c:axId val="616488608"/>
        <c:axId val="616489920"/>
      </c:barChart>
      <c:catAx>
        <c:axId val="616488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489920"/>
        <c:crosses val="autoZero"/>
        <c:auto val="1"/>
        <c:lblAlgn val="ctr"/>
        <c:lblOffset val="100"/>
        <c:noMultiLvlLbl val="0"/>
      </c:catAx>
      <c:valAx>
        <c:axId val="616489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4886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61E760-08EC-46E8-8EFF-A31A61819936}"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49D2A333-C25C-44EB-847D-B66572485872}">
      <dgm:prSet/>
      <dgm:spPr/>
      <dgm:t>
        <a:bodyPr/>
        <a:lstStyle/>
        <a:p>
          <a:pPr>
            <a:lnSpc>
              <a:spcPct val="100000"/>
            </a:lnSpc>
          </a:pPr>
          <a:r>
            <a:rPr lang="en-US"/>
            <a:t>number_of_Cases : Past Number of cases for a SAID</a:t>
          </a:r>
        </a:p>
      </dgm:t>
    </dgm:pt>
    <dgm:pt modelId="{9B4FB7A1-A3B4-4C6C-B47C-3E149CFFA7D4}" type="parTrans" cxnId="{01757FF8-D9EF-49B8-AE8A-A80158C904B9}">
      <dgm:prSet/>
      <dgm:spPr/>
      <dgm:t>
        <a:bodyPr/>
        <a:lstStyle/>
        <a:p>
          <a:endParaRPr lang="en-US"/>
        </a:p>
      </dgm:t>
    </dgm:pt>
    <dgm:pt modelId="{B9A2C86C-F9EC-49B2-8868-A41AB09642A2}" type="sibTrans" cxnId="{01757FF8-D9EF-49B8-AE8A-A80158C904B9}">
      <dgm:prSet/>
      <dgm:spPr/>
      <dgm:t>
        <a:bodyPr/>
        <a:lstStyle/>
        <a:p>
          <a:pPr>
            <a:lnSpc>
              <a:spcPct val="100000"/>
            </a:lnSpc>
          </a:pPr>
          <a:endParaRPr lang="en-US"/>
        </a:p>
      </dgm:t>
    </dgm:pt>
    <dgm:pt modelId="{F1CA9142-A484-42B9-8579-4AFADAB16468}">
      <dgm:prSet/>
      <dgm:spPr/>
      <dgm:t>
        <a:bodyPr/>
        <a:lstStyle/>
        <a:p>
          <a:pPr>
            <a:lnSpc>
              <a:spcPct val="100000"/>
            </a:lnSpc>
          </a:pPr>
          <a:r>
            <a:rPr lang="en-US"/>
            <a:t>number_of_escalation : How many times an issue was escalated to higher levels.</a:t>
          </a:r>
        </a:p>
      </dgm:t>
    </dgm:pt>
    <dgm:pt modelId="{8EE09CD4-9329-4614-A41A-C0DA46CBF726}" type="parTrans" cxnId="{74377730-C038-48CA-809D-552E67444613}">
      <dgm:prSet/>
      <dgm:spPr/>
      <dgm:t>
        <a:bodyPr/>
        <a:lstStyle/>
        <a:p>
          <a:endParaRPr lang="en-US"/>
        </a:p>
      </dgm:t>
    </dgm:pt>
    <dgm:pt modelId="{3C6CE431-695B-4105-B941-0BE8435284F6}" type="sibTrans" cxnId="{74377730-C038-48CA-809D-552E67444613}">
      <dgm:prSet/>
      <dgm:spPr/>
      <dgm:t>
        <a:bodyPr/>
        <a:lstStyle/>
        <a:p>
          <a:pPr>
            <a:lnSpc>
              <a:spcPct val="100000"/>
            </a:lnSpc>
          </a:pPr>
          <a:endParaRPr lang="en-US"/>
        </a:p>
      </dgm:t>
    </dgm:pt>
    <dgm:pt modelId="{77EF0A95-DB53-476F-BFF7-3DC79EB6FF8C}">
      <dgm:prSet/>
      <dgm:spPr/>
      <dgm:t>
        <a:bodyPr/>
        <a:lstStyle/>
        <a:p>
          <a:pPr>
            <a:lnSpc>
              <a:spcPct val="100000"/>
            </a:lnSpc>
          </a:pPr>
          <a:r>
            <a:rPr lang="en-US"/>
            <a:t>number_of_parts_used : How many parts were replaced.</a:t>
          </a:r>
        </a:p>
      </dgm:t>
    </dgm:pt>
    <dgm:pt modelId="{BD65D280-244A-47CD-ADD2-6C13E52FFB90}" type="parTrans" cxnId="{DB57774F-724D-49D5-9A7A-F360B8A2FEAE}">
      <dgm:prSet/>
      <dgm:spPr/>
      <dgm:t>
        <a:bodyPr/>
        <a:lstStyle/>
        <a:p>
          <a:endParaRPr lang="en-US"/>
        </a:p>
      </dgm:t>
    </dgm:pt>
    <dgm:pt modelId="{9A724910-BFCB-46A8-83FF-28F01963573A}" type="sibTrans" cxnId="{DB57774F-724D-49D5-9A7A-F360B8A2FEAE}">
      <dgm:prSet/>
      <dgm:spPr/>
      <dgm:t>
        <a:bodyPr/>
        <a:lstStyle/>
        <a:p>
          <a:pPr>
            <a:lnSpc>
              <a:spcPct val="100000"/>
            </a:lnSpc>
          </a:pPr>
          <a:endParaRPr lang="en-US"/>
        </a:p>
      </dgm:t>
    </dgm:pt>
    <dgm:pt modelId="{C00EEAE2-8A9E-4361-AF4E-565A24A66987}">
      <dgm:prSet/>
      <dgm:spPr/>
      <dgm:t>
        <a:bodyPr/>
        <a:lstStyle/>
        <a:p>
          <a:pPr>
            <a:lnSpc>
              <a:spcPct val="100000"/>
            </a:lnSpc>
          </a:pPr>
          <a:r>
            <a:rPr lang="en-US"/>
            <a:t>number_of_single_visit_missed : Missed appointments.</a:t>
          </a:r>
        </a:p>
      </dgm:t>
    </dgm:pt>
    <dgm:pt modelId="{0022F83A-1229-49A2-A695-70C8C524EF19}" type="parTrans" cxnId="{1C56A8AB-B450-4FBA-846D-8391D5085364}">
      <dgm:prSet/>
      <dgm:spPr/>
      <dgm:t>
        <a:bodyPr/>
        <a:lstStyle/>
        <a:p>
          <a:endParaRPr lang="en-US"/>
        </a:p>
      </dgm:t>
    </dgm:pt>
    <dgm:pt modelId="{9FA36E09-02F8-4BC8-994F-83CAB6BA5C70}" type="sibTrans" cxnId="{1C56A8AB-B450-4FBA-846D-8391D5085364}">
      <dgm:prSet/>
      <dgm:spPr/>
      <dgm:t>
        <a:bodyPr/>
        <a:lstStyle/>
        <a:p>
          <a:pPr>
            <a:lnSpc>
              <a:spcPct val="100000"/>
            </a:lnSpc>
          </a:pPr>
          <a:endParaRPr lang="en-US"/>
        </a:p>
      </dgm:t>
    </dgm:pt>
    <dgm:pt modelId="{2F43E678-3A81-456B-AEC8-5015190E6483}">
      <dgm:prSet/>
      <dgm:spPr/>
      <dgm:t>
        <a:bodyPr/>
        <a:lstStyle/>
        <a:p>
          <a:pPr>
            <a:lnSpc>
              <a:spcPct val="100000"/>
            </a:lnSpc>
          </a:pPr>
          <a:r>
            <a:rPr lang="en-US" dirty="0" err="1"/>
            <a:t>number_of_response_missed</a:t>
          </a:r>
          <a:r>
            <a:rPr lang="en-US" dirty="0"/>
            <a:t> : Number of requests missed. </a:t>
          </a:r>
        </a:p>
      </dgm:t>
    </dgm:pt>
    <dgm:pt modelId="{470506A1-48B1-4440-A877-3D79A4E42359}" type="parTrans" cxnId="{14AEAEA9-93BA-4A07-907F-32141038B64E}">
      <dgm:prSet/>
      <dgm:spPr/>
      <dgm:t>
        <a:bodyPr/>
        <a:lstStyle/>
        <a:p>
          <a:endParaRPr lang="en-US"/>
        </a:p>
      </dgm:t>
    </dgm:pt>
    <dgm:pt modelId="{2FB47459-4BA9-4882-B2AC-4B4F59600516}" type="sibTrans" cxnId="{14AEAEA9-93BA-4A07-907F-32141038B64E}">
      <dgm:prSet/>
      <dgm:spPr/>
      <dgm:t>
        <a:bodyPr/>
        <a:lstStyle/>
        <a:p>
          <a:pPr>
            <a:lnSpc>
              <a:spcPct val="100000"/>
            </a:lnSpc>
          </a:pPr>
          <a:endParaRPr lang="en-US"/>
        </a:p>
      </dgm:t>
    </dgm:pt>
    <dgm:pt modelId="{D9924AE6-33DF-4F5F-9DB4-A62F28E60803}">
      <dgm:prSet/>
      <dgm:spPr/>
      <dgm:t>
        <a:bodyPr/>
        <a:lstStyle/>
        <a:p>
          <a:pPr>
            <a:lnSpc>
              <a:spcPct val="100000"/>
            </a:lnSpc>
          </a:pPr>
          <a:r>
            <a:rPr lang="en-US" dirty="0"/>
            <a:t>Data is ranges from 2011-2013: 3 Years</a:t>
          </a:r>
        </a:p>
      </dgm:t>
    </dgm:pt>
    <dgm:pt modelId="{29E9FF87-8CCE-4A35-86DA-2CD2788EA97D}" type="parTrans" cxnId="{1C280636-06D0-4D48-894B-F5E1C0D892D8}">
      <dgm:prSet/>
      <dgm:spPr/>
      <dgm:t>
        <a:bodyPr/>
        <a:lstStyle/>
        <a:p>
          <a:endParaRPr lang="en-US"/>
        </a:p>
      </dgm:t>
    </dgm:pt>
    <dgm:pt modelId="{1941F980-A085-43C7-AA86-322C714DF00C}" type="sibTrans" cxnId="{1C280636-06D0-4D48-894B-F5E1C0D892D8}">
      <dgm:prSet/>
      <dgm:spPr/>
      <dgm:t>
        <a:bodyPr/>
        <a:lstStyle/>
        <a:p>
          <a:endParaRPr lang="en-US"/>
        </a:p>
      </dgm:t>
    </dgm:pt>
    <dgm:pt modelId="{633B7715-24D1-4012-AD41-5349C961EDE8}">
      <dgm:prSet/>
      <dgm:spPr/>
      <dgm:t>
        <a:bodyPr/>
        <a:lstStyle/>
        <a:p>
          <a:pPr>
            <a:lnSpc>
              <a:spcPct val="100000"/>
            </a:lnSpc>
          </a:pPr>
          <a:r>
            <a:rPr lang="en-US" dirty="0"/>
            <a:t>Renewal date and incident date</a:t>
          </a:r>
        </a:p>
      </dgm:t>
    </dgm:pt>
    <dgm:pt modelId="{E701619A-156D-4A46-A54D-A8E427EA5CCD}" type="parTrans" cxnId="{D94C7330-C51D-47A9-9B31-4C0AA66D7096}">
      <dgm:prSet/>
      <dgm:spPr/>
      <dgm:t>
        <a:bodyPr/>
        <a:lstStyle/>
        <a:p>
          <a:endParaRPr lang="en-US"/>
        </a:p>
      </dgm:t>
    </dgm:pt>
    <dgm:pt modelId="{0DA0B4B6-AEE7-4B5B-BA15-C27192FDEFF7}" type="sibTrans" cxnId="{D94C7330-C51D-47A9-9B31-4C0AA66D7096}">
      <dgm:prSet/>
      <dgm:spPr/>
      <dgm:t>
        <a:bodyPr/>
        <a:lstStyle/>
        <a:p>
          <a:endParaRPr lang="en-US"/>
        </a:p>
      </dgm:t>
    </dgm:pt>
    <dgm:pt modelId="{4DDA3035-5DB8-41C6-9AEF-8E532BBBD92B}" type="pres">
      <dgm:prSet presAssocID="{ED61E760-08EC-46E8-8EFF-A31A61819936}" presName="vert0" presStyleCnt="0">
        <dgm:presLayoutVars>
          <dgm:dir/>
          <dgm:animOne val="branch"/>
          <dgm:animLvl val="lvl"/>
        </dgm:presLayoutVars>
      </dgm:prSet>
      <dgm:spPr/>
    </dgm:pt>
    <dgm:pt modelId="{348D3619-7400-4FC3-9334-A6BCAEF70BAD}" type="pres">
      <dgm:prSet presAssocID="{49D2A333-C25C-44EB-847D-B66572485872}" presName="thickLine" presStyleLbl="alignNode1" presStyleIdx="0" presStyleCnt="7"/>
      <dgm:spPr/>
    </dgm:pt>
    <dgm:pt modelId="{66F347CA-9EA5-4DDD-9FA8-9490FA9805F0}" type="pres">
      <dgm:prSet presAssocID="{49D2A333-C25C-44EB-847D-B66572485872}" presName="horz1" presStyleCnt="0"/>
      <dgm:spPr/>
    </dgm:pt>
    <dgm:pt modelId="{F60E0867-9E9D-4778-BCC1-2E768D2BFE5A}" type="pres">
      <dgm:prSet presAssocID="{49D2A333-C25C-44EB-847D-B66572485872}" presName="tx1" presStyleLbl="revTx" presStyleIdx="0" presStyleCnt="7"/>
      <dgm:spPr/>
    </dgm:pt>
    <dgm:pt modelId="{B196752E-021D-4E9E-8552-1CF7C24A785A}" type="pres">
      <dgm:prSet presAssocID="{49D2A333-C25C-44EB-847D-B66572485872}" presName="vert1" presStyleCnt="0"/>
      <dgm:spPr/>
    </dgm:pt>
    <dgm:pt modelId="{98EA5039-101C-4DB2-B91A-9BEDD4219DEC}" type="pres">
      <dgm:prSet presAssocID="{F1CA9142-A484-42B9-8579-4AFADAB16468}" presName="thickLine" presStyleLbl="alignNode1" presStyleIdx="1" presStyleCnt="7"/>
      <dgm:spPr/>
    </dgm:pt>
    <dgm:pt modelId="{D3198F38-602A-4E3E-9B65-AD567E23565E}" type="pres">
      <dgm:prSet presAssocID="{F1CA9142-A484-42B9-8579-4AFADAB16468}" presName="horz1" presStyleCnt="0"/>
      <dgm:spPr/>
    </dgm:pt>
    <dgm:pt modelId="{A1C17C64-435E-4F56-8C7A-8D6858F6AB91}" type="pres">
      <dgm:prSet presAssocID="{F1CA9142-A484-42B9-8579-4AFADAB16468}" presName="tx1" presStyleLbl="revTx" presStyleIdx="1" presStyleCnt="7"/>
      <dgm:spPr/>
    </dgm:pt>
    <dgm:pt modelId="{B7114AD2-520C-41FB-AAD3-346528621C08}" type="pres">
      <dgm:prSet presAssocID="{F1CA9142-A484-42B9-8579-4AFADAB16468}" presName="vert1" presStyleCnt="0"/>
      <dgm:spPr/>
    </dgm:pt>
    <dgm:pt modelId="{606C7B0B-43A8-4565-9D26-97C0A89F7ABE}" type="pres">
      <dgm:prSet presAssocID="{77EF0A95-DB53-476F-BFF7-3DC79EB6FF8C}" presName="thickLine" presStyleLbl="alignNode1" presStyleIdx="2" presStyleCnt="7"/>
      <dgm:spPr/>
    </dgm:pt>
    <dgm:pt modelId="{74B210E3-E495-43C7-89D6-3480F4EFC04B}" type="pres">
      <dgm:prSet presAssocID="{77EF0A95-DB53-476F-BFF7-3DC79EB6FF8C}" presName="horz1" presStyleCnt="0"/>
      <dgm:spPr/>
    </dgm:pt>
    <dgm:pt modelId="{0226C64B-B4CC-477A-97D1-28A7562BD6AD}" type="pres">
      <dgm:prSet presAssocID="{77EF0A95-DB53-476F-BFF7-3DC79EB6FF8C}" presName="tx1" presStyleLbl="revTx" presStyleIdx="2" presStyleCnt="7"/>
      <dgm:spPr/>
    </dgm:pt>
    <dgm:pt modelId="{1301D841-0D5E-472B-8BF4-9D6B6B4838B1}" type="pres">
      <dgm:prSet presAssocID="{77EF0A95-DB53-476F-BFF7-3DC79EB6FF8C}" presName="vert1" presStyleCnt="0"/>
      <dgm:spPr/>
    </dgm:pt>
    <dgm:pt modelId="{896EC7F6-B90E-4FF6-85E1-4363D700E0D6}" type="pres">
      <dgm:prSet presAssocID="{C00EEAE2-8A9E-4361-AF4E-565A24A66987}" presName="thickLine" presStyleLbl="alignNode1" presStyleIdx="3" presStyleCnt="7"/>
      <dgm:spPr/>
    </dgm:pt>
    <dgm:pt modelId="{236FF80B-6918-4EA5-B0E0-768A09B82BA0}" type="pres">
      <dgm:prSet presAssocID="{C00EEAE2-8A9E-4361-AF4E-565A24A66987}" presName="horz1" presStyleCnt="0"/>
      <dgm:spPr/>
    </dgm:pt>
    <dgm:pt modelId="{60E0B994-D110-4B26-8E5A-7BBB7553937B}" type="pres">
      <dgm:prSet presAssocID="{C00EEAE2-8A9E-4361-AF4E-565A24A66987}" presName="tx1" presStyleLbl="revTx" presStyleIdx="3" presStyleCnt="7"/>
      <dgm:spPr/>
    </dgm:pt>
    <dgm:pt modelId="{918AB6E2-C339-4A4C-AECE-C366FCD22801}" type="pres">
      <dgm:prSet presAssocID="{C00EEAE2-8A9E-4361-AF4E-565A24A66987}" presName="vert1" presStyleCnt="0"/>
      <dgm:spPr/>
    </dgm:pt>
    <dgm:pt modelId="{D5651CAB-77D2-43E1-A92B-CD8054043DC6}" type="pres">
      <dgm:prSet presAssocID="{2F43E678-3A81-456B-AEC8-5015190E6483}" presName="thickLine" presStyleLbl="alignNode1" presStyleIdx="4" presStyleCnt="7"/>
      <dgm:spPr/>
    </dgm:pt>
    <dgm:pt modelId="{27DB28EE-CB23-4A31-B7A1-1ABF18F3177A}" type="pres">
      <dgm:prSet presAssocID="{2F43E678-3A81-456B-AEC8-5015190E6483}" presName="horz1" presStyleCnt="0"/>
      <dgm:spPr/>
    </dgm:pt>
    <dgm:pt modelId="{9FBBAC4F-1349-4BAD-87F9-CC310A71C46B}" type="pres">
      <dgm:prSet presAssocID="{2F43E678-3A81-456B-AEC8-5015190E6483}" presName="tx1" presStyleLbl="revTx" presStyleIdx="4" presStyleCnt="7"/>
      <dgm:spPr/>
    </dgm:pt>
    <dgm:pt modelId="{A3D01D55-2938-4D9A-BDCE-2FD9C8404123}" type="pres">
      <dgm:prSet presAssocID="{2F43E678-3A81-456B-AEC8-5015190E6483}" presName="vert1" presStyleCnt="0"/>
      <dgm:spPr/>
    </dgm:pt>
    <dgm:pt modelId="{DF6E7B70-BE8A-42F7-AA64-ADB4693C0554}" type="pres">
      <dgm:prSet presAssocID="{633B7715-24D1-4012-AD41-5349C961EDE8}" presName="thickLine" presStyleLbl="alignNode1" presStyleIdx="5" presStyleCnt="7"/>
      <dgm:spPr/>
    </dgm:pt>
    <dgm:pt modelId="{F6DFF56C-FCC5-43E8-B3B6-C1CEC3C69192}" type="pres">
      <dgm:prSet presAssocID="{633B7715-24D1-4012-AD41-5349C961EDE8}" presName="horz1" presStyleCnt="0"/>
      <dgm:spPr/>
    </dgm:pt>
    <dgm:pt modelId="{84AEDC73-3DAF-428A-A656-4F7D482C1F24}" type="pres">
      <dgm:prSet presAssocID="{633B7715-24D1-4012-AD41-5349C961EDE8}" presName="tx1" presStyleLbl="revTx" presStyleIdx="5" presStyleCnt="7"/>
      <dgm:spPr/>
    </dgm:pt>
    <dgm:pt modelId="{FD79A90C-B02B-4AB7-9FC4-A03C22563E19}" type="pres">
      <dgm:prSet presAssocID="{633B7715-24D1-4012-AD41-5349C961EDE8}" presName="vert1" presStyleCnt="0"/>
      <dgm:spPr/>
    </dgm:pt>
    <dgm:pt modelId="{85E4C828-9310-4AD3-811A-C5E2B6C77EB9}" type="pres">
      <dgm:prSet presAssocID="{D9924AE6-33DF-4F5F-9DB4-A62F28E60803}" presName="thickLine" presStyleLbl="alignNode1" presStyleIdx="6" presStyleCnt="7"/>
      <dgm:spPr/>
    </dgm:pt>
    <dgm:pt modelId="{901CC79B-4402-4098-AB8D-533983711280}" type="pres">
      <dgm:prSet presAssocID="{D9924AE6-33DF-4F5F-9DB4-A62F28E60803}" presName="horz1" presStyleCnt="0"/>
      <dgm:spPr/>
    </dgm:pt>
    <dgm:pt modelId="{A6C99467-A78C-45F1-93F2-76332F6018B2}" type="pres">
      <dgm:prSet presAssocID="{D9924AE6-33DF-4F5F-9DB4-A62F28E60803}" presName="tx1" presStyleLbl="revTx" presStyleIdx="6" presStyleCnt="7"/>
      <dgm:spPr/>
    </dgm:pt>
    <dgm:pt modelId="{1E9D8503-9CA6-4EF9-AE35-45C322ECC19B}" type="pres">
      <dgm:prSet presAssocID="{D9924AE6-33DF-4F5F-9DB4-A62F28E60803}" presName="vert1" presStyleCnt="0"/>
      <dgm:spPr/>
    </dgm:pt>
  </dgm:ptLst>
  <dgm:cxnLst>
    <dgm:cxn modelId="{8A48BD1D-56BF-4920-8C61-B9ED8EEC75C2}" type="presOf" srcId="{D9924AE6-33DF-4F5F-9DB4-A62F28E60803}" destId="{A6C99467-A78C-45F1-93F2-76332F6018B2}" srcOrd="0" destOrd="0" presId="urn:microsoft.com/office/officeart/2008/layout/LinedList"/>
    <dgm:cxn modelId="{D2532925-80DF-427F-AAC9-8E52620370E0}" type="presOf" srcId="{633B7715-24D1-4012-AD41-5349C961EDE8}" destId="{84AEDC73-3DAF-428A-A656-4F7D482C1F24}" srcOrd="0" destOrd="0" presId="urn:microsoft.com/office/officeart/2008/layout/LinedList"/>
    <dgm:cxn modelId="{D94C7330-C51D-47A9-9B31-4C0AA66D7096}" srcId="{ED61E760-08EC-46E8-8EFF-A31A61819936}" destId="{633B7715-24D1-4012-AD41-5349C961EDE8}" srcOrd="5" destOrd="0" parTransId="{E701619A-156D-4A46-A54D-A8E427EA5CCD}" sibTransId="{0DA0B4B6-AEE7-4B5B-BA15-C27192FDEFF7}"/>
    <dgm:cxn modelId="{74377730-C038-48CA-809D-552E67444613}" srcId="{ED61E760-08EC-46E8-8EFF-A31A61819936}" destId="{F1CA9142-A484-42B9-8579-4AFADAB16468}" srcOrd="1" destOrd="0" parTransId="{8EE09CD4-9329-4614-A41A-C0DA46CBF726}" sibTransId="{3C6CE431-695B-4105-B941-0BE8435284F6}"/>
    <dgm:cxn modelId="{1C280636-06D0-4D48-894B-F5E1C0D892D8}" srcId="{ED61E760-08EC-46E8-8EFF-A31A61819936}" destId="{D9924AE6-33DF-4F5F-9DB4-A62F28E60803}" srcOrd="6" destOrd="0" parTransId="{29E9FF87-8CCE-4A35-86DA-2CD2788EA97D}" sibTransId="{1941F980-A085-43C7-AA86-322C714DF00C}"/>
    <dgm:cxn modelId="{DB57774F-724D-49D5-9A7A-F360B8A2FEAE}" srcId="{ED61E760-08EC-46E8-8EFF-A31A61819936}" destId="{77EF0A95-DB53-476F-BFF7-3DC79EB6FF8C}" srcOrd="2" destOrd="0" parTransId="{BD65D280-244A-47CD-ADD2-6C13E52FFB90}" sibTransId="{9A724910-BFCB-46A8-83FF-28F01963573A}"/>
    <dgm:cxn modelId="{495F6A76-93C9-44F6-B0F7-602A3905DBAE}" type="presOf" srcId="{F1CA9142-A484-42B9-8579-4AFADAB16468}" destId="{A1C17C64-435E-4F56-8C7A-8D6858F6AB91}" srcOrd="0" destOrd="0" presId="urn:microsoft.com/office/officeart/2008/layout/LinedList"/>
    <dgm:cxn modelId="{19D47187-9831-493A-BDBD-A4017E6A6D5E}" type="presOf" srcId="{77EF0A95-DB53-476F-BFF7-3DC79EB6FF8C}" destId="{0226C64B-B4CC-477A-97D1-28A7562BD6AD}" srcOrd="0" destOrd="0" presId="urn:microsoft.com/office/officeart/2008/layout/LinedList"/>
    <dgm:cxn modelId="{239C3296-0F41-47F4-87BC-301D3AB69DDF}" type="presOf" srcId="{2F43E678-3A81-456B-AEC8-5015190E6483}" destId="{9FBBAC4F-1349-4BAD-87F9-CC310A71C46B}" srcOrd="0" destOrd="0" presId="urn:microsoft.com/office/officeart/2008/layout/LinedList"/>
    <dgm:cxn modelId="{14AEAEA9-93BA-4A07-907F-32141038B64E}" srcId="{ED61E760-08EC-46E8-8EFF-A31A61819936}" destId="{2F43E678-3A81-456B-AEC8-5015190E6483}" srcOrd="4" destOrd="0" parTransId="{470506A1-48B1-4440-A877-3D79A4E42359}" sibTransId="{2FB47459-4BA9-4882-B2AC-4B4F59600516}"/>
    <dgm:cxn modelId="{1C56A8AB-B450-4FBA-846D-8391D5085364}" srcId="{ED61E760-08EC-46E8-8EFF-A31A61819936}" destId="{C00EEAE2-8A9E-4361-AF4E-565A24A66987}" srcOrd="3" destOrd="0" parTransId="{0022F83A-1229-49A2-A695-70C8C524EF19}" sibTransId="{9FA36E09-02F8-4BC8-994F-83CAB6BA5C70}"/>
    <dgm:cxn modelId="{3E2085B2-BC3E-4EA4-BF13-02A05E2FC0D8}" type="presOf" srcId="{C00EEAE2-8A9E-4361-AF4E-565A24A66987}" destId="{60E0B994-D110-4B26-8E5A-7BBB7553937B}" srcOrd="0" destOrd="0" presId="urn:microsoft.com/office/officeart/2008/layout/LinedList"/>
    <dgm:cxn modelId="{FB151DDE-FDD7-43B6-A6DF-0EF7482B9485}" type="presOf" srcId="{49D2A333-C25C-44EB-847D-B66572485872}" destId="{F60E0867-9E9D-4778-BCC1-2E768D2BFE5A}" srcOrd="0" destOrd="0" presId="urn:microsoft.com/office/officeart/2008/layout/LinedList"/>
    <dgm:cxn modelId="{F3DDF7E6-D17C-4486-A35F-870168438514}" type="presOf" srcId="{ED61E760-08EC-46E8-8EFF-A31A61819936}" destId="{4DDA3035-5DB8-41C6-9AEF-8E532BBBD92B}" srcOrd="0" destOrd="0" presId="urn:microsoft.com/office/officeart/2008/layout/LinedList"/>
    <dgm:cxn modelId="{01757FF8-D9EF-49B8-AE8A-A80158C904B9}" srcId="{ED61E760-08EC-46E8-8EFF-A31A61819936}" destId="{49D2A333-C25C-44EB-847D-B66572485872}" srcOrd="0" destOrd="0" parTransId="{9B4FB7A1-A3B4-4C6C-B47C-3E149CFFA7D4}" sibTransId="{B9A2C86C-F9EC-49B2-8868-A41AB09642A2}"/>
    <dgm:cxn modelId="{AF70BF49-E862-45A9-9D63-ECF34FBAF857}" type="presParOf" srcId="{4DDA3035-5DB8-41C6-9AEF-8E532BBBD92B}" destId="{348D3619-7400-4FC3-9334-A6BCAEF70BAD}" srcOrd="0" destOrd="0" presId="urn:microsoft.com/office/officeart/2008/layout/LinedList"/>
    <dgm:cxn modelId="{C41FF2CE-46C4-4346-A013-157F68ADC3DA}" type="presParOf" srcId="{4DDA3035-5DB8-41C6-9AEF-8E532BBBD92B}" destId="{66F347CA-9EA5-4DDD-9FA8-9490FA9805F0}" srcOrd="1" destOrd="0" presId="urn:microsoft.com/office/officeart/2008/layout/LinedList"/>
    <dgm:cxn modelId="{F2DB6D4F-8E9B-42B8-B527-779A4C369E89}" type="presParOf" srcId="{66F347CA-9EA5-4DDD-9FA8-9490FA9805F0}" destId="{F60E0867-9E9D-4778-BCC1-2E768D2BFE5A}" srcOrd="0" destOrd="0" presId="urn:microsoft.com/office/officeart/2008/layout/LinedList"/>
    <dgm:cxn modelId="{2D9F3C05-767B-4CB2-9138-B5A8340DDA24}" type="presParOf" srcId="{66F347CA-9EA5-4DDD-9FA8-9490FA9805F0}" destId="{B196752E-021D-4E9E-8552-1CF7C24A785A}" srcOrd="1" destOrd="0" presId="urn:microsoft.com/office/officeart/2008/layout/LinedList"/>
    <dgm:cxn modelId="{C0345BD4-1A91-4E8F-BCD0-13AD271CC872}" type="presParOf" srcId="{4DDA3035-5DB8-41C6-9AEF-8E532BBBD92B}" destId="{98EA5039-101C-4DB2-B91A-9BEDD4219DEC}" srcOrd="2" destOrd="0" presId="urn:microsoft.com/office/officeart/2008/layout/LinedList"/>
    <dgm:cxn modelId="{40409B57-ED48-49C9-B0CE-B86A11E5688B}" type="presParOf" srcId="{4DDA3035-5DB8-41C6-9AEF-8E532BBBD92B}" destId="{D3198F38-602A-4E3E-9B65-AD567E23565E}" srcOrd="3" destOrd="0" presId="urn:microsoft.com/office/officeart/2008/layout/LinedList"/>
    <dgm:cxn modelId="{C7D2CCEC-0A45-4C04-9C71-AA7DD1916697}" type="presParOf" srcId="{D3198F38-602A-4E3E-9B65-AD567E23565E}" destId="{A1C17C64-435E-4F56-8C7A-8D6858F6AB91}" srcOrd="0" destOrd="0" presId="urn:microsoft.com/office/officeart/2008/layout/LinedList"/>
    <dgm:cxn modelId="{6701B1D0-6A11-428F-98AA-B327E8959699}" type="presParOf" srcId="{D3198F38-602A-4E3E-9B65-AD567E23565E}" destId="{B7114AD2-520C-41FB-AAD3-346528621C08}" srcOrd="1" destOrd="0" presId="urn:microsoft.com/office/officeart/2008/layout/LinedList"/>
    <dgm:cxn modelId="{7E7DE1D6-6ACB-4ABB-B7C6-49ADB61B5E4A}" type="presParOf" srcId="{4DDA3035-5DB8-41C6-9AEF-8E532BBBD92B}" destId="{606C7B0B-43A8-4565-9D26-97C0A89F7ABE}" srcOrd="4" destOrd="0" presId="urn:microsoft.com/office/officeart/2008/layout/LinedList"/>
    <dgm:cxn modelId="{864DC71D-FE1B-4E4E-BF70-AB62EDFF759F}" type="presParOf" srcId="{4DDA3035-5DB8-41C6-9AEF-8E532BBBD92B}" destId="{74B210E3-E495-43C7-89D6-3480F4EFC04B}" srcOrd="5" destOrd="0" presId="urn:microsoft.com/office/officeart/2008/layout/LinedList"/>
    <dgm:cxn modelId="{1EE9A952-D2BF-48F7-A54F-E96A289554FB}" type="presParOf" srcId="{74B210E3-E495-43C7-89D6-3480F4EFC04B}" destId="{0226C64B-B4CC-477A-97D1-28A7562BD6AD}" srcOrd="0" destOrd="0" presId="urn:microsoft.com/office/officeart/2008/layout/LinedList"/>
    <dgm:cxn modelId="{50D65354-CADB-4717-864E-89EAB01818F8}" type="presParOf" srcId="{74B210E3-E495-43C7-89D6-3480F4EFC04B}" destId="{1301D841-0D5E-472B-8BF4-9D6B6B4838B1}" srcOrd="1" destOrd="0" presId="urn:microsoft.com/office/officeart/2008/layout/LinedList"/>
    <dgm:cxn modelId="{33B8ECDA-3896-4AB2-847E-9EAA7A6A6ECB}" type="presParOf" srcId="{4DDA3035-5DB8-41C6-9AEF-8E532BBBD92B}" destId="{896EC7F6-B90E-4FF6-85E1-4363D700E0D6}" srcOrd="6" destOrd="0" presId="urn:microsoft.com/office/officeart/2008/layout/LinedList"/>
    <dgm:cxn modelId="{0A67BEDF-18F6-4A9D-BDD5-BA88FCEA0299}" type="presParOf" srcId="{4DDA3035-5DB8-41C6-9AEF-8E532BBBD92B}" destId="{236FF80B-6918-4EA5-B0E0-768A09B82BA0}" srcOrd="7" destOrd="0" presId="urn:microsoft.com/office/officeart/2008/layout/LinedList"/>
    <dgm:cxn modelId="{1354911B-3945-407D-B2F8-191BFA73D4AA}" type="presParOf" srcId="{236FF80B-6918-4EA5-B0E0-768A09B82BA0}" destId="{60E0B994-D110-4B26-8E5A-7BBB7553937B}" srcOrd="0" destOrd="0" presId="urn:microsoft.com/office/officeart/2008/layout/LinedList"/>
    <dgm:cxn modelId="{1FFF8024-F781-4A9D-9A24-04BAD889714C}" type="presParOf" srcId="{236FF80B-6918-4EA5-B0E0-768A09B82BA0}" destId="{918AB6E2-C339-4A4C-AECE-C366FCD22801}" srcOrd="1" destOrd="0" presId="urn:microsoft.com/office/officeart/2008/layout/LinedList"/>
    <dgm:cxn modelId="{7717445D-8DE1-4E9F-99EA-D1ACCB416C36}" type="presParOf" srcId="{4DDA3035-5DB8-41C6-9AEF-8E532BBBD92B}" destId="{D5651CAB-77D2-43E1-A92B-CD8054043DC6}" srcOrd="8" destOrd="0" presId="urn:microsoft.com/office/officeart/2008/layout/LinedList"/>
    <dgm:cxn modelId="{8D8F399B-73E3-4150-AF1E-EFBA2AD5D30C}" type="presParOf" srcId="{4DDA3035-5DB8-41C6-9AEF-8E532BBBD92B}" destId="{27DB28EE-CB23-4A31-B7A1-1ABF18F3177A}" srcOrd="9" destOrd="0" presId="urn:microsoft.com/office/officeart/2008/layout/LinedList"/>
    <dgm:cxn modelId="{E2809D93-DC86-40C9-BF5E-2190A3673139}" type="presParOf" srcId="{27DB28EE-CB23-4A31-B7A1-1ABF18F3177A}" destId="{9FBBAC4F-1349-4BAD-87F9-CC310A71C46B}" srcOrd="0" destOrd="0" presId="urn:microsoft.com/office/officeart/2008/layout/LinedList"/>
    <dgm:cxn modelId="{99EC794C-C3E5-45DF-9094-2B43FFB65120}" type="presParOf" srcId="{27DB28EE-CB23-4A31-B7A1-1ABF18F3177A}" destId="{A3D01D55-2938-4D9A-BDCE-2FD9C8404123}" srcOrd="1" destOrd="0" presId="urn:microsoft.com/office/officeart/2008/layout/LinedList"/>
    <dgm:cxn modelId="{3DC13BC8-947D-4E57-9693-3749E32C6AE9}" type="presParOf" srcId="{4DDA3035-5DB8-41C6-9AEF-8E532BBBD92B}" destId="{DF6E7B70-BE8A-42F7-AA64-ADB4693C0554}" srcOrd="10" destOrd="0" presId="urn:microsoft.com/office/officeart/2008/layout/LinedList"/>
    <dgm:cxn modelId="{5DBBEBF1-D177-4B93-B18C-A618ED76B431}" type="presParOf" srcId="{4DDA3035-5DB8-41C6-9AEF-8E532BBBD92B}" destId="{F6DFF56C-FCC5-43E8-B3B6-C1CEC3C69192}" srcOrd="11" destOrd="0" presId="urn:microsoft.com/office/officeart/2008/layout/LinedList"/>
    <dgm:cxn modelId="{492D0EDF-F190-4605-A0B1-C1A7DB3D36AD}" type="presParOf" srcId="{F6DFF56C-FCC5-43E8-B3B6-C1CEC3C69192}" destId="{84AEDC73-3DAF-428A-A656-4F7D482C1F24}" srcOrd="0" destOrd="0" presId="urn:microsoft.com/office/officeart/2008/layout/LinedList"/>
    <dgm:cxn modelId="{ABBD36C1-FF5C-47EA-B3FE-20C5DFC0EF8D}" type="presParOf" srcId="{F6DFF56C-FCC5-43E8-B3B6-C1CEC3C69192}" destId="{FD79A90C-B02B-4AB7-9FC4-A03C22563E19}" srcOrd="1" destOrd="0" presId="urn:microsoft.com/office/officeart/2008/layout/LinedList"/>
    <dgm:cxn modelId="{FE738B56-463D-4F85-A6F1-19657EB26209}" type="presParOf" srcId="{4DDA3035-5DB8-41C6-9AEF-8E532BBBD92B}" destId="{85E4C828-9310-4AD3-811A-C5E2B6C77EB9}" srcOrd="12" destOrd="0" presId="urn:microsoft.com/office/officeart/2008/layout/LinedList"/>
    <dgm:cxn modelId="{9AE41105-2445-4D49-84D4-7600FFA2D1CA}" type="presParOf" srcId="{4DDA3035-5DB8-41C6-9AEF-8E532BBBD92B}" destId="{901CC79B-4402-4098-AB8D-533983711280}" srcOrd="13" destOrd="0" presId="urn:microsoft.com/office/officeart/2008/layout/LinedList"/>
    <dgm:cxn modelId="{EE8660EC-3577-4448-840A-76B93C861042}" type="presParOf" srcId="{901CC79B-4402-4098-AB8D-533983711280}" destId="{A6C99467-A78C-45F1-93F2-76332F6018B2}" srcOrd="0" destOrd="0" presId="urn:microsoft.com/office/officeart/2008/layout/LinedList"/>
    <dgm:cxn modelId="{D7BE0C98-6212-483E-80C9-AFF0770485F7}" type="presParOf" srcId="{901CC79B-4402-4098-AB8D-533983711280}" destId="{1E9D8503-9CA6-4EF9-AE35-45C322ECC19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D3619-7400-4FC3-9334-A6BCAEF70BAD}">
      <dsp:nvSpPr>
        <dsp:cNvPr id="0" name=""/>
        <dsp:cNvSpPr/>
      </dsp:nvSpPr>
      <dsp:spPr>
        <a:xfrm>
          <a:off x="0" y="531"/>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60E0867-9E9D-4778-BCC1-2E768D2BFE5A}">
      <dsp:nvSpPr>
        <dsp:cNvPr id="0" name=""/>
        <dsp:cNvSpPr/>
      </dsp:nvSpPr>
      <dsp:spPr>
        <a:xfrm>
          <a:off x="0" y="531"/>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100000"/>
            </a:lnSpc>
            <a:spcBef>
              <a:spcPct val="0"/>
            </a:spcBef>
            <a:spcAft>
              <a:spcPct val="35000"/>
            </a:spcAft>
            <a:buNone/>
          </a:pPr>
          <a:r>
            <a:rPr lang="en-US" sz="2400" kern="1200"/>
            <a:t>number_of_Cases : Past Number of cases for a SAID</a:t>
          </a:r>
        </a:p>
      </dsp:txBody>
      <dsp:txXfrm>
        <a:off x="0" y="531"/>
        <a:ext cx="10515600" cy="621467"/>
      </dsp:txXfrm>
    </dsp:sp>
    <dsp:sp modelId="{98EA5039-101C-4DB2-B91A-9BEDD4219DEC}">
      <dsp:nvSpPr>
        <dsp:cNvPr id="0" name=""/>
        <dsp:cNvSpPr/>
      </dsp:nvSpPr>
      <dsp:spPr>
        <a:xfrm>
          <a:off x="0" y="621999"/>
          <a:ext cx="10515600" cy="0"/>
        </a:xfrm>
        <a:prstGeom prst="line">
          <a:avLst/>
        </a:prstGeom>
        <a:solidFill>
          <a:schemeClr val="accent5">
            <a:hueOff val="-1126424"/>
            <a:satOff val="-2903"/>
            <a:lumOff val="-1961"/>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1C17C64-435E-4F56-8C7A-8D6858F6AB91}">
      <dsp:nvSpPr>
        <dsp:cNvPr id="0" name=""/>
        <dsp:cNvSpPr/>
      </dsp:nvSpPr>
      <dsp:spPr>
        <a:xfrm>
          <a:off x="0" y="621999"/>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100000"/>
            </a:lnSpc>
            <a:spcBef>
              <a:spcPct val="0"/>
            </a:spcBef>
            <a:spcAft>
              <a:spcPct val="35000"/>
            </a:spcAft>
            <a:buNone/>
          </a:pPr>
          <a:r>
            <a:rPr lang="en-US" sz="2400" kern="1200"/>
            <a:t>number_of_escalation : How many times an issue was escalated to higher levels.</a:t>
          </a:r>
        </a:p>
      </dsp:txBody>
      <dsp:txXfrm>
        <a:off x="0" y="621999"/>
        <a:ext cx="10515600" cy="621467"/>
      </dsp:txXfrm>
    </dsp:sp>
    <dsp:sp modelId="{606C7B0B-43A8-4565-9D26-97C0A89F7ABE}">
      <dsp:nvSpPr>
        <dsp:cNvPr id="0" name=""/>
        <dsp:cNvSpPr/>
      </dsp:nvSpPr>
      <dsp:spPr>
        <a:xfrm>
          <a:off x="0" y="1243467"/>
          <a:ext cx="10515600" cy="0"/>
        </a:xfrm>
        <a:prstGeom prst="lin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226C64B-B4CC-477A-97D1-28A7562BD6AD}">
      <dsp:nvSpPr>
        <dsp:cNvPr id="0" name=""/>
        <dsp:cNvSpPr/>
      </dsp:nvSpPr>
      <dsp:spPr>
        <a:xfrm>
          <a:off x="0" y="1243467"/>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100000"/>
            </a:lnSpc>
            <a:spcBef>
              <a:spcPct val="0"/>
            </a:spcBef>
            <a:spcAft>
              <a:spcPct val="35000"/>
            </a:spcAft>
            <a:buNone/>
          </a:pPr>
          <a:r>
            <a:rPr lang="en-US" sz="2400" kern="1200"/>
            <a:t>number_of_parts_used : How many parts were replaced.</a:t>
          </a:r>
        </a:p>
      </dsp:txBody>
      <dsp:txXfrm>
        <a:off x="0" y="1243467"/>
        <a:ext cx="10515600" cy="621467"/>
      </dsp:txXfrm>
    </dsp:sp>
    <dsp:sp modelId="{896EC7F6-B90E-4FF6-85E1-4363D700E0D6}">
      <dsp:nvSpPr>
        <dsp:cNvPr id="0" name=""/>
        <dsp:cNvSpPr/>
      </dsp:nvSpPr>
      <dsp:spPr>
        <a:xfrm>
          <a:off x="0" y="1864935"/>
          <a:ext cx="10515600"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0E0B994-D110-4B26-8E5A-7BBB7553937B}">
      <dsp:nvSpPr>
        <dsp:cNvPr id="0" name=""/>
        <dsp:cNvSpPr/>
      </dsp:nvSpPr>
      <dsp:spPr>
        <a:xfrm>
          <a:off x="0" y="1864935"/>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100000"/>
            </a:lnSpc>
            <a:spcBef>
              <a:spcPct val="0"/>
            </a:spcBef>
            <a:spcAft>
              <a:spcPct val="35000"/>
            </a:spcAft>
            <a:buNone/>
          </a:pPr>
          <a:r>
            <a:rPr lang="en-US" sz="2400" kern="1200"/>
            <a:t>number_of_single_visit_missed : Missed appointments.</a:t>
          </a:r>
        </a:p>
      </dsp:txBody>
      <dsp:txXfrm>
        <a:off x="0" y="1864935"/>
        <a:ext cx="10515600" cy="621467"/>
      </dsp:txXfrm>
    </dsp:sp>
    <dsp:sp modelId="{D5651CAB-77D2-43E1-A92B-CD8054043DC6}">
      <dsp:nvSpPr>
        <dsp:cNvPr id="0" name=""/>
        <dsp:cNvSpPr/>
      </dsp:nvSpPr>
      <dsp:spPr>
        <a:xfrm>
          <a:off x="0" y="2486402"/>
          <a:ext cx="10515600" cy="0"/>
        </a:xfrm>
        <a:prstGeom prst="lin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FBBAC4F-1349-4BAD-87F9-CC310A71C46B}">
      <dsp:nvSpPr>
        <dsp:cNvPr id="0" name=""/>
        <dsp:cNvSpPr/>
      </dsp:nvSpPr>
      <dsp:spPr>
        <a:xfrm>
          <a:off x="0" y="2486402"/>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100000"/>
            </a:lnSpc>
            <a:spcBef>
              <a:spcPct val="0"/>
            </a:spcBef>
            <a:spcAft>
              <a:spcPct val="35000"/>
            </a:spcAft>
            <a:buNone/>
          </a:pPr>
          <a:r>
            <a:rPr lang="en-US" sz="2400" kern="1200" dirty="0" err="1"/>
            <a:t>number_of_response_missed</a:t>
          </a:r>
          <a:r>
            <a:rPr lang="en-US" sz="2400" kern="1200" dirty="0"/>
            <a:t> : Number of requests missed. </a:t>
          </a:r>
        </a:p>
      </dsp:txBody>
      <dsp:txXfrm>
        <a:off x="0" y="2486402"/>
        <a:ext cx="10515600" cy="621467"/>
      </dsp:txXfrm>
    </dsp:sp>
    <dsp:sp modelId="{DF6E7B70-BE8A-42F7-AA64-ADB4693C0554}">
      <dsp:nvSpPr>
        <dsp:cNvPr id="0" name=""/>
        <dsp:cNvSpPr/>
      </dsp:nvSpPr>
      <dsp:spPr>
        <a:xfrm>
          <a:off x="0" y="3107870"/>
          <a:ext cx="10515600" cy="0"/>
        </a:xfrm>
        <a:prstGeom prst="line">
          <a:avLst/>
        </a:prstGeom>
        <a:solidFill>
          <a:schemeClr val="accent5">
            <a:hueOff val="-5632119"/>
            <a:satOff val="-14516"/>
            <a:lumOff val="-9804"/>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4AEDC73-3DAF-428A-A656-4F7D482C1F24}">
      <dsp:nvSpPr>
        <dsp:cNvPr id="0" name=""/>
        <dsp:cNvSpPr/>
      </dsp:nvSpPr>
      <dsp:spPr>
        <a:xfrm>
          <a:off x="0" y="3107870"/>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100000"/>
            </a:lnSpc>
            <a:spcBef>
              <a:spcPct val="0"/>
            </a:spcBef>
            <a:spcAft>
              <a:spcPct val="35000"/>
            </a:spcAft>
            <a:buNone/>
          </a:pPr>
          <a:r>
            <a:rPr lang="en-US" sz="2400" kern="1200" dirty="0"/>
            <a:t>Renewal date and incident date</a:t>
          </a:r>
        </a:p>
      </dsp:txBody>
      <dsp:txXfrm>
        <a:off x="0" y="3107870"/>
        <a:ext cx="10515600" cy="621467"/>
      </dsp:txXfrm>
    </dsp:sp>
    <dsp:sp modelId="{85E4C828-9310-4AD3-811A-C5E2B6C77EB9}">
      <dsp:nvSpPr>
        <dsp:cNvPr id="0" name=""/>
        <dsp:cNvSpPr/>
      </dsp:nvSpPr>
      <dsp:spPr>
        <a:xfrm>
          <a:off x="0" y="3729338"/>
          <a:ext cx="1051560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6C99467-A78C-45F1-93F2-76332F6018B2}">
      <dsp:nvSpPr>
        <dsp:cNvPr id="0" name=""/>
        <dsp:cNvSpPr/>
      </dsp:nvSpPr>
      <dsp:spPr>
        <a:xfrm>
          <a:off x="0" y="3729338"/>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100000"/>
            </a:lnSpc>
            <a:spcBef>
              <a:spcPct val="0"/>
            </a:spcBef>
            <a:spcAft>
              <a:spcPct val="35000"/>
            </a:spcAft>
            <a:buNone/>
          </a:pPr>
          <a:r>
            <a:rPr lang="en-US" sz="2400" kern="1200" dirty="0"/>
            <a:t>Data is ranges from 2011-2013: 3 Years</a:t>
          </a:r>
        </a:p>
      </dsp:txBody>
      <dsp:txXfrm>
        <a:off x="0" y="3729338"/>
        <a:ext cx="10515600" cy="6214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982576-B9C9-4827-B3C6-503CD1389677}" type="datetimeFigureOut">
              <a:rPr lang="en-US" smtClean="0"/>
              <a:t>12/11/2018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EDA95F-61E6-49B5-804B-3356C095DFB8}" type="slidenum">
              <a:rPr lang="en-US" smtClean="0"/>
              <a:t>‹#›</a:t>
            </a:fld>
            <a:endParaRPr lang="en-US"/>
          </a:p>
        </p:txBody>
      </p:sp>
    </p:spTree>
    <p:extLst>
      <p:ext uri="{BB962C8B-B14F-4D97-AF65-F5344CB8AC3E}">
        <p14:creationId xmlns:p14="http://schemas.microsoft.com/office/powerpoint/2010/main" val="34712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collected overtimes needs to have a period</a:t>
            </a:r>
          </a:p>
        </p:txBody>
      </p:sp>
      <p:sp>
        <p:nvSpPr>
          <p:cNvPr id="4" name="Slide Number Placeholder 3"/>
          <p:cNvSpPr>
            <a:spLocks noGrp="1"/>
          </p:cNvSpPr>
          <p:nvPr>
            <p:ph type="sldNum" sz="quarter" idx="5"/>
          </p:nvPr>
        </p:nvSpPr>
        <p:spPr/>
        <p:txBody>
          <a:bodyPr/>
          <a:lstStyle/>
          <a:p>
            <a:fld id="{BDEDA95F-61E6-49B5-804B-3356C095DFB8}" type="slidenum">
              <a:rPr lang="en-US" smtClean="0"/>
              <a:t>6</a:t>
            </a:fld>
            <a:endParaRPr lang="en-US"/>
          </a:p>
        </p:txBody>
      </p:sp>
    </p:spTree>
    <p:extLst>
      <p:ext uri="{BB962C8B-B14F-4D97-AF65-F5344CB8AC3E}">
        <p14:creationId xmlns:p14="http://schemas.microsoft.com/office/powerpoint/2010/main" val="2107892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6A327-71D3-4FBC-89C6-B6A3CBCFA6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78A838-4830-4FCE-ADF7-7E235EE6ED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0705D2-AAD2-4B65-B7F8-8F54B6134253}"/>
              </a:ext>
            </a:extLst>
          </p:cNvPr>
          <p:cNvSpPr>
            <a:spLocks noGrp="1"/>
          </p:cNvSpPr>
          <p:nvPr>
            <p:ph type="dt" sz="half" idx="10"/>
          </p:nvPr>
        </p:nvSpPr>
        <p:spPr/>
        <p:txBody>
          <a:bodyPr/>
          <a:lstStyle/>
          <a:p>
            <a:fld id="{6EA79E3D-1F02-4195-9A01-C175C84EEA5C}" type="datetimeFigureOut">
              <a:rPr lang="en-US" smtClean="0"/>
              <a:t>12/11/2018</a:t>
            </a:fld>
            <a:endParaRPr lang="en-US"/>
          </a:p>
        </p:txBody>
      </p:sp>
      <p:sp>
        <p:nvSpPr>
          <p:cNvPr id="5" name="Footer Placeholder 4">
            <a:extLst>
              <a:ext uri="{FF2B5EF4-FFF2-40B4-BE49-F238E27FC236}">
                <a16:creationId xmlns:a16="http://schemas.microsoft.com/office/drawing/2014/main" id="{C3053BE8-3F16-4467-B797-B41B40424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905C1-DC4E-4263-985B-9B21D24EA79E}"/>
              </a:ext>
            </a:extLst>
          </p:cNvPr>
          <p:cNvSpPr>
            <a:spLocks noGrp="1"/>
          </p:cNvSpPr>
          <p:nvPr>
            <p:ph type="sldNum" sz="quarter" idx="12"/>
          </p:nvPr>
        </p:nvSpPr>
        <p:spPr/>
        <p:txBody>
          <a:bodyPr/>
          <a:lstStyle/>
          <a:p>
            <a:fld id="{C6F37015-95F3-487B-B534-ABDF44AD36FA}" type="slidenum">
              <a:rPr lang="en-US" smtClean="0"/>
              <a:t>‹#›</a:t>
            </a:fld>
            <a:endParaRPr lang="en-US"/>
          </a:p>
        </p:txBody>
      </p:sp>
    </p:spTree>
    <p:extLst>
      <p:ext uri="{BB962C8B-B14F-4D97-AF65-F5344CB8AC3E}">
        <p14:creationId xmlns:p14="http://schemas.microsoft.com/office/powerpoint/2010/main" val="2122034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211E-90A5-40B5-AAAF-8CFDCBA671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88E015-81E4-487E-82EB-4AE1B990BC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0AA308-69B9-4B53-B827-1A5D93CB6E41}"/>
              </a:ext>
            </a:extLst>
          </p:cNvPr>
          <p:cNvSpPr>
            <a:spLocks noGrp="1"/>
          </p:cNvSpPr>
          <p:nvPr>
            <p:ph type="dt" sz="half" idx="10"/>
          </p:nvPr>
        </p:nvSpPr>
        <p:spPr/>
        <p:txBody>
          <a:bodyPr/>
          <a:lstStyle/>
          <a:p>
            <a:fld id="{6EA79E3D-1F02-4195-9A01-C175C84EEA5C}" type="datetimeFigureOut">
              <a:rPr lang="en-US" smtClean="0"/>
              <a:t>12/11/2018</a:t>
            </a:fld>
            <a:endParaRPr lang="en-US"/>
          </a:p>
        </p:txBody>
      </p:sp>
      <p:sp>
        <p:nvSpPr>
          <p:cNvPr id="5" name="Footer Placeholder 4">
            <a:extLst>
              <a:ext uri="{FF2B5EF4-FFF2-40B4-BE49-F238E27FC236}">
                <a16:creationId xmlns:a16="http://schemas.microsoft.com/office/drawing/2014/main" id="{AAFC8A00-DF87-40FF-B594-0777A9571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12A35-567E-432D-AA89-19523CBBCAE8}"/>
              </a:ext>
            </a:extLst>
          </p:cNvPr>
          <p:cNvSpPr>
            <a:spLocks noGrp="1"/>
          </p:cNvSpPr>
          <p:nvPr>
            <p:ph type="sldNum" sz="quarter" idx="12"/>
          </p:nvPr>
        </p:nvSpPr>
        <p:spPr/>
        <p:txBody>
          <a:bodyPr/>
          <a:lstStyle/>
          <a:p>
            <a:fld id="{C6F37015-95F3-487B-B534-ABDF44AD36FA}" type="slidenum">
              <a:rPr lang="en-US" smtClean="0"/>
              <a:t>‹#›</a:t>
            </a:fld>
            <a:endParaRPr lang="en-US"/>
          </a:p>
        </p:txBody>
      </p:sp>
    </p:spTree>
    <p:extLst>
      <p:ext uri="{BB962C8B-B14F-4D97-AF65-F5344CB8AC3E}">
        <p14:creationId xmlns:p14="http://schemas.microsoft.com/office/powerpoint/2010/main" val="390382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507FBF-6F1A-4313-88AB-A0C8B5F65B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F5698E-A8CE-4E04-9F82-4519041072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E8FE85-9305-4785-ABEB-5A3FAEC78042}"/>
              </a:ext>
            </a:extLst>
          </p:cNvPr>
          <p:cNvSpPr>
            <a:spLocks noGrp="1"/>
          </p:cNvSpPr>
          <p:nvPr>
            <p:ph type="dt" sz="half" idx="10"/>
          </p:nvPr>
        </p:nvSpPr>
        <p:spPr/>
        <p:txBody>
          <a:bodyPr/>
          <a:lstStyle/>
          <a:p>
            <a:fld id="{6EA79E3D-1F02-4195-9A01-C175C84EEA5C}" type="datetimeFigureOut">
              <a:rPr lang="en-US" smtClean="0"/>
              <a:t>12/11/2018</a:t>
            </a:fld>
            <a:endParaRPr lang="en-US"/>
          </a:p>
        </p:txBody>
      </p:sp>
      <p:sp>
        <p:nvSpPr>
          <p:cNvPr id="5" name="Footer Placeholder 4">
            <a:extLst>
              <a:ext uri="{FF2B5EF4-FFF2-40B4-BE49-F238E27FC236}">
                <a16:creationId xmlns:a16="http://schemas.microsoft.com/office/drawing/2014/main" id="{597523BC-506A-4948-B665-7B63397B5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C2FFD-3C20-4EB0-9ECA-B6CBA8C11D30}"/>
              </a:ext>
            </a:extLst>
          </p:cNvPr>
          <p:cNvSpPr>
            <a:spLocks noGrp="1"/>
          </p:cNvSpPr>
          <p:nvPr>
            <p:ph type="sldNum" sz="quarter" idx="12"/>
          </p:nvPr>
        </p:nvSpPr>
        <p:spPr/>
        <p:txBody>
          <a:bodyPr/>
          <a:lstStyle/>
          <a:p>
            <a:fld id="{C6F37015-95F3-487B-B534-ABDF44AD36FA}" type="slidenum">
              <a:rPr lang="en-US" smtClean="0"/>
              <a:t>‹#›</a:t>
            </a:fld>
            <a:endParaRPr lang="en-US"/>
          </a:p>
        </p:txBody>
      </p:sp>
    </p:spTree>
    <p:extLst>
      <p:ext uri="{BB962C8B-B14F-4D97-AF65-F5344CB8AC3E}">
        <p14:creationId xmlns:p14="http://schemas.microsoft.com/office/powerpoint/2010/main" val="563843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D0F2-3682-470A-A0D8-62549AF82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BF5EC8-4386-40DD-89A9-1ADD7E0201A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9DEA55-8EC9-46B6-A5A1-C79BD30ABFC5}"/>
              </a:ext>
            </a:extLst>
          </p:cNvPr>
          <p:cNvSpPr>
            <a:spLocks noGrp="1"/>
          </p:cNvSpPr>
          <p:nvPr>
            <p:ph type="dt" sz="half" idx="10"/>
          </p:nvPr>
        </p:nvSpPr>
        <p:spPr/>
        <p:txBody>
          <a:bodyPr/>
          <a:lstStyle/>
          <a:p>
            <a:fld id="{6EA79E3D-1F02-4195-9A01-C175C84EEA5C}" type="datetimeFigureOut">
              <a:rPr lang="en-US" smtClean="0"/>
              <a:t>12/11/2018</a:t>
            </a:fld>
            <a:endParaRPr lang="en-US"/>
          </a:p>
        </p:txBody>
      </p:sp>
      <p:sp>
        <p:nvSpPr>
          <p:cNvPr id="5" name="Footer Placeholder 4">
            <a:extLst>
              <a:ext uri="{FF2B5EF4-FFF2-40B4-BE49-F238E27FC236}">
                <a16:creationId xmlns:a16="http://schemas.microsoft.com/office/drawing/2014/main" id="{924D1D41-0465-4F16-A17D-5BF59657F2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84A9C-285F-4576-B33F-EE2040A093B4}"/>
              </a:ext>
            </a:extLst>
          </p:cNvPr>
          <p:cNvSpPr>
            <a:spLocks noGrp="1"/>
          </p:cNvSpPr>
          <p:nvPr>
            <p:ph type="sldNum" sz="quarter" idx="12"/>
          </p:nvPr>
        </p:nvSpPr>
        <p:spPr/>
        <p:txBody>
          <a:bodyPr/>
          <a:lstStyle/>
          <a:p>
            <a:fld id="{C6F37015-95F3-487B-B534-ABDF44AD36FA}" type="slidenum">
              <a:rPr lang="en-US" smtClean="0"/>
              <a:t>‹#›</a:t>
            </a:fld>
            <a:endParaRPr lang="en-US"/>
          </a:p>
        </p:txBody>
      </p:sp>
    </p:spTree>
    <p:extLst>
      <p:ext uri="{BB962C8B-B14F-4D97-AF65-F5344CB8AC3E}">
        <p14:creationId xmlns:p14="http://schemas.microsoft.com/office/powerpoint/2010/main" val="3545648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9E3C-A15E-4472-9B20-BF9408A82F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96EAEC-B7A3-4035-80A2-DA6AC4944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747075-13CB-404C-B60E-22AD3951254D}"/>
              </a:ext>
            </a:extLst>
          </p:cNvPr>
          <p:cNvSpPr>
            <a:spLocks noGrp="1"/>
          </p:cNvSpPr>
          <p:nvPr>
            <p:ph type="dt" sz="half" idx="10"/>
          </p:nvPr>
        </p:nvSpPr>
        <p:spPr/>
        <p:txBody>
          <a:bodyPr/>
          <a:lstStyle/>
          <a:p>
            <a:fld id="{6EA79E3D-1F02-4195-9A01-C175C84EEA5C}" type="datetimeFigureOut">
              <a:rPr lang="en-US" smtClean="0"/>
              <a:t>12/11/2018</a:t>
            </a:fld>
            <a:endParaRPr lang="en-US"/>
          </a:p>
        </p:txBody>
      </p:sp>
      <p:sp>
        <p:nvSpPr>
          <p:cNvPr id="5" name="Footer Placeholder 4">
            <a:extLst>
              <a:ext uri="{FF2B5EF4-FFF2-40B4-BE49-F238E27FC236}">
                <a16:creationId xmlns:a16="http://schemas.microsoft.com/office/drawing/2014/main" id="{54C0F82A-297F-4D6C-BAAE-30F3DC456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0BBF8-02EC-4783-86D7-EEC2DB3488E7}"/>
              </a:ext>
            </a:extLst>
          </p:cNvPr>
          <p:cNvSpPr>
            <a:spLocks noGrp="1"/>
          </p:cNvSpPr>
          <p:nvPr>
            <p:ph type="sldNum" sz="quarter" idx="12"/>
          </p:nvPr>
        </p:nvSpPr>
        <p:spPr/>
        <p:txBody>
          <a:bodyPr/>
          <a:lstStyle/>
          <a:p>
            <a:fld id="{C6F37015-95F3-487B-B534-ABDF44AD36FA}" type="slidenum">
              <a:rPr lang="en-US" smtClean="0"/>
              <a:t>‹#›</a:t>
            </a:fld>
            <a:endParaRPr lang="en-US"/>
          </a:p>
        </p:txBody>
      </p:sp>
    </p:spTree>
    <p:extLst>
      <p:ext uri="{BB962C8B-B14F-4D97-AF65-F5344CB8AC3E}">
        <p14:creationId xmlns:p14="http://schemas.microsoft.com/office/powerpoint/2010/main" val="302057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916B6-1CF5-4369-B9EF-5E4FDF7FC1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D995DD-F7B7-4F1C-A9B4-120C315BF5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DFCC57-5CC1-4EE8-AAA1-8D22B106543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787B6D-4017-492A-98D3-FB88C8554A4D}"/>
              </a:ext>
            </a:extLst>
          </p:cNvPr>
          <p:cNvSpPr>
            <a:spLocks noGrp="1"/>
          </p:cNvSpPr>
          <p:nvPr>
            <p:ph type="dt" sz="half" idx="10"/>
          </p:nvPr>
        </p:nvSpPr>
        <p:spPr/>
        <p:txBody>
          <a:bodyPr/>
          <a:lstStyle/>
          <a:p>
            <a:fld id="{6EA79E3D-1F02-4195-9A01-C175C84EEA5C}" type="datetimeFigureOut">
              <a:rPr lang="en-US" smtClean="0"/>
              <a:t>12/11/2018</a:t>
            </a:fld>
            <a:endParaRPr lang="en-US"/>
          </a:p>
        </p:txBody>
      </p:sp>
      <p:sp>
        <p:nvSpPr>
          <p:cNvPr id="6" name="Footer Placeholder 5">
            <a:extLst>
              <a:ext uri="{FF2B5EF4-FFF2-40B4-BE49-F238E27FC236}">
                <a16:creationId xmlns:a16="http://schemas.microsoft.com/office/drawing/2014/main" id="{987B28EF-FCDA-4DAA-8B45-DE3D831E1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6D954-8326-4A71-A118-9C38DB9D4FC4}"/>
              </a:ext>
            </a:extLst>
          </p:cNvPr>
          <p:cNvSpPr>
            <a:spLocks noGrp="1"/>
          </p:cNvSpPr>
          <p:nvPr>
            <p:ph type="sldNum" sz="quarter" idx="12"/>
          </p:nvPr>
        </p:nvSpPr>
        <p:spPr/>
        <p:txBody>
          <a:bodyPr/>
          <a:lstStyle/>
          <a:p>
            <a:fld id="{C6F37015-95F3-487B-B534-ABDF44AD36FA}" type="slidenum">
              <a:rPr lang="en-US" smtClean="0"/>
              <a:t>‹#›</a:t>
            </a:fld>
            <a:endParaRPr lang="en-US"/>
          </a:p>
        </p:txBody>
      </p:sp>
    </p:spTree>
    <p:extLst>
      <p:ext uri="{BB962C8B-B14F-4D97-AF65-F5344CB8AC3E}">
        <p14:creationId xmlns:p14="http://schemas.microsoft.com/office/powerpoint/2010/main" val="2990012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4FD9-E2F1-4E84-AE63-001140B54E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1018E8-D3C7-4970-9443-502C602186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74BB0A8-560B-4F54-BD21-CB452D9E87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74B7C1-9C74-407E-B375-0C818F258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882B01-295B-489B-A534-0E431B45FD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C96C50-D992-43E2-A9B7-CF7C351705F8}"/>
              </a:ext>
            </a:extLst>
          </p:cNvPr>
          <p:cNvSpPr>
            <a:spLocks noGrp="1"/>
          </p:cNvSpPr>
          <p:nvPr>
            <p:ph type="dt" sz="half" idx="10"/>
          </p:nvPr>
        </p:nvSpPr>
        <p:spPr/>
        <p:txBody>
          <a:bodyPr/>
          <a:lstStyle/>
          <a:p>
            <a:fld id="{6EA79E3D-1F02-4195-9A01-C175C84EEA5C}" type="datetimeFigureOut">
              <a:rPr lang="en-US" smtClean="0"/>
              <a:t>12/11/2018</a:t>
            </a:fld>
            <a:endParaRPr lang="en-US"/>
          </a:p>
        </p:txBody>
      </p:sp>
      <p:sp>
        <p:nvSpPr>
          <p:cNvPr id="8" name="Footer Placeholder 7">
            <a:extLst>
              <a:ext uri="{FF2B5EF4-FFF2-40B4-BE49-F238E27FC236}">
                <a16:creationId xmlns:a16="http://schemas.microsoft.com/office/drawing/2014/main" id="{F72213E7-3E24-49BF-93AB-2981F76855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44AA2A-60BF-48C0-B5C8-D76D3A1FC7A7}"/>
              </a:ext>
            </a:extLst>
          </p:cNvPr>
          <p:cNvSpPr>
            <a:spLocks noGrp="1"/>
          </p:cNvSpPr>
          <p:nvPr>
            <p:ph type="sldNum" sz="quarter" idx="12"/>
          </p:nvPr>
        </p:nvSpPr>
        <p:spPr/>
        <p:txBody>
          <a:bodyPr/>
          <a:lstStyle/>
          <a:p>
            <a:fld id="{C6F37015-95F3-487B-B534-ABDF44AD36FA}" type="slidenum">
              <a:rPr lang="en-US" smtClean="0"/>
              <a:t>‹#›</a:t>
            </a:fld>
            <a:endParaRPr lang="en-US"/>
          </a:p>
        </p:txBody>
      </p:sp>
    </p:spTree>
    <p:extLst>
      <p:ext uri="{BB962C8B-B14F-4D97-AF65-F5344CB8AC3E}">
        <p14:creationId xmlns:p14="http://schemas.microsoft.com/office/powerpoint/2010/main" val="335352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E7EAA-A24D-4123-AE94-5D00675BD7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D19406-9C41-4877-92F4-17362866712C}"/>
              </a:ext>
            </a:extLst>
          </p:cNvPr>
          <p:cNvSpPr>
            <a:spLocks noGrp="1"/>
          </p:cNvSpPr>
          <p:nvPr>
            <p:ph type="dt" sz="half" idx="10"/>
          </p:nvPr>
        </p:nvSpPr>
        <p:spPr/>
        <p:txBody>
          <a:bodyPr/>
          <a:lstStyle/>
          <a:p>
            <a:fld id="{6EA79E3D-1F02-4195-9A01-C175C84EEA5C}" type="datetimeFigureOut">
              <a:rPr lang="en-US" smtClean="0"/>
              <a:t>12/11/2018</a:t>
            </a:fld>
            <a:endParaRPr lang="en-US"/>
          </a:p>
        </p:txBody>
      </p:sp>
      <p:sp>
        <p:nvSpPr>
          <p:cNvPr id="4" name="Footer Placeholder 3">
            <a:extLst>
              <a:ext uri="{FF2B5EF4-FFF2-40B4-BE49-F238E27FC236}">
                <a16:creationId xmlns:a16="http://schemas.microsoft.com/office/drawing/2014/main" id="{E7573365-B5EF-4FDE-8E9E-7B8C9AA75E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4047B0-D833-44C1-B7B6-90618AA344A8}"/>
              </a:ext>
            </a:extLst>
          </p:cNvPr>
          <p:cNvSpPr>
            <a:spLocks noGrp="1"/>
          </p:cNvSpPr>
          <p:nvPr>
            <p:ph type="sldNum" sz="quarter" idx="12"/>
          </p:nvPr>
        </p:nvSpPr>
        <p:spPr/>
        <p:txBody>
          <a:bodyPr/>
          <a:lstStyle/>
          <a:p>
            <a:fld id="{C6F37015-95F3-487B-B534-ABDF44AD36FA}" type="slidenum">
              <a:rPr lang="en-US" smtClean="0"/>
              <a:t>‹#›</a:t>
            </a:fld>
            <a:endParaRPr lang="en-US"/>
          </a:p>
        </p:txBody>
      </p:sp>
    </p:spTree>
    <p:extLst>
      <p:ext uri="{BB962C8B-B14F-4D97-AF65-F5344CB8AC3E}">
        <p14:creationId xmlns:p14="http://schemas.microsoft.com/office/powerpoint/2010/main" val="3586071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FA5140-8D95-4FFB-8B1F-5309588681F9}"/>
              </a:ext>
            </a:extLst>
          </p:cNvPr>
          <p:cNvSpPr>
            <a:spLocks noGrp="1"/>
          </p:cNvSpPr>
          <p:nvPr>
            <p:ph type="dt" sz="half" idx="10"/>
          </p:nvPr>
        </p:nvSpPr>
        <p:spPr/>
        <p:txBody>
          <a:bodyPr/>
          <a:lstStyle/>
          <a:p>
            <a:fld id="{6EA79E3D-1F02-4195-9A01-C175C84EEA5C}" type="datetimeFigureOut">
              <a:rPr lang="en-US" smtClean="0"/>
              <a:t>12/11/2018</a:t>
            </a:fld>
            <a:endParaRPr lang="en-US"/>
          </a:p>
        </p:txBody>
      </p:sp>
      <p:sp>
        <p:nvSpPr>
          <p:cNvPr id="3" name="Footer Placeholder 2">
            <a:extLst>
              <a:ext uri="{FF2B5EF4-FFF2-40B4-BE49-F238E27FC236}">
                <a16:creationId xmlns:a16="http://schemas.microsoft.com/office/drawing/2014/main" id="{621C4208-E2AF-4250-91F3-0D9ACC2997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0AEA5F-8DBE-44A6-9AFB-5C8FCA6EFDBB}"/>
              </a:ext>
            </a:extLst>
          </p:cNvPr>
          <p:cNvSpPr>
            <a:spLocks noGrp="1"/>
          </p:cNvSpPr>
          <p:nvPr>
            <p:ph type="sldNum" sz="quarter" idx="12"/>
          </p:nvPr>
        </p:nvSpPr>
        <p:spPr/>
        <p:txBody>
          <a:bodyPr/>
          <a:lstStyle/>
          <a:p>
            <a:fld id="{C6F37015-95F3-487B-B534-ABDF44AD36FA}" type="slidenum">
              <a:rPr lang="en-US" smtClean="0"/>
              <a:t>‹#›</a:t>
            </a:fld>
            <a:endParaRPr lang="en-US"/>
          </a:p>
        </p:txBody>
      </p:sp>
    </p:spTree>
    <p:extLst>
      <p:ext uri="{BB962C8B-B14F-4D97-AF65-F5344CB8AC3E}">
        <p14:creationId xmlns:p14="http://schemas.microsoft.com/office/powerpoint/2010/main" val="2787128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F94E-E6EE-4B61-A184-5347E59944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40F019-9A0F-4F9A-94B8-9D52B7CEEB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8E05A2-2945-44F0-BAF8-EBEE6E242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149889-A865-4A8E-95CB-7E65879ADA24}"/>
              </a:ext>
            </a:extLst>
          </p:cNvPr>
          <p:cNvSpPr>
            <a:spLocks noGrp="1"/>
          </p:cNvSpPr>
          <p:nvPr>
            <p:ph type="dt" sz="half" idx="10"/>
          </p:nvPr>
        </p:nvSpPr>
        <p:spPr/>
        <p:txBody>
          <a:bodyPr/>
          <a:lstStyle/>
          <a:p>
            <a:fld id="{6EA79E3D-1F02-4195-9A01-C175C84EEA5C}" type="datetimeFigureOut">
              <a:rPr lang="en-US" smtClean="0"/>
              <a:t>12/11/2018</a:t>
            </a:fld>
            <a:endParaRPr lang="en-US"/>
          </a:p>
        </p:txBody>
      </p:sp>
      <p:sp>
        <p:nvSpPr>
          <p:cNvPr id="6" name="Footer Placeholder 5">
            <a:extLst>
              <a:ext uri="{FF2B5EF4-FFF2-40B4-BE49-F238E27FC236}">
                <a16:creationId xmlns:a16="http://schemas.microsoft.com/office/drawing/2014/main" id="{5D3A8971-F61E-4015-AD86-5D05BCB789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22AE58-052E-445E-9DDD-14623B72B628}"/>
              </a:ext>
            </a:extLst>
          </p:cNvPr>
          <p:cNvSpPr>
            <a:spLocks noGrp="1"/>
          </p:cNvSpPr>
          <p:nvPr>
            <p:ph type="sldNum" sz="quarter" idx="12"/>
          </p:nvPr>
        </p:nvSpPr>
        <p:spPr/>
        <p:txBody>
          <a:bodyPr/>
          <a:lstStyle/>
          <a:p>
            <a:fld id="{C6F37015-95F3-487B-B534-ABDF44AD36FA}" type="slidenum">
              <a:rPr lang="en-US" smtClean="0"/>
              <a:t>‹#›</a:t>
            </a:fld>
            <a:endParaRPr lang="en-US"/>
          </a:p>
        </p:txBody>
      </p:sp>
    </p:spTree>
    <p:extLst>
      <p:ext uri="{BB962C8B-B14F-4D97-AF65-F5344CB8AC3E}">
        <p14:creationId xmlns:p14="http://schemas.microsoft.com/office/powerpoint/2010/main" val="495131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771A3-C2AB-4C93-81CE-8B541F9CD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CDC851-D9F1-4A28-813F-37D389DD28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B33E0E-9E21-46DA-83A6-1B7B48AF0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FBBDB5-38F6-4F65-BC3F-56961006A85C}"/>
              </a:ext>
            </a:extLst>
          </p:cNvPr>
          <p:cNvSpPr>
            <a:spLocks noGrp="1"/>
          </p:cNvSpPr>
          <p:nvPr>
            <p:ph type="dt" sz="half" idx="10"/>
          </p:nvPr>
        </p:nvSpPr>
        <p:spPr/>
        <p:txBody>
          <a:bodyPr/>
          <a:lstStyle/>
          <a:p>
            <a:fld id="{6EA79E3D-1F02-4195-9A01-C175C84EEA5C}" type="datetimeFigureOut">
              <a:rPr lang="en-US" smtClean="0"/>
              <a:t>12/11/2018</a:t>
            </a:fld>
            <a:endParaRPr lang="en-US"/>
          </a:p>
        </p:txBody>
      </p:sp>
      <p:sp>
        <p:nvSpPr>
          <p:cNvPr id="6" name="Footer Placeholder 5">
            <a:extLst>
              <a:ext uri="{FF2B5EF4-FFF2-40B4-BE49-F238E27FC236}">
                <a16:creationId xmlns:a16="http://schemas.microsoft.com/office/drawing/2014/main" id="{844FFEBB-6C38-4E9D-881C-A327783A92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24378-5333-4CE9-88D2-25ADB74770F3}"/>
              </a:ext>
            </a:extLst>
          </p:cNvPr>
          <p:cNvSpPr>
            <a:spLocks noGrp="1"/>
          </p:cNvSpPr>
          <p:nvPr>
            <p:ph type="sldNum" sz="quarter" idx="12"/>
          </p:nvPr>
        </p:nvSpPr>
        <p:spPr/>
        <p:txBody>
          <a:bodyPr/>
          <a:lstStyle/>
          <a:p>
            <a:fld id="{C6F37015-95F3-487B-B534-ABDF44AD36FA}" type="slidenum">
              <a:rPr lang="en-US" smtClean="0"/>
              <a:t>‹#›</a:t>
            </a:fld>
            <a:endParaRPr lang="en-US"/>
          </a:p>
        </p:txBody>
      </p:sp>
    </p:spTree>
    <p:extLst>
      <p:ext uri="{BB962C8B-B14F-4D97-AF65-F5344CB8AC3E}">
        <p14:creationId xmlns:p14="http://schemas.microsoft.com/office/powerpoint/2010/main" val="354261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59052-B6EF-4D89-B76A-D1C675944C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79F619-19E8-41E1-9163-ED193EC58F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05678-D428-436B-98EF-72EB044937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79E3D-1F02-4195-9A01-C175C84EEA5C}" type="datetimeFigureOut">
              <a:rPr lang="en-US" smtClean="0"/>
              <a:t>12/11/2018</a:t>
            </a:fld>
            <a:endParaRPr lang="en-US"/>
          </a:p>
        </p:txBody>
      </p:sp>
      <p:sp>
        <p:nvSpPr>
          <p:cNvPr id="5" name="Footer Placeholder 4">
            <a:extLst>
              <a:ext uri="{FF2B5EF4-FFF2-40B4-BE49-F238E27FC236}">
                <a16:creationId xmlns:a16="http://schemas.microsoft.com/office/drawing/2014/main" id="{C8F6C69C-7648-430D-9D7D-9DCF300DC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D4E0CA-75C1-4A82-A909-99F3C990B7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37015-95F3-487B-B534-ABDF44AD36FA}" type="slidenum">
              <a:rPr lang="en-US" smtClean="0"/>
              <a:t>‹#›</a:t>
            </a:fld>
            <a:endParaRPr lang="en-US"/>
          </a:p>
        </p:txBody>
      </p:sp>
    </p:spTree>
    <p:extLst>
      <p:ext uri="{BB962C8B-B14F-4D97-AF65-F5344CB8AC3E}">
        <p14:creationId xmlns:p14="http://schemas.microsoft.com/office/powerpoint/2010/main" val="340842290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F547-F36A-4119-AE61-C634B60A071E}"/>
              </a:ext>
            </a:extLst>
          </p:cNvPr>
          <p:cNvSpPr>
            <a:spLocks noGrp="1"/>
          </p:cNvSpPr>
          <p:nvPr>
            <p:ph type="ctrTitle"/>
          </p:nvPr>
        </p:nvSpPr>
        <p:spPr>
          <a:xfrm>
            <a:off x="1524000" y="846306"/>
            <a:ext cx="9144000" cy="2662207"/>
          </a:xfrm>
        </p:spPr>
        <p:txBody>
          <a:bodyPr>
            <a:normAutofit/>
          </a:bodyPr>
          <a:lstStyle/>
          <a:p>
            <a:r>
              <a:rPr lang="en-US" dirty="0">
                <a:solidFill>
                  <a:schemeClr val="tx2">
                    <a:lumMod val="75000"/>
                  </a:schemeClr>
                </a:solidFill>
                <a:latin typeface="Aharoni" panose="02010803020104030203" pitchFamily="2" charset="-79"/>
                <a:cs typeface="Aharoni" panose="02010803020104030203" pitchFamily="2" charset="-79"/>
              </a:rPr>
              <a:t>A Contract Conversion Model</a:t>
            </a:r>
          </a:p>
        </p:txBody>
      </p:sp>
      <p:sp>
        <p:nvSpPr>
          <p:cNvPr id="3" name="Subtitle 2">
            <a:extLst>
              <a:ext uri="{FF2B5EF4-FFF2-40B4-BE49-F238E27FC236}">
                <a16:creationId xmlns:a16="http://schemas.microsoft.com/office/drawing/2014/main" id="{4A0BCF48-C17F-4C8F-B8CC-DCFE763F08CD}"/>
              </a:ext>
            </a:extLst>
          </p:cNvPr>
          <p:cNvSpPr>
            <a:spLocks noGrp="1"/>
          </p:cNvSpPr>
          <p:nvPr>
            <p:ph type="subTitle" idx="1"/>
          </p:nvPr>
        </p:nvSpPr>
        <p:spPr>
          <a:xfrm>
            <a:off x="234462" y="5022484"/>
            <a:ext cx="11902830" cy="1655762"/>
          </a:xfrm>
        </p:spPr>
        <p:txBody>
          <a:bodyPr/>
          <a:lstStyle/>
          <a:p>
            <a:pPr algn="r"/>
            <a:r>
              <a:rPr lang="en-US" dirty="0"/>
              <a:t>					</a:t>
            </a:r>
            <a:r>
              <a:rPr lang="en-US" dirty="0">
                <a:latin typeface="Times New Roman" panose="02020603050405020304" pitchFamily="18" charset="0"/>
                <a:cs typeface="Times New Roman" panose="02020603050405020304" pitchFamily="18" charset="0"/>
              </a:rPr>
              <a:t>Project for INSY 5392</a:t>
            </a:r>
          </a:p>
          <a:p>
            <a:pPr algn="r"/>
            <a:r>
              <a:rPr lang="en-US" dirty="0">
                <a:latin typeface="Times New Roman" panose="02020603050405020304" pitchFamily="18" charset="0"/>
                <a:cs typeface="Times New Roman" panose="02020603050405020304" pitchFamily="18" charset="0"/>
              </a:rPr>
              <a:t>					Submitted to Dr. Chen</a:t>
            </a:r>
          </a:p>
          <a:p>
            <a:pPr algn="r"/>
            <a:r>
              <a:rPr lang="en-US" dirty="0">
                <a:latin typeface="Times New Roman" panose="02020603050405020304" pitchFamily="18" charset="0"/>
                <a:cs typeface="Times New Roman" panose="02020603050405020304" pitchFamily="18" charset="0"/>
              </a:rPr>
              <a:t>Presented by Ekta Tomar</a:t>
            </a:r>
          </a:p>
        </p:txBody>
      </p:sp>
    </p:spTree>
    <p:extLst>
      <p:ext uri="{BB962C8B-B14F-4D97-AF65-F5344CB8AC3E}">
        <p14:creationId xmlns:p14="http://schemas.microsoft.com/office/powerpoint/2010/main" val="1660001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76E6212F-EB21-4328-8386-832840CB4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8F547-F36A-4119-AE61-C634B60A071E}"/>
              </a:ext>
            </a:extLst>
          </p:cNvPr>
          <p:cNvSpPr>
            <a:spLocks noGrp="1"/>
          </p:cNvSpPr>
          <p:nvPr>
            <p:ph type="ctrTitle"/>
          </p:nvPr>
        </p:nvSpPr>
        <p:spPr>
          <a:xfrm>
            <a:off x="332315" y="1122363"/>
            <a:ext cx="3971220" cy="3249386"/>
          </a:xfrm>
        </p:spPr>
        <p:txBody>
          <a:bodyPr anchor="ctr">
            <a:normAutofit/>
          </a:bodyPr>
          <a:lstStyle/>
          <a:p>
            <a:pPr algn="l"/>
            <a:r>
              <a:rPr lang="en-US" sz="5400">
                <a:solidFill>
                  <a:schemeClr val="bg1"/>
                </a:solidFill>
                <a:latin typeface="Aharoni" panose="02010803020104030203" pitchFamily="2" charset="-79"/>
                <a:cs typeface="Aharoni" panose="02010803020104030203" pitchFamily="2" charset="-79"/>
              </a:rPr>
              <a:t>Test Results</a:t>
            </a:r>
          </a:p>
        </p:txBody>
      </p:sp>
      <p:sp>
        <p:nvSpPr>
          <p:cNvPr id="3" name="Subtitle 2">
            <a:extLst>
              <a:ext uri="{FF2B5EF4-FFF2-40B4-BE49-F238E27FC236}">
                <a16:creationId xmlns:a16="http://schemas.microsoft.com/office/drawing/2014/main" id="{4A0BCF48-C17F-4C8F-B8CC-DCFE763F08CD}"/>
              </a:ext>
            </a:extLst>
          </p:cNvPr>
          <p:cNvSpPr>
            <a:spLocks noGrp="1"/>
          </p:cNvSpPr>
          <p:nvPr>
            <p:ph type="subTitle" idx="1"/>
          </p:nvPr>
        </p:nvSpPr>
        <p:spPr>
          <a:xfrm>
            <a:off x="332314" y="4714874"/>
            <a:ext cx="3971221" cy="1240803"/>
          </a:xfrm>
        </p:spPr>
        <p:txBody>
          <a:bodyPr>
            <a:normAutofit/>
          </a:bodyPr>
          <a:lstStyle/>
          <a:p>
            <a:pPr algn="l"/>
            <a:endParaRPr lang="en-US">
              <a:solidFill>
                <a:schemeClr val="bg1"/>
              </a:solidFill>
            </a:endParaRPr>
          </a:p>
        </p:txBody>
      </p:sp>
      <p:sp>
        <p:nvSpPr>
          <p:cNvPr id="11" name="Rectangle: Top Corners Rounded 10">
            <a:extLst>
              <a:ext uri="{FF2B5EF4-FFF2-40B4-BE49-F238E27FC236}">
                <a16:creationId xmlns:a16="http://schemas.microsoft.com/office/drawing/2014/main" id="{9E74304E-CF2D-41E1-92CF-7FC508311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4717401F-8127-4697-8085-3D6C69B5D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4559531"/>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3D66B92C-66CC-4307-98B3-B75DA6FF82F0}"/>
              </a:ext>
            </a:extLst>
          </p:cNvPr>
          <p:cNvGraphicFramePr>
            <a:graphicFrameLocks noGrp="1"/>
          </p:cNvGraphicFramePr>
          <p:nvPr>
            <p:extLst>
              <p:ext uri="{D42A27DB-BD31-4B8C-83A1-F6EECF244321}">
                <p14:modId xmlns:p14="http://schemas.microsoft.com/office/powerpoint/2010/main" val="184749837"/>
              </p:ext>
            </p:extLst>
          </p:nvPr>
        </p:nvGraphicFramePr>
        <p:xfrm>
          <a:off x="5203767" y="1135976"/>
          <a:ext cx="6542119" cy="4429004"/>
        </p:xfrm>
        <a:graphic>
          <a:graphicData uri="http://schemas.openxmlformats.org/drawingml/2006/table">
            <a:tbl>
              <a:tblPr firstRow="1" bandRow="1">
                <a:tableStyleId>{8EC20E35-A176-4012-BC5E-935CFFF8708E}</a:tableStyleId>
              </a:tblPr>
              <a:tblGrid>
                <a:gridCol w="1830346">
                  <a:extLst>
                    <a:ext uri="{9D8B030D-6E8A-4147-A177-3AD203B41FA5}">
                      <a16:colId xmlns:a16="http://schemas.microsoft.com/office/drawing/2014/main" val="3729999257"/>
                    </a:ext>
                  </a:extLst>
                </a:gridCol>
                <a:gridCol w="1845395">
                  <a:extLst>
                    <a:ext uri="{9D8B030D-6E8A-4147-A177-3AD203B41FA5}">
                      <a16:colId xmlns:a16="http://schemas.microsoft.com/office/drawing/2014/main" val="4213008397"/>
                    </a:ext>
                  </a:extLst>
                </a:gridCol>
                <a:gridCol w="1298162">
                  <a:extLst>
                    <a:ext uri="{9D8B030D-6E8A-4147-A177-3AD203B41FA5}">
                      <a16:colId xmlns:a16="http://schemas.microsoft.com/office/drawing/2014/main" val="866437714"/>
                    </a:ext>
                  </a:extLst>
                </a:gridCol>
                <a:gridCol w="1568216">
                  <a:extLst>
                    <a:ext uri="{9D8B030D-6E8A-4147-A177-3AD203B41FA5}">
                      <a16:colId xmlns:a16="http://schemas.microsoft.com/office/drawing/2014/main" val="325090877"/>
                    </a:ext>
                  </a:extLst>
                </a:gridCol>
              </a:tblGrid>
              <a:tr h="932889">
                <a:tc>
                  <a:txBody>
                    <a:bodyPr/>
                    <a:lstStyle/>
                    <a:p>
                      <a:pPr algn="ctr" fontAlgn="b"/>
                      <a:r>
                        <a:rPr lang="en-US" sz="2200" u="none" strike="noStrike">
                          <a:effectLst/>
                        </a:rPr>
                        <a:t>Parameter</a:t>
                      </a:r>
                      <a:endParaRPr lang="en-US" sz="2200" b="1" i="0" u="none" strike="noStrike">
                        <a:solidFill>
                          <a:schemeClr val="tx1">
                            <a:lumMod val="75000"/>
                            <a:lumOff val="25000"/>
                          </a:schemeClr>
                        </a:solidFill>
                        <a:effectLst/>
                        <a:latin typeface="Calibri" panose="020F0502020204030204" pitchFamily="34" charset="0"/>
                      </a:endParaRPr>
                    </a:p>
                  </a:txBody>
                  <a:tcPr marL="220113" marR="165084" marT="110057" marB="110057" anchor="b"/>
                </a:tc>
                <a:tc>
                  <a:txBody>
                    <a:bodyPr/>
                    <a:lstStyle/>
                    <a:p>
                      <a:pPr algn="ctr" fontAlgn="b"/>
                      <a:r>
                        <a:rPr lang="en-US" sz="2200" u="none" strike="noStrike">
                          <a:effectLst/>
                        </a:rPr>
                        <a:t>Coefficient</a:t>
                      </a:r>
                      <a:endParaRPr lang="en-US" sz="2200" b="1" i="0" u="none" strike="noStrike">
                        <a:solidFill>
                          <a:schemeClr val="tx1">
                            <a:lumMod val="75000"/>
                            <a:lumOff val="25000"/>
                          </a:schemeClr>
                        </a:solidFill>
                        <a:effectLst/>
                        <a:latin typeface="Calibri" panose="020F0502020204030204" pitchFamily="34" charset="0"/>
                      </a:endParaRPr>
                    </a:p>
                  </a:txBody>
                  <a:tcPr marL="220113" marR="165084" marT="110057" marB="110057" anchor="b"/>
                </a:tc>
                <a:tc>
                  <a:txBody>
                    <a:bodyPr/>
                    <a:lstStyle/>
                    <a:p>
                      <a:pPr algn="ctr" fontAlgn="b"/>
                      <a:r>
                        <a:rPr lang="en-US" sz="2200" u="none" strike="noStrike" dirty="0">
                          <a:effectLst/>
                        </a:rPr>
                        <a:t>P-value</a:t>
                      </a:r>
                      <a:endParaRPr lang="en-US" sz="2200" b="1" i="0" u="none" strike="noStrike" dirty="0">
                        <a:solidFill>
                          <a:schemeClr val="tx1">
                            <a:lumMod val="75000"/>
                            <a:lumOff val="25000"/>
                          </a:schemeClr>
                        </a:solidFill>
                        <a:effectLst/>
                        <a:latin typeface="Calibri" panose="020F0502020204030204" pitchFamily="34" charset="0"/>
                      </a:endParaRPr>
                    </a:p>
                  </a:txBody>
                  <a:tcPr marL="220113" marR="165084" marT="110057" marB="110057" anchor="b"/>
                </a:tc>
                <a:tc>
                  <a:txBody>
                    <a:bodyPr/>
                    <a:lstStyle/>
                    <a:p>
                      <a:pPr algn="ctr" fontAlgn="b"/>
                      <a:r>
                        <a:rPr lang="en-US" sz="2200" u="none" strike="noStrike">
                          <a:effectLst/>
                        </a:rPr>
                        <a:t>Pediction</a:t>
                      </a:r>
                      <a:endParaRPr lang="en-US" sz="2200" b="1" i="0" u="none" strike="noStrike">
                        <a:solidFill>
                          <a:schemeClr val="tx1">
                            <a:lumMod val="75000"/>
                            <a:lumOff val="25000"/>
                          </a:schemeClr>
                        </a:solidFill>
                        <a:effectLst/>
                        <a:latin typeface="Calibri" panose="020F0502020204030204" pitchFamily="34" charset="0"/>
                      </a:endParaRPr>
                    </a:p>
                  </a:txBody>
                  <a:tcPr marL="220113" marR="165084" marT="110057" marB="110057" anchor="b"/>
                </a:tc>
                <a:extLst>
                  <a:ext uri="{0D108BD9-81ED-4DB2-BD59-A6C34878D82A}">
                    <a16:rowId xmlns:a16="http://schemas.microsoft.com/office/drawing/2014/main" val="3825995099"/>
                  </a:ext>
                </a:extLst>
              </a:tr>
              <a:tr h="499445">
                <a:tc>
                  <a:txBody>
                    <a:bodyPr/>
                    <a:lstStyle/>
                    <a:p>
                      <a:pPr algn="ctr" fontAlgn="b"/>
                      <a:r>
                        <a:rPr lang="en-US" sz="1600" u="none" strike="noStrike">
                          <a:effectLst/>
                        </a:rPr>
                        <a:t>a</a:t>
                      </a:r>
                      <a:endParaRPr lang="en-US" sz="1600" b="1" i="0" u="none" strike="noStrike">
                        <a:solidFill>
                          <a:schemeClr val="tx1">
                            <a:lumMod val="75000"/>
                            <a:lumOff val="25000"/>
                          </a:schemeClr>
                        </a:solidFill>
                        <a:effectLst/>
                        <a:latin typeface="Calibri" panose="020F0502020204030204" pitchFamily="34" charset="0"/>
                      </a:endParaRPr>
                    </a:p>
                  </a:txBody>
                  <a:tcPr marL="220113" marR="165084" marT="110057" marB="110057" anchor="b"/>
                </a:tc>
                <a:tc>
                  <a:txBody>
                    <a:bodyPr/>
                    <a:lstStyle/>
                    <a:p>
                      <a:pPr algn="ctr" fontAlgn="b"/>
                      <a:r>
                        <a:rPr lang="en-US" sz="1600" u="none" strike="noStrike" dirty="0">
                          <a:effectLst/>
                        </a:rPr>
                        <a:t>-1.72164</a:t>
                      </a:r>
                      <a:endParaRPr lang="en-US" sz="1600" b="0" i="0" u="none" strike="noStrike" dirty="0">
                        <a:solidFill>
                          <a:schemeClr val="tx1">
                            <a:lumMod val="75000"/>
                            <a:lumOff val="25000"/>
                          </a:schemeClr>
                        </a:solidFill>
                        <a:effectLst/>
                        <a:latin typeface="Lucida Console" panose="020B0609040504020204" pitchFamily="49" charset="0"/>
                      </a:endParaRPr>
                    </a:p>
                  </a:txBody>
                  <a:tcPr marL="220113" marR="165084" marT="110057" marB="110057" anchor="b"/>
                </a:tc>
                <a:tc>
                  <a:txBody>
                    <a:bodyPr/>
                    <a:lstStyle/>
                    <a:p>
                      <a:pPr algn="ctr" fontAlgn="b"/>
                      <a:r>
                        <a:rPr lang="en-US" sz="1600" u="none" strike="noStrike">
                          <a:effectLst/>
                        </a:rPr>
                        <a:t>0</a:t>
                      </a:r>
                      <a:endParaRPr lang="en-US" sz="1600" b="0" i="0" u="none" strike="noStrike">
                        <a:solidFill>
                          <a:schemeClr val="tx1">
                            <a:lumMod val="75000"/>
                            <a:lumOff val="25000"/>
                          </a:schemeClr>
                        </a:solidFill>
                        <a:effectLst/>
                        <a:latin typeface="Calibri" panose="020F0502020204030204" pitchFamily="34" charset="0"/>
                      </a:endParaRPr>
                    </a:p>
                  </a:txBody>
                  <a:tcPr marL="220113" marR="165084" marT="110057" marB="110057" anchor="b"/>
                </a:tc>
                <a:tc>
                  <a:txBody>
                    <a:bodyPr/>
                    <a:lstStyle/>
                    <a:p>
                      <a:pPr algn="ctr" fontAlgn="b"/>
                      <a:r>
                        <a:rPr lang="en-US" sz="1600" u="none" strike="noStrike" dirty="0">
                          <a:effectLst/>
                        </a:rPr>
                        <a:t>Positive</a:t>
                      </a:r>
                      <a:endParaRPr lang="en-US" sz="1600" b="1" i="0" u="none" strike="noStrike" dirty="0">
                        <a:solidFill>
                          <a:schemeClr val="accent6">
                            <a:lumMod val="75000"/>
                          </a:schemeClr>
                        </a:solidFill>
                        <a:effectLst/>
                        <a:latin typeface="Calibri" panose="020F0502020204030204" pitchFamily="34" charset="0"/>
                      </a:endParaRPr>
                    </a:p>
                  </a:txBody>
                  <a:tcPr marL="220113" marR="165084" marT="110057" marB="110057" anchor="b"/>
                </a:tc>
                <a:extLst>
                  <a:ext uri="{0D108BD9-81ED-4DB2-BD59-A6C34878D82A}">
                    <a16:rowId xmlns:a16="http://schemas.microsoft.com/office/drawing/2014/main" val="1957091538"/>
                  </a:ext>
                </a:extLst>
              </a:tr>
              <a:tr h="499445">
                <a:tc>
                  <a:txBody>
                    <a:bodyPr/>
                    <a:lstStyle/>
                    <a:p>
                      <a:pPr algn="ctr" fontAlgn="b"/>
                      <a:r>
                        <a:rPr lang="en-US" sz="1600" u="none" strike="noStrike">
                          <a:effectLst/>
                        </a:rPr>
                        <a:t>b</a:t>
                      </a:r>
                      <a:endParaRPr lang="en-US" sz="1600" b="1" i="0" u="none" strike="noStrike">
                        <a:solidFill>
                          <a:schemeClr val="tx1">
                            <a:lumMod val="75000"/>
                            <a:lumOff val="25000"/>
                          </a:schemeClr>
                        </a:solidFill>
                        <a:effectLst/>
                        <a:latin typeface="Calibri" panose="020F0502020204030204" pitchFamily="34" charset="0"/>
                      </a:endParaRPr>
                    </a:p>
                  </a:txBody>
                  <a:tcPr marL="220113" marR="165084" marT="110057" marB="110057" anchor="b"/>
                </a:tc>
                <a:tc>
                  <a:txBody>
                    <a:bodyPr/>
                    <a:lstStyle/>
                    <a:p>
                      <a:pPr algn="ctr" fontAlgn="b"/>
                      <a:r>
                        <a:rPr lang="en-US" sz="1600" u="none" strike="noStrike">
                          <a:effectLst/>
                        </a:rPr>
                        <a:t>-0.05625</a:t>
                      </a:r>
                      <a:endParaRPr lang="en-US" sz="1600" b="0" i="0" u="none" strike="noStrike">
                        <a:solidFill>
                          <a:schemeClr val="tx1">
                            <a:lumMod val="75000"/>
                            <a:lumOff val="25000"/>
                          </a:schemeClr>
                        </a:solidFill>
                        <a:effectLst/>
                        <a:latin typeface="Lucida Console" panose="020B0609040504020204" pitchFamily="49" charset="0"/>
                      </a:endParaRPr>
                    </a:p>
                  </a:txBody>
                  <a:tcPr marL="220113" marR="165084" marT="110057" marB="110057" anchor="b"/>
                </a:tc>
                <a:tc>
                  <a:txBody>
                    <a:bodyPr/>
                    <a:lstStyle/>
                    <a:p>
                      <a:pPr algn="ctr" fontAlgn="b"/>
                      <a:r>
                        <a:rPr lang="en-US" sz="1600" u="none" strike="noStrike">
                          <a:effectLst/>
                        </a:rPr>
                        <a:t>0.0034</a:t>
                      </a:r>
                      <a:endParaRPr lang="en-US" sz="1600" b="0" i="0" u="none" strike="noStrike">
                        <a:solidFill>
                          <a:schemeClr val="tx1">
                            <a:lumMod val="75000"/>
                            <a:lumOff val="25000"/>
                          </a:schemeClr>
                        </a:solidFill>
                        <a:effectLst/>
                        <a:latin typeface="Lucida Console" panose="020B0609040504020204" pitchFamily="49" charset="0"/>
                      </a:endParaRPr>
                    </a:p>
                  </a:txBody>
                  <a:tcPr marL="220113" marR="165084" marT="110057" marB="110057" anchor="b"/>
                </a:tc>
                <a:tc>
                  <a:txBody>
                    <a:bodyPr/>
                    <a:lstStyle/>
                    <a:p>
                      <a:pPr algn="ctr" fontAlgn="b"/>
                      <a:r>
                        <a:rPr lang="en-US" sz="1600" u="none" strike="noStrike" dirty="0">
                          <a:effectLst/>
                        </a:rPr>
                        <a:t>Negative</a:t>
                      </a:r>
                      <a:endParaRPr lang="en-US" sz="1600" b="1" i="0" u="none" strike="noStrike" dirty="0">
                        <a:solidFill>
                          <a:schemeClr val="accent6">
                            <a:lumMod val="75000"/>
                          </a:schemeClr>
                        </a:solidFill>
                        <a:effectLst/>
                        <a:latin typeface="Calibri" panose="020F0502020204030204" pitchFamily="34" charset="0"/>
                      </a:endParaRPr>
                    </a:p>
                  </a:txBody>
                  <a:tcPr marL="220113" marR="165084" marT="110057" marB="110057" anchor="b"/>
                </a:tc>
                <a:extLst>
                  <a:ext uri="{0D108BD9-81ED-4DB2-BD59-A6C34878D82A}">
                    <a16:rowId xmlns:a16="http://schemas.microsoft.com/office/drawing/2014/main" val="4125930762"/>
                  </a:ext>
                </a:extLst>
              </a:tr>
              <a:tr h="499445">
                <a:tc>
                  <a:txBody>
                    <a:bodyPr/>
                    <a:lstStyle/>
                    <a:p>
                      <a:pPr algn="ctr" fontAlgn="b"/>
                      <a:r>
                        <a:rPr lang="en-US" sz="1600" u="none" strike="noStrike">
                          <a:effectLst/>
                        </a:rPr>
                        <a:t>beta</a:t>
                      </a:r>
                      <a:endParaRPr lang="en-US" sz="1600" b="1" i="0" u="none" strike="noStrike">
                        <a:solidFill>
                          <a:schemeClr val="tx1">
                            <a:lumMod val="75000"/>
                            <a:lumOff val="25000"/>
                          </a:schemeClr>
                        </a:solidFill>
                        <a:effectLst/>
                        <a:latin typeface="Calibri" panose="020F0502020204030204" pitchFamily="34" charset="0"/>
                      </a:endParaRPr>
                    </a:p>
                  </a:txBody>
                  <a:tcPr marL="220113" marR="165084" marT="110057" marB="110057" anchor="b"/>
                </a:tc>
                <a:tc>
                  <a:txBody>
                    <a:bodyPr/>
                    <a:lstStyle/>
                    <a:p>
                      <a:pPr algn="ctr" fontAlgn="b"/>
                      <a:r>
                        <a:rPr lang="en-US" sz="1600" u="none" strike="noStrike" dirty="0">
                          <a:effectLst/>
                        </a:rPr>
                        <a:t>-0.05396</a:t>
                      </a:r>
                      <a:endParaRPr lang="en-US" sz="1600" b="0" i="0" u="none" strike="noStrike" dirty="0">
                        <a:solidFill>
                          <a:schemeClr val="tx1">
                            <a:lumMod val="75000"/>
                            <a:lumOff val="25000"/>
                          </a:schemeClr>
                        </a:solidFill>
                        <a:effectLst/>
                        <a:latin typeface="Lucida Console" panose="020B0609040504020204" pitchFamily="49" charset="0"/>
                      </a:endParaRPr>
                    </a:p>
                  </a:txBody>
                  <a:tcPr marL="220113" marR="165084" marT="110057" marB="110057" anchor="b"/>
                </a:tc>
                <a:tc>
                  <a:txBody>
                    <a:bodyPr/>
                    <a:lstStyle/>
                    <a:p>
                      <a:pPr algn="ctr" fontAlgn="b"/>
                      <a:r>
                        <a:rPr lang="en-US" sz="1600" u="none" strike="noStrike" dirty="0">
                          <a:effectLst/>
                        </a:rPr>
                        <a:t>0.0032</a:t>
                      </a:r>
                      <a:endParaRPr lang="en-US" sz="1600" b="0" i="0" u="none" strike="noStrike" dirty="0">
                        <a:solidFill>
                          <a:schemeClr val="tx1">
                            <a:lumMod val="75000"/>
                            <a:lumOff val="25000"/>
                          </a:schemeClr>
                        </a:solidFill>
                        <a:effectLst/>
                        <a:latin typeface="Lucida Console" panose="020B0609040504020204" pitchFamily="49" charset="0"/>
                      </a:endParaRPr>
                    </a:p>
                  </a:txBody>
                  <a:tcPr marL="220113" marR="165084" marT="110057" marB="110057" anchor="b"/>
                </a:tc>
                <a:tc>
                  <a:txBody>
                    <a:bodyPr/>
                    <a:lstStyle/>
                    <a:p>
                      <a:pPr algn="ctr" fontAlgn="b"/>
                      <a:r>
                        <a:rPr lang="en-US" sz="1600" u="none" strike="noStrike" dirty="0">
                          <a:effectLst/>
                        </a:rPr>
                        <a:t>Negative</a:t>
                      </a:r>
                      <a:endParaRPr lang="en-US" sz="1600" b="1" i="0" u="none" strike="noStrike" dirty="0">
                        <a:solidFill>
                          <a:schemeClr val="accent6">
                            <a:lumMod val="75000"/>
                          </a:schemeClr>
                        </a:solidFill>
                        <a:effectLst/>
                        <a:latin typeface="Calibri" panose="020F0502020204030204" pitchFamily="34" charset="0"/>
                      </a:endParaRPr>
                    </a:p>
                  </a:txBody>
                  <a:tcPr marL="220113" marR="165084" marT="110057" marB="110057" anchor="b"/>
                </a:tc>
                <a:extLst>
                  <a:ext uri="{0D108BD9-81ED-4DB2-BD59-A6C34878D82A}">
                    <a16:rowId xmlns:a16="http://schemas.microsoft.com/office/drawing/2014/main" val="427714031"/>
                  </a:ext>
                </a:extLst>
              </a:tr>
              <a:tr h="499445">
                <a:tc>
                  <a:txBody>
                    <a:bodyPr/>
                    <a:lstStyle/>
                    <a:p>
                      <a:pPr algn="ctr" fontAlgn="b"/>
                      <a:r>
                        <a:rPr lang="en-US" sz="1600" u="none" strike="noStrike">
                          <a:effectLst/>
                        </a:rPr>
                        <a:t>ne</a:t>
                      </a:r>
                      <a:endParaRPr lang="en-US" sz="1600" b="1" i="0" u="none" strike="noStrike">
                        <a:solidFill>
                          <a:schemeClr val="tx1">
                            <a:lumMod val="75000"/>
                            <a:lumOff val="25000"/>
                          </a:schemeClr>
                        </a:solidFill>
                        <a:effectLst/>
                        <a:latin typeface="Calibri" panose="020F0502020204030204" pitchFamily="34" charset="0"/>
                      </a:endParaRPr>
                    </a:p>
                  </a:txBody>
                  <a:tcPr marL="220113" marR="165084" marT="110057" marB="110057" anchor="b"/>
                </a:tc>
                <a:tc>
                  <a:txBody>
                    <a:bodyPr/>
                    <a:lstStyle/>
                    <a:p>
                      <a:pPr algn="ctr" fontAlgn="b"/>
                      <a:r>
                        <a:rPr lang="en-US" sz="1600" u="none" strike="noStrike">
                          <a:effectLst/>
                        </a:rPr>
                        <a:t>1.073653</a:t>
                      </a:r>
                      <a:endParaRPr lang="en-US" sz="1600" b="0" i="0" u="none" strike="noStrike">
                        <a:solidFill>
                          <a:schemeClr val="tx1">
                            <a:lumMod val="75000"/>
                            <a:lumOff val="25000"/>
                          </a:schemeClr>
                        </a:solidFill>
                        <a:effectLst/>
                        <a:latin typeface="Lucida Console" panose="020B0609040504020204" pitchFamily="49" charset="0"/>
                      </a:endParaRPr>
                    </a:p>
                  </a:txBody>
                  <a:tcPr marL="220113" marR="165084" marT="110057" marB="110057" anchor="b"/>
                </a:tc>
                <a:tc>
                  <a:txBody>
                    <a:bodyPr/>
                    <a:lstStyle/>
                    <a:p>
                      <a:pPr algn="ctr" fontAlgn="b"/>
                      <a:r>
                        <a:rPr lang="en-US" sz="1600" u="none" strike="noStrike">
                          <a:effectLst/>
                        </a:rPr>
                        <a:t>0.0014</a:t>
                      </a:r>
                      <a:endParaRPr lang="en-US" sz="1600" b="0" i="0" u="none" strike="noStrike">
                        <a:solidFill>
                          <a:schemeClr val="tx1">
                            <a:lumMod val="75000"/>
                            <a:lumOff val="25000"/>
                          </a:schemeClr>
                        </a:solidFill>
                        <a:effectLst/>
                        <a:latin typeface="Lucida Console" panose="020B0609040504020204" pitchFamily="49" charset="0"/>
                      </a:endParaRPr>
                    </a:p>
                  </a:txBody>
                  <a:tcPr marL="220113" marR="165084" marT="110057" marB="110057" anchor="b"/>
                </a:tc>
                <a:tc>
                  <a:txBody>
                    <a:bodyPr/>
                    <a:lstStyle/>
                    <a:p>
                      <a:pPr algn="ctr" fontAlgn="b"/>
                      <a:r>
                        <a:rPr lang="en-US" sz="1600" u="none" strike="noStrike" dirty="0">
                          <a:effectLst/>
                        </a:rPr>
                        <a:t>Positive</a:t>
                      </a:r>
                      <a:endParaRPr lang="en-US" sz="1600" b="1" i="0" u="none" strike="noStrike" dirty="0">
                        <a:solidFill>
                          <a:srgbClr val="FFC000"/>
                        </a:solidFill>
                        <a:effectLst/>
                        <a:latin typeface="Calibri" panose="020F0502020204030204" pitchFamily="34" charset="0"/>
                      </a:endParaRPr>
                    </a:p>
                  </a:txBody>
                  <a:tcPr marL="220113" marR="165084" marT="110057" marB="110057" anchor="b"/>
                </a:tc>
                <a:extLst>
                  <a:ext uri="{0D108BD9-81ED-4DB2-BD59-A6C34878D82A}">
                    <a16:rowId xmlns:a16="http://schemas.microsoft.com/office/drawing/2014/main" val="1696308057"/>
                  </a:ext>
                </a:extLst>
              </a:tr>
              <a:tr h="499445">
                <a:tc>
                  <a:txBody>
                    <a:bodyPr/>
                    <a:lstStyle/>
                    <a:p>
                      <a:pPr algn="ctr" fontAlgn="b"/>
                      <a:r>
                        <a:rPr lang="en-US" sz="1600" u="none" strike="noStrike">
                          <a:effectLst/>
                        </a:rPr>
                        <a:t>svm</a:t>
                      </a:r>
                      <a:endParaRPr lang="en-US" sz="1600" b="1" i="0" u="none" strike="noStrike">
                        <a:solidFill>
                          <a:schemeClr val="tx1">
                            <a:lumMod val="75000"/>
                            <a:lumOff val="25000"/>
                          </a:schemeClr>
                        </a:solidFill>
                        <a:effectLst/>
                        <a:latin typeface="Calibri" panose="020F0502020204030204" pitchFamily="34" charset="0"/>
                      </a:endParaRPr>
                    </a:p>
                  </a:txBody>
                  <a:tcPr marL="220113" marR="165084" marT="110057" marB="110057" anchor="b"/>
                </a:tc>
                <a:tc>
                  <a:txBody>
                    <a:bodyPr/>
                    <a:lstStyle/>
                    <a:p>
                      <a:pPr algn="ctr" fontAlgn="b"/>
                      <a:r>
                        <a:rPr lang="en-US" sz="1600" u="none" strike="noStrike">
                          <a:effectLst/>
                        </a:rPr>
                        <a:t>-2.26557</a:t>
                      </a:r>
                      <a:endParaRPr lang="en-US" sz="1600" b="0" i="0" u="none" strike="noStrike">
                        <a:solidFill>
                          <a:schemeClr val="tx1">
                            <a:lumMod val="75000"/>
                            <a:lumOff val="25000"/>
                          </a:schemeClr>
                        </a:solidFill>
                        <a:effectLst/>
                        <a:latin typeface="Lucida Console" panose="020B0609040504020204" pitchFamily="49" charset="0"/>
                      </a:endParaRPr>
                    </a:p>
                  </a:txBody>
                  <a:tcPr marL="220113" marR="165084" marT="110057" marB="110057" anchor="b"/>
                </a:tc>
                <a:tc>
                  <a:txBody>
                    <a:bodyPr/>
                    <a:lstStyle/>
                    <a:p>
                      <a:pPr algn="ctr" fontAlgn="b"/>
                      <a:r>
                        <a:rPr lang="en-US" sz="1600" u="none" strike="noStrike">
                          <a:effectLst/>
                        </a:rPr>
                        <a:t>0.1425</a:t>
                      </a:r>
                      <a:endParaRPr lang="en-US" sz="1600" b="0" i="0" u="none" strike="noStrike">
                        <a:solidFill>
                          <a:schemeClr val="tx1">
                            <a:lumMod val="75000"/>
                            <a:lumOff val="25000"/>
                          </a:schemeClr>
                        </a:solidFill>
                        <a:effectLst/>
                        <a:latin typeface="Lucida Console" panose="020B0609040504020204" pitchFamily="49" charset="0"/>
                      </a:endParaRPr>
                    </a:p>
                  </a:txBody>
                  <a:tcPr marL="220113" marR="165084" marT="110057" marB="110057" anchor="b"/>
                </a:tc>
                <a:tc>
                  <a:txBody>
                    <a:bodyPr/>
                    <a:lstStyle/>
                    <a:p>
                      <a:pPr algn="ctr" fontAlgn="b"/>
                      <a:r>
                        <a:rPr lang="en-US" sz="1600" u="none" strike="noStrike" dirty="0">
                          <a:effectLst/>
                        </a:rPr>
                        <a:t>Negative</a:t>
                      </a:r>
                      <a:endParaRPr lang="en-US" sz="1600" b="1" i="0" u="none" strike="noStrike" dirty="0">
                        <a:solidFill>
                          <a:schemeClr val="accent6">
                            <a:lumMod val="75000"/>
                          </a:schemeClr>
                        </a:solidFill>
                        <a:effectLst/>
                        <a:latin typeface="Calibri" panose="020F0502020204030204" pitchFamily="34" charset="0"/>
                      </a:endParaRPr>
                    </a:p>
                  </a:txBody>
                  <a:tcPr marL="220113" marR="165084" marT="110057" marB="110057" anchor="b"/>
                </a:tc>
                <a:extLst>
                  <a:ext uri="{0D108BD9-81ED-4DB2-BD59-A6C34878D82A}">
                    <a16:rowId xmlns:a16="http://schemas.microsoft.com/office/drawing/2014/main" val="4248405233"/>
                  </a:ext>
                </a:extLst>
              </a:tr>
              <a:tr h="499445">
                <a:tc>
                  <a:txBody>
                    <a:bodyPr/>
                    <a:lstStyle/>
                    <a:p>
                      <a:pPr algn="ctr" fontAlgn="b"/>
                      <a:r>
                        <a:rPr lang="en-US" sz="1600" u="none" strike="noStrike">
                          <a:effectLst/>
                        </a:rPr>
                        <a:t>np</a:t>
                      </a:r>
                      <a:endParaRPr lang="en-US" sz="1600" b="1" i="0" u="none" strike="noStrike">
                        <a:solidFill>
                          <a:schemeClr val="tx1">
                            <a:lumMod val="75000"/>
                            <a:lumOff val="25000"/>
                          </a:schemeClr>
                        </a:solidFill>
                        <a:effectLst/>
                        <a:latin typeface="Calibri" panose="020F0502020204030204" pitchFamily="34" charset="0"/>
                      </a:endParaRPr>
                    </a:p>
                  </a:txBody>
                  <a:tcPr marL="220113" marR="165084" marT="110057" marB="110057" anchor="b"/>
                </a:tc>
                <a:tc>
                  <a:txBody>
                    <a:bodyPr/>
                    <a:lstStyle/>
                    <a:p>
                      <a:pPr algn="ctr" fontAlgn="b"/>
                      <a:r>
                        <a:rPr lang="en-US" sz="1600" u="none" strike="noStrike">
                          <a:effectLst/>
                        </a:rPr>
                        <a:t>-0.07255</a:t>
                      </a:r>
                      <a:endParaRPr lang="en-US" sz="1600" b="0" i="0" u="none" strike="noStrike">
                        <a:solidFill>
                          <a:schemeClr val="tx1">
                            <a:lumMod val="75000"/>
                            <a:lumOff val="25000"/>
                          </a:schemeClr>
                        </a:solidFill>
                        <a:effectLst/>
                        <a:latin typeface="Lucida Console" panose="020B0609040504020204" pitchFamily="49" charset="0"/>
                      </a:endParaRPr>
                    </a:p>
                  </a:txBody>
                  <a:tcPr marL="220113" marR="165084" marT="110057" marB="110057" anchor="b"/>
                </a:tc>
                <a:tc>
                  <a:txBody>
                    <a:bodyPr/>
                    <a:lstStyle/>
                    <a:p>
                      <a:pPr algn="ctr" fontAlgn="b"/>
                      <a:r>
                        <a:rPr lang="en-US" sz="1600" u="none" strike="noStrike">
                          <a:effectLst/>
                        </a:rPr>
                        <a:t>0.5729</a:t>
                      </a:r>
                      <a:endParaRPr lang="en-US" sz="1600" b="0" i="0" u="none" strike="noStrike">
                        <a:solidFill>
                          <a:schemeClr val="tx1">
                            <a:lumMod val="75000"/>
                            <a:lumOff val="25000"/>
                          </a:schemeClr>
                        </a:solidFill>
                        <a:effectLst/>
                        <a:latin typeface="Lucida Console" panose="020B0609040504020204" pitchFamily="49" charset="0"/>
                      </a:endParaRPr>
                    </a:p>
                  </a:txBody>
                  <a:tcPr marL="220113" marR="165084" marT="110057" marB="110057" anchor="b"/>
                </a:tc>
                <a:tc>
                  <a:txBody>
                    <a:bodyPr/>
                    <a:lstStyle/>
                    <a:p>
                      <a:pPr algn="ctr" fontAlgn="b"/>
                      <a:r>
                        <a:rPr lang="en-US" sz="1600" u="none" strike="noStrike" dirty="0">
                          <a:effectLst/>
                        </a:rPr>
                        <a:t>Negative</a:t>
                      </a:r>
                      <a:endParaRPr lang="en-US" sz="1600" b="1" i="0" u="none" strike="noStrike" dirty="0">
                        <a:solidFill>
                          <a:schemeClr val="accent6">
                            <a:lumMod val="75000"/>
                          </a:schemeClr>
                        </a:solidFill>
                        <a:effectLst/>
                        <a:latin typeface="Calibri" panose="020F0502020204030204" pitchFamily="34" charset="0"/>
                      </a:endParaRPr>
                    </a:p>
                  </a:txBody>
                  <a:tcPr marL="220113" marR="165084" marT="110057" marB="110057" anchor="b"/>
                </a:tc>
                <a:extLst>
                  <a:ext uri="{0D108BD9-81ED-4DB2-BD59-A6C34878D82A}">
                    <a16:rowId xmlns:a16="http://schemas.microsoft.com/office/drawing/2014/main" val="3387366728"/>
                  </a:ext>
                </a:extLst>
              </a:tr>
              <a:tr h="499445">
                <a:tc>
                  <a:txBody>
                    <a:bodyPr/>
                    <a:lstStyle/>
                    <a:p>
                      <a:pPr algn="ctr" fontAlgn="b"/>
                      <a:r>
                        <a:rPr lang="en-US" sz="1600" u="none" strike="noStrike">
                          <a:effectLst/>
                        </a:rPr>
                        <a:t>nrm</a:t>
                      </a:r>
                      <a:endParaRPr lang="en-US" sz="1600" b="1" i="0" u="none" strike="noStrike">
                        <a:solidFill>
                          <a:schemeClr val="tx1">
                            <a:lumMod val="75000"/>
                            <a:lumOff val="25000"/>
                          </a:schemeClr>
                        </a:solidFill>
                        <a:effectLst/>
                        <a:latin typeface="Calibri" panose="020F0502020204030204" pitchFamily="34" charset="0"/>
                      </a:endParaRPr>
                    </a:p>
                  </a:txBody>
                  <a:tcPr marL="220113" marR="165084" marT="110057" marB="110057" anchor="b"/>
                </a:tc>
                <a:tc>
                  <a:txBody>
                    <a:bodyPr/>
                    <a:lstStyle/>
                    <a:p>
                      <a:pPr algn="ctr" fontAlgn="b"/>
                      <a:r>
                        <a:rPr lang="en-US" sz="1600" u="none" strike="noStrike">
                          <a:effectLst/>
                        </a:rPr>
                        <a:t>1.114554</a:t>
                      </a:r>
                      <a:endParaRPr lang="en-US" sz="1600" b="0" i="0" u="none" strike="noStrike">
                        <a:solidFill>
                          <a:schemeClr val="tx1">
                            <a:lumMod val="75000"/>
                            <a:lumOff val="25000"/>
                          </a:schemeClr>
                        </a:solidFill>
                        <a:effectLst/>
                        <a:latin typeface="Lucida Console" panose="020B0609040504020204" pitchFamily="49" charset="0"/>
                      </a:endParaRPr>
                    </a:p>
                  </a:txBody>
                  <a:tcPr marL="220113" marR="165084" marT="110057" marB="110057" anchor="b"/>
                </a:tc>
                <a:tc>
                  <a:txBody>
                    <a:bodyPr/>
                    <a:lstStyle/>
                    <a:p>
                      <a:pPr algn="ctr" fontAlgn="b"/>
                      <a:r>
                        <a:rPr lang="en-US" sz="1600" u="none" strike="noStrike">
                          <a:effectLst/>
                        </a:rPr>
                        <a:t>0.3802</a:t>
                      </a:r>
                      <a:endParaRPr lang="en-US" sz="1600" b="0" i="0" u="none" strike="noStrike">
                        <a:solidFill>
                          <a:schemeClr val="tx1">
                            <a:lumMod val="75000"/>
                            <a:lumOff val="25000"/>
                          </a:schemeClr>
                        </a:solidFill>
                        <a:effectLst/>
                        <a:latin typeface="Lucida Console" panose="020B0609040504020204" pitchFamily="49" charset="0"/>
                      </a:endParaRPr>
                    </a:p>
                  </a:txBody>
                  <a:tcPr marL="220113" marR="165084" marT="110057" marB="110057" anchor="b"/>
                </a:tc>
                <a:tc>
                  <a:txBody>
                    <a:bodyPr/>
                    <a:lstStyle/>
                    <a:p>
                      <a:pPr algn="ctr" fontAlgn="b"/>
                      <a:r>
                        <a:rPr lang="en-US" sz="1600" u="none" strike="noStrike" dirty="0">
                          <a:effectLst/>
                        </a:rPr>
                        <a:t>Positive</a:t>
                      </a:r>
                      <a:endParaRPr lang="en-US" sz="1600" b="1" i="0" u="none" strike="noStrike" dirty="0">
                        <a:solidFill>
                          <a:srgbClr val="FFC000"/>
                        </a:solidFill>
                        <a:effectLst/>
                        <a:latin typeface="Calibri" panose="020F0502020204030204" pitchFamily="34" charset="0"/>
                      </a:endParaRPr>
                    </a:p>
                  </a:txBody>
                  <a:tcPr marL="220113" marR="165084" marT="110057" marB="110057" anchor="b"/>
                </a:tc>
                <a:extLst>
                  <a:ext uri="{0D108BD9-81ED-4DB2-BD59-A6C34878D82A}">
                    <a16:rowId xmlns:a16="http://schemas.microsoft.com/office/drawing/2014/main" val="3469554915"/>
                  </a:ext>
                </a:extLst>
              </a:tr>
            </a:tbl>
          </a:graphicData>
        </a:graphic>
      </p:graphicFrame>
    </p:spTree>
    <p:extLst>
      <p:ext uri="{BB962C8B-B14F-4D97-AF65-F5344CB8AC3E}">
        <p14:creationId xmlns:p14="http://schemas.microsoft.com/office/powerpoint/2010/main" val="1404770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D088-E947-42E4-848A-354C81B5AAF4}"/>
              </a:ext>
            </a:extLst>
          </p:cNvPr>
          <p:cNvSpPr>
            <a:spLocks noGrp="1"/>
          </p:cNvSpPr>
          <p:nvPr>
            <p:ph type="title"/>
          </p:nvPr>
        </p:nvSpPr>
        <p:spPr>
          <a:xfrm>
            <a:off x="838200" y="365125"/>
            <a:ext cx="10515600" cy="1325563"/>
          </a:xfrm>
        </p:spPr>
        <p:txBody>
          <a:bodyPr/>
          <a:lstStyle/>
          <a:p>
            <a:r>
              <a:rPr lang="en-US"/>
              <a:t>Interpretation and suggestions</a:t>
            </a:r>
            <a:endParaRPr lang="en-US" dirty="0"/>
          </a:p>
        </p:txBody>
      </p:sp>
      <p:sp>
        <p:nvSpPr>
          <p:cNvPr id="3" name="Content Placeholder 2">
            <a:extLst>
              <a:ext uri="{FF2B5EF4-FFF2-40B4-BE49-F238E27FC236}">
                <a16:creationId xmlns:a16="http://schemas.microsoft.com/office/drawing/2014/main" id="{B177D02B-1C0F-48F5-8A51-DC40292C14A1}"/>
              </a:ext>
            </a:extLst>
          </p:cNvPr>
          <p:cNvSpPr>
            <a:spLocks noGrp="1"/>
          </p:cNvSpPr>
          <p:nvPr>
            <p:ph idx="1"/>
          </p:nvPr>
        </p:nvSpPr>
        <p:spPr/>
        <p:txBody>
          <a:bodyPr>
            <a:normAutofit/>
          </a:bodyPr>
          <a:lstStyle/>
          <a:p>
            <a:r>
              <a:rPr lang="en-US" sz="2000" dirty="0"/>
              <a:t>Number of recent Incidents have a positive impact on conversion. We can suggest business should contact customers regarding services specially near to renewal time to motivate a contract conversion since it has a positive effect.</a:t>
            </a:r>
          </a:p>
          <a:p>
            <a:pPr marL="0" indent="0">
              <a:buNone/>
            </a:pPr>
            <a:endParaRPr lang="en-US" sz="2000" dirty="0"/>
          </a:p>
          <a:p>
            <a:r>
              <a:rPr lang="en-US" sz="2000" dirty="0"/>
              <a:t>Escalations, as expected has negative effect on a contract conversion. We can suggest to have a proficient first line of support or routing different tickets to the departments where they can be dealt with utmost expertise and promptness to avoid escalations.</a:t>
            </a:r>
          </a:p>
          <a:p>
            <a:pPr marL="0" indent="0">
              <a:buNone/>
            </a:pPr>
            <a:endParaRPr lang="en-US" sz="2000" dirty="0"/>
          </a:p>
          <a:p>
            <a:r>
              <a:rPr lang="en-US" sz="2000" dirty="0"/>
              <a:t>Number of parts used also projects positive effects, so we can suggest offering routine services of hardware checks and replacement if in warrantee. This seems to give the customer that they are taken care of and the machine is better than before, given them a sense of satisfaction.</a:t>
            </a:r>
          </a:p>
          <a:p>
            <a:endParaRPr lang="en-US" dirty="0"/>
          </a:p>
        </p:txBody>
      </p:sp>
    </p:spTree>
    <p:extLst>
      <p:ext uri="{BB962C8B-B14F-4D97-AF65-F5344CB8AC3E}">
        <p14:creationId xmlns:p14="http://schemas.microsoft.com/office/powerpoint/2010/main" val="33570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F547-F36A-4119-AE61-C634B60A071E}"/>
              </a:ext>
            </a:extLst>
          </p:cNvPr>
          <p:cNvSpPr>
            <a:spLocks noGrp="1"/>
          </p:cNvSpPr>
          <p:nvPr>
            <p:ph type="ctrTitle"/>
          </p:nvPr>
        </p:nvSpPr>
        <p:spPr>
          <a:xfrm>
            <a:off x="1524000" y="295511"/>
            <a:ext cx="9144000" cy="2387600"/>
          </a:xfrm>
        </p:spPr>
        <p:txBody>
          <a:bodyPr>
            <a:normAutofit/>
          </a:bodyPr>
          <a:lstStyle/>
          <a:p>
            <a:r>
              <a:rPr lang="en-US" sz="6600" dirty="0">
                <a:solidFill>
                  <a:schemeClr val="tx2">
                    <a:lumMod val="75000"/>
                  </a:schemeClr>
                </a:solidFill>
                <a:latin typeface="Aharoni" panose="02010803020104030203" pitchFamily="2" charset="-79"/>
                <a:cs typeface="Aharoni" panose="02010803020104030203" pitchFamily="2" charset="-79"/>
              </a:rPr>
              <a:t>An important question for a business</a:t>
            </a:r>
          </a:p>
        </p:txBody>
      </p:sp>
      <p:sp>
        <p:nvSpPr>
          <p:cNvPr id="3" name="Subtitle 2">
            <a:extLst>
              <a:ext uri="{FF2B5EF4-FFF2-40B4-BE49-F238E27FC236}">
                <a16:creationId xmlns:a16="http://schemas.microsoft.com/office/drawing/2014/main" id="{4A0BCF48-C17F-4C8F-B8CC-DCFE763F08CD}"/>
              </a:ext>
            </a:extLst>
          </p:cNvPr>
          <p:cNvSpPr>
            <a:spLocks noGrp="1"/>
          </p:cNvSpPr>
          <p:nvPr>
            <p:ph type="subTitle" idx="1"/>
          </p:nvPr>
        </p:nvSpPr>
        <p:spPr>
          <a:xfrm>
            <a:off x="1640732" y="4312157"/>
            <a:ext cx="9144000" cy="1655762"/>
          </a:xfrm>
        </p:spPr>
        <p:txBody>
          <a:bodyPr>
            <a:normAutofit fontScale="92500" lnSpcReduction="10000"/>
          </a:bodyPr>
          <a:lstStyle/>
          <a:p>
            <a:r>
              <a:rPr lang="en-US" sz="6600" dirty="0">
                <a:solidFill>
                  <a:schemeClr val="accent2">
                    <a:lumMod val="50000"/>
                  </a:schemeClr>
                </a:solidFill>
                <a:latin typeface="Aharoni" panose="02010803020104030203" pitchFamily="2" charset="-79"/>
                <a:ea typeface="+mj-ea"/>
                <a:cs typeface="Aharoni" panose="02010803020104030203" pitchFamily="2" charset="-79"/>
              </a:rPr>
              <a:t>What can make your customer stay?</a:t>
            </a:r>
            <a:endParaRPr lang="en-US" dirty="0">
              <a:solidFill>
                <a:schemeClr val="accent2">
                  <a:lumMod val="50000"/>
                </a:schemeClr>
              </a:solidFill>
            </a:endParaRPr>
          </a:p>
        </p:txBody>
      </p:sp>
    </p:spTree>
    <p:extLst>
      <p:ext uri="{BB962C8B-B14F-4D97-AF65-F5344CB8AC3E}">
        <p14:creationId xmlns:p14="http://schemas.microsoft.com/office/powerpoint/2010/main" val="206750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346C28-3267-4AB4-9A39-E469D66CDFF3}"/>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Converted contracts-</a:t>
            </a:r>
            <a:br>
              <a:rPr lang="en-US" sz="2600">
                <a:solidFill>
                  <a:srgbClr val="FFFFFF"/>
                </a:solidFill>
              </a:rPr>
            </a:br>
            <a:r>
              <a:rPr lang="en-US" sz="2600">
                <a:solidFill>
                  <a:srgbClr val="FFFFFF"/>
                </a:solidFill>
              </a:rPr>
              <a:t>14%</a:t>
            </a:r>
            <a:endParaRPr lang="en-US" sz="2600" dirty="0">
              <a:solidFill>
                <a:srgbClr val="FFFFFF"/>
              </a:solidFill>
            </a:endParaRPr>
          </a:p>
        </p:txBody>
      </p:sp>
      <p:graphicFrame>
        <p:nvGraphicFramePr>
          <p:cNvPr id="7" name="Content Placeholder 3">
            <a:extLst>
              <a:ext uri="{FF2B5EF4-FFF2-40B4-BE49-F238E27FC236}">
                <a16:creationId xmlns:a16="http://schemas.microsoft.com/office/drawing/2014/main" id="{F1179CAD-FAB0-4337-B193-6508624C21ED}"/>
              </a:ext>
            </a:extLst>
          </p:cNvPr>
          <p:cNvGraphicFramePr>
            <a:graphicFrameLocks noGrp="1"/>
          </p:cNvGraphicFramePr>
          <p:nvPr>
            <p:ph idx="1"/>
            <p:extLst>
              <p:ext uri="{D42A27DB-BD31-4B8C-83A1-F6EECF244321}">
                <p14:modId xmlns:p14="http://schemas.microsoft.com/office/powerpoint/2010/main" val="2094460671"/>
              </p:ext>
            </p:extLst>
          </p:nvPr>
        </p:nvGraphicFramePr>
        <p:xfrm>
          <a:off x="4038600" y="1166648"/>
          <a:ext cx="7315200" cy="45247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507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F547-F36A-4119-AE61-C634B60A071E}"/>
              </a:ext>
            </a:extLst>
          </p:cNvPr>
          <p:cNvSpPr>
            <a:spLocks noGrp="1"/>
          </p:cNvSpPr>
          <p:nvPr>
            <p:ph type="ctrTitle"/>
          </p:nvPr>
        </p:nvSpPr>
        <p:spPr>
          <a:xfrm>
            <a:off x="762001" y="803325"/>
            <a:ext cx="5314536" cy="1325563"/>
          </a:xfrm>
        </p:spPr>
        <p:txBody>
          <a:bodyPr vert="horz" lIns="91440" tIns="45720" rIns="91440" bIns="45720" rtlCol="0" anchor="ctr">
            <a:normAutofit/>
          </a:bodyPr>
          <a:lstStyle/>
          <a:p>
            <a:pPr algn="l"/>
            <a:r>
              <a:rPr lang="en-US" sz="4400" kern="1200">
                <a:solidFill>
                  <a:schemeClr val="tx1"/>
                </a:solidFill>
                <a:latin typeface="+mj-lt"/>
                <a:ea typeface="+mj-ea"/>
                <a:cs typeface="+mj-cs"/>
              </a:rPr>
              <a:t>What are we trying to achieve?</a:t>
            </a:r>
          </a:p>
        </p:txBody>
      </p:sp>
      <p:sp>
        <p:nvSpPr>
          <p:cNvPr id="3" name="Subtitle 2">
            <a:extLst>
              <a:ext uri="{FF2B5EF4-FFF2-40B4-BE49-F238E27FC236}">
                <a16:creationId xmlns:a16="http://schemas.microsoft.com/office/drawing/2014/main" id="{4A0BCF48-C17F-4C8F-B8CC-DCFE763F08CD}"/>
              </a:ext>
            </a:extLst>
          </p:cNvPr>
          <p:cNvSpPr>
            <a:spLocks noGrp="1"/>
          </p:cNvSpPr>
          <p:nvPr>
            <p:ph type="subTitle" idx="1"/>
          </p:nvPr>
        </p:nvSpPr>
        <p:spPr>
          <a:xfrm>
            <a:off x="762000" y="2279018"/>
            <a:ext cx="5314543" cy="3375920"/>
          </a:xfrm>
        </p:spPr>
        <p:txBody>
          <a:bodyPr vert="horz" lIns="91440" tIns="45720" rIns="91440" bIns="45720" rtlCol="0" anchor="t">
            <a:normAutofit/>
          </a:bodyPr>
          <a:lstStyle/>
          <a:p>
            <a:pPr indent="-228600" algn="l">
              <a:buFont typeface="Arial" panose="020B0604020202020204" pitchFamily="34" charset="0"/>
              <a:buChar char="•"/>
            </a:pPr>
            <a:r>
              <a:rPr lang="en-US" sz="1500" u="sng" dirty="0"/>
              <a:t>Customer retention here is considered in terms of </a:t>
            </a:r>
            <a:r>
              <a:rPr lang="en-US" sz="1500" b="1" u="sng" dirty="0"/>
              <a:t>contract</a:t>
            </a:r>
            <a:r>
              <a:rPr lang="en-US" sz="1500" u="sng" dirty="0"/>
              <a:t> extension/renewal.</a:t>
            </a:r>
          </a:p>
          <a:p>
            <a:pPr indent="-228600" algn="l">
              <a:buFont typeface="Arial" panose="020B0604020202020204" pitchFamily="34" charset="0"/>
              <a:buChar char="•"/>
            </a:pPr>
            <a:endParaRPr lang="en-US" sz="1500" dirty="0"/>
          </a:p>
          <a:p>
            <a:pPr algn="l"/>
            <a:r>
              <a:rPr lang="en-US" sz="1500" dirty="0"/>
              <a:t>To present a model which</a:t>
            </a:r>
          </a:p>
          <a:p>
            <a:pPr indent="-228600" algn="l">
              <a:buFont typeface="Arial" panose="020B0604020202020204" pitchFamily="34" charset="0"/>
              <a:buChar char="•"/>
            </a:pPr>
            <a:r>
              <a:rPr lang="en-US" sz="1500" b="1" dirty="0">
                <a:solidFill>
                  <a:schemeClr val="bg1"/>
                </a:solidFill>
                <a:highlight>
                  <a:srgbClr val="FFFF00"/>
                </a:highlight>
              </a:rPr>
              <a:t>C</a:t>
            </a:r>
            <a:r>
              <a:rPr lang="en-US" sz="1500" dirty="0"/>
              <a:t>an predict conversion/Loss of a contract based on historic trends</a:t>
            </a:r>
          </a:p>
          <a:p>
            <a:pPr algn="l"/>
            <a:r>
              <a:rPr lang="en-US" sz="1500" dirty="0"/>
              <a:t>accounts for </a:t>
            </a:r>
          </a:p>
          <a:p>
            <a:pPr indent="-228600" algn="l">
              <a:buFont typeface="Arial" panose="020B0604020202020204" pitchFamily="34" charset="0"/>
              <a:buChar char="•"/>
            </a:pPr>
            <a:r>
              <a:rPr lang="en-US" sz="1500" b="1" dirty="0">
                <a:solidFill>
                  <a:schemeClr val="bg1"/>
                </a:solidFill>
                <a:highlight>
                  <a:srgbClr val="FFFF00"/>
                </a:highlight>
              </a:rPr>
              <a:t>D</a:t>
            </a:r>
            <a:r>
              <a:rPr lang="en-US" sz="1500" dirty="0"/>
              <a:t>ifferent factors such as number of escalations and number of customer interactions</a:t>
            </a:r>
          </a:p>
          <a:p>
            <a:pPr algn="l"/>
            <a:r>
              <a:rPr lang="en-US" sz="1500" dirty="0"/>
              <a:t>can tell us </a:t>
            </a:r>
          </a:p>
          <a:p>
            <a:pPr indent="-228600" algn="l">
              <a:buFont typeface="Arial" panose="020B0604020202020204" pitchFamily="34" charset="0"/>
              <a:buChar char="•"/>
            </a:pPr>
            <a:r>
              <a:rPr lang="en-US" sz="1500" b="1" dirty="0">
                <a:solidFill>
                  <a:schemeClr val="bg1"/>
                </a:solidFill>
                <a:highlight>
                  <a:srgbClr val="FFFF00"/>
                </a:highlight>
              </a:rPr>
              <a:t>H</a:t>
            </a:r>
            <a:r>
              <a:rPr lang="en-US" sz="1500" dirty="0"/>
              <a:t>ow important they are?</a:t>
            </a:r>
          </a:p>
          <a:p>
            <a:pPr indent="-228600" algn="l">
              <a:buFont typeface="Arial" panose="020B0604020202020204" pitchFamily="34" charset="0"/>
              <a:buChar char="•"/>
            </a:pPr>
            <a:endParaRPr lang="en-US" sz="1500" dirty="0"/>
          </a:p>
          <a:p>
            <a:pPr indent="-228600" algn="l">
              <a:buFont typeface="Arial" panose="020B0604020202020204" pitchFamily="34" charset="0"/>
              <a:buChar char="•"/>
            </a:pPr>
            <a:endParaRPr lang="en-US" sz="1500" dirty="0"/>
          </a:p>
          <a:p>
            <a:pPr indent="-228600" algn="l">
              <a:buFont typeface="Arial" panose="020B0604020202020204" pitchFamily="34" charset="0"/>
              <a:buChar char="•"/>
            </a:pPr>
            <a:endParaRPr lang="en-US" sz="1500" dirty="0"/>
          </a:p>
        </p:txBody>
      </p:sp>
      <p:pic>
        <p:nvPicPr>
          <p:cNvPr id="7" name="Graphic 6" descr="Bullseye">
            <a:extLst>
              <a:ext uri="{FF2B5EF4-FFF2-40B4-BE49-F238E27FC236}">
                <a16:creationId xmlns:a16="http://schemas.microsoft.com/office/drawing/2014/main" id="{1CE0432B-5ECC-4BF1-B6E0-ACEEAC2273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338456972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F547-F36A-4119-AE61-C634B60A071E}"/>
              </a:ext>
            </a:extLst>
          </p:cNvPr>
          <p:cNvSpPr>
            <a:spLocks noGrp="1"/>
          </p:cNvSpPr>
          <p:nvPr>
            <p:ph type="title"/>
          </p:nvPr>
        </p:nvSpPr>
        <p:spPr>
          <a:xfrm>
            <a:off x="762001" y="803325"/>
            <a:ext cx="5314536" cy="1325563"/>
          </a:xfrm>
        </p:spPr>
        <p:txBody>
          <a:bodyPr>
            <a:normAutofit/>
          </a:bodyPr>
          <a:lstStyle/>
          <a:p>
            <a:r>
              <a:rPr lang="en-US">
                <a:latin typeface="Aharoni" panose="02010803020104030203" pitchFamily="2" charset="-79"/>
                <a:cs typeface="Aharoni" panose="02010803020104030203" pitchFamily="2" charset="-79"/>
              </a:rPr>
              <a:t>Dataset</a:t>
            </a:r>
          </a:p>
        </p:txBody>
      </p:sp>
      <p:sp>
        <p:nvSpPr>
          <p:cNvPr id="23" name="Subtitle 2">
            <a:extLst>
              <a:ext uri="{FF2B5EF4-FFF2-40B4-BE49-F238E27FC236}">
                <a16:creationId xmlns:a16="http://schemas.microsoft.com/office/drawing/2014/main" id="{4A0BCF48-C17F-4C8F-B8CC-DCFE763F08CD}"/>
              </a:ext>
            </a:extLst>
          </p:cNvPr>
          <p:cNvSpPr>
            <a:spLocks noGrp="1"/>
          </p:cNvSpPr>
          <p:nvPr>
            <p:ph idx="1"/>
          </p:nvPr>
        </p:nvSpPr>
        <p:spPr>
          <a:xfrm>
            <a:off x="762000" y="2279018"/>
            <a:ext cx="5314543" cy="3375920"/>
          </a:xfrm>
        </p:spPr>
        <p:txBody>
          <a:bodyPr anchor="t">
            <a:normAutofit/>
          </a:bodyPr>
          <a:lstStyle/>
          <a:p>
            <a:pPr marL="0" indent="0">
              <a:buNone/>
            </a:pPr>
            <a:r>
              <a:rPr lang="en-US" sz="2000" dirty="0"/>
              <a:t>For a given </a:t>
            </a:r>
            <a:r>
              <a:rPr lang="en-US" sz="2000" b="1" dirty="0"/>
              <a:t>Service Agreement ID</a:t>
            </a:r>
            <a:r>
              <a:rPr lang="en-US" sz="2000" dirty="0"/>
              <a:t> data contained in two files:</a:t>
            </a:r>
          </a:p>
          <a:p>
            <a:pPr marL="0" indent="0">
              <a:buNone/>
            </a:pPr>
            <a:r>
              <a:rPr lang="en-US" sz="2000" u="sng" dirty="0"/>
              <a:t>Conversion: </a:t>
            </a:r>
            <a:r>
              <a:rPr lang="en-US" sz="2000" dirty="0"/>
              <a:t>Renewal Date, Status, Medium(Direct/Indirect).</a:t>
            </a:r>
          </a:p>
          <a:p>
            <a:pPr marL="0" indent="0">
              <a:buNone/>
            </a:pPr>
            <a:r>
              <a:rPr lang="en-US" sz="2000" dirty="0"/>
              <a:t>Records: 16066</a:t>
            </a:r>
          </a:p>
          <a:p>
            <a:pPr marL="0" indent="0">
              <a:buNone/>
            </a:pPr>
            <a:r>
              <a:rPr lang="en-US" sz="2000" u="sng" dirty="0"/>
              <a:t>Incident: </a:t>
            </a:r>
            <a:r>
              <a:rPr lang="en-US" sz="2000" dirty="0"/>
              <a:t>Date of incident, Number of cases, escalation, parts replaced, missed visits etc.</a:t>
            </a:r>
          </a:p>
          <a:p>
            <a:pPr marL="0" indent="0">
              <a:buNone/>
            </a:pPr>
            <a:r>
              <a:rPr lang="en-US" sz="2000" dirty="0"/>
              <a:t>Records: 54448  </a:t>
            </a:r>
          </a:p>
          <a:p>
            <a:pPr marL="0" indent="0">
              <a:buNone/>
            </a:pPr>
            <a:endParaRPr lang="en-US" sz="1800" dirty="0"/>
          </a:p>
          <a:p>
            <a:pPr marL="0" indent="0">
              <a:buNone/>
            </a:pPr>
            <a:endParaRPr lang="en-US" sz="1800" dirty="0"/>
          </a:p>
          <a:p>
            <a:pPr marL="0" indent="0">
              <a:buNone/>
            </a:pPr>
            <a:endParaRPr lang="en-US" sz="1800" dirty="0"/>
          </a:p>
          <a:p>
            <a:endParaRPr lang="en-US" sz="1800" dirty="0"/>
          </a:p>
        </p:txBody>
      </p:sp>
      <p:pic>
        <p:nvPicPr>
          <p:cNvPr id="27" name="Graphic 26" descr="Checkmark">
            <a:extLst>
              <a:ext uri="{FF2B5EF4-FFF2-40B4-BE49-F238E27FC236}">
                <a16:creationId xmlns:a16="http://schemas.microsoft.com/office/drawing/2014/main" id="{26D12BC6-15B9-45D7-98B4-FC8CB16B13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188800760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F547-F36A-4119-AE61-C634B60A071E}"/>
              </a:ext>
            </a:extLst>
          </p:cNvPr>
          <p:cNvSpPr>
            <a:spLocks noGrp="1"/>
          </p:cNvSpPr>
          <p:nvPr>
            <p:ph type="title"/>
          </p:nvPr>
        </p:nvSpPr>
        <p:spPr>
          <a:xfrm>
            <a:off x="838200" y="365125"/>
            <a:ext cx="10515600" cy="1325563"/>
          </a:xfrm>
        </p:spPr>
        <p:txBody>
          <a:bodyPr>
            <a:normAutofit/>
          </a:bodyPr>
          <a:lstStyle/>
          <a:p>
            <a:r>
              <a:rPr lang="en-US">
                <a:latin typeface="Aharoni" panose="02010803020104030203" pitchFamily="2" charset="-79"/>
                <a:cs typeface="Aharoni" panose="02010803020104030203" pitchFamily="2" charset="-79"/>
              </a:rPr>
              <a:t>Feature Introduction</a:t>
            </a:r>
          </a:p>
        </p:txBody>
      </p:sp>
      <p:graphicFrame>
        <p:nvGraphicFramePr>
          <p:cNvPr id="39" name="Subtitle 2">
            <a:extLst>
              <a:ext uri="{FF2B5EF4-FFF2-40B4-BE49-F238E27FC236}">
                <a16:creationId xmlns:a16="http://schemas.microsoft.com/office/drawing/2014/main" id="{6FC1AE9D-2AE0-4471-AB13-033DDA992DFD}"/>
              </a:ext>
            </a:extLst>
          </p:cNvPr>
          <p:cNvGraphicFramePr>
            <a:graphicFrameLocks noGrp="1"/>
          </p:cNvGraphicFramePr>
          <p:nvPr>
            <p:ph idx="1"/>
            <p:extLst>
              <p:ext uri="{D42A27DB-BD31-4B8C-83A1-F6EECF244321}">
                <p14:modId xmlns:p14="http://schemas.microsoft.com/office/powerpoint/2010/main" val="29492430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32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F547-F36A-4119-AE61-C634B60A071E}"/>
              </a:ext>
            </a:extLst>
          </p:cNvPr>
          <p:cNvSpPr>
            <a:spLocks noGrp="1"/>
          </p:cNvSpPr>
          <p:nvPr>
            <p:ph type="ctrTitle"/>
          </p:nvPr>
        </p:nvSpPr>
        <p:spPr>
          <a:xfrm>
            <a:off x="683532" y="377386"/>
            <a:ext cx="5277333" cy="1325563"/>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Data Pre-Processing</a:t>
            </a:r>
          </a:p>
        </p:txBody>
      </p:sp>
      <p:sp>
        <p:nvSpPr>
          <p:cNvPr id="3" name="Subtitle 2">
            <a:extLst>
              <a:ext uri="{FF2B5EF4-FFF2-40B4-BE49-F238E27FC236}">
                <a16:creationId xmlns:a16="http://schemas.microsoft.com/office/drawing/2014/main" id="{4A0BCF48-C17F-4C8F-B8CC-DCFE763F08CD}"/>
              </a:ext>
            </a:extLst>
          </p:cNvPr>
          <p:cNvSpPr>
            <a:spLocks noGrp="1"/>
          </p:cNvSpPr>
          <p:nvPr>
            <p:ph type="subTitle" idx="1"/>
          </p:nvPr>
        </p:nvSpPr>
        <p:spPr>
          <a:xfrm>
            <a:off x="321737" y="1541417"/>
            <a:ext cx="5909400" cy="4715692"/>
          </a:xfrm>
        </p:spPr>
        <p:txBody>
          <a:bodyPr vert="horz" lIns="91440" tIns="45720" rIns="91440" bIns="45720" rtlCol="0" anchor="t">
            <a:normAutofit lnSpcReduction="10000"/>
          </a:bodyPr>
          <a:lstStyle/>
          <a:p>
            <a:pPr algn="l"/>
            <a:endParaRPr lang="en-US" sz="1600" dirty="0"/>
          </a:p>
          <a:p>
            <a:pPr indent="-228600" algn="l">
              <a:buFont typeface="Arial" panose="020B0604020202020204" pitchFamily="34" charset="0"/>
              <a:buChar char="•"/>
            </a:pPr>
            <a:r>
              <a:rPr lang="en-US" sz="1600" dirty="0"/>
              <a:t>Removed Duplicate rows from conversion file.</a:t>
            </a:r>
          </a:p>
          <a:p>
            <a:pPr indent="-228600" algn="l">
              <a:buFont typeface="Arial" panose="020B0604020202020204" pitchFamily="34" charset="0"/>
              <a:buChar char="•"/>
            </a:pPr>
            <a:r>
              <a:rPr lang="en-US" sz="1600" dirty="0"/>
              <a:t>Original Rows- 16066 After Removal- 15911 </a:t>
            </a:r>
          </a:p>
          <a:p>
            <a:pPr indent="-228600" algn="l">
              <a:buFont typeface="Arial" panose="020B0604020202020204" pitchFamily="34" charset="0"/>
              <a:buChar char="•"/>
            </a:pPr>
            <a:r>
              <a:rPr lang="en-US" sz="1600" dirty="0"/>
              <a:t>Remove Missing values- Missing Conversion Status.</a:t>
            </a:r>
          </a:p>
          <a:p>
            <a:pPr indent="-228600" algn="l">
              <a:buFont typeface="Arial" panose="020B0604020202020204" pitchFamily="34" charset="0"/>
              <a:buChar char="•"/>
            </a:pPr>
            <a:r>
              <a:rPr lang="en-US" sz="1600" dirty="0"/>
              <a:t>After Removal- 15895 </a:t>
            </a:r>
          </a:p>
          <a:p>
            <a:pPr indent="-228600" algn="l">
              <a:buFont typeface="Arial" panose="020B0604020202020204" pitchFamily="34" charset="0"/>
              <a:buChar char="•"/>
            </a:pPr>
            <a:r>
              <a:rPr lang="en-US" sz="1600" dirty="0"/>
              <a:t>Merged Files</a:t>
            </a:r>
          </a:p>
          <a:p>
            <a:pPr marL="914400" lvl="1" indent="-228600" algn="l">
              <a:buFont typeface="Arial" panose="020B0604020202020204" pitchFamily="34" charset="0"/>
              <a:buChar char="•"/>
            </a:pPr>
            <a:r>
              <a:rPr lang="en-US" sz="1600" dirty="0"/>
              <a:t>Combined data from both files for common Service IDs.</a:t>
            </a:r>
          </a:p>
          <a:p>
            <a:pPr marL="914400" lvl="1" indent="-228600" algn="l">
              <a:buFont typeface="Arial" panose="020B0604020202020204" pitchFamily="34" charset="0"/>
              <a:buChar char="•"/>
            </a:pPr>
            <a:r>
              <a:rPr lang="en-US" sz="1600" dirty="0"/>
              <a:t>Rows: 55514</a:t>
            </a:r>
          </a:p>
          <a:p>
            <a:pPr lvl="1" indent="-228600" algn="l">
              <a:buFont typeface="Arial" panose="020B0604020202020204" pitchFamily="34" charset="0"/>
              <a:buChar char="•"/>
            </a:pPr>
            <a:r>
              <a:rPr lang="en-US" sz="1600" dirty="0"/>
              <a:t>Assumed incident data was generated at starting of the month- to make it easier.</a:t>
            </a:r>
          </a:p>
          <a:p>
            <a:pPr lvl="1" indent="-228600" algn="l">
              <a:buFont typeface="Arial" panose="020B0604020202020204" pitchFamily="34" charset="0"/>
              <a:buChar char="•"/>
            </a:pPr>
            <a:r>
              <a:rPr lang="en-US" sz="1600" dirty="0"/>
              <a:t>Calculated time difference of Incidence occurrence and renewal in months.</a:t>
            </a:r>
          </a:p>
          <a:p>
            <a:pPr lvl="1" indent="-228600" algn="l">
              <a:buFont typeface="Arial" panose="020B0604020202020204" pitchFamily="34" charset="0"/>
              <a:buChar char="•"/>
            </a:pPr>
            <a:r>
              <a:rPr lang="en-US" sz="1600" dirty="0"/>
              <a:t>Removed future Incidents. Removed Rows: 3870	</a:t>
            </a:r>
          </a:p>
          <a:p>
            <a:pPr lvl="1" indent="-228600" algn="l">
              <a:buFont typeface="Arial" panose="020B0604020202020204" pitchFamily="34" charset="0"/>
              <a:buChar char="•"/>
            </a:pPr>
            <a:r>
              <a:rPr lang="en-US" sz="1600" dirty="0"/>
              <a:t>Converted categories into numbers.</a:t>
            </a:r>
          </a:p>
          <a:p>
            <a:pPr lvl="1" indent="-228600" algn="l">
              <a:buFont typeface="Arial" panose="020B0604020202020204" pitchFamily="34" charset="0"/>
              <a:buChar char="•"/>
            </a:pPr>
            <a:r>
              <a:rPr lang="en-US" sz="1600" dirty="0"/>
              <a:t>Kept one row per SAID for the most recent incidence. Dataset rows- 15323. Required to compensate for limited processing power.</a:t>
            </a:r>
          </a:p>
          <a:p>
            <a:pPr algn="l"/>
            <a:endParaRPr lang="en-US" sz="1000" dirty="0"/>
          </a:p>
        </p:txBody>
      </p:sp>
      <p:pic>
        <p:nvPicPr>
          <p:cNvPr id="7" name="Graphic 6" descr="Gears">
            <a:extLst>
              <a:ext uri="{FF2B5EF4-FFF2-40B4-BE49-F238E27FC236}">
                <a16:creationId xmlns:a16="http://schemas.microsoft.com/office/drawing/2014/main" id="{E9A61FB3-E007-410C-B156-AC9E32AE76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131164646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F547-F36A-4119-AE61-C634B60A071E}"/>
              </a:ext>
            </a:extLst>
          </p:cNvPr>
          <p:cNvSpPr>
            <a:spLocks noGrp="1"/>
          </p:cNvSpPr>
          <p:nvPr>
            <p:ph type="ctrTitle"/>
          </p:nvPr>
        </p:nvSpPr>
        <p:spPr>
          <a:xfrm>
            <a:off x="145915" y="295511"/>
            <a:ext cx="11731557" cy="1245054"/>
          </a:xfrm>
        </p:spPr>
        <p:txBody>
          <a:bodyPr>
            <a:normAutofit/>
          </a:bodyPr>
          <a:lstStyle/>
          <a:p>
            <a:r>
              <a:rPr lang="en-US" sz="6600" dirty="0">
                <a:solidFill>
                  <a:schemeClr val="tx2">
                    <a:lumMod val="75000"/>
                  </a:schemeClr>
                </a:solidFill>
                <a:latin typeface="Aharoni" panose="02010803020104030203" pitchFamily="2" charset="-79"/>
                <a:cs typeface="Aharoni" panose="02010803020104030203" pitchFamily="2" charset="-79"/>
              </a:rPr>
              <a:t>Conversion Model</a:t>
            </a:r>
          </a:p>
        </p:txBody>
      </p:sp>
      <p:sp>
        <p:nvSpPr>
          <p:cNvPr id="3" name="Subtitle 2">
            <a:extLst>
              <a:ext uri="{FF2B5EF4-FFF2-40B4-BE49-F238E27FC236}">
                <a16:creationId xmlns:a16="http://schemas.microsoft.com/office/drawing/2014/main" id="{4A0BCF48-C17F-4C8F-B8CC-DCFE763F08CD}"/>
              </a:ext>
            </a:extLst>
          </p:cNvPr>
          <p:cNvSpPr>
            <a:spLocks noGrp="1"/>
          </p:cNvSpPr>
          <p:nvPr>
            <p:ph type="subTitle" idx="1"/>
          </p:nvPr>
        </p:nvSpPr>
        <p:spPr>
          <a:xfrm>
            <a:off x="671209" y="1540565"/>
            <a:ext cx="10836612" cy="4889418"/>
          </a:xfrm>
        </p:spPr>
        <p:txBody>
          <a:bodyPr>
            <a:normAutofit fontScale="92500" lnSpcReduction="10000"/>
          </a:bodyPr>
          <a:lstStyle/>
          <a:p>
            <a:pPr algn="l"/>
            <a:r>
              <a:rPr lang="en-US" dirty="0"/>
              <a:t>Dependent : if a contract is renewed (y=1 for conversion, y=0 for loss)</a:t>
            </a:r>
          </a:p>
          <a:p>
            <a:pPr algn="l"/>
            <a:r>
              <a:rPr lang="en-US" dirty="0"/>
              <a:t>Independent   : past service incidents</a:t>
            </a:r>
          </a:p>
          <a:p>
            <a:pPr algn="l"/>
            <a:endParaRPr lang="en-US" dirty="0"/>
          </a:p>
          <a:p>
            <a:pPr algn="l"/>
            <a:r>
              <a:rPr lang="en-US" dirty="0"/>
              <a:t>	</a:t>
            </a:r>
          </a:p>
          <a:p>
            <a:pPr algn="l"/>
            <a:endParaRPr lang="en-US" sz="1800" dirty="0">
              <a:latin typeface="HP Simplified" pitchFamily="34" charset="0"/>
            </a:endParaRPr>
          </a:p>
          <a:p>
            <a:pPr algn="l"/>
            <a:r>
              <a:rPr lang="en-US" sz="1800" dirty="0">
                <a:latin typeface="HP Simplified" pitchFamily="34" charset="0"/>
              </a:rPr>
              <a:t>Linear additive factors   </a:t>
            </a:r>
          </a:p>
          <a:p>
            <a:pPr algn="l"/>
            <a:r>
              <a:rPr lang="en-US" sz="1800" dirty="0">
                <a:latin typeface="HP Simplified" pitchFamily="34" charset="0"/>
              </a:rPr>
              <a:t>z = a + b x</a:t>
            </a:r>
          </a:p>
          <a:p>
            <a:pPr algn="l"/>
            <a:endParaRPr lang="en-US" sz="1800" dirty="0">
              <a:latin typeface="HP Simplified" pitchFamily="34" charset="0"/>
            </a:endParaRPr>
          </a:p>
          <a:p>
            <a:pPr algn="l"/>
            <a:r>
              <a:rPr lang="en-US" sz="1800" b="1" u="sng" dirty="0"/>
              <a:t>Full Model:</a:t>
            </a:r>
            <a:endParaRPr lang="en-US" sz="1800" b="1" u="sng" dirty="0">
              <a:latin typeface="HP Simplified" pitchFamily="34" charset="0"/>
            </a:endParaRPr>
          </a:p>
          <a:p>
            <a:pPr algn="l"/>
            <a:r>
              <a:rPr lang="en-US" sz="1800" dirty="0">
                <a:latin typeface="HP Simplified" pitchFamily="34" charset="0"/>
              </a:rPr>
              <a:t>x =  exp((-1)*beta*(</a:t>
            </a:r>
            <a:r>
              <a:rPr lang="en-US" sz="1800" dirty="0" err="1">
                <a:latin typeface="HP Simplified" pitchFamily="34" charset="0"/>
              </a:rPr>
              <a:t>tcp</a:t>
            </a:r>
            <a:r>
              <a:rPr lang="en-US" sz="1800" dirty="0">
                <a:latin typeface="HP Simplified" pitchFamily="34" charset="0"/>
              </a:rPr>
              <a:t>-t))*log(1+number_of_Cases)*(1+ne*log(1+number_of_escalation)</a:t>
            </a:r>
          </a:p>
          <a:p>
            <a:pPr algn="l"/>
            <a:r>
              <a:rPr lang="en-US" sz="1800" dirty="0">
                <a:latin typeface="HP Simplified" pitchFamily="34" charset="0"/>
              </a:rPr>
              <a:t>                                                                                                                   +</a:t>
            </a:r>
            <a:r>
              <a:rPr lang="en-US" sz="1800" dirty="0" err="1">
                <a:latin typeface="HP Simplified" pitchFamily="34" charset="0"/>
              </a:rPr>
              <a:t>svm</a:t>
            </a:r>
            <a:r>
              <a:rPr lang="en-US" sz="1800" dirty="0">
                <a:latin typeface="HP Simplified" pitchFamily="34" charset="0"/>
              </a:rPr>
              <a:t>*log(1+number_of_single_visit_missed)</a:t>
            </a:r>
          </a:p>
          <a:p>
            <a:pPr algn="l"/>
            <a:r>
              <a:rPr lang="en-US" sz="1800" dirty="0">
                <a:latin typeface="HP Simplified" pitchFamily="34" charset="0"/>
              </a:rPr>
              <a:t>                                                                                                                   +np*log(1+number_of_parts_used)</a:t>
            </a:r>
          </a:p>
          <a:p>
            <a:pPr algn="l"/>
            <a:r>
              <a:rPr lang="en-US" sz="1800" dirty="0">
                <a:latin typeface="HP Simplified" pitchFamily="34" charset="0"/>
              </a:rPr>
              <a:t>                                                                                                                   +</a:t>
            </a:r>
            <a:r>
              <a:rPr lang="en-US" sz="1800" dirty="0" err="1">
                <a:latin typeface="HP Simplified" pitchFamily="34" charset="0"/>
              </a:rPr>
              <a:t>nrm</a:t>
            </a:r>
            <a:r>
              <a:rPr lang="en-US" sz="1800" dirty="0">
                <a:latin typeface="HP Simplified" pitchFamily="34" charset="0"/>
              </a:rPr>
              <a:t>*log(1+number_of_response_missed))</a:t>
            </a:r>
          </a:p>
          <a:p>
            <a:pPr algn="l"/>
            <a:r>
              <a:rPr lang="en-US" sz="1800" dirty="0" err="1">
                <a:latin typeface="HP Simplified" pitchFamily="34" charset="0"/>
              </a:rPr>
              <a:t>tcp</a:t>
            </a:r>
            <a:r>
              <a:rPr lang="en-US" sz="1800" dirty="0">
                <a:latin typeface="HP Simplified" pitchFamily="34" charset="0"/>
              </a:rPr>
              <a:t>-t:	Renewal Time - Incident time	</a:t>
            </a:r>
          </a:p>
          <a:p>
            <a:pPr algn="l"/>
            <a:endParaRPr lang="en-US" sz="1800" dirty="0">
              <a:latin typeface="HP Simplified" pitchFamily="34" charset="0"/>
            </a:endParaRPr>
          </a:p>
          <a:p>
            <a:pPr algn="l"/>
            <a:endParaRPr lang="en-US" dirty="0">
              <a:solidFill>
                <a:srgbClr val="000000"/>
              </a:solidFill>
              <a:latin typeface="HP Simplified" pitchFamily="34" charset="0"/>
              <a:cs typeface="HP Simplified" pitchFamily="34" charset="0"/>
            </a:endParaRPr>
          </a:p>
          <a:p>
            <a:pPr algn="l"/>
            <a:endParaRPr lang="en-US" dirty="0">
              <a:solidFill>
                <a:srgbClr val="000000"/>
              </a:solidFill>
              <a:latin typeface="HP Simplified" pitchFamily="34" charset="0"/>
              <a:cs typeface="HP Simplified" pitchFamily="34" charset="0"/>
            </a:endParaRPr>
          </a:p>
          <a:p>
            <a:pPr algn="l"/>
            <a:endParaRPr lang="en-US" dirty="0">
              <a:solidFill>
                <a:schemeClr val="accent2">
                  <a:lumMod val="50000"/>
                </a:schemeClr>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B9ADF65-99DA-4233-9BD8-8766DD52862C}"/>
                  </a:ext>
                </a:extLst>
              </p:cNvPr>
              <p:cNvSpPr txBox="1"/>
              <p:nvPr/>
            </p:nvSpPr>
            <p:spPr>
              <a:xfrm>
                <a:off x="301558" y="2534653"/>
                <a:ext cx="2547589" cy="8943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dirty="0">
                          <a:solidFill>
                            <a:srgbClr val="000000"/>
                          </a:solidFill>
                          <a:latin typeface="HP Simplified" pitchFamily="34" charset="0"/>
                          <a:cs typeface="HP Simplified" pitchFamily="34" charset="0"/>
                        </a:rPr>
                        <m:t>Logit</m:t>
                      </m:r>
                      <m:r>
                        <m:rPr>
                          <m:nor/>
                        </m:rPr>
                        <a:rPr lang="en-US" dirty="0">
                          <a:solidFill>
                            <a:srgbClr val="000000"/>
                          </a:solidFill>
                          <a:latin typeface="HP Simplified" pitchFamily="34" charset="0"/>
                          <a:cs typeface="HP Simplified" pitchFamily="34" charset="0"/>
                        </a:rPr>
                        <m:t> </m:t>
                      </m:r>
                      <m:r>
                        <m:rPr>
                          <m:nor/>
                        </m:rPr>
                        <a:rPr lang="en-US" dirty="0">
                          <a:solidFill>
                            <a:srgbClr val="000000"/>
                          </a:solidFill>
                          <a:latin typeface="HP Simplified" pitchFamily="34" charset="0"/>
                          <a:cs typeface="HP Simplified" pitchFamily="34" charset="0"/>
                        </a:rPr>
                        <m:t>probability</m:t>
                      </m:r>
                    </m:oMath>
                  </m:oMathPara>
                </a14:m>
                <a:endParaRPr lang="en-US" dirty="0">
                  <a:solidFill>
                    <a:srgbClr val="000000"/>
                  </a:solidFill>
                  <a:latin typeface="HP Simplified" pitchFamily="34" charset="0"/>
                  <a:cs typeface="HP Simplified" pitchFamily="34" charset="0"/>
                </a:endParaRPr>
              </a:p>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p</m:t>
                      </m:r>
                      <m:r>
                        <a:rPr lang="en-US" b="0" i="0" smtClean="0">
                          <a:latin typeface="Cambria Math" panose="02040503050406030204" pitchFamily="18" charset="0"/>
                        </a:rPr>
                        <m:t>(</m:t>
                      </m:r>
                      <m:r>
                        <m:rPr>
                          <m:sty m:val="p"/>
                        </m:rPr>
                        <a:rPr lang="en-US" b="0" i="0" smtClean="0">
                          <a:latin typeface="Cambria Math" panose="02040503050406030204" pitchFamily="18" charset="0"/>
                        </a:rPr>
                        <m:t>y</m:t>
                      </m:r>
                      <m:r>
                        <a:rPr lang="en-US" b="0" i="0" smtClean="0">
                          <a:latin typeface="Cambria Math" panose="02040503050406030204" pitchFamily="18" charset="0"/>
                        </a:rPr>
                        <m:t>=1)= </m:t>
                      </m:r>
                      <m:f>
                        <m:fPr>
                          <m:ctrlPr>
                            <a:rPr lang="en-US" b="0" i="1" smtClean="0">
                              <a:latin typeface="Cambria Math" panose="02040503050406030204" pitchFamily="18" charset="0"/>
                            </a:rPr>
                          </m:ctrlPr>
                        </m:fPr>
                        <m:num>
                          <m:r>
                            <a:rPr lang="en-US" b="0" i="0" smtClean="0">
                              <a:latin typeface="Cambria Math"/>
                            </a:rPr>
                            <m:t>1</m:t>
                          </m:r>
                        </m:num>
                        <m:den>
                          <m:r>
                            <a:rPr lang="en-US" b="0" i="0" smtClean="0">
                              <a:latin typeface="Cambria Math"/>
                            </a:rPr>
                            <m:t>1+</m:t>
                          </m:r>
                          <m:sSup>
                            <m:sSupPr>
                              <m:ctrlPr>
                                <a:rPr lang="en-US" b="0" i="1" smtClean="0">
                                  <a:latin typeface="Cambria Math" panose="02040503050406030204" pitchFamily="18" charset="0"/>
                                </a:rPr>
                              </m:ctrlPr>
                            </m:sSupPr>
                            <m:e>
                              <m:r>
                                <m:rPr>
                                  <m:sty m:val="p"/>
                                </m:rPr>
                                <a:rPr lang="en-US" b="0" i="0" smtClean="0">
                                  <a:latin typeface="Cambria Math"/>
                                </a:rPr>
                                <m:t>e</m:t>
                              </m:r>
                            </m:e>
                            <m:sup>
                              <m:r>
                                <a:rPr lang="en-US" b="0" i="0" smtClean="0">
                                  <a:latin typeface="Cambria Math"/>
                                </a:rPr>
                                <m:t>−</m:t>
                              </m:r>
                              <m:r>
                                <m:rPr>
                                  <m:sty m:val="p"/>
                                </m:rPr>
                                <a:rPr lang="en-US" b="0" i="0" smtClean="0">
                                  <a:latin typeface="Cambria Math"/>
                                </a:rPr>
                                <m:t>z</m:t>
                              </m:r>
                            </m:sup>
                          </m:sSup>
                        </m:den>
                      </m:f>
                    </m:oMath>
                  </m:oMathPara>
                </a14:m>
                <a:endParaRPr lang="en-US" dirty="0"/>
              </a:p>
            </p:txBody>
          </p:sp>
        </mc:Choice>
        <mc:Fallback xmlns="">
          <p:sp>
            <p:nvSpPr>
              <p:cNvPr id="4" name="TextBox 3">
                <a:extLst>
                  <a:ext uri="{FF2B5EF4-FFF2-40B4-BE49-F238E27FC236}">
                    <a16:creationId xmlns:a16="http://schemas.microsoft.com/office/drawing/2014/main" id="{2B9ADF65-99DA-4233-9BD8-8766DD52862C}"/>
                  </a:ext>
                </a:extLst>
              </p:cNvPr>
              <p:cNvSpPr txBox="1">
                <a:spLocks noRot="1" noChangeAspect="1" noMove="1" noResize="1" noEditPoints="1" noAdjustHandles="1" noChangeArrowheads="1" noChangeShapeType="1" noTextEdit="1"/>
              </p:cNvSpPr>
              <p:nvPr/>
            </p:nvSpPr>
            <p:spPr>
              <a:xfrm>
                <a:off x="301558" y="2534653"/>
                <a:ext cx="2547589" cy="89434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13440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F547-F36A-4119-AE61-C634B60A071E}"/>
              </a:ext>
            </a:extLst>
          </p:cNvPr>
          <p:cNvSpPr>
            <a:spLocks noGrp="1"/>
          </p:cNvSpPr>
          <p:nvPr>
            <p:ph type="ctrTitle"/>
          </p:nvPr>
        </p:nvSpPr>
        <p:spPr>
          <a:xfrm>
            <a:off x="145915" y="295511"/>
            <a:ext cx="11731557" cy="1245054"/>
          </a:xfrm>
        </p:spPr>
        <p:txBody>
          <a:bodyPr>
            <a:normAutofit fontScale="90000"/>
          </a:bodyPr>
          <a:lstStyle/>
          <a:p>
            <a:r>
              <a:rPr lang="en-US" sz="6600" dirty="0">
                <a:solidFill>
                  <a:schemeClr val="tx2">
                    <a:lumMod val="75000"/>
                  </a:schemeClr>
                </a:solidFill>
                <a:latin typeface="Aharoni" panose="02010803020104030203" pitchFamily="2" charset="-79"/>
                <a:cs typeface="Aharoni" panose="02010803020104030203" pitchFamily="2" charset="-79"/>
              </a:rPr>
              <a:t>Maximum Likelihood Estimation</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4A0BCF48-C17F-4C8F-B8CC-DCFE763F08CD}"/>
                  </a:ext>
                </a:extLst>
              </p:cNvPr>
              <p:cNvSpPr>
                <a:spLocks noGrp="1"/>
              </p:cNvSpPr>
              <p:nvPr>
                <p:ph type="subTitle" idx="1"/>
              </p:nvPr>
            </p:nvSpPr>
            <p:spPr>
              <a:xfrm>
                <a:off x="671209" y="1540565"/>
                <a:ext cx="10836612" cy="4889418"/>
              </a:xfrm>
            </p:spPr>
            <p:txBody>
              <a:bodyPr>
                <a:normAutofit fontScale="92500"/>
              </a:bodyPr>
              <a:lstStyle/>
              <a:p>
                <a:pPr algn="just">
                  <a:lnSpc>
                    <a:spcPct val="200000"/>
                  </a:lnSpc>
                </a:pPr>
                <a:r>
                  <a:rPr lang="en-US" dirty="0"/>
                  <a:t>Observation					 </a:t>
                </a:r>
                <a:r>
                  <a:rPr lang="en-US" dirty="0" err="1"/>
                  <a:t>y</a:t>
                </a:r>
                <a:r>
                  <a:rPr lang="en-US" baseline="-25000" dirty="0" err="1"/>
                  <a:t>i</a:t>
                </a:r>
                <a:r>
                  <a:rPr lang="en-US" dirty="0"/>
                  <a:t>=1 (converted) or 0 (lost)</a:t>
                </a:r>
              </a:p>
              <a:p>
                <a:pPr algn="just">
                  <a:lnSpc>
                    <a:spcPct val="200000"/>
                  </a:lnSpc>
                </a:pPr>
                <a:r>
                  <a:rPr lang="en-US" dirty="0"/>
                  <a:t>Likelihood of observing				 </a:t>
                </a:r>
                <a:r>
                  <a:rPr lang="en-US" dirty="0" err="1"/>
                  <a:t>y</a:t>
                </a:r>
                <a:r>
                  <a:rPr lang="en-US" baseline="-25000" dirty="0" err="1"/>
                  <a:t>i</a:t>
                </a:r>
                <a:r>
                  <a:rPr lang="en-US" dirty="0"/>
                  <a:t>=p(</a:t>
                </a:r>
                <a:r>
                  <a:rPr lang="en-US" dirty="0" err="1"/>
                  <a:t>y</a:t>
                </a:r>
                <a:r>
                  <a:rPr lang="en-US" baseline="-25000" dirty="0" err="1"/>
                  <a:t>i</a:t>
                </a:r>
                <a:r>
                  <a:rPr lang="en-US" dirty="0"/>
                  <a:t>|</a:t>
                </a:r>
                <a:r>
                  <a:rPr lang="el-GR" dirty="0"/>
                  <a:t>θ</a:t>
                </a:r>
                <a:r>
                  <a:rPr lang="en-US" dirty="0"/>
                  <a:t>)</a:t>
                </a:r>
              </a:p>
              <a:p>
                <a:pPr algn="just">
                  <a:lnSpc>
                    <a:spcPct val="200000"/>
                  </a:lnSpc>
                </a:pPr>
                <a:r>
                  <a:rPr lang="en-US" dirty="0"/>
                  <a:t> θ=parameters (a, b, </a:t>
                </a:r>
                <a:r>
                  <a:rPr lang="el-GR" dirty="0"/>
                  <a:t>β</a:t>
                </a:r>
                <a:r>
                  <a:rPr lang="en-US" dirty="0"/>
                  <a:t>, </a:t>
                </a:r>
                <a:r>
                  <a:rPr lang="el-GR" dirty="0"/>
                  <a:t>γ</a:t>
                </a:r>
                <a:r>
                  <a:rPr lang="en-US" baseline="-25000" dirty="0"/>
                  <a:t>e</a:t>
                </a:r>
                <a:r>
                  <a:rPr lang="en-US" dirty="0"/>
                  <a:t>, </a:t>
                </a:r>
                <a:r>
                  <a:rPr lang="el-GR" dirty="0"/>
                  <a:t>γ</a:t>
                </a:r>
                <a:r>
                  <a:rPr lang="en-US" baseline="-25000" dirty="0"/>
                  <a:t>m</a:t>
                </a:r>
                <a:r>
                  <a:rPr lang="en-US" dirty="0"/>
                  <a:t>)</a:t>
                </a:r>
              </a:p>
              <a:p>
                <a:pPr algn="just">
                  <a:lnSpc>
                    <a:spcPct val="200000"/>
                  </a:lnSpc>
                </a:pPr>
                <a:r>
                  <a:rPr lang="en-US" dirty="0"/>
                  <a:t>Assuming independence, total likelihood 	 </a:t>
                </a:r>
                <a14:m>
                  <m:oMath xmlns:m="http://schemas.openxmlformats.org/officeDocument/2006/math">
                    <m:nary>
                      <m:naryPr>
                        <m:chr m:val="∏"/>
                        <m:supHide m:val="on"/>
                        <m:ctrlPr>
                          <a:rPr lang="en-US" i="1">
                            <a:latin typeface="Cambria Math" panose="02040503050406030204" pitchFamily="18" charset="0"/>
                          </a:rPr>
                        </m:ctrlPr>
                      </m:naryPr>
                      <m:sub>
                        <m:r>
                          <m:rPr>
                            <m:sty m:val="p"/>
                            <m:brk m:alnAt="7"/>
                          </m:rPr>
                          <a:rPr lang="en-US">
                            <a:latin typeface="Cambria Math"/>
                          </a:rPr>
                          <m:t>i</m:t>
                        </m:r>
                      </m:sub>
                      <m:sup/>
                      <m:e>
                        <m:r>
                          <m:rPr>
                            <m:sty m:val="p"/>
                          </m:rPr>
                          <a:rPr lang="en-US">
                            <a:latin typeface="Cambria Math"/>
                          </a:rPr>
                          <m:t>p</m:t>
                        </m:r>
                        <m:r>
                          <a:rPr lang="en-US">
                            <a:latin typeface="Cambria Math"/>
                          </a:rPr>
                          <m:t>(</m:t>
                        </m:r>
                        <m:r>
                          <m:rPr>
                            <m:nor/>
                          </m:rPr>
                          <a:rPr lang="en-US" dirty="0" smtClean="0"/>
                          <m:t>y</m:t>
                        </m:r>
                        <m:r>
                          <m:rPr>
                            <m:nor/>
                          </m:rPr>
                          <a:rPr lang="en-US" baseline="-25000" dirty="0" smtClean="0"/>
                          <m:t>i</m:t>
                        </m:r>
                        <m:r>
                          <a:rPr lang="en-US">
                            <a:latin typeface="Cambria Math"/>
                          </a:rPr>
                          <m:t>|</m:t>
                        </m:r>
                        <m:r>
                          <m:rPr>
                            <m:sty m:val="p"/>
                          </m:rPr>
                          <a:rPr lang="en-US">
                            <a:latin typeface="Cambria Math"/>
                            <a:ea typeface="Cambria Math"/>
                          </a:rPr>
                          <m:t>θ</m:t>
                        </m:r>
                        <m:r>
                          <a:rPr lang="en-US">
                            <a:latin typeface="Cambria Math"/>
                            <a:ea typeface="Cambria Math"/>
                          </a:rPr>
                          <m:t>)</m:t>
                        </m:r>
                      </m:e>
                    </m:nary>
                  </m:oMath>
                </a14:m>
                <a:endParaRPr lang="en-US" dirty="0"/>
              </a:p>
              <a:p>
                <a:pPr algn="just">
                  <a:lnSpc>
                    <a:spcPct val="200000"/>
                  </a:lnSpc>
                </a:pPr>
                <a:r>
                  <a:rPr lang="en-US" dirty="0"/>
                  <a:t>Log Likelihood L(θ) 				 </a:t>
                </a:r>
                <a14:m>
                  <m:oMath xmlns:m="http://schemas.openxmlformats.org/officeDocument/2006/math">
                    <m:nary>
                      <m:naryPr>
                        <m:chr m:val="∑"/>
                        <m:supHide m:val="on"/>
                        <m:ctrlPr>
                          <a:rPr lang="en-US" i="1">
                            <a:latin typeface="Cambria Math" panose="02040503050406030204" pitchFamily="18" charset="0"/>
                          </a:rPr>
                        </m:ctrlPr>
                      </m:naryPr>
                      <m:sub>
                        <m:r>
                          <m:rPr>
                            <m:sty m:val="p"/>
                            <m:brk m:alnAt="7"/>
                          </m:rPr>
                          <a:rPr lang="en-US">
                            <a:latin typeface="Cambria Math"/>
                          </a:rPr>
                          <m:t>i</m:t>
                        </m:r>
                      </m:sub>
                      <m:sup/>
                      <m:e>
                        <m:r>
                          <m:rPr>
                            <m:sty m:val="p"/>
                          </m:rPr>
                          <a:rPr lang="en-US">
                            <a:latin typeface="Cambria Math"/>
                          </a:rPr>
                          <m:t>log</m:t>
                        </m:r>
                        <m:r>
                          <a:rPr lang="en-US">
                            <a:latin typeface="Cambria Math"/>
                          </a:rPr>
                          <m:t>⁡(</m:t>
                        </m:r>
                        <m:r>
                          <m:rPr>
                            <m:sty m:val="p"/>
                          </m:rPr>
                          <a:rPr lang="en-US">
                            <a:latin typeface="Cambria Math"/>
                          </a:rPr>
                          <m:t>p</m:t>
                        </m:r>
                        <m:r>
                          <a:rPr lang="en-US">
                            <a:latin typeface="Cambria Math"/>
                          </a:rPr>
                          <m:t>(</m:t>
                        </m:r>
                        <m:sSub>
                          <m:sSubPr>
                            <m:ctrlPr>
                              <a:rPr lang="en-US" i="1">
                                <a:latin typeface="Cambria Math" panose="02040503050406030204" pitchFamily="18" charset="0"/>
                              </a:rPr>
                            </m:ctrlPr>
                          </m:sSubPr>
                          <m:e>
                            <m:r>
                              <m:rPr>
                                <m:sty m:val="p"/>
                              </m:rPr>
                              <a:rPr lang="en-US">
                                <a:latin typeface="Cambria Math"/>
                              </a:rPr>
                              <m:t>x</m:t>
                            </m:r>
                          </m:e>
                          <m:sub>
                            <m:r>
                              <m:rPr>
                                <m:sty m:val="p"/>
                              </m:rPr>
                              <a:rPr lang="en-US">
                                <a:latin typeface="Cambria Math"/>
                              </a:rPr>
                              <m:t>i</m:t>
                            </m:r>
                          </m:sub>
                        </m:sSub>
                        <m:r>
                          <a:rPr lang="en-US">
                            <a:latin typeface="Cambria Math"/>
                          </a:rPr>
                          <m:t>|</m:t>
                        </m:r>
                        <m:r>
                          <m:rPr>
                            <m:sty m:val="p"/>
                          </m:rPr>
                          <a:rPr lang="en-US">
                            <a:latin typeface="Cambria Math"/>
                            <a:ea typeface="Cambria Math"/>
                          </a:rPr>
                          <m:t>θ</m:t>
                        </m:r>
                        <m:r>
                          <a:rPr lang="en-US">
                            <a:latin typeface="Cambria Math"/>
                            <a:ea typeface="Cambria Math"/>
                          </a:rPr>
                          <m:t>)</m:t>
                        </m:r>
                      </m:e>
                    </m:nary>
                  </m:oMath>
                </a14:m>
                <a:endParaRPr lang="en-US" dirty="0"/>
              </a:p>
              <a:p>
                <a:pPr algn="just">
                  <a:lnSpc>
                    <a:spcPct val="200000"/>
                  </a:lnSpc>
                </a:pPr>
                <a:r>
                  <a:rPr lang="en-US" dirty="0"/>
                  <a:t>Estimate   					  </a:t>
                </a:r>
                <a:r>
                  <a:rPr lang="el-GR" dirty="0"/>
                  <a:t>θ</a:t>
                </a:r>
                <a:r>
                  <a:rPr lang="en-US" baseline="30000" dirty="0"/>
                  <a:t>*</a:t>
                </a:r>
                <a14:m>
                  <m:oMath xmlns:m="http://schemas.openxmlformats.org/officeDocument/2006/math">
                    <m:r>
                      <a:rPr lang="en-US">
                        <a:latin typeface="Cambria Math"/>
                      </a:rPr>
                      <m:t>=</m:t>
                    </m:r>
                    <m:sSub>
                      <m:sSubPr>
                        <m:ctrlPr>
                          <a:rPr lang="en-US" i="1">
                            <a:latin typeface="Cambria Math" panose="02040503050406030204" pitchFamily="18" charset="0"/>
                          </a:rPr>
                        </m:ctrlPr>
                      </m:sSubPr>
                      <m:e>
                        <m:r>
                          <m:rPr>
                            <m:sty m:val="p"/>
                          </m:rPr>
                          <a:rPr lang="en-US">
                            <a:latin typeface="Cambria Math"/>
                          </a:rPr>
                          <m:t>min</m:t>
                        </m:r>
                      </m:e>
                      <m:sub>
                        <m:r>
                          <m:rPr>
                            <m:sty m:val="p"/>
                          </m:rPr>
                          <a:rPr lang="en-US">
                            <a:latin typeface="Cambria Math"/>
                            <a:ea typeface="Cambria Math"/>
                          </a:rPr>
                          <m:t>θ</m:t>
                        </m:r>
                      </m:sub>
                    </m:sSub>
                  </m:oMath>
                </a14:m>
                <a:r>
                  <a:rPr lang="en-US" dirty="0"/>
                  <a:t> -L(θ) </a:t>
                </a:r>
              </a:p>
              <a:p>
                <a:pPr algn="l"/>
                <a:endParaRPr lang="en-US" dirty="0">
                  <a:solidFill>
                    <a:schemeClr val="accent2">
                      <a:lumMod val="50000"/>
                    </a:schemeClr>
                  </a:solidFill>
                </a:endParaRPr>
              </a:p>
            </p:txBody>
          </p:sp>
        </mc:Choice>
        <mc:Fallback xmlns="">
          <p:sp>
            <p:nvSpPr>
              <p:cNvPr id="3" name="Subtitle 2">
                <a:extLst>
                  <a:ext uri="{FF2B5EF4-FFF2-40B4-BE49-F238E27FC236}">
                    <a16:creationId xmlns:a16="http://schemas.microsoft.com/office/drawing/2014/main" id="{4A0BCF48-C17F-4C8F-B8CC-DCFE763F08CD}"/>
                  </a:ext>
                </a:extLst>
              </p:cNvPr>
              <p:cNvSpPr>
                <a:spLocks noGrp="1" noRot="1" noChangeAspect="1" noMove="1" noResize="1" noEditPoints="1" noAdjustHandles="1" noChangeArrowheads="1" noChangeShapeType="1" noTextEdit="1"/>
              </p:cNvSpPr>
              <p:nvPr>
                <p:ph type="subTitle" idx="1"/>
              </p:nvPr>
            </p:nvSpPr>
            <p:spPr>
              <a:xfrm>
                <a:off x="671209" y="1540565"/>
                <a:ext cx="10836612" cy="4889418"/>
              </a:xfrm>
              <a:blipFill>
                <a:blip r:embed="rId2"/>
                <a:stretch>
                  <a:fillRect l="-731"/>
                </a:stretch>
              </a:blipFill>
            </p:spPr>
            <p:txBody>
              <a:bodyPr/>
              <a:lstStyle/>
              <a:p>
                <a:r>
                  <a:rPr lang="en-US">
                    <a:noFill/>
                  </a:rPr>
                  <a:t> </a:t>
                </a:r>
              </a:p>
            </p:txBody>
          </p:sp>
        </mc:Fallback>
      </mc:AlternateContent>
    </p:spTree>
    <p:extLst>
      <p:ext uri="{BB962C8B-B14F-4D97-AF65-F5344CB8AC3E}">
        <p14:creationId xmlns:p14="http://schemas.microsoft.com/office/powerpoint/2010/main" val="480535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513</Words>
  <Application>Microsoft Office PowerPoint</Application>
  <PresentationFormat>Widescreen</PresentationFormat>
  <Paragraphs>115</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Aharoni</vt:lpstr>
      <vt:lpstr>Arial</vt:lpstr>
      <vt:lpstr>Calibri</vt:lpstr>
      <vt:lpstr>Calibri Light</vt:lpstr>
      <vt:lpstr>Cambria Math</vt:lpstr>
      <vt:lpstr>HP Simplified</vt:lpstr>
      <vt:lpstr>Lucida Console</vt:lpstr>
      <vt:lpstr>Times New Roman</vt:lpstr>
      <vt:lpstr>Office Theme</vt:lpstr>
      <vt:lpstr>A Contract Conversion Model</vt:lpstr>
      <vt:lpstr>An important question for a business</vt:lpstr>
      <vt:lpstr>Converted contracts- 14%</vt:lpstr>
      <vt:lpstr>What are we trying to achieve?</vt:lpstr>
      <vt:lpstr>Dataset</vt:lpstr>
      <vt:lpstr>Feature Introduction</vt:lpstr>
      <vt:lpstr>Data Pre-Processing</vt:lpstr>
      <vt:lpstr>Conversion Model</vt:lpstr>
      <vt:lpstr>Maximum Likelihood Estimation</vt:lpstr>
      <vt:lpstr>Test Results</vt:lpstr>
      <vt:lpstr>Interpretation and 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Contract Conversion Model</dc:title>
  <dc:creator>Ekta Tomar</dc:creator>
  <cp:lastModifiedBy>Ekta Tomar</cp:lastModifiedBy>
  <cp:revision>5</cp:revision>
  <dcterms:created xsi:type="dcterms:W3CDTF">2018-12-11T16:42:14Z</dcterms:created>
  <dcterms:modified xsi:type="dcterms:W3CDTF">2018-12-11T17:55:03Z</dcterms:modified>
</cp:coreProperties>
</file>