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9"/>
  </p:notesMasterIdLst>
  <p:sldIdLst>
    <p:sldId id="257" r:id="rId2"/>
    <p:sldId id="256" r:id="rId3"/>
    <p:sldId id="258" r:id="rId4"/>
    <p:sldId id="259" r:id="rId5"/>
    <p:sldId id="263" r:id="rId6"/>
    <p:sldId id="260" r:id="rId7"/>
    <p:sldId id="261" r:id="rId8"/>
    <p:sldId id="262"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kta Gupta" initials="EG" lastIdx="2" clrIdx="0">
    <p:extLst>
      <p:ext uri="{19B8F6BF-5375-455C-9EA6-DF929625EA0E}">
        <p15:presenceInfo xmlns:p15="http://schemas.microsoft.com/office/powerpoint/2012/main" userId="682f64d66fbb2e1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B9178B-2AC0-4535-8D0B-AA7AC330195B}" type="datetimeFigureOut">
              <a:rPr lang="en-IN" smtClean="0"/>
              <a:t>16-04-2023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0E8BD5-9F7B-4DC2-A03E-6183F22240E4}" type="slidenum">
              <a:rPr lang="en-IN" smtClean="0"/>
              <a:t>‹#›</a:t>
            </a:fld>
            <a:endParaRPr lang="en-IN"/>
          </a:p>
        </p:txBody>
      </p:sp>
    </p:spTree>
    <p:extLst>
      <p:ext uri="{BB962C8B-B14F-4D97-AF65-F5344CB8AC3E}">
        <p14:creationId xmlns:p14="http://schemas.microsoft.com/office/powerpoint/2010/main" val="1476146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8AE0C32-EDB3-46E0-A1FE-2420C8617C65}" type="datetimeFigureOut">
              <a:rPr lang="en-IN" smtClean="0"/>
              <a:t>14-04-2023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40DD0CD-3E59-49EC-BA35-27068974FF3E}" type="slidenum">
              <a:rPr lang="en-IN" smtClean="0"/>
              <a:t>‹#›</a:t>
            </a:fld>
            <a:endParaRPr lang="en-IN"/>
          </a:p>
        </p:txBody>
      </p:sp>
    </p:spTree>
    <p:extLst>
      <p:ext uri="{BB962C8B-B14F-4D97-AF65-F5344CB8AC3E}">
        <p14:creationId xmlns:p14="http://schemas.microsoft.com/office/powerpoint/2010/main" val="1253144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AE0C32-EDB3-46E0-A1FE-2420C8617C65}" type="datetimeFigureOut">
              <a:rPr lang="en-IN" smtClean="0"/>
              <a:t>14-04-2023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40DD0CD-3E59-49EC-BA35-27068974FF3E}" type="slidenum">
              <a:rPr lang="en-IN" smtClean="0"/>
              <a:t>‹#›</a:t>
            </a:fld>
            <a:endParaRPr lang="en-IN"/>
          </a:p>
        </p:txBody>
      </p:sp>
    </p:spTree>
    <p:extLst>
      <p:ext uri="{BB962C8B-B14F-4D97-AF65-F5344CB8AC3E}">
        <p14:creationId xmlns:p14="http://schemas.microsoft.com/office/powerpoint/2010/main" val="3016293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AE0C32-EDB3-46E0-A1FE-2420C8617C65}" type="datetimeFigureOut">
              <a:rPr lang="en-IN" smtClean="0"/>
              <a:t>14-04-2023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40DD0CD-3E59-49EC-BA35-27068974FF3E}"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728168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8AE0C32-EDB3-46E0-A1FE-2420C8617C65}" type="datetimeFigureOut">
              <a:rPr lang="en-IN" smtClean="0"/>
              <a:t>14-04-2023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40DD0CD-3E59-49EC-BA35-27068974FF3E}" type="slidenum">
              <a:rPr lang="en-IN" smtClean="0"/>
              <a:t>‹#›</a:t>
            </a:fld>
            <a:endParaRPr lang="en-IN"/>
          </a:p>
        </p:txBody>
      </p:sp>
    </p:spTree>
    <p:extLst>
      <p:ext uri="{BB962C8B-B14F-4D97-AF65-F5344CB8AC3E}">
        <p14:creationId xmlns:p14="http://schemas.microsoft.com/office/powerpoint/2010/main" val="8107687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8AE0C32-EDB3-46E0-A1FE-2420C8617C65}" type="datetimeFigureOut">
              <a:rPr lang="en-IN" smtClean="0"/>
              <a:t>14-04-2023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40DD0CD-3E59-49EC-BA35-27068974FF3E}"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058544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8AE0C32-EDB3-46E0-A1FE-2420C8617C65}" type="datetimeFigureOut">
              <a:rPr lang="en-IN" smtClean="0"/>
              <a:t>14-04-2023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40DD0CD-3E59-49EC-BA35-27068974FF3E}" type="slidenum">
              <a:rPr lang="en-IN" smtClean="0"/>
              <a:t>‹#›</a:t>
            </a:fld>
            <a:endParaRPr lang="en-IN"/>
          </a:p>
        </p:txBody>
      </p:sp>
    </p:spTree>
    <p:extLst>
      <p:ext uri="{BB962C8B-B14F-4D97-AF65-F5344CB8AC3E}">
        <p14:creationId xmlns:p14="http://schemas.microsoft.com/office/powerpoint/2010/main" val="16808486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AE0C32-EDB3-46E0-A1FE-2420C8617C65}" type="datetimeFigureOut">
              <a:rPr lang="en-IN" smtClean="0"/>
              <a:t>14-04-2023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40DD0CD-3E59-49EC-BA35-27068974FF3E}" type="slidenum">
              <a:rPr lang="en-IN" smtClean="0"/>
              <a:t>‹#›</a:t>
            </a:fld>
            <a:endParaRPr lang="en-IN"/>
          </a:p>
        </p:txBody>
      </p:sp>
    </p:spTree>
    <p:extLst>
      <p:ext uri="{BB962C8B-B14F-4D97-AF65-F5344CB8AC3E}">
        <p14:creationId xmlns:p14="http://schemas.microsoft.com/office/powerpoint/2010/main" val="36016112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AE0C32-EDB3-46E0-A1FE-2420C8617C65}" type="datetimeFigureOut">
              <a:rPr lang="en-IN" smtClean="0"/>
              <a:t>14-04-2023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40DD0CD-3E59-49EC-BA35-27068974FF3E}" type="slidenum">
              <a:rPr lang="en-IN" smtClean="0"/>
              <a:t>‹#›</a:t>
            </a:fld>
            <a:endParaRPr lang="en-IN"/>
          </a:p>
        </p:txBody>
      </p:sp>
    </p:spTree>
    <p:extLst>
      <p:ext uri="{BB962C8B-B14F-4D97-AF65-F5344CB8AC3E}">
        <p14:creationId xmlns:p14="http://schemas.microsoft.com/office/powerpoint/2010/main" val="3729387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AE0C32-EDB3-46E0-A1FE-2420C8617C65}" type="datetimeFigureOut">
              <a:rPr lang="en-IN" smtClean="0"/>
              <a:t>14-04-2023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40DD0CD-3E59-49EC-BA35-27068974FF3E}" type="slidenum">
              <a:rPr lang="en-IN" smtClean="0"/>
              <a:t>‹#›</a:t>
            </a:fld>
            <a:endParaRPr lang="en-IN"/>
          </a:p>
        </p:txBody>
      </p:sp>
    </p:spTree>
    <p:extLst>
      <p:ext uri="{BB962C8B-B14F-4D97-AF65-F5344CB8AC3E}">
        <p14:creationId xmlns:p14="http://schemas.microsoft.com/office/powerpoint/2010/main" val="2170096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AE0C32-EDB3-46E0-A1FE-2420C8617C65}" type="datetimeFigureOut">
              <a:rPr lang="en-IN" smtClean="0"/>
              <a:t>14-04-2023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40DD0CD-3E59-49EC-BA35-27068974FF3E}" type="slidenum">
              <a:rPr lang="en-IN" smtClean="0"/>
              <a:t>‹#›</a:t>
            </a:fld>
            <a:endParaRPr lang="en-IN"/>
          </a:p>
        </p:txBody>
      </p:sp>
    </p:spTree>
    <p:extLst>
      <p:ext uri="{BB962C8B-B14F-4D97-AF65-F5344CB8AC3E}">
        <p14:creationId xmlns:p14="http://schemas.microsoft.com/office/powerpoint/2010/main" val="283949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8AE0C32-EDB3-46E0-A1FE-2420C8617C65}" type="datetimeFigureOut">
              <a:rPr lang="en-IN" smtClean="0"/>
              <a:t>14-04-2023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40DD0CD-3E59-49EC-BA35-27068974FF3E}" type="slidenum">
              <a:rPr lang="en-IN" smtClean="0"/>
              <a:t>‹#›</a:t>
            </a:fld>
            <a:endParaRPr lang="en-IN"/>
          </a:p>
        </p:txBody>
      </p:sp>
    </p:spTree>
    <p:extLst>
      <p:ext uri="{BB962C8B-B14F-4D97-AF65-F5344CB8AC3E}">
        <p14:creationId xmlns:p14="http://schemas.microsoft.com/office/powerpoint/2010/main" val="4231874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8AE0C32-EDB3-46E0-A1FE-2420C8617C65}" type="datetimeFigureOut">
              <a:rPr lang="en-IN" smtClean="0"/>
              <a:t>14-04-2023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40DD0CD-3E59-49EC-BA35-27068974FF3E}" type="slidenum">
              <a:rPr lang="en-IN" smtClean="0"/>
              <a:t>‹#›</a:t>
            </a:fld>
            <a:endParaRPr lang="en-IN"/>
          </a:p>
        </p:txBody>
      </p:sp>
    </p:spTree>
    <p:extLst>
      <p:ext uri="{BB962C8B-B14F-4D97-AF65-F5344CB8AC3E}">
        <p14:creationId xmlns:p14="http://schemas.microsoft.com/office/powerpoint/2010/main" val="4103727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8AE0C32-EDB3-46E0-A1FE-2420C8617C65}" type="datetimeFigureOut">
              <a:rPr lang="en-IN" smtClean="0"/>
              <a:t>14-04-2023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40DD0CD-3E59-49EC-BA35-27068974FF3E}" type="slidenum">
              <a:rPr lang="en-IN" smtClean="0"/>
              <a:t>‹#›</a:t>
            </a:fld>
            <a:endParaRPr lang="en-IN"/>
          </a:p>
        </p:txBody>
      </p:sp>
    </p:spTree>
    <p:extLst>
      <p:ext uri="{BB962C8B-B14F-4D97-AF65-F5344CB8AC3E}">
        <p14:creationId xmlns:p14="http://schemas.microsoft.com/office/powerpoint/2010/main" val="4024213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AE0C32-EDB3-46E0-A1FE-2420C8617C65}" type="datetimeFigureOut">
              <a:rPr lang="en-IN" smtClean="0"/>
              <a:t>14-04-2023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40DD0CD-3E59-49EC-BA35-27068974FF3E}" type="slidenum">
              <a:rPr lang="en-IN" smtClean="0"/>
              <a:t>‹#›</a:t>
            </a:fld>
            <a:endParaRPr lang="en-IN"/>
          </a:p>
        </p:txBody>
      </p:sp>
    </p:spTree>
    <p:extLst>
      <p:ext uri="{BB962C8B-B14F-4D97-AF65-F5344CB8AC3E}">
        <p14:creationId xmlns:p14="http://schemas.microsoft.com/office/powerpoint/2010/main" val="875254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AE0C32-EDB3-46E0-A1FE-2420C8617C65}" type="datetimeFigureOut">
              <a:rPr lang="en-IN" smtClean="0"/>
              <a:t>14-04-2023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40DD0CD-3E59-49EC-BA35-27068974FF3E}" type="slidenum">
              <a:rPr lang="en-IN" smtClean="0"/>
              <a:t>‹#›</a:t>
            </a:fld>
            <a:endParaRPr lang="en-IN"/>
          </a:p>
        </p:txBody>
      </p:sp>
    </p:spTree>
    <p:extLst>
      <p:ext uri="{BB962C8B-B14F-4D97-AF65-F5344CB8AC3E}">
        <p14:creationId xmlns:p14="http://schemas.microsoft.com/office/powerpoint/2010/main" val="3132540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AE0C32-EDB3-46E0-A1FE-2420C8617C65}" type="datetimeFigureOut">
              <a:rPr lang="en-IN" smtClean="0"/>
              <a:t>14-04-2023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40DD0CD-3E59-49EC-BA35-27068974FF3E}" type="slidenum">
              <a:rPr lang="en-IN" smtClean="0"/>
              <a:t>‹#›</a:t>
            </a:fld>
            <a:endParaRPr lang="en-IN"/>
          </a:p>
        </p:txBody>
      </p:sp>
    </p:spTree>
    <p:extLst>
      <p:ext uri="{BB962C8B-B14F-4D97-AF65-F5344CB8AC3E}">
        <p14:creationId xmlns:p14="http://schemas.microsoft.com/office/powerpoint/2010/main" val="2647155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8AE0C32-EDB3-46E0-A1FE-2420C8617C65}" type="datetimeFigureOut">
              <a:rPr lang="en-IN" smtClean="0"/>
              <a:t>14-04-2023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40DD0CD-3E59-49EC-BA35-27068974FF3E}" type="slidenum">
              <a:rPr lang="en-IN" smtClean="0"/>
              <a:t>‹#›</a:t>
            </a:fld>
            <a:endParaRPr lang="en-IN"/>
          </a:p>
        </p:txBody>
      </p:sp>
    </p:spTree>
    <p:extLst>
      <p:ext uri="{BB962C8B-B14F-4D97-AF65-F5344CB8AC3E}">
        <p14:creationId xmlns:p14="http://schemas.microsoft.com/office/powerpoint/2010/main" val="305481467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48ED0-B01A-8FDD-1E4B-BACC7EFAE348}"/>
              </a:ext>
            </a:extLst>
          </p:cNvPr>
          <p:cNvSpPr>
            <a:spLocks noGrp="1"/>
          </p:cNvSpPr>
          <p:nvPr>
            <p:ph type="title"/>
          </p:nvPr>
        </p:nvSpPr>
        <p:spPr/>
        <p:txBody>
          <a:bodyPr>
            <a:normAutofit/>
          </a:bodyPr>
          <a:lstStyle/>
          <a:p>
            <a:r>
              <a:rPr lang="en-IN" sz="4400" u="sng" dirty="0">
                <a:latin typeface="Calibri" panose="020F0502020204030204" pitchFamily="34" charset="0"/>
                <a:cs typeface="Calibri" panose="020F0502020204030204" pitchFamily="34" charset="0"/>
              </a:rPr>
              <a:t>Problem Statement</a:t>
            </a:r>
          </a:p>
        </p:txBody>
      </p:sp>
      <p:sp>
        <p:nvSpPr>
          <p:cNvPr id="3" name="Content Placeholder 2">
            <a:extLst>
              <a:ext uri="{FF2B5EF4-FFF2-40B4-BE49-F238E27FC236}">
                <a16:creationId xmlns:a16="http://schemas.microsoft.com/office/drawing/2014/main" id="{2576FB4A-0E60-5774-6BA1-3B97D0CB1EBF}"/>
              </a:ext>
            </a:extLst>
          </p:cNvPr>
          <p:cNvSpPr>
            <a:spLocks noGrp="1"/>
          </p:cNvSpPr>
          <p:nvPr>
            <p:ph idx="1"/>
          </p:nvPr>
        </p:nvSpPr>
        <p:spPr>
          <a:xfrm>
            <a:off x="2409103" y="1264554"/>
            <a:ext cx="8911687" cy="4969335"/>
          </a:xfrm>
        </p:spPr>
        <p:txBody>
          <a:bodyPr>
            <a:normAutofit/>
          </a:bodyPr>
          <a:lstStyle/>
          <a:p>
            <a:pPr algn="l"/>
            <a:r>
              <a:rPr lang="en-US" b="0" i="0" dirty="0">
                <a:solidFill>
                  <a:srgbClr val="091E42"/>
                </a:solidFill>
                <a:effectLst/>
                <a:latin typeface="Calibri" panose="020F0502020204030204" pitchFamily="34" charset="0"/>
                <a:cs typeface="Calibri" panose="020F0502020204030204" pitchFamily="34" charset="0"/>
              </a:rPr>
              <a:t>An education company named X Education sells online courses to industry professionals. On any given day, many professionals who are interested in the courses land on their website and browse for courses. </a:t>
            </a:r>
          </a:p>
          <a:p>
            <a:pPr algn="l"/>
            <a:r>
              <a:rPr lang="en-US" b="0" i="0" dirty="0">
                <a:solidFill>
                  <a:srgbClr val="091E42"/>
                </a:solidFill>
                <a:effectLst/>
                <a:latin typeface="Calibri" panose="020F0502020204030204" pitchFamily="34" charset="0"/>
                <a:cs typeface="Calibri" panose="020F0502020204030204" pitchFamily="34" charset="0"/>
              </a:rPr>
              <a:t> The company markets its courses on several websites and search engines like Google. Once these people land on the website, they might browse the courses or fill up a form for the course or watch some videos. When these people fill up a form providing their email address or phone number, they are classified to be a lead. Moreover, the company also gets leads through past referrals. Once these leads are acquired, employees from the sales team start making calls, writing emails, etc. Through this process, some of the leads get converted while most do not. The typical lead conversion rate at X education is around 30%. </a:t>
            </a:r>
          </a:p>
          <a:p>
            <a:pPr algn="l"/>
            <a:r>
              <a:rPr lang="en-US" b="0" i="0" dirty="0">
                <a:solidFill>
                  <a:srgbClr val="091E42"/>
                </a:solidFill>
                <a:effectLst/>
                <a:latin typeface="Calibri" panose="020F0502020204030204" pitchFamily="34" charset="0"/>
                <a:cs typeface="Calibri" panose="020F0502020204030204" pitchFamily="34" charset="0"/>
              </a:rPr>
              <a:t> Now, although X Education gets a lot of leads, its lead conversion rate is very poor. To make this process more efficient, the company wishes to identify the most potential leads, also known as ‘Hot Leads’. If they successfully identify this set of leads, the lead conversion rate should go up as the sales team will now be focusing more on communicating with the potential leads rather than making calls to everyone</a:t>
            </a:r>
          </a:p>
          <a:p>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135117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16DDE60-5CDE-DEDC-DC7C-6DB531ADCF75}"/>
              </a:ext>
            </a:extLst>
          </p:cNvPr>
          <p:cNvPicPr>
            <a:picLocks noChangeAspect="1"/>
          </p:cNvPicPr>
          <p:nvPr/>
        </p:nvPicPr>
        <p:blipFill>
          <a:blip r:embed="rId2"/>
          <a:stretch>
            <a:fillRect/>
          </a:stretch>
        </p:blipFill>
        <p:spPr>
          <a:xfrm>
            <a:off x="1567689" y="1194928"/>
            <a:ext cx="9210656" cy="5505362"/>
          </a:xfrm>
          <a:prstGeom prst="rect">
            <a:avLst/>
          </a:prstGeom>
        </p:spPr>
      </p:pic>
      <p:sp>
        <p:nvSpPr>
          <p:cNvPr id="6" name="Title 1">
            <a:extLst>
              <a:ext uri="{FF2B5EF4-FFF2-40B4-BE49-F238E27FC236}">
                <a16:creationId xmlns:a16="http://schemas.microsoft.com/office/drawing/2014/main" id="{46FEA06A-79A0-B077-A56B-548837706AD7}"/>
              </a:ext>
            </a:extLst>
          </p:cNvPr>
          <p:cNvSpPr>
            <a:spLocks noGrp="1"/>
          </p:cNvSpPr>
          <p:nvPr>
            <p:ph type="title"/>
          </p:nvPr>
        </p:nvSpPr>
        <p:spPr>
          <a:xfrm>
            <a:off x="1567689" y="419729"/>
            <a:ext cx="8911687" cy="775199"/>
          </a:xfrm>
        </p:spPr>
        <p:txBody>
          <a:bodyPr/>
          <a:lstStyle/>
          <a:p>
            <a:r>
              <a:rPr lang="en-IN" u="sng" dirty="0">
                <a:latin typeface="Calibri" panose="020F0502020204030204" pitchFamily="34" charset="0"/>
                <a:cs typeface="Calibri" panose="020F0502020204030204" pitchFamily="34" charset="0"/>
              </a:rPr>
              <a:t>Visualization</a:t>
            </a:r>
          </a:p>
        </p:txBody>
      </p:sp>
    </p:spTree>
    <p:extLst>
      <p:ext uri="{BB962C8B-B14F-4D97-AF65-F5344CB8AC3E}">
        <p14:creationId xmlns:p14="http://schemas.microsoft.com/office/powerpoint/2010/main" val="1777764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409997-5583-0913-8490-6A87D9A0393E}"/>
              </a:ext>
            </a:extLst>
          </p:cNvPr>
          <p:cNvPicPr>
            <a:picLocks noChangeAspect="1"/>
          </p:cNvPicPr>
          <p:nvPr/>
        </p:nvPicPr>
        <p:blipFill>
          <a:blip r:embed="rId2"/>
          <a:stretch>
            <a:fillRect/>
          </a:stretch>
        </p:blipFill>
        <p:spPr>
          <a:xfrm>
            <a:off x="756257" y="1093819"/>
            <a:ext cx="5265417" cy="5265417"/>
          </a:xfrm>
          <a:prstGeom prst="rect">
            <a:avLst/>
          </a:prstGeom>
        </p:spPr>
      </p:pic>
      <p:pic>
        <p:nvPicPr>
          <p:cNvPr id="7" name="Picture 6">
            <a:extLst>
              <a:ext uri="{FF2B5EF4-FFF2-40B4-BE49-F238E27FC236}">
                <a16:creationId xmlns:a16="http://schemas.microsoft.com/office/drawing/2014/main" id="{D6226A8C-3D96-6F96-F1CA-3C75C785775A}"/>
              </a:ext>
            </a:extLst>
          </p:cNvPr>
          <p:cNvPicPr>
            <a:picLocks noChangeAspect="1"/>
          </p:cNvPicPr>
          <p:nvPr/>
        </p:nvPicPr>
        <p:blipFill>
          <a:blip r:embed="rId3"/>
          <a:stretch>
            <a:fillRect/>
          </a:stretch>
        </p:blipFill>
        <p:spPr>
          <a:xfrm>
            <a:off x="6021674" y="1093819"/>
            <a:ext cx="6105085" cy="5265417"/>
          </a:xfrm>
          <a:prstGeom prst="rect">
            <a:avLst/>
          </a:prstGeom>
        </p:spPr>
      </p:pic>
      <p:sp>
        <p:nvSpPr>
          <p:cNvPr id="8" name="Title 1">
            <a:extLst>
              <a:ext uri="{FF2B5EF4-FFF2-40B4-BE49-F238E27FC236}">
                <a16:creationId xmlns:a16="http://schemas.microsoft.com/office/drawing/2014/main" id="{0251C3BF-F4B3-4428-9B0A-881E9DB554B3}"/>
              </a:ext>
            </a:extLst>
          </p:cNvPr>
          <p:cNvSpPr>
            <a:spLocks noGrp="1"/>
          </p:cNvSpPr>
          <p:nvPr>
            <p:ph type="title"/>
          </p:nvPr>
        </p:nvSpPr>
        <p:spPr>
          <a:xfrm>
            <a:off x="1640156" y="318620"/>
            <a:ext cx="8911687" cy="775199"/>
          </a:xfrm>
        </p:spPr>
        <p:txBody>
          <a:bodyPr/>
          <a:lstStyle/>
          <a:p>
            <a:r>
              <a:rPr lang="en-IN" u="sng" dirty="0">
                <a:latin typeface="Calibri" panose="020F0502020204030204" pitchFamily="34" charset="0"/>
                <a:cs typeface="Calibri" panose="020F0502020204030204" pitchFamily="34" charset="0"/>
              </a:rPr>
              <a:t>Visualization</a:t>
            </a:r>
          </a:p>
        </p:txBody>
      </p:sp>
    </p:spTree>
    <p:extLst>
      <p:ext uri="{BB962C8B-B14F-4D97-AF65-F5344CB8AC3E}">
        <p14:creationId xmlns:p14="http://schemas.microsoft.com/office/powerpoint/2010/main" val="3058315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277F5-2503-94C2-04E3-5A9563D215DC}"/>
              </a:ext>
            </a:extLst>
          </p:cNvPr>
          <p:cNvSpPr>
            <a:spLocks noGrp="1"/>
          </p:cNvSpPr>
          <p:nvPr>
            <p:ph type="title"/>
          </p:nvPr>
        </p:nvSpPr>
        <p:spPr/>
        <p:txBody>
          <a:bodyPr>
            <a:normAutofit/>
          </a:bodyPr>
          <a:lstStyle/>
          <a:p>
            <a:r>
              <a:rPr lang="en-IN" sz="4400" u="sng" dirty="0">
                <a:latin typeface="Calibri" panose="020F0502020204030204" pitchFamily="34" charset="0"/>
                <a:cs typeface="Calibri" panose="020F0502020204030204" pitchFamily="34" charset="0"/>
              </a:rPr>
              <a:t>Data Preparation</a:t>
            </a:r>
          </a:p>
        </p:txBody>
      </p:sp>
      <p:sp>
        <p:nvSpPr>
          <p:cNvPr id="3" name="Content Placeholder 2">
            <a:extLst>
              <a:ext uri="{FF2B5EF4-FFF2-40B4-BE49-F238E27FC236}">
                <a16:creationId xmlns:a16="http://schemas.microsoft.com/office/drawing/2014/main" id="{511F0D54-7500-C53B-2007-23901758D76A}"/>
              </a:ext>
            </a:extLst>
          </p:cNvPr>
          <p:cNvSpPr>
            <a:spLocks noGrp="1"/>
          </p:cNvSpPr>
          <p:nvPr>
            <p:ph idx="1"/>
          </p:nvPr>
        </p:nvSpPr>
        <p:spPr>
          <a:xfrm>
            <a:off x="2464521" y="1540189"/>
            <a:ext cx="8915400" cy="3777622"/>
          </a:xfrm>
        </p:spPr>
        <p:txBody>
          <a:bodyPr>
            <a:normAutofit/>
          </a:bodyPr>
          <a:lstStyle/>
          <a:p>
            <a:r>
              <a:rPr lang="en-IN" dirty="0">
                <a:latin typeface="Calibri" panose="020F0502020204030204" pitchFamily="34" charset="0"/>
                <a:cs typeface="Calibri" panose="020F0502020204030204" pitchFamily="34" charset="0"/>
              </a:rPr>
              <a:t>- Converted column into binary values (0/1)</a:t>
            </a:r>
          </a:p>
          <a:p>
            <a:r>
              <a:rPr lang="en-IN" dirty="0">
                <a:latin typeface="Calibri" panose="020F0502020204030204" pitchFamily="34" charset="0"/>
                <a:cs typeface="Calibri" panose="020F0502020204030204" pitchFamily="34" charset="0"/>
              </a:rPr>
              <a:t>Columns are -  </a:t>
            </a:r>
            <a:r>
              <a:rPr lang="en-US" b="0" dirty="0">
                <a:effectLst/>
                <a:latin typeface="Calibri" panose="020F0502020204030204" pitchFamily="34" charset="0"/>
                <a:cs typeface="Calibri" panose="020F0502020204030204" pitchFamily="34" charset="0"/>
              </a:rPr>
              <a:t>"Do Not </a:t>
            </a:r>
            <a:r>
              <a:rPr lang="en-US" b="0" dirty="0" err="1">
                <a:effectLst/>
                <a:latin typeface="Calibri" panose="020F0502020204030204" pitchFamily="34" charset="0"/>
                <a:cs typeface="Calibri" panose="020F0502020204030204" pitchFamily="34" charset="0"/>
              </a:rPr>
              <a:t>Email","Do</a:t>
            </a:r>
            <a:r>
              <a:rPr lang="en-US" b="0" dirty="0">
                <a:effectLst/>
                <a:latin typeface="Calibri" panose="020F0502020204030204" pitchFamily="34" charset="0"/>
                <a:cs typeface="Calibri" panose="020F0502020204030204" pitchFamily="34" charset="0"/>
              </a:rPr>
              <a:t> Not </a:t>
            </a:r>
            <a:r>
              <a:rPr lang="en-US" b="0" dirty="0" err="1">
                <a:effectLst/>
                <a:latin typeface="Calibri" panose="020F0502020204030204" pitchFamily="34" charset="0"/>
                <a:cs typeface="Calibri" panose="020F0502020204030204" pitchFamily="34" charset="0"/>
              </a:rPr>
              <a:t>Call","Get</a:t>
            </a:r>
            <a:r>
              <a:rPr lang="en-US" b="0" dirty="0">
                <a:effectLst/>
                <a:latin typeface="Calibri" panose="020F0502020204030204" pitchFamily="34" charset="0"/>
                <a:cs typeface="Calibri" panose="020F0502020204030204" pitchFamily="34" charset="0"/>
              </a:rPr>
              <a:t> updates on DM </a:t>
            </a:r>
            <a:r>
              <a:rPr lang="en-US" b="0" dirty="0" err="1">
                <a:effectLst/>
                <a:latin typeface="Calibri" panose="020F0502020204030204" pitchFamily="34" charset="0"/>
                <a:cs typeface="Calibri" panose="020F0502020204030204" pitchFamily="34" charset="0"/>
              </a:rPr>
              <a:t>Content","I</a:t>
            </a:r>
            <a:r>
              <a:rPr lang="en-US" b="0" dirty="0">
                <a:effectLst/>
                <a:latin typeface="Calibri" panose="020F0502020204030204" pitchFamily="34" charset="0"/>
                <a:cs typeface="Calibri" panose="020F0502020204030204" pitchFamily="34" charset="0"/>
              </a:rPr>
              <a:t> agree to pay the amount through </a:t>
            </a:r>
            <a:r>
              <a:rPr lang="en-US" b="0" dirty="0" err="1">
                <a:effectLst/>
                <a:latin typeface="Calibri" panose="020F0502020204030204" pitchFamily="34" charset="0"/>
                <a:cs typeface="Calibri" panose="020F0502020204030204" pitchFamily="34" charset="0"/>
              </a:rPr>
              <a:t>cheque","A</a:t>
            </a:r>
            <a:r>
              <a:rPr lang="en-US" b="0" dirty="0">
                <a:effectLst/>
                <a:latin typeface="Calibri" panose="020F0502020204030204" pitchFamily="34" charset="0"/>
                <a:cs typeface="Calibri" panose="020F0502020204030204" pitchFamily="34" charset="0"/>
              </a:rPr>
              <a:t> free copy of Mastering The </a:t>
            </a:r>
            <a:r>
              <a:rPr lang="en-US" b="0" dirty="0" err="1">
                <a:effectLst/>
                <a:latin typeface="Calibri" panose="020F0502020204030204" pitchFamily="34" charset="0"/>
                <a:cs typeface="Calibri" panose="020F0502020204030204" pitchFamily="34" charset="0"/>
              </a:rPr>
              <a:t>Interview","Search","Magazine","Newspaper</a:t>
            </a:r>
            <a:r>
              <a:rPr lang="en-US" b="0" dirty="0">
                <a:effectLst/>
                <a:latin typeface="Calibri" panose="020F0502020204030204" pitchFamily="34" charset="0"/>
                <a:cs typeface="Calibri" panose="020F0502020204030204" pitchFamily="34" charset="0"/>
              </a:rPr>
              <a:t> </a:t>
            </a:r>
            <a:r>
              <a:rPr lang="en-US" b="0" dirty="0" err="1">
                <a:effectLst/>
                <a:latin typeface="Calibri" panose="020F0502020204030204" pitchFamily="34" charset="0"/>
                <a:cs typeface="Calibri" panose="020F0502020204030204" pitchFamily="34" charset="0"/>
              </a:rPr>
              <a:t>Article","X</a:t>
            </a:r>
            <a:r>
              <a:rPr lang="en-US" b="0" dirty="0">
                <a:effectLst/>
                <a:latin typeface="Calibri" panose="020F0502020204030204" pitchFamily="34" charset="0"/>
                <a:cs typeface="Calibri" panose="020F0502020204030204" pitchFamily="34" charset="0"/>
              </a:rPr>
              <a:t> Education Forums", "</a:t>
            </a:r>
            <a:r>
              <a:rPr lang="en-US" b="0" dirty="0" err="1">
                <a:effectLst/>
                <a:latin typeface="Calibri" panose="020F0502020204030204" pitchFamily="34" charset="0"/>
                <a:cs typeface="Calibri" panose="020F0502020204030204" pitchFamily="34" charset="0"/>
              </a:rPr>
              <a:t>Newspaper","Update</a:t>
            </a:r>
            <a:r>
              <a:rPr lang="en-US" b="0" dirty="0">
                <a:effectLst/>
                <a:latin typeface="Calibri" panose="020F0502020204030204" pitchFamily="34" charset="0"/>
                <a:cs typeface="Calibri" panose="020F0502020204030204" pitchFamily="34" charset="0"/>
              </a:rPr>
              <a:t> me on Supply Chain </a:t>
            </a:r>
            <a:r>
              <a:rPr lang="en-US" b="0" dirty="0" err="1">
                <a:effectLst/>
                <a:latin typeface="Calibri" panose="020F0502020204030204" pitchFamily="34" charset="0"/>
                <a:cs typeface="Calibri" panose="020F0502020204030204" pitchFamily="34" charset="0"/>
              </a:rPr>
              <a:t>Content","Digital</a:t>
            </a:r>
            <a:r>
              <a:rPr lang="en-US" b="0" dirty="0">
                <a:effectLst/>
                <a:latin typeface="Calibri" panose="020F0502020204030204" pitchFamily="34" charset="0"/>
                <a:cs typeface="Calibri" panose="020F0502020204030204" pitchFamily="34" charset="0"/>
              </a:rPr>
              <a:t> </a:t>
            </a:r>
            <a:r>
              <a:rPr lang="en-US" b="0" dirty="0" err="1">
                <a:effectLst/>
                <a:latin typeface="Calibri" panose="020F0502020204030204" pitchFamily="34" charset="0"/>
                <a:cs typeface="Calibri" panose="020F0502020204030204" pitchFamily="34" charset="0"/>
              </a:rPr>
              <a:t>Advertisement","Through</a:t>
            </a:r>
            <a:r>
              <a:rPr lang="en-US" b="0" dirty="0">
                <a:effectLst/>
                <a:latin typeface="Calibri" panose="020F0502020204030204" pitchFamily="34" charset="0"/>
                <a:cs typeface="Calibri" panose="020F0502020204030204" pitchFamily="34" charset="0"/>
              </a:rPr>
              <a:t> Recommendations", "Receive More Updates About Our </a:t>
            </a:r>
            <a:r>
              <a:rPr lang="en-US" b="0" dirty="0" err="1">
                <a:effectLst/>
                <a:latin typeface="Calibri" panose="020F0502020204030204" pitchFamily="34" charset="0"/>
                <a:cs typeface="Calibri" panose="020F0502020204030204" pitchFamily="34" charset="0"/>
              </a:rPr>
              <a:t>Courses","Get</a:t>
            </a:r>
            <a:r>
              <a:rPr lang="en-US" b="0" dirty="0">
                <a:effectLst/>
                <a:latin typeface="Calibri" panose="020F0502020204030204" pitchFamily="34" charset="0"/>
                <a:cs typeface="Calibri" panose="020F0502020204030204" pitchFamily="34" charset="0"/>
              </a:rPr>
              <a:t> updates on DM Content“</a:t>
            </a:r>
          </a:p>
          <a:p>
            <a:r>
              <a:rPr lang="en-US" dirty="0">
                <a:latin typeface="Calibri" panose="020F0502020204030204" pitchFamily="34" charset="0"/>
                <a:cs typeface="Calibri" panose="020F0502020204030204" pitchFamily="34" charset="0"/>
              </a:rPr>
              <a:t>Creation of dummy variables in categorical columns</a:t>
            </a:r>
          </a:p>
          <a:p>
            <a:r>
              <a:rPr lang="en-US" dirty="0">
                <a:latin typeface="Calibri" panose="020F0502020204030204" pitchFamily="34" charset="0"/>
                <a:cs typeface="Calibri" panose="020F0502020204030204" pitchFamily="34" charset="0"/>
              </a:rPr>
              <a:t>Feature Scaling</a:t>
            </a:r>
          </a:p>
          <a:p>
            <a:endParaRPr lang="en-US" b="0" dirty="0">
              <a:effectLst/>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39380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D8097-C5C6-49E4-DDB4-6F5244771E13}"/>
              </a:ext>
            </a:extLst>
          </p:cNvPr>
          <p:cNvSpPr>
            <a:spLocks noGrp="1"/>
          </p:cNvSpPr>
          <p:nvPr>
            <p:ph type="title"/>
          </p:nvPr>
        </p:nvSpPr>
        <p:spPr/>
        <p:txBody>
          <a:bodyPr/>
          <a:lstStyle/>
          <a:p>
            <a:r>
              <a:rPr lang="en-IN" u="sng" dirty="0">
                <a:latin typeface="Calibri" panose="020F0502020204030204" pitchFamily="34" charset="0"/>
                <a:cs typeface="Calibri" panose="020F0502020204030204" pitchFamily="34" charset="0"/>
              </a:rPr>
              <a:t>Model Building</a:t>
            </a:r>
          </a:p>
        </p:txBody>
      </p:sp>
      <p:sp>
        <p:nvSpPr>
          <p:cNvPr id="3" name="Content Placeholder 2">
            <a:extLst>
              <a:ext uri="{FF2B5EF4-FFF2-40B4-BE49-F238E27FC236}">
                <a16:creationId xmlns:a16="http://schemas.microsoft.com/office/drawing/2014/main" id="{24409253-CF99-E273-CE63-28AA707ACF86}"/>
              </a:ext>
            </a:extLst>
          </p:cNvPr>
          <p:cNvSpPr>
            <a:spLocks noGrp="1"/>
          </p:cNvSpPr>
          <p:nvPr>
            <p:ph idx="1"/>
          </p:nvPr>
        </p:nvSpPr>
        <p:spPr>
          <a:xfrm>
            <a:off x="2589212" y="1540189"/>
            <a:ext cx="8915400" cy="3777622"/>
          </a:xfrm>
        </p:spPr>
        <p:txBody>
          <a:bodyPr>
            <a:normAutofit lnSpcReduction="10000"/>
          </a:bodyPr>
          <a:lstStyle/>
          <a:p>
            <a:r>
              <a:rPr lang="en-IN" sz="2000" dirty="0">
                <a:latin typeface="Calibri" panose="020F0502020204030204" pitchFamily="34" charset="0"/>
                <a:cs typeface="Calibri" panose="020F0502020204030204" pitchFamily="34" charset="0"/>
              </a:rPr>
              <a:t>Feature Selection using RFE</a:t>
            </a:r>
          </a:p>
          <a:p>
            <a:r>
              <a:rPr lang="en-IN" sz="2000" dirty="0">
                <a:latin typeface="Calibri" panose="020F0502020204030204" pitchFamily="34" charset="0"/>
                <a:cs typeface="Calibri" panose="020F0502020204030204" pitchFamily="34" charset="0"/>
              </a:rPr>
              <a:t>Run the logistics regression model iterative and check VIF</a:t>
            </a:r>
          </a:p>
          <a:p>
            <a:r>
              <a:rPr lang="en-IN" sz="2000" dirty="0">
                <a:latin typeface="Calibri" panose="020F0502020204030204" pitchFamily="34" charset="0"/>
                <a:cs typeface="Calibri" panose="020F0502020204030204" pitchFamily="34" charset="0"/>
              </a:rPr>
              <a:t>Stop where all variable are below 0.05 and high VIF</a:t>
            </a:r>
          </a:p>
          <a:p>
            <a:r>
              <a:rPr lang="en-IN" sz="2000" dirty="0">
                <a:latin typeface="Calibri" panose="020F0502020204030204" pitchFamily="34" charset="0"/>
                <a:cs typeface="Calibri" panose="020F0502020204030204" pitchFamily="34" charset="0"/>
              </a:rPr>
              <a:t>Variable those are participating for converting leads are- </a:t>
            </a:r>
          </a:p>
          <a:p>
            <a:r>
              <a:rPr lang="en-IN" sz="2000" b="0" i="0" dirty="0">
                <a:effectLst/>
                <a:latin typeface="Calibri" panose="020F0502020204030204" pitchFamily="34" charset="0"/>
                <a:cs typeface="Calibri" panose="020F0502020204030204" pitchFamily="34" charset="0"/>
              </a:rPr>
              <a:t>'</a:t>
            </a:r>
            <a:r>
              <a:rPr lang="en-IN" sz="2000" b="0" i="0" dirty="0" err="1">
                <a:effectLst/>
                <a:latin typeface="Calibri" panose="020F0502020204030204" pitchFamily="34" charset="0"/>
                <a:cs typeface="Calibri" panose="020F0502020204030204" pitchFamily="34" charset="0"/>
              </a:rPr>
              <a:t>Origin__Lead</a:t>
            </a:r>
            <a:r>
              <a:rPr lang="en-IN" sz="2000" b="0" i="0" dirty="0">
                <a:effectLst/>
                <a:latin typeface="Calibri" panose="020F0502020204030204" pitchFamily="34" charset="0"/>
                <a:cs typeface="Calibri" panose="020F0502020204030204" pitchFamily="34" charset="0"/>
              </a:rPr>
              <a:t> Add Form', 'Source__</a:t>
            </a:r>
            <a:r>
              <a:rPr lang="en-IN" sz="2000" b="0" i="0" dirty="0" err="1">
                <a:effectLst/>
                <a:latin typeface="Calibri" panose="020F0502020204030204" pitchFamily="34" charset="0"/>
                <a:cs typeface="Calibri" panose="020F0502020204030204" pitchFamily="34" charset="0"/>
              </a:rPr>
              <a:t>Welingak</a:t>
            </a:r>
            <a:r>
              <a:rPr lang="en-IN" sz="2000" b="0" i="0" dirty="0">
                <a:effectLst/>
                <a:latin typeface="Calibri" panose="020F0502020204030204" pitchFamily="34" charset="0"/>
                <a:cs typeface="Calibri" panose="020F0502020204030204" pitchFamily="34" charset="0"/>
              </a:rPr>
              <a:t> Website', '</a:t>
            </a:r>
            <a:r>
              <a:rPr lang="en-IN" sz="2000" b="0" i="0" dirty="0" err="1">
                <a:effectLst/>
                <a:latin typeface="Calibri" panose="020F0502020204030204" pitchFamily="34" charset="0"/>
                <a:cs typeface="Calibri" panose="020F0502020204030204" pitchFamily="34" charset="0"/>
              </a:rPr>
              <a:t>Activity__Email</a:t>
            </a:r>
            <a:r>
              <a:rPr lang="en-IN" sz="2000" b="0" i="0" dirty="0">
                <a:effectLst/>
                <a:latin typeface="Calibri" panose="020F0502020204030204" pitchFamily="34" charset="0"/>
                <a:cs typeface="Calibri" panose="020F0502020204030204" pitchFamily="34" charset="0"/>
              </a:rPr>
              <a:t> Bounced', '</a:t>
            </a:r>
            <a:r>
              <a:rPr lang="en-IN" sz="2000" b="0" i="0" dirty="0" err="1">
                <a:effectLst/>
                <a:latin typeface="Calibri" panose="020F0502020204030204" pitchFamily="34" charset="0"/>
                <a:cs typeface="Calibri" panose="020F0502020204030204" pitchFamily="34" charset="0"/>
              </a:rPr>
              <a:t>Activity__Had</a:t>
            </a:r>
            <a:r>
              <a:rPr lang="en-IN" sz="2000" b="0" i="0" dirty="0">
                <a:effectLst/>
                <a:latin typeface="Calibri" panose="020F0502020204030204" pitchFamily="34" charset="0"/>
                <a:cs typeface="Calibri" panose="020F0502020204030204" pitchFamily="34" charset="0"/>
              </a:rPr>
              <a:t> a Phone Conversation', '</a:t>
            </a:r>
            <a:r>
              <a:rPr lang="en-IN" sz="2000" b="0" i="0" dirty="0" err="1">
                <a:effectLst/>
                <a:latin typeface="Calibri" panose="020F0502020204030204" pitchFamily="34" charset="0"/>
                <a:cs typeface="Calibri" panose="020F0502020204030204" pitchFamily="34" charset="0"/>
              </a:rPr>
              <a:t>Activity__Olark</a:t>
            </a:r>
            <a:r>
              <a:rPr lang="en-IN" sz="2000" b="0" i="0" dirty="0">
                <a:effectLst/>
                <a:latin typeface="Calibri" panose="020F0502020204030204" pitchFamily="34" charset="0"/>
                <a:cs typeface="Calibri" panose="020F0502020204030204" pitchFamily="34" charset="0"/>
              </a:rPr>
              <a:t> Chat Conversation', '</a:t>
            </a:r>
            <a:r>
              <a:rPr lang="en-IN" sz="2000" b="0" i="0" dirty="0" err="1">
                <a:effectLst/>
                <a:latin typeface="Calibri" panose="020F0502020204030204" pitchFamily="34" charset="0"/>
                <a:cs typeface="Calibri" panose="020F0502020204030204" pitchFamily="34" charset="0"/>
              </a:rPr>
              <a:t>Education__Online</a:t>
            </a:r>
            <a:r>
              <a:rPr lang="en-IN" sz="2000" b="0" i="0" dirty="0">
                <a:effectLst/>
                <a:latin typeface="Calibri" panose="020F0502020204030204" pitchFamily="34" charset="0"/>
                <a:cs typeface="Calibri" panose="020F0502020204030204" pitchFamily="34" charset="0"/>
              </a:rPr>
              <a:t> Search', '</a:t>
            </a:r>
            <a:r>
              <a:rPr lang="en-IN" sz="2000" b="0" i="0" dirty="0" err="1">
                <a:effectLst/>
                <a:latin typeface="Calibri" panose="020F0502020204030204" pitchFamily="34" charset="0"/>
                <a:cs typeface="Calibri" panose="020F0502020204030204" pitchFamily="34" charset="0"/>
              </a:rPr>
              <a:t>Education__SMS</a:t>
            </a:r>
            <a:r>
              <a:rPr lang="en-IN" sz="2000" b="0" i="0" dirty="0">
                <a:effectLst/>
                <a:latin typeface="Calibri" panose="020F0502020204030204" pitchFamily="34" charset="0"/>
                <a:cs typeface="Calibri" panose="020F0502020204030204" pitchFamily="34" charset="0"/>
              </a:rPr>
              <a:t>', '</a:t>
            </a:r>
            <a:r>
              <a:rPr lang="en-IN" sz="2000" b="0" i="0" dirty="0" err="1">
                <a:effectLst/>
                <a:latin typeface="Calibri" panose="020F0502020204030204" pitchFamily="34" charset="0"/>
                <a:cs typeface="Calibri" panose="020F0502020204030204" pitchFamily="34" charset="0"/>
              </a:rPr>
              <a:t>occupation__Working</a:t>
            </a:r>
            <a:r>
              <a:rPr lang="en-IN" sz="2000" b="0" i="0" dirty="0">
                <a:effectLst/>
                <a:latin typeface="Calibri" panose="020F0502020204030204" pitchFamily="34" charset="0"/>
                <a:cs typeface="Calibri" panose="020F0502020204030204" pitchFamily="34" charset="0"/>
              </a:rPr>
              <a:t> Professional', '</a:t>
            </a:r>
            <a:r>
              <a:rPr lang="en-IN" sz="2000" b="0" i="0" dirty="0" err="1">
                <a:effectLst/>
                <a:latin typeface="Calibri" panose="020F0502020204030204" pitchFamily="34" charset="0"/>
                <a:cs typeface="Calibri" panose="020F0502020204030204" pitchFamily="34" charset="0"/>
              </a:rPr>
              <a:t>Tags__Closed</a:t>
            </a:r>
            <a:r>
              <a:rPr lang="en-IN" sz="2000" b="0" i="0" dirty="0">
                <a:effectLst/>
                <a:latin typeface="Calibri" panose="020F0502020204030204" pitchFamily="34" charset="0"/>
                <a:cs typeface="Calibri" panose="020F0502020204030204" pitchFamily="34" charset="0"/>
              </a:rPr>
              <a:t> by </a:t>
            </a:r>
            <a:r>
              <a:rPr lang="en-IN" sz="2000" b="0" i="0" dirty="0" err="1">
                <a:effectLst/>
                <a:latin typeface="Calibri" panose="020F0502020204030204" pitchFamily="34" charset="0"/>
                <a:cs typeface="Calibri" panose="020F0502020204030204" pitchFamily="34" charset="0"/>
              </a:rPr>
              <a:t>Horizzon</a:t>
            </a:r>
            <a:r>
              <a:rPr lang="en-IN" sz="2000" b="0" i="0" dirty="0">
                <a:effectLst/>
                <a:latin typeface="Calibri" panose="020F0502020204030204" pitchFamily="34" charset="0"/>
                <a:cs typeface="Calibri" panose="020F0502020204030204" pitchFamily="34" charset="0"/>
              </a:rPr>
              <a:t>', '</a:t>
            </a:r>
            <a:r>
              <a:rPr lang="en-IN" sz="2000" b="0" i="0" dirty="0" err="1">
                <a:effectLst/>
                <a:latin typeface="Calibri" panose="020F0502020204030204" pitchFamily="34" charset="0"/>
                <a:cs typeface="Calibri" panose="020F0502020204030204" pitchFamily="34" charset="0"/>
              </a:rPr>
              <a:t>Tags__Interested</a:t>
            </a:r>
            <a:r>
              <a:rPr lang="en-IN" sz="2000" b="0" i="0" dirty="0">
                <a:effectLst/>
                <a:latin typeface="Calibri" panose="020F0502020204030204" pitchFamily="34" charset="0"/>
                <a:cs typeface="Calibri" panose="020F0502020204030204" pitchFamily="34" charset="0"/>
              </a:rPr>
              <a:t> in other courses', '</a:t>
            </a:r>
            <a:r>
              <a:rPr lang="en-IN" sz="2000" b="0" i="0" dirty="0" err="1">
                <a:effectLst/>
                <a:latin typeface="Calibri" panose="020F0502020204030204" pitchFamily="34" charset="0"/>
                <a:cs typeface="Calibri" panose="020F0502020204030204" pitchFamily="34" charset="0"/>
              </a:rPr>
              <a:t>Tags__Others</a:t>
            </a:r>
            <a:r>
              <a:rPr lang="en-IN" sz="2000" b="0" i="0" dirty="0">
                <a:effectLst/>
                <a:latin typeface="Calibri" panose="020F0502020204030204" pitchFamily="34" charset="0"/>
                <a:cs typeface="Calibri" panose="020F0502020204030204" pitchFamily="34" charset="0"/>
              </a:rPr>
              <a:t>', '</a:t>
            </a:r>
            <a:r>
              <a:rPr lang="en-IN" sz="2000" b="0" i="0" dirty="0" err="1">
                <a:effectLst/>
                <a:latin typeface="Calibri" panose="020F0502020204030204" pitchFamily="34" charset="0"/>
                <a:cs typeface="Calibri" panose="020F0502020204030204" pitchFamily="34" charset="0"/>
              </a:rPr>
              <a:t>Tags__Ringing</a:t>
            </a:r>
            <a:r>
              <a:rPr lang="en-IN" sz="2000" b="0" i="0" dirty="0">
                <a:effectLst/>
                <a:latin typeface="Calibri" panose="020F0502020204030204" pitchFamily="34" charset="0"/>
                <a:cs typeface="Calibri" panose="020F0502020204030204" pitchFamily="34" charset="0"/>
              </a:rPr>
              <a:t>', '</a:t>
            </a:r>
            <a:r>
              <a:rPr lang="en-IN" sz="2000" b="0" i="0" dirty="0" err="1">
                <a:effectLst/>
                <a:latin typeface="Calibri" panose="020F0502020204030204" pitchFamily="34" charset="0"/>
                <a:cs typeface="Calibri" panose="020F0502020204030204" pitchFamily="34" charset="0"/>
              </a:rPr>
              <a:t>Tags__Will</a:t>
            </a:r>
            <a:r>
              <a:rPr lang="en-IN" sz="2000" b="0" i="0" dirty="0">
                <a:effectLst/>
                <a:latin typeface="Calibri" panose="020F0502020204030204" pitchFamily="34" charset="0"/>
                <a:cs typeface="Calibri" panose="020F0502020204030204" pitchFamily="34" charset="0"/>
              </a:rPr>
              <a:t> revert after reading the email', '</a:t>
            </a:r>
            <a:r>
              <a:rPr lang="en-IN" sz="2000" b="0" i="0" dirty="0" err="1">
                <a:effectLst/>
                <a:latin typeface="Calibri" panose="020F0502020204030204" pitchFamily="34" charset="0"/>
                <a:cs typeface="Calibri" panose="020F0502020204030204" pitchFamily="34" charset="0"/>
              </a:rPr>
              <a:t>Profile__Student</a:t>
            </a:r>
            <a:r>
              <a:rPr lang="en-IN" sz="2000" b="0" i="0" dirty="0">
                <a:effectLst/>
                <a:latin typeface="Calibri" panose="020F0502020204030204" pitchFamily="34" charset="0"/>
                <a:cs typeface="Calibri" panose="020F0502020204030204" pitchFamily="34" charset="0"/>
              </a:rPr>
              <a:t> of </a:t>
            </a:r>
            <a:r>
              <a:rPr lang="en-IN" sz="2000" b="0" i="0" dirty="0" err="1">
                <a:effectLst/>
                <a:latin typeface="Calibri" panose="020F0502020204030204" pitchFamily="34" charset="0"/>
                <a:cs typeface="Calibri" panose="020F0502020204030204" pitchFamily="34" charset="0"/>
              </a:rPr>
              <a:t>SomeSchool</a:t>
            </a:r>
            <a:r>
              <a:rPr lang="en-IN" sz="2000" b="0" i="0" dirty="0">
                <a:effectLst/>
                <a:latin typeface="Calibri" panose="020F0502020204030204" pitchFamily="34" charset="0"/>
                <a:cs typeface="Calibri" panose="020F0502020204030204" pitchFamily="34" charset="0"/>
              </a:rPr>
              <a:t>', '</a:t>
            </a:r>
            <a:r>
              <a:rPr lang="en-IN" sz="2000" b="0" i="0" dirty="0" err="1">
                <a:effectLst/>
                <a:latin typeface="Calibri" panose="020F0502020204030204" pitchFamily="34" charset="0"/>
                <a:cs typeface="Calibri" panose="020F0502020204030204" pitchFamily="34" charset="0"/>
              </a:rPr>
              <a:t>notableActivity</a:t>
            </a:r>
            <a:r>
              <a:rPr lang="en-IN" sz="2000" b="0" i="0" dirty="0">
                <a:effectLst/>
                <a:latin typeface="Calibri" panose="020F0502020204030204" pitchFamily="34" charset="0"/>
                <a:cs typeface="Calibri" panose="020F0502020204030204" pitchFamily="34" charset="0"/>
              </a:rPr>
              <a:t>__SMS Sent'</a:t>
            </a:r>
            <a:endParaRPr lang="en-IN" sz="2000" dirty="0">
              <a:latin typeface="Calibri" panose="020F0502020204030204" pitchFamily="34" charset="0"/>
              <a:cs typeface="Calibri" panose="020F0502020204030204" pitchFamily="34" charset="0"/>
            </a:endParaRPr>
          </a:p>
          <a:p>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959015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DCCDB-4E17-AD47-5031-32BFDE044CFD}"/>
              </a:ext>
            </a:extLst>
          </p:cNvPr>
          <p:cNvSpPr>
            <a:spLocks noGrp="1"/>
          </p:cNvSpPr>
          <p:nvPr>
            <p:ph type="title"/>
          </p:nvPr>
        </p:nvSpPr>
        <p:spPr/>
        <p:txBody>
          <a:bodyPr>
            <a:normAutofit/>
          </a:bodyPr>
          <a:lstStyle/>
          <a:p>
            <a:r>
              <a:rPr lang="en-IN" sz="4400" u="sng" dirty="0">
                <a:latin typeface="Calibri" panose="020F0502020204030204" pitchFamily="34" charset="0"/>
                <a:cs typeface="Calibri" panose="020F0502020204030204" pitchFamily="34" charset="0"/>
              </a:rPr>
              <a:t>Run Model</a:t>
            </a:r>
          </a:p>
        </p:txBody>
      </p:sp>
      <p:sp>
        <p:nvSpPr>
          <p:cNvPr id="3" name="Content Placeholder 2">
            <a:extLst>
              <a:ext uri="{FF2B5EF4-FFF2-40B4-BE49-F238E27FC236}">
                <a16:creationId xmlns:a16="http://schemas.microsoft.com/office/drawing/2014/main" id="{4E305833-D966-7F60-8942-196BBE1AA834}"/>
              </a:ext>
            </a:extLst>
          </p:cNvPr>
          <p:cNvSpPr>
            <a:spLocks noGrp="1"/>
          </p:cNvSpPr>
          <p:nvPr>
            <p:ph idx="1"/>
          </p:nvPr>
        </p:nvSpPr>
        <p:spPr/>
        <p:txBody>
          <a:bodyPr>
            <a:normAutofit/>
          </a:bodyPr>
          <a:lstStyle/>
          <a:p>
            <a:r>
              <a:rPr lang="en-IN" sz="2000" dirty="0">
                <a:latin typeface="Calibri" panose="020F0502020204030204" pitchFamily="34" charset="0"/>
                <a:cs typeface="Calibri" panose="020F0502020204030204" pitchFamily="34" charset="0"/>
              </a:rPr>
              <a:t>- Get the predicted value on train set</a:t>
            </a:r>
          </a:p>
          <a:p>
            <a:r>
              <a:rPr lang="en-IN" sz="2000" dirty="0">
                <a:latin typeface="Calibri" panose="020F0502020204030204" pitchFamily="34" charset="0"/>
                <a:cs typeface="Calibri" panose="020F0502020204030204" pitchFamily="34" charset="0"/>
              </a:rPr>
              <a:t>Created a data frame with actual converted and converted probability</a:t>
            </a:r>
          </a:p>
          <a:p>
            <a:r>
              <a:rPr lang="en-IN" sz="2000" dirty="0">
                <a:latin typeface="Calibri" panose="020F0502020204030204" pitchFamily="34" charset="0"/>
                <a:cs typeface="Calibri" panose="020F0502020204030204" pitchFamily="34" charset="0"/>
              </a:rPr>
              <a:t>Probability with 50 % above are consider as converted predicted lead</a:t>
            </a:r>
          </a:p>
          <a:p>
            <a:r>
              <a:rPr lang="en-IN" sz="2000" dirty="0">
                <a:latin typeface="Calibri" panose="020F0502020204030204" pitchFamily="34" charset="0"/>
                <a:cs typeface="Calibri" panose="020F0502020204030204" pitchFamily="34" charset="0"/>
              </a:rPr>
              <a:t>Calculate confusion matrix</a:t>
            </a:r>
          </a:p>
        </p:txBody>
      </p:sp>
    </p:spTree>
    <p:extLst>
      <p:ext uri="{BB962C8B-B14F-4D97-AF65-F5344CB8AC3E}">
        <p14:creationId xmlns:p14="http://schemas.microsoft.com/office/powerpoint/2010/main" val="38449753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EBBC6-26F5-9076-E5DB-BA61D40497CD}"/>
              </a:ext>
            </a:extLst>
          </p:cNvPr>
          <p:cNvSpPr>
            <a:spLocks noGrp="1"/>
          </p:cNvSpPr>
          <p:nvPr>
            <p:ph type="title"/>
          </p:nvPr>
        </p:nvSpPr>
        <p:spPr/>
        <p:txBody>
          <a:bodyPr>
            <a:normAutofit/>
          </a:bodyPr>
          <a:lstStyle/>
          <a:p>
            <a:r>
              <a:rPr lang="en-IN" sz="4400" u="sng" dirty="0">
                <a:latin typeface="Calibri" panose="020F0502020204030204" pitchFamily="34" charset="0"/>
                <a:cs typeface="Calibri" panose="020F0502020204030204" pitchFamily="34" charset="0"/>
              </a:rPr>
              <a:t>Model Evaluation</a:t>
            </a:r>
          </a:p>
        </p:txBody>
      </p:sp>
      <p:sp>
        <p:nvSpPr>
          <p:cNvPr id="3" name="Content Placeholder 2">
            <a:extLst>
              <a:ext uri="{FF2B5EF4-FFF2-40B4-BE49-F238E27FC236}">
                <a16:creationId xmlns:a16="http://schemas.microsoft.com/office/drawing/2014/main" id="{9A7506C8-A7F3-AADE-3545-F31FE1371AA3}"/>
              </a:ext>
            </a:extLst>
          </p:cNvPr>
          <p:cNvSpPr>
            <a:spLocks noGrp="1"/>
          </p:cNvSpPr>
          <p:nvPr>
            <p:ph idx="1"/>
          </p:nvPr>
        </p:nvSpPr>
        <p:spPr>
          <a:xfrm>
            <a:off x="2589212" y="1904999"/>
            <a:ext cx="8915400" cy="4828309"/>
          </a:xfrm>
        </p:spPr>
        <p:txBody>
          <a:bodyPr>
            <a:noAutofit/>
          </a:bodyPr>
          <a:lstStyle/>
          <a:p>
            <a:pPr>
              <a:buFontTx/>
              <a:buChar char="-"/>
            </a:pPr>
            <a:r>
              <a:rPr lang="en-IN" dirty="0">
                <a:latin typeface="Calibri" panose="020F0502020204030204" pitchFamily="34" charset="0"/>
                <a:cs typeface="Calibri" panose="020F0502020204030204" pitchFamily="34" charset="0"/>
              </a:rPr>
              <a:t>On train Data</a:t>
            </a:r>
          </a:p>
          <a:p>
            <a:pPr marL="0" indent="0">
              <a:buNone/>
            </a:pPr>
            <a:r>
              <a:rPr lang="en-IN" dirty="0">
                <a:latin typeface="Calibri" panose="020F0502020204030204" pitchFamily="34" charset="0"/>
                <a:cs typeface="Calibri" panose="020F0502020204030204" pitchFamily="34" charset="0"/>
              </a:rPr>
              <a:t> 		Accuracy- 80%</a:t>
            </a:r>
          </a:p>
          <a:p>
            <a:pPr marL="0" indent="0">
              <a:buNone/>
            </a:pPr>
            <a:r>
              <a:rPr lang="en-IN" dirty="0">
                <a:latin typeface="Calibri" panose="020F0502020204030204" pitchFamily="34" charset="0"/>
                <a:cs typeface="Calibri" panose="020F0502020204030204" pitchFamily="34" charset="0"/>
              </a:rPr>
              <a:t> 		Sensitivity- 84%</a:t>
            </a:r>
          </a:p>
          <a:p>
            <a:pPr marL="0" indent="0">
              <a:buNone/>
            </a:pPr>
            <a:r>
              <a:rPr lang="en-IN" dirty="0">
                <a:latin typeface="Calibri" panose="020F0502020204030204" pitchFamily="34" charset="0"/>
                <a:cs typeface="Calibri" panose="020F0502020204030204" pitchFamily="34" charset="0"/>
              </a:rPr>
              <a:t>		Specificity-  91%</a:t>
            </a:r>
          </a:p>
          <a:p>
            <a:pPr marL="0" indent="0">
              <a:buNone/>
            </a:pPr>
            <a:r>
              <a:rPr lang="en-IN" dirty="0">
                <a:latin typeface="Calibri" panose="020F0502020204030204" pitchFamily="34" charset="0"/>
                <a:cs typeface="Calibri" panose="020F0502020204030204" pitchFamily="34" charset="0"/>
              </a:rPr>
              <a:t>		Precision- 85%</a:t>
            </a:r>
          </a:p>
          <a:p>
            <a:pPr marL="0" indent="0">
              <a:buNone/>
            </a:pPr>
            <a:r>
              <a:rPr lang="en-IN" dirty="0">
                <a:latin typeface="Calibri" panose="020F0502020204030204" pitchFamily="34" charset="0"/>
                <a:cs typeface="Calibri" panose="020F0502020204030204" pitchFamily="34" charset="0"/>
              </a:rPr>
              <a:t>		Recall-84%</a:t>
            </a:r>
          </a:p>
          <a:p>
            <a:pPr marL="0" indent="0">
              <a:buNone/>
            </a:pPr>
            <a:r>
              <a:rPr lang="en-IN" dirty="0">
                <a:latin typeface="Calibri" panose="020F0502020204030204" pitchFamily="34" charset="0"/>
                <a:cs typeface="Calibri" panose="020F0502020204030204" pitchFamily="34" charset="0"/>
              </a:rPr>
              <a:t>Optimal cut-off- 0.3</a:t>
            </a:r>
          </a:p>
          <a:p>
            <a:pPr marL="0" indent="0">
              <a:buNone/>
            </a:pPr>
            <a:r>
              <a:rPr lang="en-IN" dirty="0">
                <a:latin typeface="Calibri" panose="020F0502020204030204" pitchFamily="34" charset="0"/>
                <a:cs typeface="Calibri" panose="020F0502020204030204" pitchFamily="34" charset="0"/>
              </a:rPr>
              <a:t>-  On test Data</a:t>
            </a:r>
          </a:p>
          <a:p>
            <a:pPr marL="0" indent="0">
              <a:buNone/>
            </a:pPr>
            <a:r>
              <a:rPr lang="en-IN" dirty="0">
                <a:latin typeface="Calibri" panose="020F0502020204030204" pitchFamily="34" charset="0"/>
                <a:cs typeface="Calibri" panose="020F0502020204030204" pitchFamily="34" charset="0"/>
              </a:rPr>
              <a:t>		Accuracy-85%</a:t>
            </a:r>
          </a:p>
          <a:p>
            <a:pPr marL="0" indent="0">
              <a:buNone/>
            </a:pPr>
            <a:r>
              <a:rPr lang="en-IN" dirty="0">
                <a:latin typeface="Calibri" panose="020F0502020204030204" pitchFamily="34" charset="0"/>
                <a:cs typeface="Calibri" panose="020F0502020204030204" pitchFamily="34" charset="0"/>
              </a:rPr>
              <a:t>		Sensitivity- 84%</a:t>
            </a:r>
          </a:p>
          <a:p>
            <a:pPr marL="0" indent="0">
              <a:buNone/>
            </a:pPr>
            <a:r>
              <a:rPr lang="en-IN" dirty="0">
                <a:latin typeface="Calibri" panose="020F0502020204030204" pitchFamily="34" charset="0"/>
                <a:cs typeface="Calibri" panose="020F0502020204030204" pitchFamily="34" charset="0"/>
              </a:rPr>
              <a:t>		Specificity- 85%</a:t>
            </a:r>
          </a:p>
          <a:p>
            <a:pPr marL="0" indent="0">
              <a:buNone/>
            </a:pP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43209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E9560-F273-CD90-BA1F-96F66CE61231}"/>
              </a:ext>
            </a:extLst>
          </p:cNvPr>
          <p:cNvSpPr>
            <a:spLocks noGrp="1"/>
          </p:cNvSpPr>
          <p:nvPr>
            <p:ph type="title"/>
          </p:nvPr>
        </p:nvSpPr>
        <p:spPr/>
        <p:txBody>
          <a:bodyPr>
            <a:normAutofit/>
          </a:bodyPr>
          <a:lstStyle/>
          <a:p>
            <a:r>
              <a:rPr lang="en-IN" sz="4400" u="sng" dirty="0">
                <a:latin typeface="Calibri" panose="020F0502020204030204" pitchFamily="34" charset="0"/>
                <a:cs typeface="Calibri" panose="020F0502020204030204" pitchFamily="34" charset="0"/>
              </a:rPr>
              <a:t>ROC Curve</a:t>
            </a:r>
          </a:p>
        </p:txBody>
      </p:sp>
      <p:pic>
        <p:nvPicPr>
          <p:cNvPr id="5" name="Content Placeholder 4">
            <a:extLst>
              <a:ext uri="{FF2B5EF4-FFF2-40B4-BE49-F238E27FC236}">
                <a16:creationId xmlns:a16="http://schemas.microsoft.com/office/drawing/2014/main" id="{7FD842E5-9466-F4E0-C5D0-91762DD80263}"/>
              </a:ext>
            </a:extLst>
          </p:cNvPr>
          <p:cNvPicPr>
            <a:picLocks noGrp="1" noChangeAspect="1"/>
          </p:cNvPicPr>
          <p:nvPr>
            <p:ph idx="1"/>
          </p:nvPr>
        </p:nvPicPr>
        <p:blipFill>
          <a:blip r:embed="rId2"/>
          <a:stretch>
            <a:fillRect/>
          </a:stretch>
        </p:blipFill>
        <p:spPr>
          <a:xfrm>
            <a:off x="1395412" y="1890106"/>
            <a:ext cx="5210175" cy="4114800"/>
          </a:xfrm>
        </p:spPr>
      </p:pic>
      <p:pic>
        <p:nvPicPr>
          <p:cNvPr id="7" name="Picture 6">
            <a:extLst>
              <a:ext uri="{FF2B5EF4-FFF2-40B4-BE49-F238E27FC236}">
                <a16:creationId xmlns:a16="http://schemas.microsoft.com/office/drawing/2014/main" id="{401CFCC2-84F6-B08E-CAB1-E5C5CF836CAA}"/>
              </a:ext>
            </a:extLst>
          </p:cNvPr>
          <p:cNvPicPr>
            <a:picLocks noChangeAspect="1"/>
          </p:cNvPicPr>
          <p:nvPr/>
        </p:nvPicPr>
        <p:blipFill>
          <a:blip r:embed="rId3"/>
          <a:stretch>
            <a:fillRect/>
          </a:stretch>
        </p:blipFill>
        <p:spPr>
          <a:xfrm>
            <a:off x="6821488" y="1776190"/>
            <a:ext cx="4372986" cy="4363662"/>
          </a:xfrm>
          <a:prstGeom prst="rect">
            <a:avLst/>
          </a:prstGeom>
        </p:spPr>
      </p:pic>
    </p:spTree>
    <p:extLst>
      <p:ext uri="{BB962C8B-B14F-4D97-AF65-F5344CB8AC3E}">
        <p14:creationId xmlns:p14="http://schemas.microsoft.com/office/powerpoint/2010/main" val="35938904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2C18DD-8246-A471-DB5D-ED37D4DBD7A4}"/>
              </a:ext>
            </a:extLst>
          </p:cNvPr>
          <p:cNvSpPr>
            <a:spLocks noGrp="1"/>
          </p:cNvSpPr>
          <p:nvPr>
            <p:ph idx="1"/>
          </p:nvPr>
        </p:nvSpPr>
        <p:spPr/>
        <p:txBody>
          <a:bodyPr>
            <a:normAutofit/>
          </a:bodyPr>
          <a:lstStyle/>
          <a:p>
            <a:r>
              <a:rPr lang="en-IN" sz="8800" dirty="0"/>
              <a:t>Thank You</a:t>
            </a:r>
          </a:p>
        </p:txBody>
      </p:sp>
    </p:spTree>
    <p:extLst>
      <p:ext uri="{BB962C8B-B14F-4D97-AF65-F5344CB8AC3E}">
        <p14:creationId xmlns:p14="http://schemas.microsoft.com/office/powerpoint/2010/main" val="2182267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933617F-2FBF-9B03-4616-53D076D335B4}"/>
              </a:ext>
            </a:extLst>
          </p:cNvPr>
          <p:cNvSpPr txBox="1"/>
          <p:nvPr/>
        </p:nvSpPr>
        <p:spPr>
          <a:xfrm>
            <a:off x="2628900" y="2358126"/>
            <a:ext cx="8458200" cy="2031325"/>
          </a:xfrm>
          <a:prstGeom prst="rect">
            <a:avLst/>
          </a:prstGeom>
          <a:noFill/>
        </p:spPr>
        <p:txBody>
          <a:bodyPr wrap="square" rtlCol="0">
            <a:spAutoFit/>
          </a:bodyPr>
          <a:lstStyle/>
          <a:p>
            <a:pPr marL="285750" indent="-285750" algn="l">
              <a:buFont typeface="Wingdings" panose="05000000000000000000" pitchFamily="2" charset="2"/>
              <a:buChar char="§"/>
            </a:pPr>
            <a:r>
              <a:rPr lang="en-US" b="0" i="0" dirty="0">
                <a:solidFill>
                  <a:srgbClr val="091E42"/>
                </a:solidFill>
                <a:effectLst/>
                <a:latin typeface="Calibri" panose="020F0502020204030204" pitchFamily="34" charset="0"/>
                <a:cs typeface="Calibri" panose="020F0502020204030204" pitchFamily="34" charset="0"/>
              </a:rPr>
              <a:t> Build model to assign a lead score between 0 and 100 to each of the leads which can be used by the company to target potential leads. </a:t>
            </a:r>
          </a:p>
          <a:p>
            <a:pPr marL="285750" indent="-285750" algn="l">
              <a:buFont typeface="Wingdings" panose="05000000000000000000" pitchFamily="2" charset="2"/>
              <a:buChar char="§"/>
            </a:pPr>
            <a:endParaRPr lang="en-US" b="0" i="0" dirty="0">
              <a:solidFill>
                <a:srgbClr val="091E42"/>
              </a:solidFill>
              <a:effectLst/>
              <a:latin typeface="Calibri" panose="020F0502020204030204" pitchFamily="34" charset="0"/>
              <a:cs typeface="Calibri" panose="020F0502020204030204" pitchFamily="34" charset="0"/>
            </a:endParaRPr>
          </a:p>
          <a:p>
            <a:pPr marL="285750" indent="-285750" algn="l">
              <a:buFont typeface="Wingdings" panose="05000000000000000000" pitchFamily="2" charset="2"/>
              <a:buChar char="§"/>
            </a:pPr>
            <a:r>
              <a:rPr lang="en-US" b="0" i="0" dirty="0">
                <a:solidFill>
                  <a:srgbClr val="091E42"/>
                </a:solidFill>
                <a:effectLst/>
                <a:latin typeface="Calibri" panose="020F0502020204030204" pitchFamily="34" charset="0"/>
                <a:cs typeface="Calibri" panose="020F0502020204030204" pitchFamily="34" charset="0"/>
              </a:rPr>
              <a:t> A higher score would mean that the lead is hot, i.e. is most likely to convert whereas a lower score would mean that the lead is cold and will mostly not get converted.</a:t>
            </a:r>
          </a:p>
          <a:p>
            <a:pPr algn="l"/>
            <a:endParaRPr lang="en-US" b="0" i="0" dirty="0">
              <a:solidFill>
                <a:srgbClr val="091E42"/>
              </a:solidFill>
              <a:effectLst/>
              <a:latin typeface="Calibri" panose="020F0502020204030204" pitchFamily="34" charset="0"/>
              <a:cs typeface="Calibri" panose="020F0502020204030204" pitchFamily="34" charset="0"/>
            </a:endParaRPr>
          </a:p>
          <a:p>
            <a:pPr marL="285750" indent="-285750">
              <a:buFont typeface="Wingdings" panose="05000000000000000000" pitchFamily="2" charset="2"/>
              <a:buChar char="§"/>
            </a:pPr>
            <a:endParaRPr lang="en-IN"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7325F720-8785-5DB9-54A2-39CBE17F973E}"/>
              </a:ext>
            </a:extLst>
          </p:cNvPr>
          <p:cNvSpPr txBox="1"/>
          <p:nvPr/>
        </p:nvSpPr>
        <p:spPr>
          <a:xfrm>
            <a:off x="2628900" y="1131485"/>
            <a:ext cx="5795682" cy="769441"/>
          </a:xfrm>
          <a:prstGeom prst="rect">
            <a:avLst/>
          </a:prstGeom>
          <a:noFill/>
        </p:spPr>
        <p:txBody>
          <a:bodyPr wrap="square" rtlCol="0">
            <a:spAutoFit/>
          </a:bodyPr>
          <a:lstStyle/>
          <a:p>
            <a:r>
              <a:rPr lang="en-IN" sz="4400" u="sng" dirty="0">
                <a:latin typeface="+mj-lt"/>
              </a:rPr>
              <a:t>Goal</a:t>
            </a:r>
          </a:p>
        </p:txBody>
      </p:sp>
    </p:spTree>
    <p:extLst>
      <p:ext uri="{BB962C8B-B14F-4D97-AF65-F5344CB8AC3E}">
        <p14:creationId xmlns:p14="http://schemas.microsoft.com/office/powerpoint/2010/main" val="745039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ADC98-88C7-F82D-5049-5BB8FA6CE010}"/>
              </a:ext>
            </a:extLst>
          </p:cNvPr>
          <p:cNvSpPr>
            <a:spLocks noGrp="1"/>
          </p:cNvSpPr>
          <p:nvPr>
            <p:ph type="title"/>
          </p:nvPr>
        </p:nvSpPr>
        <p:spPr>
          <a:xfrm>
            <a:off x="1814946" y="0"/>
            <a:ext cx="10058400" cy="1450757"/>
          </a:xfrm>
        </p:spPr>
        <p:txBody>
          <a:bodyPr>
            <a:normAutofit/>
          </a:bodyPr>
          <a:lstStyle/>
          <a:p>
            <a:r>
              <a:rPr lang="en-IN" sz="4400" u="sng" dirty="0"/>
              <a:t>Approach</a:t>
            </a:r>
          </a:p>
        </p:txBody>
      </p:sp>
      <p:sp>
        <p:nvSpPr>
          <p:cNvPr id="3" name="Content Placeholder 2">
            <a:extLst>
              <a:ext uri="{FF2B5EF4-FFF2-40B4-BE49-F238E27FC236}">
                <a16:creationId xmlns:a16="http://schemas.microsoft.com/office/drawing/2014/main" id="{57DCF200-5989-C858-B96E-0B1C14788DE6}"/>
              </a:ext>
            </a:extLst>
          </p:cNvPr>
          <p:cNvSpPr>
            <a:spLocks noGrp="1"/>
          </p:cNvSpPr>
          <p:nvPr>
            <p:ph idx="1"/>
          </p:nvPr>
        </p:nvSpPr>
        <p:spPr>
          <a:xfrm>
            <a:off x="1814946" y="725378"/>
            <a:ext cx="8915400" cy="5404145"/>
          </a:xfrm>
        </p:spPr>
        <p:txBody>
          <a:bodyPr>
            <a:noAutofit/>
          </a:bodyPr>
          <a:lstStyle/>
          <a:p>
            <a:r>
              <a:rPr lang="en-US" sz="1700" dirty="0">
                <a:effectLst/>
                <a:latin typeface="Calibri" panose="020F0502020204030204" pitchFamily="34" charset="0"/>
                <a:cs typeface="Calibri" panose="020F0502020204030204" pitchFamily="34" charset="0"/>
              </a:rPr>
              <a:t>- 1- Data Understanding </a:t>
            </a:r>
          </a:p>
          <a:p>
            <a:r>
              <a:rPr lang="en-US" sz="1700" dirty="0">
                <a:effectLst/>
                <a:latin typeface="Calibri" panose="020F0502020204030204" pitchFamily="34" charset="0"/>
                <a:cs typeface="Calibri" panose="020F0502020204030204" pitchFamily="34" charset="0"/>
              </a:rPr>
              <a:t>     - Importing Data and Check Statistics</a:t>
            </a:r>
          </a:p>
          <a:p>
            <a:r>
              <a:rPr lang="en-US" sz="1700" dirty="0">
                <a:effectLst/>
                <a:latin typeface="Calibri" panose="020F0502020204030204" pitchFamily="34" charset="0"/>
                <a:cs typeface="Calibri" panose="020F0502020204030204" pitchFamily="34" charset="0"/>
              </a:rPr>
              <a:t>- 2- Data Cleaning</a:t>
            </a:r>
          </a:p>
          <a:p>
            <a:r>
              <a:rPr lang="en-US" sz="1700" dirty="0">
                <a:effectLst/>
                <a:latin typeface="Calibri" panose="020F0502020204030204" pitchFamily="34" charset="0"/>
                <a:cs typeface="Calibri" panose="020F0502020204030204" pitchFamily="34" charset="0"/>
              </a:rPr>
              <a:t>     - Check missing values/checking outliers and fix those by checking their statistics</a:t>
            </a:r>
          </a:p>
          <a:p>
            <a:r>
              <a:rPr lang="en-US" sz="1700" dirty="0">
                <a:effectLst/>
                <a:latin typeface="Calibri" panose="020F0502020204030204" pitchFamily="34" charset="0"/>
                <a:cs typeface="Calibri" panose="020F0502020204030204" pitchFamily="34" charset="0"/>
              </a:rPr>
              <a:t>- 3- Exploratory Analysis</a:t>
            </a:r>
          </a:p>
          <a:p>
            <a:r>
              <a:rPr lang="en-US" sz="1700" dirty="0">
                <a:effectLst/>
                <a:latin typeface="Calibri" panose="020F0502020204030204" pitchFamily="34" charset="0"/>
                <a:cs typeface="Calibri" panose="020F0502020204030204" pitchFamily="34" charset="0"/>
              </a:rPr>
              <a:t>     - Uni-Variate, Bi-Variate and Correlation or pair plots</a:t>
            </a:r>
          </a:p>
          <a:p>
            <a:r>
              <a:rPr lang="en-US" sz="1700" dirty="0">
                <a:effectLst/>
                <a:latin typeface="Calibri" panose="020F0502020204030204" pitchFamily="34" charset="0"/>
                <a:cs typeface="Calibri" panose="020F0502020204030204" pitchFamily="34" charset="0"/>
              </a:rPr>
              <a:t>- 4- Data Preparation</a:t>
            </a:r>
          </a:p>
          <a:p>
            <a:r>
              <a:rPr lang="en-US" sz="1700" dirty="0">
                <a:effectLst/>
                <a:latin typeface="Calibri" panose="020F0502020204030204" pitchFamily="34" charset="0"/>
                <a:cs typeface="Calibri" panose="020F0502020204030204" pitchFamily="34" charset="0"/>
              </a:rPr>
              <a:t>     - Convert in binary column and dummy variables creation </a:t>
            </a:r>
          </a:p>
          <a:p>
            <a:r>
              <a:rPr lang="en-US" sz="1700" dirty="0">
                <a:effectLst/>
                <a:latin typeface="Calibri" panose="020F0502020204030204" pitchFamily="34" charset="0"/>
                <a:cs typeface="Calibri" panose="020F0502020204030204" pitchFamily="34" charset="0"/>
              </a:rPr>
              <a:t>     - Feature Scaling</a:t>
            </a:r>
          </a:p>
          <a:p>
            <a:r>
              <a:rPr lang="en-US" sz="1700" dirty="0">
                <a:effectLst/>
                <a:latin typeface="Calibri" panose="020F0502020204030204" pitchFamily="34" charset="0"/>
                <a:cs typeface="Calibri" panose="020F0502020204030204" pitchFamily="34" charset="0"/>
              </a:rPr>
              <a:t>- 5- Build Model</a:t>
            </a:r>
          </a:p>
          <a:p>
            <a:r>
              <a:rPr lang="en-US" sz="1700" dirty="0">
                <a:effectLst/>
                <a:latin typeface="Calibri" panose="020F0502020204030204" pitchFamily="34" charset="0"/>
                <a:cs typeface="Calibri" panose="020F0502020204030204" pitchFamily="34" charset="0"/>
              </a:rPr>
              <a:t>     - Split the data in train and test, features scaling, check correlation matrix,</a:t>
            </a:r>
          </a:p>
          <a:p>
            <a:r>
              <a:rPr lang="en-US" sz="1700" dirty="0">
                <a:effectLst/>
                <a:latin typeface="Calibri" panose="020F0502020204030204" pitchFamily="34" charset="0"/>
                <a:cs typeface="Calibri" panose="020F0502020204030204" pitchFamily="34" charset="0"/>
              </a:rPr>
              <a:t>-    - Features Selection using RFE and manual</a:t>
            </a:r>
          </a:p>
          <a:p>
            <a:r>
              <a:rPr lang="en-US" sz="1700" dirty="0">
                <a:effectLst/>
                <a:latin typeface="Calibri" panose="020F0502020204030204" pitchFamily="34" charset="0"/>
                <a:cs typeface="Calibri" panose="020F0502020204030204" pitchFamily="34" charset="0"/>
              </a:rPr>
              <a:t>- 7- Model Evaluation</a:t>
            </a:r>
          </a:p>
          <a:p>
            <a:r>
              <a:rPr lang="en-US" sz="1700" dirty="0">
                <a:effectLst/>
                <a:latin typeface="Calibri" panose="020F0502020204030204" pitchFamily="34" charset="0"/>
                <a:cs typeface="Calibri" panose="020F0502020204030204" pitchFamily="34" charset="0"/>
              </a:rPr>
              <a:t>     -  </a:t>
            </a:r>
            <a:r>
              <a:rPr lang="en-US" sz="1700" dirty="0" err="1">
                <a:effectLst/>
                <a:latin typeface="Calibri" panose="020F0502020204030204" pitchFamily="34" charset="0"/>
                <a:cs typeface="Calibri" panose="020F0502020204030204" pitchFamily="34" charset="0"/>
              </a:rPr>
              <a:t>Confustion</a:t>
            </a:r>
            <a:r>
              <a:rPr lang="en-US" sz="1700" dirty="0">
                <a:effectLst/>
                <a:latin typeface="Calibri" panose="020F0502020204030204" pitchFamily="34" charset="0"/>
                <a:cs typeface="Calibri" panose="020F0502020204030204" pitchFamily="34" charset="0"/>
              </a:rPr>
              <a:t> Matrix</a:t>
            </a:r>
          </a:p>
          <a:p>
            <a:r>
              <a:rPr lang="en-US" sz="1700" dirty="0">
                <a:effectLst/>
                <a:latin typeface="Calibri" panose="020F0502020204030204" pitchFamily="34" charset="0"/>
                <a:cs typeface="Calibri" panose="020F0502020204030204" pitchFamily="34" charset="0"/>
              </a:rPr>
              <a:t>     - Accuracy , specificity, Precision and recall, ROC Curve</a:t>
            </a:r>
          </a:p>
          <a:p>
            <a:r>
              <a:rPr lang="en-US" sz="1700" dirty="0">
                <a:effectLst/>
                <a:latin typeface="Calibri" panose="020F0502020204030204" pitchFamily="34" charset="0"/>
                <a:cs typeface="Calibri" panose="020F0502020204030204" pitchFamily="34" charset="0"/>
              </a:rPr>
              <a:t>8- Prediction of test Data</a:t>
            </a:r>
          </a:p>
          <a:p>
            <a:br>
              <a:rPr lang="en-US" sz="1700" dirty="0">
                <a:effectLst/>
                <a:latin typeface="Calibri" panose="020F0502020204030204" pitchFamily="34" charset="0"/>
                <a:cs typeface="Calibri" panose="020F0502020204030204" pitchFamily="34" charset="0"/>
              </a:rPr>
            </a:br>
            <a:endParaRPr lang="en-US" sz="1700" dirty="0">
              <a:effectLst/>
              <a:latin typeface="Calibri" panose="020F0502020204030204" pitchFamily="34" charset="0"/>
              <a:cs typeface="Calibri" panose="020F0502020204030204" pitchFamily="34" charset="0"/>
            </a:endParaRPr>
          </a:p>
          <a:p>
            <a:endParaRPr lang="en-IN" sz="17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81456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C4281-F80D-7EB4-0252-C086EC15C208}"/>
              </a:ext>
            </a:extLst>
          </p:cNvPr>
          <p:cNvSpPr>
            <a:spLocks noGrp="1"/>
          </p:cNvSpPr>
          <p:nvPr>
            <p:ph type="title"/>
          </p:nvPr>
        </p:nvSpPr>
        <p:spPr/>
        <p:txBody>
          <a:bodyPr>
            <a:normAutofit/>
          </a:bodyPr>
          <a:lstStyle/>
          <a:p>
            <a:r>
              <a:rPr lang="en-IN" sz="4400" u="sng" dirty="0">
                <a:latin typeface="Calibri" panose="020F0502020204030204" pitchFamily="34" charset="0"/>
                <a:cs typeface="Calibri" panose="020F0502020204030204" pitchFamily="34" charset="0"/>
              </a:rPr>
              <a:t>Data Understanding and Cleaning </a:t>
            </a:r>
          </a:p>
        </p:txBody>
      </p:sp>
      <p:sp>
        <p:nvSpPr>
          <p:cNvPr id="3" name="Content Placeholder 2">
            <a:extLst>
              <a:ext uri="{FF2B5EF4-FFF2-40B4-BE49-F238E27FC236}">
                <a16:creationId xmlns:a16="http://schemas.microsoft.com/office/drawing/2014/main" id="{3F2F4081-749F-036F-8C44-726A7F4A9E1D}"/>
              </a:ext>
            </a:extLst>
          </p:cNvPr>
          <p:cNvSpPr>
            <a:spLocks noGrp="1"/>
          </p:cNvSpPr>
          <p:nvPr>
            <p:ph idx="1"/>
          </p:nvPr>
        </p:nvSpPr>
        <p:spPr>
          <a:xfrm>
            <a:off x="2284412" y="1540188"/>
            <a:ext cx="8915400" cy="4693701"/>
          </a:xfrm>
        </p:spPr>
        <p:txBody>
          <a:bodyPr>
            <a:noAutofit/>
          </a:bodyPr>
          <a:lstStyle/>
          <a:p>
            <a:pPr>
              <a:buFontTx/>
              <a:buChar char="-"/>
            </a:pPr>
            <a:r>
              <a:rPr lang="en-IN" dirty="0">
                <a:latin typeface="Calibri" panose="020F0502020204030204" pitchFamily="34" charset="0"/>
                <a:cs typeface="Calibri" panose="020F0502020204030204" pitchFamily="34" charset="0"/>
              </a:rPr>
              <a:t>Read CSV file</a:t>
            </a:r>
          </a:p>
          <a:p>
            <a:pPr>
              <a:buFontTx/>
              <a:buChar char="-"/>
            </a:pPr>
            <a:r>
              <a:rPr lang="en-IN" dirty="0">
                <a:latin typeface="Calibri" panose="020F0502020204030204" pitchFamily="34" charset="0"/>
                <a:cs typeface="Calibri" panose="020F0502020204030204" pitchFamily="34" charset="0"/>
              </a:rPr>
              <a:t>Check the data shape, information and data types</a:t>
            </a:r>
          </a:p>
          <a:p>
            <a:pPr>
              <a:buFontTx/>
              <a:buChar char="-"/>
            </a:pPr>
            <a:r>
              <a:rPr lang="en-IN" dirty="0">
                <a:latin typeface="Calibri" panose="020F0502020204030204" pitchFamily="34" charset="0"/>
                <a:cs typeface="Calibri" panose="020F0502020204030204" pitchFamily="34" charset="0"/>
              </a:rPr>
              <a:t>Check missing data and Inaccurate data type columns</a:t>
            </a:r>
          </a:p>
          <a:p>
            <a:pPr>
              <a:buFontTx/>
              <a:buChar char="-"/>
            </a:pPr>
            <a:r>
              <a:rPr lang="en-IN" dirty="0">
                <a:latin typeface="Calibri" panose="020F0502020204030204" pitchFamily="34" charset="0"/>
                <a:cs typeface="Calibri" panose="020F0502020204030204" pitchFamily="34" charset="0"/>
              </a:rPr>
              <a:t>Impute with some values in some columns</a:t>
            </a:r>
          </a:p>
          <a:p>
            <a:pPr>
              <a:buFontTx/>
              <a:buChar char="-"/>
            </a:pPr>
            <a:r>
              <a:rPr lang="en-IN" dirty="0">
                <a:latin typeface="Calibri" panose="020F0502020204030204" pitchFamily="34" charset="0"/>
                <a:cs typeface="Calibri" panose="020F0502020204030204" pitchFamily="34" charset="0"/>
              </a:rPr>
              <a:t>Remove the columns which are having high missing data</a:t>
            </a:r>
          </a:p>
          <a:p>
            <a:pPr>
              <a:buFontTx/>
              <a:buChar char="-"/>
            </a:pPr>
            <a:r>
              <a:rPr lang="en-IN" dirty="0">
                <a:latin typeface="Calibri" panose="020F0502020204030204" pitchFamily="34" charset="0"/>
                <a:cs typeface="Calibri" panose="020F0502020204030204" pitchFamily="34" charset="0"/>
              </a:rPr>
              <a:t>Check for the outliers in data and cap them</a:t>
            </a:r>
          </a:p>
          <a:p>
            <a:r>
              <a:rPr lang="en-US" b="0" dirty="0">
                <a:effectLst/>
                <a:latin typeface="Calibri" panose="020F0502020204030204" pitchFamily="34" charset="0"/>
                <a:cs typeface="Calibri" panose="020F0502020204030204" pitchFamily="34" charset="0"/>
              </a:rPr>
              <a:t>Columns </a:t>
            </a:r>
            <a:r>
              <a:rPr lang="en-US" dirty="0">
                <a:latin typeface="Calibri" panose="020F0502020204030204" pitchFamily="34" charset="0"/>
                <a:cs typeface="Calibri" panose="020F0502020204030204" pitchFamily="34" charset="0"/>
              </a:rPr>
              <a:t>remove- </a:t>
            </a:r>
            <a:r>
              <a:rPr lang="en-US" b="0" dirty="0">
                <a:effectLst/>
                <a:latin typeface="Calibri" panose="020F0502020204030204" pitchFamily="34" charset="0"/>
                <a:cs typeface="Calibri" panose="020F0502020204030204" pitchFamily="34" charset="0"/>
              </a:rPr>
              <a:t>"Do Not Email", "Do Not Call", "Search", "Magazine", "Newspaper Article", "X Education Forums", "Newspaper", "Digital Advertisement", "Through </a:t>
            </a:r>
            <a:r>
              <a:rPr lang="en-US" b="0" dirty="0" err="1">
                <a:effectLst/>
                <a:latin typeface="Calibri" panose="020F0502020204030204" pitchFamily="34" charset="0"/>
                <a:cs typeface="Calibri" panose="020F0502020204030204" pitchFamily="34" charset="0"/>
              </a:rPr>
              <a:t>Recommendations","Receive</a:t>
            </a:r>
            <a:r>
              <a:rPr lang="en-US" b="0" dirty="0">
                <a:effectLst/>
                <a:latin typeface="Calibri" panose="020F0502020204030204" pitchFamily="34" charset="0"/>
                <a:cs typeface="Calibri" panose="020F0502020204030204" pitchFamily="34" charset="0"/>
              </a:rPr>
              <a:t> More Updates About Our Courses",        "Update me on Supply Chain </a:t>
            </a:r>
            <a:r>
              <a:rPr lang="en-US" b="0" dirty="0" err="1">
                <a:effectLst/>
                <a:latin typeface="Calibri" panose="020F0502020204030204" pitchFamily="34" charset="0"/>
                <a:cs typeface="Calibri" panose="020F0502020204030204" pitchFamily="34" charset="0"/>
              </a:rPr>
              <a:t>Content","Get</a:t>
            </a:r>
            <a:r>
              <a:rPr lang="en-US" b="0" dirty="0">
                <a:effectLst/>
                <a:latin typeface="Calibri" panose="020F0502020204030204" pitchFamily="34" charset="0"/>
                <a:cs typeface="Calibri" panose="020F0502020204030204" pitchFamily="34" charset="0"/>
              </a:rPr>
              <a:t> updates on DM </a:t>
            </a:r>
            <a:r>
              <a:rPr lang="en-US" b="0" dirty="0" err="1">
                <a:effectLst/>
                <a:latin typeface="Calibri" panose="020F0502020204030204" pitchFamily="34" charset="0"/>
                <a:cs typeface="Calibri" panose="020F0502020204030204" pitchFamily="34" charset="0"/>
              </a:rPr>
              <a:t>Content","I</a:t>
            </a:r>
            <a:r>
              <a:rPr lang="en-US" b="0" dirty="0">
                <a:effectLst/>
                <a:latin typeface="Calibri" panose="020F0502020204030204" pitchFamily="34" charset="0"/>
                <a:cs typeface="Calibri" panose="020F0502020204030204" pitchFamily="34" charset="0"/>
              </a:rPr>
              <a:t> agree to pay the amount through cheque",  "A free copy of Mastering The Interview“ Most the values are in one variable only so cant get any inference from it.</a:t>
            </a:r>
          </a:p>
          <a:p>
            <a:pPr>
              <a:buFontTx/>
              <a:buChar char="-"/>
            </a:pP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59932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C2013-75EC-D47B-50C1-F9404354887F}"/>
              </a:ext>
            </a:extLst>
          </p:cNvPr>
          <p:cNvSpPr>
            <a:spLocks noGrp="1"/>
          </p:cNvSpPr>
          <p:nvPr>
            <p:ph type="title"/>
          </p:nvPr>
        </p:nvSpPr>
        <p:spPr>
          <a:xfrm>
            <a:off x="2389909" y="378573"/>
            <a:ext cx="10515600" cy="885451"/>
          </a:xfrm>
        </p:spPr>
        <p:txBody>
          <a:bodyPr>
            <a:normAutofit/>
          </a:bodyPr>
          <a:lstStyle/>
          <a:p>
            <a:r>
              <a:rPr lang="en-IN" sz="4400" u="sng" dirty="0">
                <a:latin typeface="Calibri" panose="020F0502020204030204" pitchFamily="34" charset="0"/>
                <a:cs typeface="Calibri" panose="020F0502020204030204" pitchFamily="34" charset="0"/>
              </a:rPr>
              <a:t>Outlier Treatment</a:t>
            </a:r>
          </a:p>
        </p:txBody>
      </p:sp>
      <p:pic>
        <p:nvPicPr>
          <p:cNvPr id="5" name="Picture 4">
            <a:extLst>
              <a:ext uri="{FF2B5EF4-FFF2-40B4-BE49-F238E27FC236}">
                <a16:creationId xmlns:a16="http://schemas.microsoft.com/office/drawing/2014/main" id="{98D82939-5801-7158-19D0-FC3B567AED1F}"/>
              </a:ext>
            </a:extLst>
          </p:cNvPr>
          <p:cNvPicPr>
            <a:picLocks noChangeAspect="1"/>
          </p:cNvPicPr>
          <p:nvPr/>
        </p:nvPicPr>
        <p:blipFill>
          <a:blip r:embed="rId2"/>
          <a:stretch>
            <a:fillRect/>
          </a:stretch>
        </p:blipFill>
        <p:spPr>
          <a:xfrm>
            <a:off x="2389909" y="1160905"/>
            <a:ext cx="7602837" cy="4536189"/>
          </a:xfrm>
          <a:prstGeom prst="rect">
            <a:avLst/>
          </a:prstGeom>
        </p:spPr>
      </p:pic>
      <p:sp>
        <p:nvSpPr>
          <p:cNvPr id="6" name="TextBox 5">
            <a:extLst>
              <a:ext uri="{FF2B5EF4-FFF2-40B4-BE49-F238E27FC236}">
                <a16:creationId xmlns:a16="http://schemas.microsoft.com/office/drawing/2014/main" id="{C6BB0ECB-8F64-03F5-1040-DA5251330B28}"/>
              </a:ext>
            </a:extLst>
          </p:cNvPr>
          <p:cNvSpPr txBox="1"/>
          <p:nvPr/>
        </p:nvSpPr>
        <p:spPr>
          <a:xfrm>
            <a:off x="2389909" y="5697094"/>
            <a:ext cx="10981765" cy="1200329"/>
          </a:xfrm>
          <a:prstGeom prst="rect">
            <a:avLst/>
          </a:prstGeom>
          <a:noFill/>
        </p:spPr>
        <p:txBody>
          <a:bodyPr wrap="square" rtlCol="0">
            <a:spAutoFit/>
          </a:bodyPr>
          <a:lstStyle/>
          <a:p>
            <a:r>
              <a:rPr lang="en-US" b="0" dirty="0">
                <a:effectLst/>
                <a:latin typeface="Calibri" panose="020F0502020204030204" pitchFamily="34" charset="0"/>
                <a:cs typeface="Calibri" panose="020F0502020204030204" pitchFamily="34" charset="0"/>
              </a:rPr>
              <a:t>- As per boxplot, </a:t>
            </a:r>
            <a:r>
              <a:rPr lang="en-US" b="0" dirty="0" err="1">
                <a:effectLst/>
                <a:latin typeface="Calibri" panose="020F0502020204030204" pitchFamily="34" charset="0"/>
                <a:cs typeface="Calibri" panose="020F0502020204030204" pitchFamily="34" charset="0"/>
              </a:rPr>
              <a:t>TotalVisits</a:t>
            </a:r>
            <a:r>
              <a:rPr lang="en-US" b="0" dirty="0">
                <a:effectLst/>
                <a:latin typeface="Calibri" panose="020F0502020204030204" pitchFamily="34" charset="0"/>
                <a:cs typeface="Calibri" panose="020F0502020204030204" pitchFamily="34" charset="0"/>
              </a:rPr>
              <a:t> and </a:t>
            </a:r>
            <a:r>
              <a:rPr lang="en-US" b="0" dirty="0" err="1">
                <a:effectLst/>
                <a:latin typeface="Calibri" panose="020F0502020204030204" pitchFamily="34" charset="0"/>
                <a:cs typeface="Calibri" panose="020F0502020204030204" pitchFamily="34" charset="0"/>
              </a:rPr>
              <a:t>PageViewPerVisit</a:t>
            </a:r>
            <a:r>
              <a:rPr lang="en-US" b="0" dirty="0">
                <a:effectLst/>
                <a:latin typeface="Calibri" panose="020F0502020204030204" pitchFamily="34" charset="0"/>
                <a:cs typeface="Calibri" panose="020F0502020204030204" pitchFamily="34" charset="0"/>
              </a:rPr>
              <a:t> having outliers</a:t>
            </a:r>
          </a:p>
          <a:p>
            <a:r>
              <a:rPr lang="en-US" b="0" dirty="0">
                <a:effectLst/>
                <a:latin typeface="Calibri" panose="020F0502020204030204" pitchFamily="34" charset="0"/>
                <a:cs typeface="Calibri" panose="020F0502020204030204" pitchFamily="34" charset="0"/>
              </a:rPr>
              <a:t>- After checking the percentile of both, find </a:t>
            </a:r>
            <a:r>
              <a:rPr lang="en-US" dirty="0">
                <a:latin typeface="Calibri" panose="020F0502020204030204" pitchFamily="34" charset="0"/>
                <a:cs typeface="Calibri" panose="020F0502020204030204" pitchFamily="34" charset="0"/>
              </a:rPr>
              <a:t>the interquartile range first and</a:t>
            </a:r>
          </a:p>
          <a:p>
            <a:r>
              <a:rPr lang="en-US" dirty="0">
                <a:latin typeface="Calibri" panose="020F0502020204030204" pitchFamily="34" charset="0"/>
                <a:cs typeface="Calibri" panose="020F0502020204030204" pitchFamily="34" charset="0"/>
              </a:rPr>
              <a:t>   then cap on minimum and maximum values.</a:t>
            </a:r>
            <a:endParaRPr lang="en-US" b="0" dirty="0">
              <a:effectLst/>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58145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CEEE1-CD8B-D32B-74D7-27619EEBCA4A}"/>
              </a:ext>
            </a:extLst>
          </p:cNvPr>
          <p:cNvSpPr>
            <a:spLocks noGrp="1"/>
          </p:cNvSpPr>
          <p:nvPr>
            <p:ph type="title"/>
          </p:nvPr>
        </p:nvSpPr>
        <p:spPr/>
        <p:txBody>
          <a:bodyPr>
            <a:normAutofit/>
          </a:bodyPr>
          <a:lstStyle/>
          <a:p>
            <a:r>
              <a:rPr lang="en-IN" sz="4400" u="sng" dirty="0">
                <a:latin typeface="Calibri" panose="020F0502020204030204" pitchFamily="34" charset="0"/>
                <a:cs typeface="Calibri" panose="020F0502020204030204" pitchFamily="34" charset="0"/>
              </a:rPr>
              <a:t>Exploratory Analysis</a:t>
            </a:r>
          </a:p>
        </p:txBody>
      </p:sp>
      <p:sp>
        <p:nvSpPr>
          <p:cNvPr id="3" name="Content Placeholder 2">
            <a:extLst>
              <a:ext uri="{FF2B5EF4-FFF2-40B4-BE49-F238E27FC236}">
                <a16:creationId xmlns:a16="http://schemas.microsoft.com/office/drawing/2014/main" id="{DEED1F8D-95BF-BFFE-D55C-F6413E429029}"/>
              </a:ext>
            </a:extLst>
          </p:cNvPr>
          <p:cNvSpPr>
            <a:spLocks noGrp="1"/>
          </p:cNvSpPr>
          <p:nvPr>
            <p:ph idx="1"/>
          </p:nvPr>
        </p:nvSpPr>
        <p:spPr>
          <a:xfrm>
            <a:off x="2589212" y="1801091"/>
            <a:ext cx="8915400" cy="3777622"/>
          </a:xfrm>
        </p:spPr>
        <p:txBody>
          <a:bodyPr/>
          <a:lstStyle/>
          <a:p>
            <a:pPr>
              <a:buFontTx/>
              <a:buChar char="-"/>
            </a:pPr>
            <a:r>
              <a:rPr lang="en-IN" dirty="0">
                <a:latin typeface="Calibri" panose="020F0502020204030204" pitchFamily="34" charset="0"/>
                <a:cs typeface="Calibri" panose="020F0502020204030204" pitchFamily="34" charset="0"/>
              </a:rPr>
              <a:t>Group low frequency data in other columns</a:t>
            </a:r>
          </a:p>
          <a:p>
            <a:pPr>
              <a:buFontTx/>
              <a:buChar char="-"/>
            </a:pPr>
            <a:r>
              <a:rPr lang="en-IN" dirty="0">
                <a:latin typeface="Calibri" panose="020F0502020204030204" pitchFamily="34" charset="0"/>
                <a:cs typeface="Calibri" panose="020F0502020204030204" pitchFamily="34" charset="0"/>
              </a:rPr>
              <a:t>First Uni-variate analysis for categorical and continuous columns perform</a:t>
            </a:r>
          </a:p>
          <a:p>
            <a:pPr>
              <a:buFontTx/>
              <a:buChar char="-"/>
            </a:pPr>
            <a:r>
              <a:rPr lang="en-IN" dirty="0">
                <a:latin typeface="Calibri" panose="020F0502020204030204" pitchFamily="34" charset="0"/>
                <a:cs typeface="Calibri" panose="020F0502020204030204" pitchFamily="34" charset="0"/>
              </a:rPr>
              <a:t>Remove those column which are not giving any inferences</a:t>
            </a:r>
          </a:p>
          <a:p>
            <a:pPr>
              <a:buFontTx/>
              <a:buChar char="-"/>
            </a:pPr>
            <a:r>
              <a:rPr lang="en-IN" dirty="0">
                <a:latin typeface="Calibri" panose="020F0502020204030204" pitchFamily="34" charset="0"/>
                <a:cs typeface="Calibri" panose="020F0502020204030204" pitchFamily="34" charset="0"/>
              </a:rPr>
              <a:t>Run bi-variate analysis with target variable “converted”</a:t>
            </a:r>
          </a:p>
          <a:p>
            <a:pPr>
              <a:buFontTx/>
              <a:buChar char="-"/>
            </a:pPr>
            <a:r>
              <a:rPr lang="en-IN" dirty="0">
                <a:latin typeface="Calibri" panose="020F0502020204030204" pitchFamily="34" charset="0"/>
                <a:cs typeface="Calibri" panose="020F0502020204030204" pitchFamily="34" charset="0"/>
              </a:rPr>
              <a:t>Multi variate Analysis</a:t>
            </a:r>
          </a:p>
        </p:txBody>
      </p:sp>
    </p:spTree>
    <p:extLst>
      <p:ext uri="{BB962C8B-B14F-4D97-AF65-F5344CB8AC3E}">
        <p14:creationId xmlns:p14="http://schemas.microsoft.com/office/powerpoint/2010/main" val="3746251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18227-629C-0426-89F7-14F1ED0FB3F6}"/>
              </a:ext>
            </a:extLst>
          </p:cNvPr>
          <p:cNvSpPr>
            <a:spLocks noGrp="1"/>
          </p:cNvSpPr>
          <p:nvPr>
            <p:ph type="title"/>
          </p:nvPr>
        </p:nvSpPr>
        <p:spPr>
          <a:xfrm>
            <a:off x="1640155" y="0"/>
            <a:ext cx="8911687" cy="736228"/>
          </a:xfrm>
        </p:spPr>
        <p:txBody>
          <a:bodyPr/>
          <a:lstStyle/>
          <a:p>
            <a:r>
              <a:rPr lang="en-IN" u="sng" dirty="0">
                <a:latin typeface="Calibri" panose="020F0502020204030204" pitchFamily="34" charset="0"/>
                <a:cs typeface="Calibri" panose="020F0502020204030204" pitchFamily="34" charset="0"/>
              </a:rPr>
              <a:t>Inferences from </a:t>
            </a:r>
            <a:r>
              <a:rPr lang="en-IN" u="sng" dirty="0" err="1">
                <a:latin typeface="Calibri" panose="020F0502020204030204" pitchFamily="34" charset="0"/>
                <a:cs typeface="Calibri" panose="020F0502020204030204" pitchFamily="34" charset="0"/>
              </a:rPr>
              <a:t>uni</a:t>
            </a:r>
            <a:r>
              <a:rPr lang="en-IN" u="sng" dirty="0">
                <a:latin typeface="Calibri" panose="020F0502020204030204" pitchFamily="34" charset="0"/>
                <a:cs typeface="Calibri" panose="020F0502020204030204" pitchFamily="34" charset="0"/>
              </a:rPr>
              <a:t> and bi-variate analysis</a:t>
            </a:r>
          </a:p>
        </p:txBody>
      </p:sp>
      <p:sp>
        <p:nvSpPr>
          <p:cNvPr id="4" name="TextBox 3">
            <a:extLst>
              <a:ext uri="{FF2B5EF4-FFF2-40B4-BE49-F238E27FC236}">
                <a16:creationId xmlns:a16="http://schemas.microsoft.com/office/drawing/2014/main" id="{9A61ED0B-5535-5766-83AF-E79017E48655}"/>
              </a:ext>
            </a:extLst>
          </p:cNvPr>
          <p:cNvSpPr txBox="1"/>
          <p:nvPr/>
        </p:nvSpPr>
        <p:spPr>
          <a:xfrm rot="10800000" flipH="1" flipV="1">
            <a:off x="1531782" y="904759"/>
            <a:ext cx="9870509" cy="5632311"/>
          </a:xfrm>
          <a:prstGeom prst="rect">
            <a:avLst/>
          </a:prstGeom>
          <a:noFill/>
        </p:spPr>
        <p:txBody>
          <a:bodyPr wrap="square" rtlCol="0">
            <a:spAutoFit/>
          </a:bodyPr>
          <a:lstStyle/>
          <a:p>
            <a:r>
              <a:rPr lang="en-US" sz="2000" dirty="0">
                <a:latin typeface="Calibri" panose="020F0502020204030204" pitchFamily="34" charset="0"/>
                <a:cs typeface="Calibri" panose="020F0502020204030204" pitchFamily="34" charset="0"/>
              </a:rPr>
              <a:t>- More converted Leads are coming from Landing Page submission, Lead Origin </a:t>
            </a:r>
          </a:p>
          <a:p>
            <a:r>
              <a:rPr lang="en-US" sz="2000" dirty="0">
                <a:latin typeface="Calibri" panose="020F0502020204030204" pitchFamily="34" charset="0"/>
                <a:cs typeface="Calibri" panose="020F0502020204030204" pitchFamily="34" charset="0"/>
              </a:rPr>
              <a:t>- Most converted Lead Source are from Google</a:t>
            </a:r>
          </a:p>
          <a:p>
            <a:r>
              <a:rPr lang="en-US" sz="2000" dirty="0">
                <a:latin typeface="Calibri" panose="020F0502020204030204" pitchFamily="34" charset="0"/>
                <a:cs typeface="Calibri" panose="020F0502020204030204" pitchFamily="34" charset="0"/>
              </a:rPr>
              <a:t>- Most Converted Leads are coming from Last Activity from SMS sent</a:t>
            </a:r>
          </a:p>
          <a:p>
            <a:r>
              <a:rPr lang="en-US" sz="2000" dirty="0">
                <a:latin typeface="Calibri" panose="020F0502020204030204" pitchFamily="34" charset="0"/>
                <a:cs typeface="Calibri" panose="020F0502020204030204" pitchFamily="34" charset="0"/>
              </a:rPr>
              <a:t>- Converted Leads are not choosing's specialization, either they don't have in list or they don't want to opt</a:t>
            </a:r>
          </a:p>
          <a:p>
            <a:r>
              <a:rPr lang="en-US" sz="2000" dirty="0">
                <a:latin typeface="Calibri" panose="020F0502020204030204" pitchFamily="34" charset="0"/>
                <a:cs typeface="Calibri" panose="020F0502020204030204" pitchFamily="34" charset="0"/>
              </a:rPr>
              <a:t>- Most Converted leads are searching online for this X Education</a:t>
            </a:r>
          </a:p>
          <a:p>
            <a:r>
              <a:rPr lang="en-US" sz="2000" dirty="0">
                <a:latin typeface="Calibri" panose="020F0502020204030204" pitchFamily="34" charset="0"/>
                <a:cs typeface="Calibri" panose="020F0502020204030204" pitchFamily="34" charset="0"/>
              </a:rPr>
              <a:t>- Most Converted Unemployed are opting for education</a:t>
            </a:r>
          </a:p>
          <a:p>
            <a:r>
              <a:rPr lang="en-US" sz="2000" dirty="0">
                <a:latin typeface="Calibri" panose="020F0502020204030204" pitchFamily="34" charset="0"/>
                <a:cs typeface="Calibri" panose="020F0502020204030204" pitchFamily="34" charset="0"/>
              </a:rPr>
              <a:t>- Tags will revert after reading the email having most converted lead</a:t>
            </a:r>
          </a:p>
          <a:p>
            <a:r>
              <a:rPr lang="en-US" sz="2000" dirty="0">
                <a:latin typeface="Calibri" panose="020F0502020204030204" pitchFamily="34" charset="0"/>
                <a:cs typeface="Calibri" panose="020F0502020204030204" pitchFamily="34" charset="0"/>
              </a:rPr>
              <a:t>- Potential Leads are from Lead Profile</a:t>
            </a:r>
          </a:p>
          <a:p>
            <a:r>
              <a:rPr lang="en-US" sz="2000" dirty="0">
                <a:latin typeface="Calibri" panose="020F0502020204030204" pitchFamily="34" charset="0"/>
                <a:cs typeface="Calibri" panose="020F0502020204030204" pitchFamily="34" charset="0"/>
              </a:rPr>
              <a:t>- Mumbai City having most converted leads</a:t>
            </a:r>
          </a:p>
          <a:p>
            <a:r>
              <a:rPr lang="en-US" sz="2000" dirty="0">
                <a:latin typeface="Calibri" panose="020F0502020204030204" pitchFamily="34" charset="0"/>
                <a:cs typeface="Calibri" panose="020F0502020204030204" pitchFamily="34" charset="0"/>
              </a:rPr>
              <a:t>- Converted Leads mostly are done last activity as SMS Sent</a:t>
            </a:r>
          </a:p>
          <a:p>
            <a:r>
              <a:rPr lang="en-US" sz="2000" dirty="0">
                <a:latin typeface="Calibri" panose="020F0502020204030204" pitchFamily="34" charset="0"/>
                <a:cs typeface="Calibri" panose="020F0502020204030204" pitchFamily="34" charset="0"/>
              </a:rPr>
              <a:t>- 50 percentile for Lead Number for Converted and non- Converted are almost same, so cant </a:t>
            </a:r>
          </a:p>
          <a:p>
            <a:r>
              <a:rPr lang="en-US" sz="2000" dirty="0">
                <a:latin typeface="Calibri" panose="020F0502020204030204" pitchFamily="34" charset="0"/>
                <a:cs typeface="Calibri" panose="020F0502020204030204" pitchFamily="34" charset="0"/>
              </a:rPr>
              <a:t>get any inferences, we can remove this column</a:t>
            </a:r>
          </a:p>
          <a:p>
            <a:r>
              <a:rPr lang="en-US" sz="2000" dirty="0">
                <a:latin typeface="Calibri" panose="020F0502020204030204" pitchFamily="34" charset="0"/>
                <a:cs typeface="Calibri" panose="020F0502020204030204" pitchFamily="34" charset="0"/>
              </a:rPr>
              <a:t>- 50 percentile for </a:t>
            </a:r>
            <a:r>
              <a:rPr lang="en-US" sz="2000" dirty="0" err="1">
                <a:latin typeface="Calibri" panose="020F0502020204030204" pitchFamily="34" charset="0"/>
                <a:cs typeface="Calibri" panose="020F0502020204030204" pitchFamily="34" charset="0"/>
              </a:rPr>
              <a:t>TotatVisits</a:t>
            </a:r>
            <a:r>
              <a:rPr lang="en-US" sz="2000" dirty="0">
                <a:latin typeface="Calibri" panose="020F0502020204030204" pitchFamily="34" charset="0"/>
                <a:cs typeface="Calibri" panose="020F0502020204030204" pitchFamily="34" charset="0"/>
              </a:rPr>
              <a:t> for Converted and non- Converted are </a:t>
            </a:r>
          </a:p>
          <a:p>
            <a:r>
              <a:rPr lang="en-US" sz="2000" dirty="0">
                <a:latin typeface="Calibri" panose="020F0502020204030204" pitchFamily="34" charset="0"/>
                <a:cs typeface="Calibri" panose="020F0502020204030204" pitchFamily="34" charset="0"/>
              </a:rPr>
              <a:t>almost same, so cant get any inferences, although converted leads having more counts</a:t>
            </a:r>
          </a:p>
          <a:p>
            <a:r>
              <a:rPr lang="en-US" sz="2000" dirty="0">
                <a:latin typeface="Calibri" panose="020F0502020204030204" pitchFamily="34" charset="0"/>
                <a:cs typeface="Calibri" panose="020F0502020204030204" pitchFamily="34" charset="0"/>
              </a:rPr>
              <a:t>- 50 percentile for Page View per Visit for Converted and non- Converted are </a:t>
            </a:r>
          </a:p>
          <a:p>
            <a:r>
              <a:rPr lang="en-US" sz="2000" dirty="0">
                <a:latin typeface="Calibri" panose="020F0502020204030204" pitchFamily="34" charset="0"/>
                <a:cs typeface="Calibri" panose="020F0502020204030204" pitchFamily="34" charset="0"/>
              </a:rPr>
              <a:t>almost same, so cant get any inferences, although converted leads having more counts</a:t>
            </a:r>
          </a:p>
          <a:p>
            <a:r>
              <a:rPr lang="en-US" sz="2000" dirty="0">
                <a:latin typeface="Calibri" panose="020F0502020204030204" pitchFamily="34" charset="0"/>
                <a:cs typeface="Calibri" panose="020F0502020204030204" pitchFamily="34" charset="0"/>
              </a:rPr>
              <a:t>- Total Time spent on Website having more converted leads</a:t>
            </a: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46118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34B8E-6B4A-EB52-08CF-5CB98AD61ADD}"/>
              </a:ext>
            </a:extLst>
          </p:cNvPr>
          <p:cNvSpPr>
            <a:spLocks noGrp="1"/>
          </p:cNvSpPr>
          <p:nvPr>
            <p:ph type="title"/>
          </p:nvPr>
        </p:nvSpPr>
        <p:spPr>
          <a:xfrm>
            <a:off x="1567689" y="419729"/>
            <a:ext cx="8911687" cy="775199"/>
          </a:xfrm>
        </p:spPr>
        <p:txBody>
          <a:bodyPr/>
          <a:lstStyle/>
          <a:p>
            <a:r>
              <a:rPr lang="en-IN" u="sng" dirty="0">
                <a:latin typeface="Calibri" panose="020F0502020204030204" pitchFamily="34" charset="0"/>
                <a:cs typeface="Calibri" panose="020F0502020204030204" pitchFamily="34" charset="0"/>
              </a:rPr>
              <a:t>Visualization</a:t>
            </a:r>
          </a:p>
        </p:txBody>
      </p:sp>
      <p:pic>
        <p:nvPicPr>
          <p:cNvPr id="5" name="Picture 4">
            <a:extLst>
              <a:ext uri="{FF2B5EF4-FFF2-40B4-BE49-F238E27FC236}">
                <a16:creationId xmlns:a16="http://schemas.microsoft.com/office/drawing/2014/main" id="{C441E78A-B5EE-7F1D-0850-8A3CCE6A0952}"/>
              </a:ext>
            </a:extLst>
          </p:cNvPr>
          <p:cNvPicPr>
            <a:picLocks noChangeAspect="1"/>
          </p:cNvPicPr>
          <p:nvPr/>
        </p:nvPicPr>
        <p:blipFill>
          <a:blip r:embed="rId2"/>
          <a:stretch>
            <a:fillRect/>
          </a:stretch>
        </p:blipFill>
        <p:spPr>
          <a:xfrm>
            <a:off x="1567689" y="1042962"/>
            <a:ext cx="9280420" cy="5547060"/>
          </a:xfrm>
          <a:prstGeom prst="rect">
            <a:avLst/>
          </a:prstGeom>
        </p:spPr>
      </p:pic>
    </p:spTree>
    <p:extLst>
      <p:ext uri="{BB962C8B-B14F-4D97-AF65-F5344CB8AC3E}">
        <p14:creationId xmlns:p14="http://schemas.microsoft.com/office/powerpoint/2010/main" val="2134325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157A5A9-9FB2-75D3-9424-6F415B35E23A}"/>
              </a:ext>
            </a:extLst>
          </p:cNvPr>
          <p:cNvPicPr>
            <a:picLocks noChangeAspect="1"/>
          </p:cNvPicPr>
          <p:nvPr/>
        </p:nvPicPr>
        <p:blipFill>
          <a:blip r:embed="rId2"/>
          <a:stretch>
            <a:fillRect/>
          </a:stretch>
        </p:blipFill>
        <p:spPr>
          <a:xfrm>
            <a:off x="1512271" y="832238"/>
            <a:ext cx="9842666" cy="5883124"/>
          </a:xfrm>
          <a:prstGeom prst="rect">
            <a:avLst/>
          </a:prstGeom>
        </p:spPr>
      </p:pic>
      <p:sp>
        <p:nvSpPr>
          <p:cNvPr id="8" name="Title 1">
            <a:extLst>
              <a:ext uri="{FF2B5EF4-FFF2-40B4-BE49-F238E27FC236}">
                <a16:creationId xmlns:a16="http://schemas.microsoft.com/office/drawing/2014/main" id="{9E2FA307-7A0B-C89E-98C3-01FE26FC82BF}"/>
              </a:ext>
            </a:extLst>
          </p:cNvPr>
          <p:cNvSpPr>
            <a:spLocks noGrp="1"/>
          </p:cNvSpPr>
          <p:nvPr>
            <p:ph type="title"/>
          </p:nvPr>
        </p:nvSpPr>
        <p:spPr>
          <a:xfrm>
            <a:off x="1512271" y="142638"/>
            <a:ext cx="8911687" cy="775199"/>
          </a:xfrm>
        </p:spPr>
        <p:txBody>
          <a:bodyPr/>
          <a:lstStyle/>
          <a:p>
            <a:r>
              <a:rPr lang="en-IN" u="sng" dirty="0">
                <a:latin typeface="Calibri" panose="020F0502020204030204" pitchFamily="34" charset="0"/>
                <a:cs typeface="Calibri" panose="020F0502020204030204" pitchFamily="34" charset="0"/>
              </a:rPr>
              <a:t>Visualization</a:t>
            </a:r>
          </a:p>
        </p:txBody>
      </p:sp>
    </p:spTree>
    <p:extLst>
      <p:ext uri="{BB962C8B-B14F-4D97-AF65-F5344CB8AC3E}">
        <p14:creationId xmlns:p14="http://schemas.microsoft.com/office/powerpoint/2010/main" val="155415884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TM02892315[[fn=Wisp]]</Template>
  <TotalTime>1875</TotalTime>
  <Words>1156</Words>
  <Application>Microsoft Office PowerPoint</Application>
  <PresentationFormat>Widescreen</PresentationFormat>
  <Paragraphs>96</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Century Gothic</vt:lpstr>
      <vt:lpstr>Wingdings</vt:lpstr>
      <vt:lpstr>Wingdings 3</vt:lpstr>
      <vt:lpstr>Wisp</vt:lpstr>
      <vt:lpstr>Problem Statement</vt:lpstr>
      <vt:lpstr>PowerPoint Presentation</vt:lpstr>
      <vt:lpstr>Approach</vt:lpstr>
      <vt:lpstr>Data Understanding and Cleaning </vt:lpstr>
      <vt:lpstr>Outlier Treatment</vt:lpstr>
      <vt:lpstr>Exploratory Analysis</vt:lpstr>
      <vt:lpstr>Inferences from uni and bi-variate analysis</vt:lpstr>
      <vt:lpstr>Visualization</vt:lpstr>
      <vt:lpstr>Visualization</vt:lpstr>
      <vt:lpstr>Visualization</vt:lpstr>
      <vt:lpstr>Visualization</vt:lpstr>
      <vt:lpstr>Data Preparation</vt:lpstr>
      <vt:lpstr>Model Building</vt:lpstr>
      <vt:lpstr>Run Model</vt:lpstr>
      <vt:lpstr>Model Evaluation</vt:lpstr>
      <vt:lpstr>ROC Curve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Ekta Gupta</dc:creator>
  <cp:lastModifiedBy>Ekta Gupta</cp:lastModifiedBy>
  <cp:revision>102</cp:revision>
  <dcterms:created xsi:type="dcterms:W3CDTF">2023-04-14T12:01:42Z</dcterms:created>
  <dcterms:modified xsi:type="dcterms:W3CDTF">2023-04-15T19:17:33Z</dcterms:modified>
</cp:coreProperties>
</file>