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65" r:id="rId3"/>
    <p:sldId id="310" r:id="rId4"/>
    <p:sldId id="339" r:id="rId5"/>
    <p:sldId id="323" r:id="rId6"/>
    <p:sldId id="325" r:id="rId7"/>
    <p:sldId id="311" r:id="rId8"/>
    <p:sldId id="320" r:id="rId9"/>
    <p:sldId id="321" r:id="rId10"/>
    <p:sldId id="322" r:id="rId11"/>
    <p:sldId id="326" r:id="rId12"/>
    <p:sldId id="327" r:id="rId13"/>
    <p:sldId id="328" r:id="rId14"/>
    <p:sldId id="329" r:id="rId15"/>
    <p:sldId id="330" r:id="rId16"/>
    <p:sldId id="334" r:id="rId17"/>
    <p:sldId id="331" r:id="rId18"/>
    <p:sldId id="337" r:id="rId19"/>
    <p:sldId id="336" r:id="rId20"/>
    <p:sldId id="333" r:id="rId21"/>
    <p:sldId id="332" r:id="rId22"/>
    <p:sldId id="338" r:id="rId23"/>
    <p:sldId id="340" r:id="rId24"/>
    <p:sldId id="342" r:id="rId25"/>
    <p:sldId id="335" r:id="rId26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29" autoAdjust="0"/>
  </p:normalViewPr>
  <p:slideViewPr>
    <p:cSldViewPr showGuides="1">
      <p:cViewPr varScale="1">
        <p:scale>
          <a:sx n="60" d="100"/>
          <a:sy n="60" d="100"/>
        </p:scale>
        <p:origin x="-96" y="-44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ar%20Kurane\Desktop\UMD%20Essentials\UMD%20Courses\INST%20737\Diggin%20Project\Final_Student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Alcohol Consumption by Gender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Final_Student!$AN$319:$AO$319</c:f>
              <c:strCache>
                <c:ptCount val="2"/>
                <c:pt idx="0">
                  <c:v>Male </c:v>
                </c:pt>
                <c:pt idx="1">
                  <c:v>Female</c:v>
                </c:pt>
              </c:strCache>
            </c:strRef>
          </c:cat>
          <c:val>
            <c:numRef>
              <c:f>Final_Student!$AN$320:$AO$320</c:f>
              <c:numCache>
                <c:formatCode>General</c:formatCode>
                <c:ptCount val="2"/>
                <c:pt idx="0">
                  <c:v>35.0</c:v>
                </c:pt>
                <c:pt idx="1">
                  <c:v>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74725048"/>
        <c:axId val="-2058936392"/>
        <c:axId val="-2058929432"/>
      </c:bar3DChart>
      <c:catAx>
        <c:axId val="-2074725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</a:t>
                </a:r>
              </a:p>
            </c:rich>
          </c:tx>
          <c:layout/>
          <c:overlay val="0"/>
          <c:spPr>
            <a:solidFill>
              <a:schemeClr val="accent4"/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936392"/>
        <c:crosses val="autoZero"/>
        <c:auto val="1"/>
        <c:lblAlgn val="ctr"/>
        <c:lblOffset val="100"/>
        <c:noMultiLvlLbl val="0"/>
      </c:catAx>
      <c:valAx>
        <c:axId val="-2058936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</a:t>
                </a:r>
                <a:r>
                  <a:rPr lang="en-IN" baseline="0"/>
                  <a:t> of Students</a:t>
                </a:r>
                <a:endParaRPr lang="en-IN"/>
              </a:p>
            </c:rich>
          </c:tx>
          <c:layout/>
          <c:overlay val="0"/>
          <c:spPr>
            <a:solidFill>
              <a:schemeClr val="accent4"/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4725048"/>
        <c:crosses val="autoZero"/>
        <c:crossBetween val="between"/>
      </c:valAx>
      <c:serAx>
        <c:axId val="-20589294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8936392"/>
        <c:crosses val="autoZero"/>
      </c:ser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Alcohol consumption by  school support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10"/>
      <c:rotY val="0"/>
      <c:depthPercent val="100"/>
      <c:rAngAx val="0"/>
      <c:perspective val="3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cat>
            <c:strRef>
              <c:f>Sheet1!$C$2:$D$2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3.0</c:v>
                </c:pt>
                <c:pt idx="1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-2062173640"/>
        <c:axId val="-2059085800"/>
        <c:axId val="0"/>
      </c:bar3DChart>
      <c:catAx>
        <c:axId val="-2062173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School Support</a:t>
                </a:r>
              </a:p>
            </c:rich>
          </c:tx>
          <c:layout/>
          <c:overlay val="0"/>
          <c:spPr>
            <a:solidFill>
              <a:schemeClr val="accent4"/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9085800"/>
        <c:crosses val="autoZero"/>
        <c:auto val="1"/>
        <c:lblAlgn val="ctr"/>
        <c:lblOffset val="100"/>
        <c:noMultiLvlLbl val="0"/>
      </c:catAx>
      <c:valAx>
        <c:axId val="-20590858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Students</a:t>
                </a:r>
              </a:p>
            </c:rich>
          </c:tx>
          <c:layout/>
          <c:overlay val="0"/>
          <c:spPr>
            <a:solidFill>
              <a:schemeClr val="accent4"/>
            </a:solidFill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2173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Alcohol consumption by Parental Status 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Sheet1!$C$16:$D$16</c:f>
              <c:strCache>
                <c:ptCount val="2"/>
                <c:pt idx="0">
                  <c:v>Together</c:v>
                </c:pt>
                <c:pt idx="1">
                  <c:v>Apart</c:v>
                </c:pt>
              </c:strCache>
            </c:strRef>
          </c:cat>
          <c:val>
            <c:numRef>
              <c:f>Sheet1!$C$17:$D$17</c:f>
              <c:numCache>
                <c:formatCode>General</c:formatCode>
                <c:ptCount val="2"/>
                <c:pt idx="0">
                  <c:v>36.0</c:v>
                </c:pt>
                <c:pt idx="1">
                  <c:v>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-2061544600"/>
        <c:axId val="-2061679544"/>
        <c:axId val="0"/>
      </c:bar3DChart>
      <c:catAx>
        <c:axId val="-2061544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Parental Status</a:t>
                </a:r>
              </a:p>
            </c:rich>
          </c:tx>
          <c:layout/>
          <c:overlay val="0"/>
          <c:spPr>
            <a:noFill/>
            <a:ln>
              <a:noFill/>
            </a:ln>
            <a:effectLst>
              <a:glow rad="127000">
                <a:schemeClr val="accent4"/>
              </a:glow>
            </a:effectLst>
          </c:sp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679544"/>
        <c:crosses val="autoZero"/>
        <c:auto val="1"/>
        <c:lblAlgn val="ctr"/>
        <c:lblOffset val="100"/>
        <c:noMultiLvlLbl val="0"/>
      </c:catAx>
      <c:valAx>
        <c:axId val="-2061679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Students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1544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5/12/16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5/12/16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5/12/16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5/12/16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5/12/16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chive.ics.uci.edu/ml/datasets/STUDENT+ALCOHOL+CONSUMP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38753" y="1752600"/>
            <a:ext cx="8229600" cy="2895600"/>
          </a:xfrm>
        </p:spPr>
        <p:txBody>
          <a:bodyPr/>
          <a:lstStyle/>
          <a:p>
            <a:r>
              <a:rPr lang="en-US" dirty="0" smtClean="0"/>
              <a:t>Student Alcohol Consumption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n-NO" dirty="0" smtClean="0"/>
              <a:t>BY</a:t>
            </a:r>
            <a:r>
              <a:rPr lang="nn-NO" dirty="0"/>
              <a:t>: AMAR KURANE, EKTA AHUJA, &amp; KRISTEN BERTCH</a:t>
            </a:r>
            <a:endParaRPr lang="it-I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412" y="2438400"/>
            <a:ext cx="224942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dirty="0"/>
              <a:t>Understanding the </a:t>
            </a:r>
            <a:r>
              <a:rPr lang="en-US" dirty="0" smtClean="0"/>
              <a:t>Data: Absences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295400"/>
            <a:ext cx="9134391" cy="4114801"/>
          </a:xfrm>
        </p:spPr>
        <p:txBody>
          <a:bodyPr/>
          <a:lstStyle/>
          <a:p>
            <a:r>
              <a:rPr lang="en-US" dirty="0" smtClean="0"/>
              <a:t>The less a student is absent, the more likely he/she is to drink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2" y="1981200"/>
            <a:ext cx="6553200" cy="4658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36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296399" cy="609600"/>
          </a:xfrm>
        </p:spPr>
        <p:txBody>
          <a:bodyPr/>
          <a:lstStyle/>
          <a:p>
            <a:r>
              <a:rPr lang="en-US" dirty="0" smtClean="0"/>
              <a:t>Understanding the Data: Students’ Free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295400"/>
            <a:ext cx="9134391" cy="4114801"/>
          </a:xfrm>
        </p:spPr>
        <p:txBody>
          <a:bodyPr/>
          <a:lstStyle/>
          <a:p>
            <a:r>
              <a:rPr lang="en-US" dirty="0" smtClean="0"/>
              <a:t>The more free time students have, the more likely they are to drink.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1905000"/>
            <a:ext cx="67818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8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/>
          <a:lstStyle/>
          <a:p>
            <a:r>
              <a:rPr lang="en-US" dirty="0" smtClean="0"/>
              <a:t>Understanding the Data: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023" y="1295400"/>
            <a:ext cx="9134391" cy="4114801"/>
          </a:xfrm>
        </p:spPr>
        <p:txBody>
          <a:bodyPr/>
          <a:lstStyle/>
          <a:p>
            <a:r>
              <a:rPr lang="en-US" dirty="0" smtClean="0"/>
              <a:t>There is a correlation between drinking and grades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905000"/>
            <a:ext cx="64770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8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4212" y="152400"/>
            <a:ext cx="3809999" cy="762000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5612" y="762000"/>
            <a:ext cx="10744200" cy="6272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i="1" dirty="0">
                <a:solidFill>
                  <a:srgbClr val="99998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Linear Regression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reg_model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lm(student$avg_consumption~sex+age+address+famsize+Pstatus+Medu+Fedu+Mjob+Fjob+reason+guardian+traveltime+studytime+failures+schoolsup+famsup+paid+activities+nursery+higher+internet+romantic+famrel+freetime+goout+health+absences+G1+G2+G3, data = student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summary(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reg_model</a:t>
            </a:r>
            <a:r>
              <a:rPr lang="en-US" sz="1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atinLnBrk="1"/>
            <a:r>
              <a:rPr lang="en-US" sz="1600" dirty="0"/>
              <a:t>## Coefficients:</a:t>
            </a:r>
          </a:p>
          <a:p>
            <a:pPr latinLnBrk="1"/>
            <a:r>
              <a:rPr lang="en-US" sz="1600" dirty="0"/>
              <a:t>##                   Estimate Std. Error t value </a:t>
            </a:r>
            <a:r>
              <a:rPr lang="en-US" sz="1600" dirty="0" err="1"/>
              <a:t>Pr</a:t>
            </a:r>
            <a:r>
              <a:rPr lang="en-US" sz="1600" dirty="0"/>
              <a:t>(&gt;|t|)    </a:t>
            </a:r>
          </a:p>
          <a:p>
            <a:pPr latinLnBrk="1"/>
            <a:r>
              <a:rPr lang="en-US" sz="1600" dirty="0"/>
              <a:t>## (Intercept)      -0.209648   0.832237  -0.252  0.80126    </a:t>
            </a:r>
          </a:p>
          <a:p>
            <a:pPr latinLnBrk="1"/>
            <a:r>
              <a:rPr lang="en-US" sz="1600" dirty="0"/>
              <a:t>## </a:t>
            </a:r>
            <a:r>
              <a:rPr lang="en-US" sz="1600" dirty="0" err="1"/>
              <a:t>sexM</a:t>
            </a:r>
            <a:r>
              <a:rPr lang="en-US" sz="1600" dirty="0"/>
              <a:t>              0.437635   0.091272   4.795 2.40e-06 </a:t>
            </a:r>
            <a:r>
              <a:rPr lang="en-US" sz="1600" dirty="0" smtClean="0"/>
              <a:t>***</a:t>
            </a:r>
            <a:endParaRPr lang="en-US" sz="1600" dirty="0"/>
          </a:p>
          <a:p>
            <a:pPr latinLnBrk="1"/>
            <a:r>
              <a:rPr lang="en-US" sz="1600" dirty="0"/>
              <a:t>## </a:t>
            </a:r>
            <a:r>
              <a:rPr lang="en-US" sz="1600" dirty="0" err="1"/>
              <a:t>addressU</a:t>
            </a:r>
            <a:r>
              <a:rPr lang="en-US" sz="1600" dirty="0"/>
              <a:t>         -0.200049   0.106473  -1.879  0.06108 .  </a:t>
            </a:r>
          </a:p>
          <a:p>
            <a:pPr latinLnBrk="1"/>
            <a:r>
              <a:rPr lang="en-US" sz="1600" dirty="0"/>
              <a:t>## famsizeLE3        0.178447   0.090890   1.963  0.05039 .  </a:t>
            </a:r>
          </a:p>
          <a:p>
            <a:pPr latinLnBrk="1"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/>
              <a:t>## </a:t>
            </a:r>
            <a:r>
              <a:rPr lang="en-US" sz="1600" dirty="0" err="1"/>
              <a:t>reasonother</a:t>
            </a:r>
            <a:r>
              <a:rPr lang="en-US" sz="1600" dirty="0"/>
              <a:t>       0.377240   0.151633   2.488  0.01331 </a:t>
            </a:r>
            <a:r>
              <a:rPr lang="en-US" sz="1600" dirty="0" smtClean="0"/>
              <a:t>*</a:t>
            </a:r>
          </a:p>
          <a:p>
            <a:pPr latinLnBrk="1"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 smtClean="0"/>
              <a:t>## </a:t>
            </a:r>
            <a:r>
              <a:rPr lang="en-US" sz="1600" dirty="0" err="1"/>
              <a:t>traveltime</a:t>
            </a:r>
            <a:r>
              <a:rPr lang="en-US" sz="1600" dirty="0"/>
              <a:t>        0.115877   0.062323   1.859  0.06381 .  </a:t>
            </a:r>
          </a:p>
          <a:p>
            <a:pPr latinLnBrk="1"/>
            <a:r>
              <a:rPr lang="en-US" sz="1600" dirty="0"/>
              <a:t>## </a:t>
            </a:r>
            <a:r>
              <a:rPr lang="en-US" sz="1600" dirty="0" err="1"/>
              <a:t>studytime</a:t>
            </a:r>
            <a:r>
              <a:rPr lang="en-US" sz="1600" dirty="0"/>
              <a:t>        -0.099873   0.053958  -1.851  0.06501 .  </a:t>
            </a:r>
          </a:p>
          <a:p>
            <a:pPr latinLnBrk="1"/>
            <a:r>
              <a:rPr lang="en-US" sz="1600" dirty="0"/>
              <a:t>## </a:t>
            </a:r>
            <a:r>
              <a:rPr lang="en-US" sz="1600" dirty="0" err="1"/>
              <a:t>paidyes</a:t>
            </a:r>
            <a:r>
              <a:rPr lang="en-US" sz="1600" dirty="0"/>
              <a:t>           0.257528   0.088500   2.910  0.00384 ** </a:t>
            </a:r>
          </a:p>
          <a:p>
            <a:pPr latinLnBrk="1"/>
            <a:r>
              <a:rPr lang="en-US" sz="1600" dirty="0"/>
              <a:t>## </a:t>
            </a:r>
            <a:r>
              <a:rPr lang="en-US" sz="1600" dirty="0" err="1"/>
              <a:t>activitiesyes</a:t>
            </a:r>
            <a:r>
              <a:rPr lang="en-US" sz="1600" dirty="0"/>
              <a:t>    -0.171093   0.082579  -2.072  0.03900 *  </a:t>
            </a:r>
          </a:p>
          <a:p>
            <a:pPr latinLnBrk="1"/>
            <a:r>
              <a:rPr lang="en-US" sz="1600" dirty="0"/>
              <a:t>## </a:t>
            </a:r>
            <a:r>
              <a:rPr lang="en-US" sz="1600" dirty="0" err="1"/>
              <a:t>nurseryyes</a:t>
            </a:r>
            <a:r>
              <a:rPr lang="en-US" sz="1600" dirty="0"/>
              <a:t>       -0.223512   0.101793  -2.196  0.02876 *  </a:t>
            </a:r>
          </a:p>
          <a:p>
            <a:pPr latinLnBrk="1"/>
            <a:r>
              <a:rPr lang="en-US" sz="1600" dirty="0"/>
              <a:t>## </a:t>
            </a:r>
            <a:r>
              <a:rPr lang="en-US" sz="1600" dirty="0" err="1"/>
              <a:t>famrel</a:t>
            </a:r>
            <a:r>
              <a:rPr lang="en-US" sz="1600" dirty="0"/>
              <a:t>           -0.150959   0.045672  -3.305  0.00105 ** </a:t>
            </a:r>
          </a:p>
          <a:p>
            <a:pPr latinLnBrk="1"/>
            <a:r>
              <a:rPr lang="en-US" sz="1600" dirty="0"/>
              <a:t>## </a:t>
            </a:r>
            <a:r>
              <a:rPr lang="en-US" sz="1600" dirty="0" err="1"/>
              <a:t>freetime</a:t>
            </a:r>
            <a:r>
              <a:rPr lang="en-US" sz="1600" dirty="0"/>
              <a:t>          0.090966   0.043913   2.071  0.03903 *  </a:t>
            </a:r>
          </a:p>
          <a:p>
            <a:pPr latinLnBrk="1"/>
            <a:r>
              <a:rPr lang="en-US" sz="1600" dirty="0"/>
              <a:t>## </a:t>
            </a:r>
            <a:r>
              <a:rPr lang="en-US" sz="1600" dirty="0" err="1"/>
              <a:t>goout</a:t>
            </a:r>
            <a:r>
              <a:rPr lang="en-US" sz="1600" dirty="0"/>
              <a:t>             0.248832   0.038740   6.423 4.29e-10 ***</a:t>
            </a:r>
          </a:p>
          <a:p>
            <a:pPr latinLnBrk="1"/>
            <a:r>
              <a:rPr lang="en-US" sz="1600" dirty="0"/>
              <a:t>## health            0.057514   0.030049   1.914  0.05642 .  </a:t>
            </a:r>
          </a:p>
          <a:p>
            <a:pPr latinLnBrk="1"/>
            <a:r>
              <a:rPr lang="en-US" sz="1600" dirty="0"/>
              <a:t>## absences          0.012133   0.005387   2.252  0.02491 *  </a:t>
            </a:r>
          </a:p>
          <a:p>
            <a:pPr latinLnBrk="1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12" y="304800"/>
            <a:ext cx="4190999" cy="1066800"/>
          </a:xfrm>
        </p:spPr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115" y="1600200"/>
            <a:ext cx="9134391" cy="4114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deduced that the following variables has most effect on alcohol consumption:</a:t>
            </a:r>
          </a:p>
          <a:p>
            <a:r>
              <a:rPr lang="en-US" dirty="0"/>
              <a:t>1) Sex</a:t>
            </a:r>
          </a:p>
          <a:p>
            <a:r>
              <a:rPr lang="en-US" dirty="0"/>
              <a:t>2) reason (for going to that college)</a:t>
            </a:r>
          </a:p>
          <a:p>
            <a:r>
              <a:rPr lang="en-US" dirty="0"/>
              <a:t>3) paid (is getting paid)</a:t>
            </a:r>
          </a:p>
          <a:p>
            <a:r>
              <a:rPr lang="en-US" dirty="0"/>
              <a:t>4) activities (extra-curricular) </a:t>
            </a:r>
          </a:p>
          <a:p>
            <a:r>
              <a:rPr lang="en-US" dirty="0"/>
              <a:t>5) nursery (whether a nursery school was attended by the student)</a:t>
            </a:r>
          </a:p>
          <a:p>
            <a:r>
              <a:rPr lang="en-US" dirty="0"/>
              <a:t>6) </a:t>
            </a:r>
            <a:r>
              <a:rPr lang="en-US" dirty="0" err="1"/>
              <a:t>famrel</a:t>
            </a:r>
            <a:r>
              <a:rPr lang="en-US" dirty="0"/>
              <a:t> (quality of family relationship)</a:t>
            </a:r>
          </a:p>
          <a:p>
            <a:r>
              <a:rPr lang="en-US" dirty="0"/>
              <a:t>7) </a:t>
            </a:r>
            <a:r>
              <a:rPr lang="en-US" dirty="0" err="1"/>
              <a:t>freetime</a:t>
            </a:r>
            <a:endParaRPr lang="en-US" dirty="0"/>
          </a:p>
          <a:p>
            <a:r>
              <a:rPr lang="en-US" dirty="0"/>
              <a:t>8) </a:t>
            </a:r>
            <a:r>
              <a:rPr lang="en-US" dirty="0" err="1"/>
              <a:t>goout</a:t>
            </a:r>
            <a:endParaRPr lang="en-US" dirty="0"/>
          </a:p>
          <a:p>
            <a:r>
              <a:rPr lang="en-US" dirty="0"/>
              <a:t>9) absences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57200"/>
            <a:ext cx="6324599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Logistic Regression Models: Accuracy Log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1828800"/>
            <a:ext cx="719697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304800"/>
            <a:ext cx="87630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73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2" y="381000"/>
            <a:ext cx="88392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3413" y="5486400"/>
            <a:ext cx="842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Perfect classification happens at 100% True Positive Rate and 0% False Positive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closer we come to the left corner of the graph, the better we are at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09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457200"/>
            <a:ext cx="8573057" cy="4620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5661" y="5418235"/>
            <a:ext cx="9366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above graph shows the predicted values against the observed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lines are also plotted, one being a linear fit to the </a:t>
            </a:r>
            <a:r>
              <a:rPr lang="en-US" dirty="0" smtClean="0"/>
              <a:t>actual  points</a:t>
            </a:r>
            <a:r>
              <a:rPr lang="en-US" dirty="0"/>
              <a:t>, and the other being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the </a:t>
            </a:r>
            <a:r>
              <a:rPr lang="en-US" dirty="0"/>
              <a:t>perfect fit, if the predicted </a:t>
            </a:r>
            <a:r>
              <a:rPr lang="en-US" dirty="0" smtClean="0"/>
              <a:t>values  were </a:t>
            </a:r>
            <a:r>
              <a:rPr lang="en-US" dirty="0"/>
              <a:t>the same as the actual observations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pseudo R-square value represents the correlation between observed and predicted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44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forest test </a:t>
            </a:r>
            <a:r>
              <a:rPr lang="en-US" dirty="0" smtClean="0"/>
              <a:t>highlighted </a:t>
            </a:r>
            <a:r>
              <a:rPr lang="en-US" dirty="0"/>
              <a:t>other variables, such as grades, that were not as prominent in our lm model. This indicated that we should consider these variables as well when doing our regression tests.</a:t>
            </a:r>
          </a:p>
        </p:txBody>
      </p:sp>
    </p:spTree>
    <p:extLst>
      <p:ext uri="{BB962C8B-B14F-4D97-AF65-F5344CB8AC3E}">
        <p14:creationId xmlns:p14="http://schemas.microsoft.com/office/powerpoint/2010/main" val="1159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Steps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</a:t>
            </a:r>
            <a:r>
              <a:rPr lang="en-US" dirty="0" smtClean="0"/>
              <a:t>of </a:t>
            </a:r>
            <a:r>
              <a:rPr lang="en-US" dirty="0" smtClean="0"/>
              <a:t>individual data points</a:t>
            </a:r>
          </a:p>
          <a:p>
            <a:r>
              <a:rPr lang="en-US" dirty="0" smtClean="0"/>
              <a:t>Linear Regression to find the best variables</a:t>
            </a:r>
          </a:p>
          <a:p>
            <a:r>
              <a:rPr lang="en-US" dirty="0" smtClean="0"/>
              <a:t>Regression tests to find the best combination of variables</a:t>
            </a:r>
          </a:p>
          <a:p>
            <a:r>
              <a:rPr lang="en-US" dirty="0" smtClean="0"/>
              <a:t>Logistic regression predictive model </a:t>
            </a:r>
          </a:p>
          <a:p>
            <a:r>
              <a:rPr lang="en-US" dirty="0" smtClean="0"/>
              <a:t>Decision tree predictive model</a:t>
            </a:r>
          </a:p>
          <a:p>
            <a:r>
              <a:rPr lang="en-US" dirty="0" smtClean="0"/>
              <a:t>Random Forrest predictive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7012" y="304800"/>
            <a:ext cx="3428999" cy="838200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1752600"/>
            <a:ext cx="91440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52094" y="1175825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Which </a:t>
            </a:r>
            <a:r>
              <a:rPr lang="en-US" dirty="0"/>
              <a:t>variables were most important in generating the forest.</a:t>
            </a:r>
          </a:p>
        </p:txBody>
      </p:sp>
    </p:spTree>
    <p:extLst>
      <p:ext uri="{BB962C8B-B14F-4D97-AF65-F5344CB8AC3E}">
        <p14:creationId xmlns:p14="http://schemas.microsoft.com/office/powerpoint/2010/main" val="10530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675" y="533400"/>
            <a:ext cx="8099780" cy="5334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915" y="609600"/>
            <a:ext cx="39677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Plot of true positives rate against</a:t>
            </a:r>
          </a:p>
          <a:p>
            <a:r>
              <a:rPr lang="en-US" dirty="0" smtClean="0"/>
              <a:t>The false positive rates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Area under the curve represents</a:t>
            </a:r>
          </a:p>
          <a:p>
            <a:r>
              <a:rPr lang="en-US" dirty="0"/>
              <a:t> </a:t>
            </a:r>
            <a:r>
              <a:rPr lang="en-US" dirty="0" smtClean="0"/>
              <a:t>accuracy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Perfect classification occurs at 100% </a:t>
            </a:r>
          </a:p>
          <a:p>
            <a:r>
              <a:rPr lang="en-US" dirty="0" smtClean="0"/>
              <a:t>True positive rate and 0% false </a:t>
            </a:r>
          </a:p>
          <a:p>
            <a:r>
              <a:rPr lang="en-US" dirty="0" smtClean="0"/>
              <a:t>Positive rate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closer the curve follows the left</a:t>
            </a:r>
            <a:r>
              <a:rPr lang="en-US" dirty="0" smtClean="0"/>
              <a:t>-hand </a:t>
            </a:r>
          </a:p>
          <a:p>
            <a:r>
              <a:rPr lang="en-US" dirty="0" smtClean="0"/>
              <a:t>border </a:t>
            </a:r>
            <a:r>
              <a:rPr lang="en-US" dirty="0"/>
              <a:t>and then the top border </a:t>
            </a:r>
            <a:r>
              <a:rPr lang="en-US" dirty="0" smtClean="0"/>
              <a:t>of</a:t>
            </a:r>
          </a:p>
          <a:p>
            <a:r>
              <a:rPr lang="en-US" dirty="0" smtClean="0"/>
              <a:t> </a:t>
            </a:r>
            <a:r>
              <a:rPr lang="en-US" dirty="0"/>
              <a:t>the ROC space, the more </a:t>
            </a:r>
            <a:r>
              <a:rPr lang="en-US" dirty="0" smtClean="0"/>
              <a:t>accurate</a:t>
            </a:r>
          </a:p>
          <a:p>
            <a:r>
              <a:rPr lang="en-US" dirty="0" smtClean="0"/>
              <a:t>the </a:t>
            </a:r>
            <a:r>
              <a:rPr lang="en-US" dirty="0"/>
              <a:t>test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0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</a:pPr>
            <a:r>
              <a:rPr lang="en-US" dirty="0">
                <a:latin typeface="Tahoma" charset="0"/>
              </a:rPr>
              <a:t>Naïve Bayes: the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conditional 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independence</a:t>
            </a:r>
            <a:r>
              <a:rPr lang="en-US" dirty="0" smtClean="0">
                <a:latin typeface="Tahoma" charset="0"/>
              </a:rPr>
              <a:t>(attribute values are conditionally independent)</a:t>
            </a:r>
            <a:r>
              <a:rPr lang="en-US" dirty="0" smtClean="0">
                <a:solidFill>
                  <a:srgbClr val="FF00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assumption</a:t>
            </a:r>
          </a:p>
          <a:p>
            <a:pPr marL="979488" lvl="1" indent="-457200">
              <a:lnSpc>
                <a:spcPct val="120000"/>
              </a:lnSpc>
            </a:pPr>
            <a:r>
              <a:rPr lang="en-US" dirty="0">
                <a:latin typeface="Tahoma" charset="0"/>
              </a:rPr>
              <a:t>Training is very </a:t>
            </a:r>
            <a:r>
              <a:rPr lang="en-US" dirty="0">
                <a:solidFill>
                  <a:srgbClr val="FF0000"/>
                </a:solidFill>
                <a:latin typeface="Tahoma" charset="0"/>
              </a:rPr>
              <a:t>easy and fast</a:t>
            </a:r>
            <a:r>
              <a:rPr lang="en-US" dirty="0">
                <a:latin typeface="Tahoma" charset="0"/>
              </a:rPr>
              <a:t>; just </a:t>
            </a:r>
            <a:r>
              <a:rPr lang="en-US" dirty="0" smtClean="0">
                <a:latin typeface="Tahoma" charset="0"/>
              </a:rPr>
              <a:t>requires </a:t>
            </a:r>
            <a:r>
              <a:rPr lang="en-US" dirty="0">
                <a:latin typeface="Tahoma" charset="0"/>
              </a:rPr>
              <a:t>considering each  attribute in each class separately</a:t>
            </a:r>
          </a:p>
          <a:p>
            <a:pPr marL="979488" lvl="1" indent="-457200">
              <a:lnSpc>
                <a:spcPct val="120000"/>
              </a:lnSpc>
            </a:pPr>
            <a:r>
              <a:rPr lang="en-US" dirty="0">
                <a:latin typeface="Tahoma" charset="0"/>
              </a:rPr>
              <a:t>Test is straightforward; just looking up tables or calculating conditional probabilities with estimated distributions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002929"/>
              </p:ext>
            </p:extLst>
          </p:nvPr>
        </p:nvGraphicFramePr>
        <p:xfrm>
          <a:off x="1522413" y="1905000"/>
          <a:ext cx="913447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7238"/>
                <a:gridCol w="45672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Model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age+sex+G1+G2+G3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86.51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Age+sex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Age+sex+absences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Health+freetime+internet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88.99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Mjob+Fjob+Medu+Fedu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89.24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studytime+freetime+failures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85.227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65412" y="5943600"/>
            <a:ext cx="54168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Best Model : </a:t>
            </a:r>
            <a:r>
              <a:rPr lang="en-US" sz="3200" b="1" dirty="0" err="1" smtClean="0">
                <a:solidFill>
                  <a:srgbClr val="FF0000"/>
                </a:solidFill>
              </a:rPr>
              <a:t>Age+Sex</a:t>
            </a:r>
            <a:r>
              <a:rPr lang="en-US" sz="3200" b="1" dirty="0" smtClean="0">
                <a:solidFill>
                  <a:srgbClr val="FF0000"/>
                </a:solidFill>
              </a:rPr>
              <a:t>  - </a:t>
            </a:r>
            <a:r>
              <a:rPr lang="en-US" sz="3200" b="1" dirty="0" smtClean="0">
                <a:solidFill>
                  <a:srgbClr val="FF0000"/>
                </a:solidFill>
              </a:rPr>
              <a:t>89.42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results show, we can predict with about 95% accuracy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logistic regression model whether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student is likely to be a drinker. Our technique was effective in showing what schools should look for as early warning signs that students may be prone to drinking.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42561" y="4007613"/>
            <a:ext cx="91566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pc="100" dirty="0" smtClean="0">
                <a:latin typeface="+mj-lt"/>
                <a:ea typeface="+mj-ea"/>
                <a:cs typeface="+mj-cs"/>
              </a:rPr>
              <a:t>Limitations</a:t>
            </a:r>
          </a:p>
          <a:p>
            <a:endParaRPr lang="en-IN" sz="1200" spc="100" dirty="0">
              <a:latin typeface="+mj-lt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100" dirty="0" smtClean="0">
                <a:latin typeface="+mj-lt"/>
                <a:ea typeface="+mj-ea"/>
                <a:cs typeface="+mj-cs"/>
              </a:rPr>
              <a:t>Limited</a:t>
            </a:r>
            <a:r>
              <a:rPr lang="en-IN" sz="2400" spc="100" dirty="0" smtClean="0">
                <a:latin typeface="+mj-lt"/>
                <a:ea typeface="+mj-ea"/>
                <a:cs typeface="+mj-cs"/>
              </a:rPr>
              <a:t> </a:t>
            </a:r>
            <a:r>
              <a:rPr lang="en-IN" sz="2400" spc="100" dirty="0" smtClean="0">
                <a:latin typeface="+mj-lt"/>
                <a:ea typeface="+mj-ea"/>
                <a:cs typeface="+mj-cs"/>
              </a:rPr>
              <a:t>number of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</a:t>
            </a:r>
            <a:r>
              <a:rPr lang="en-IN" sz="2400" spc="100" dirty="0" smtClean="0">
                <a:latin typeface="+mj-lt"/>
                <a:ea typeface="+mj-ea"/>
                <a:cs typeface="+mj-cs"/>
              </a:rPr>
              <a:t> 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spc="100" dirty="0" smtClean="0">
                <a:latin typeface="+mj-lt"/>
                <a:ea typeface="+mj-ea"/>
                <a:cs typeface="+mj-cs"/>
              </a:rPr>
              <a:t>Data is collected from the just two schools of same geography</a:t>
            </a:r>
            <a:endParaRPr lang="en-IN" sz="2400" spc="1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288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612" y="1676400"/>
            <a:ext cx="950773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 is extracted from UCI Machine Learning Repository </a:t>
            </a:r>
          </a:p>
          <a:p>
            <a:r>
              <a:rPr lang="en-IN" dirty="0"/>
              <a:t> </a:t>
            </a:r>
            <a:r>
              <a:rPr lang="en-IN" dirty="0" smtClean="0"/>
              <a:t>      (</a:t>
            </a:r>
            <a:r>
              <a:rPr lang="en-IN" dirty="0">
                <a:hlinkClick r:id="rId2"/>
              </a:rPr>
              <a:t>http://archive.ics.uci.edu/ml/datasets/STUDENT+ALCOHOL+CONSUMPTION</a:t>
            </a:r>
            <a:r>
              <a:rPr lang="en-I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data was collected mainly in the form of survey from two different 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are 400 records and 32 attributes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classification model is constructed using </a:t>
            </a:r>
            <a:r>
              <a:rPr lang="en-IN" dirty="0" smtClean="0"/>
              <a:t>the amount of alcohol students consume </a:t>
            </a:r>
            <a:r>
              <a:rPr lang="en-IN" dirty="0" smtClean="0"/>
              <a:t>based on </a:t>
            </a:r>
          </a:p>
          <a:p>
            <a:r>
              <a:rPr lang="en-IN" dirty="0" smtClean="0"/>
              <a:t>       a scale of 1 to 5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522412" y="1066800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Data Description</a:t>
            </a:r>
            <a:endParaRPr lang="en-IN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22412" y="3613665"/>
            <a:ext cx="1846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Introduction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79612" y="4258270"/>
            <a:ext cx="9635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Our study </a:t>
            </a:r>
            <a:r>
              <a:rPr lang="en-IN" dirty="0" smtClean="0"/>
              <a:t>uses</a:t>
            </a:r>
            <a:r>
              <a:rPr lang="en-IN" dirty="0" smtClean="0"/>
              <a:t> Business intelligence </a:t>
            </a:r>
            <a:r>
              <a:rPr lang="en-IN" dirty="0" smtClean="0"/>
              <a:t>and Data Mining </a:t>
            </a:r>
            <a:r>
              <a:rPr lang="en-IN" dirty="0" smtClean="0"/>
              <a:t>techniques to predict whether students are</a:t>
            </a:r>
          </a:p>
          <a:p>
            <a:r>
              <a:rPr lang="en-IN" dirty="0" smtClean="0"/>
              <a:t>      likely to drink heavily during college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As a direct outcome of our project, more efficient prediction tools can be developed in order to</a:t>
            </a:r>
          </a:p>
          <a:p>
            <a:r>
              <a:rPr lang="en-IN" dirty="0"/>
              <a:t> </a:t>
            </a:r>
            <a:r>
              <a:rPr lang="en-IN" dirty="0" smtClean="0"/>
              <a:t>      pay more attention to the student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27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 smtClean="0"/>
              <a:t>Understanding the Data: Parents’ Profession</a:t>
            </a:r>
            <a:endParaRPr lang="en-US" dirty="0"/>
          </a:p>
        </p:txBody>
      </p:sp>
      <p:pic>
        <p:nvPicPr>
          <p:cNvPr id="1026" name="Picture 2" descr="BMdYiD+vSg32AAAAAElFTkSuQmC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" y="2203983"/>
            <a:ext cx="5562600" cy="398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Ttlyyk70w9t3My3Yofe7fRFK1AuyzS57UjgQoxypifhbBIoEIIsREJVAghNiKBCiHERiRQIYTYiAQqhBAbkUCFEGIjEqgQQmxEAhVCiI1IoEIIsREJVAghNiKBCiHERiRQIYTYiAQqhBAbkUCFEGIjEqgQQmxEAhVCiI1IoEIIsREJVAghNiKB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657" y="2209800"/>
            <a:ext cx="5565775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6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 smtClean="0"/>
              <a:t>Understanding the Data: Students’ Age</a:t>
            </a:r>
            <a:endParaRPr lang="en-US" dirty="0"/>
          </a:p>
        </p:txBody>
      </p:sp>
      <p:pic>
        <p:nvPicPr>
          <p:cNvPr id="2050" name="Picture 2" descr="bvxmbUAAAAASUVORK5CYII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2057400"/>
            <a:ext cx="5940425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Data: Gender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  <a:r>
              <a:rPr lang="en-US" dirty="0" smtClean="0"/>
              <a:t>% of drinkers were male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467864183"/>
              </p:ext>
            </p:extLst>
          </p:nvPr>
        </p:nvGraphicFramePr>
        <p:xfrm>
          <a:off x="1370012" y="2438400"/>
          <a:ext cx="6858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1436602" y="533400"/>
            <a:ext cx="914400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Understanding the Data: School Support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0895" y="1828800"/>
            <a:ext cx="9134391" cy="41148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  <a:r>
              <a:rPr lang="en-US" dirty="0" smtClean="0"/>
              <a:t>% of drinkers did not receive any extra educational support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07596734"/>
              </p:ext>
            </p:extLst>
          </p:nvPr>
        </p:nvGraphicFramePr>
        <p:xfrm>
          <a:off x="2208212" y="2514600"/>
          <a:ext cx="61722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1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2"/>
          <p:cNvSpPr txBox="1">
            <a:spLocks/>
          </p:cNvSpPr>
          <p:nvPr/>
        </p:nvSpPr>
        <p:spPr>
          <a:xfrm>
            <a:off x="1436602" y="533400"/>
            <a:ext cx="914400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Understanding the Data: Parental Status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0895" y="1828800"/>
            <a:ext cx="9134391" cy="411480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  <a:r>
              <a:rPr lang="en-US" dirty="0" smtClean="0"/>
              <a:t>% of drinkers’ parents were still together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905009399"/>
              </p:ext>
            </p:extLst>
          </p:nvPr>
        </p:nvGraphicFramePr>
        <p:xfrm>
          <a:off x="1827212" y="2666999"/>
          <a:ext cx="6781800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796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</p:spPr>
        <p:txBody>
          <a:bodyPr/>
          <a:lstStyle/>
          <a:p>
            <a:r>
              <a:rPr lang="en-US" dirty="0" smtClean="0"/>
              <a:t>Understanding the Data: Other Data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114801"/>
          </a:xfrm>
        </p:spPr>
        <p:txBody>
          <a:bodyPr/>
          <a:lstStyle/>
          <a:p>
            <a:r>
              <a:rPr lang="en-US" dirty="0" smtClean="0"/>
              <a:t>Many other variables that we explored were not correlated with drinking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  <a:r>
              <a:rPr lang="en-US" dirty="0"/>
              <a:t>% of drinkers were not in a romantic </a:t>
            </a:r>
            <a:r>
              <a:rPr lang="en-US" dirty="0" smtClean="0"/>
              <a:t>relationship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dirty="0"/>
              <a:t>% of drinkers were receiving family educational </a:t>
            </a:r>
            <a:r>
              <a:rPr lang="en-US" dirty="0" smtClean="0"/>
              <a:t>support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r>
              <a:rPr lang="en-US" dirty="0"/>
              <a:t>% of drinkers were not involved in extra-curricular </a:t>
            </a:r>
            <a:r>
              <a:rPr lang="en-US" dirty="0" smtClean="0"/>
              <a:t>activities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en-US" dirty="0"/>
              <a:t>% of drinkers came from an urban </a:t>
            </a:r>
            <a:r>
              <a:rPr lang="en-US" dirty="0" smtClean="0"/>
              <a:t>area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r>
              <a:rPr lang="en-US" dirty="0"/>
              <a:t>% of drinkers had a family size that was greater than three</a:t>
            </a:r>
          </a:p>
        </p:txBody>
      </p:sp>
    </p:spTree>
    <p:extLst>
      <p:ext uri="{BB962C8B-B14F-4D97-AF65-F5344CB8AC3E}">
        <p14:creationId xmlns:p14="http://schemas.microsoft.com/office/powerpoint/2010/main" val="35813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0</TotalTime>
  <Words>1081</Words>
  <Application>Microsoft Macintosh PowerPoint</Application>
  <PresentationFormat>Custom</PresentationFormat>
  <Paragraphs>136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Digital Blue Tunnel 16x9</vt:lpstr>
      <vt:lpstr>Student Alcohol Consumption</vt:lpstr>
      <vt:lpstr>Overview of Steps</vt:lpstr>
      <vt:lpstr>PowerPoint Presentation</vt:lpstr>
      <vt:lpstr>Understanding the Data: Parents’ Profession</vt:lpstr>
      <vt:lpstr>Understanding the Data: Students’ Age</vt:lpstr>
      <vt:lpstr>Understanding the Data: Gender</vt:lpstr>
      <vt:lpstr>PowerPoint Presentation</vt:lpstr>
      <vt:lpstr>PowerPoint Presentation</vt:lpstr>
      <vt:lpstr>Understanding the Data: Other Data</vt:lpstr>
      <vt:lpstr>Understanding the Data: Absences</vt:lpstr>
      <vt:lpstr>Understanding the Data: Students’ Free Time</vt:lpstr>
      <vt:lpstr>Understanding the Data: Grades</vt:lpstr>
      <vt:lpstr>Linear Regression</vt:lpstr>
      <vt:lpstr>Linear Regression</vt:lpstr>
      <vt:lpstr>Logistic Regression Models: Accuracy Log</vt:lpstr>
      <vt:lpstr>PowerPoint Presentation</vt:lpstr>
      <vt:lpstr>PowerPoint Presentation</vt:lpstr>
      <vt:lpstr>PowerPoint Presentation</vt:lpstr>
      <vt:lpstr>Random Forest</vt:lpstr>
      <vt:lpstr>Random Forest</vt:lpstr>
      <vt:lpstr>PowerPoint Presentation</vt:lpstr>
      <vt:lpstr>Naïve Bayes Classifier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2016-05-11T15:09:34Z</dcterms:created>
  <dcterms:modified xsi:type="dcterms:W3CDTF">2016-05-17T23:10:03Z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