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51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4" r:id="rId23"/>
    <p:sldId id="285" r:id="rId24"/>
    <p:sldId id="286" r:id="rId25"/>
    <p:sldId id="287" r:id="rId26"/>
    <p:sldId id="289" r:id="rId27"/>
    <p:sldId id="291" r:id="rId28"/>
    <p:sldId id="295" r:id="rId29"/>
    <p:sldId id="296" r:id="rId30"/>
    <p:sldId id="297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10" r:id="rId42"/>
    <p:sldId id="311" r:id="rId43"/>
    <p:sldId id="312" r:id="rId44"/>
    <p:sldId id="317" r:id="rId45"/>
    <p:sldId id="318" r:id="rId46"/>
    <p:sldId id="327" r:id="rId47"/>
    <p:sldId id="331" r:id="rId48"/>
    <p:sldId id="333" r:id="rId49"/>
    <p:sldId id="34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40EC9-3D8F-46A1-8431-CF3D212939EA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1F923-4AA5-49C0-A538-D7600C36A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4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B0179C-341F-4A0A-85FB-4C178EB23C8E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12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2FAE78-C095-41B6-88EE-05792EF2642B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181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CEA904-3B04-48F2-86C0-1E4CD605FAE1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16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EF3850-04C7-4983-A5DA-FE1D2E0A661C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30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D6CE78-A1C1-4E95-95DE-D214A2CE3720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71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DC3ED6-F1FE-481E-9C72-DBD5F1CCA7AB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This figure depicts the different layers used in networking protocols.</a:t>
            </a:r>
          </a:p>
        </p:txBody>
      </p:sp>
    </p:spTree>
    <p:extLst>
      <p:ext uri="{BB962C8B-B14F-4D97-AF65-F5344CB8AC3E}">
        <p14:creationId xmlns:p14="http://schemas.microsoft.com/office/powerpoint/2010/main" val="4103339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5D994A-B1C1-426B-9C0D-3AC6B2EDC04D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865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16FD19-5B55-4A18-A39E-A27408FA6747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FA86C8-4441-4CFA-A5FA-DE6F7F189580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242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9D282A-063B-45F9-AE6F-7E484429B742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1693E3-B696-45CB-A5E3-2FBE3F28EFC2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227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40BF2F-BA53-4260-B91B-0C8B2230CFA0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256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D7EAAE-34B4-4459-AD3B-FAE37C2B4689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78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4E87ED-7E07-4D17-BABE-2B7263158906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38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36A4A0-495F-4287-95B2-7AD513515232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3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E9D487-F086-4236-8F04-4ABD8854B70F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019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89C99C-8D19-42F5-BFEC-600714536B2B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473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F577AC-EC98-4462-816A-6AF13E298A5B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207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12DFC7-AA7F-4A58-9318-598D340A3C1D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5002" rIns="90004" bIns="45002"/>
          <a:lstStyle/>
          <a:p>
            <a:r>
              <a:rPr lang="en-US" altLang="en-US" smtClean="0">
                <a:latin typeface="Arial" panose="020B0604020202020204" pitchFamily="34" charset="0"/>
              </a:rPr>
              <a:t>404, 403, 200, 304</a:t>
            </a:r>
          </a:p>
        </p:txBody>
      </p:sp>
    </p:spTree>
    <p:extLst>
      <p:ext uri="{BB962C8B-B14F-4D97-AF65-F5344CB8AC3E}">
        <p14:creationId xmlns:p14="http://schemas.microsoft.com/office/powerpoint/2010/main" val="2894659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ACA3DA-626A-4335-9613-F70C1E2E0B5E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60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79602B-0212-4D1A-80F7-E29D8DEEE5BC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479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A27DA9-267B-4DD5-B8DC-245B56FE883A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41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32C2A7-6017-4A3E-84ED-054DAFF0A93A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528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CC6AA8-A458-4F35-98BD-60099D69B513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933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5466C1-FEFD-4A8C-83F5-61A2B6C5E5D2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044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3EAD76-036C-4A96-B1C8-2D64A812DD49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96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1EB78B-7491-4EC5-BE43-E93B804EEE65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183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2D6613-2989-4D63-831E-6724B29CE292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29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2EEA95-2699-4E41-A189-77AC2399706E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6834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13516F-99D5-4E0D-80E0-088F2215B509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This course will focus on server-side .NET technologies.</a:t>
            </a:r>
          </a:p>
        </p:txBody>
      </p:sp>
    </p:spTree>
    <p:extLst>
      <p:ext uri="{BB962C8B-B14F-4D97-AF65-F5344CB8AC3E}">
        <p14:creationId xmlns:p14="http://schemas.microsoft.com/office/powerpoint/2010/main" val="22819221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A56BC9-8A68-4EB6-AB6A-FF8B7929976C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7791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102C9C-6D44-4231-8326-4BE9E4623BEF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2716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C9E530-E33B-486A-9919-EEBE643643E6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1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42EFAA-8359-441F-A5B0-7E53005DC206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287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27523D-68FB-4174-97D3-386B0B96A9F9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41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7371EB-4EF5-47A7-AA6D-CE9C82199D50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2096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D9D672-16C9-4D44-8C3B-1EC2D046F89C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6057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D97B84-AB52-4313-99B4-F9046EE2D8DF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336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FE5D99-0294-4C72-A170-9ABC35C7CAC1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671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35D816-072A-48B9-8ED9-169910808050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78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AB15FF-765A-4D09-9B57-2F5E28DD8F01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05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936A03-61B4-4278-9BA1-83294705DD67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55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5AA288-3313-4192-874D-26196D8B790E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239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4559AC-E4BE-4A36-B4D0-1A452D2EA45A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663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80F3F1-8BD9-4BC3-B543-776A2FDB41AF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kumimoji="0"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3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4991-C12C-4C4D-9992-681BCD5A8B4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9D55-BF18-4271-B84D-48E2A116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8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4991-C12C-4C4D-9992-681BCD5A8B4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9D55-BF18-4271-B84D-48E2A116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7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4991-C12C-4C4D-9992-681BCD5A8B4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9D55-BF18-4271-B84D-48E2A116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8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4991-C12C-4C4D-9992-681BCD5A8B4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9D55-BF18-4271-B84D-48E2A1161E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492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4991-C12C-4C4D-9992-681BCD5A8B4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9D55-BF18-4271-B84D-48E2A116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24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4991-C12C-4C4D-9992-681BCD5A8B4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9D55-BF18-4271-B84D-48E2A116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26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4991-C12C-4C4D-9992-681BCD5A8B4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9D55-BF18-4271-B84D-48E2A116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18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4991-C12C-4C4D-9992-681BCD5A8B4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9D55-BF18-4271-B84D-48E2A116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35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4991-C12C-4C4D-9992-681BCD5A8B4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9D55-BF18-4271-B84D-48E2A116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4991-C12C-4C4D-9992-681BCD5A8B4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9D55-BF18-4271-B84D-48E2A116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5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4991-C12C-4C4D-9992-681BCD5A8B4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9D55-BF18-4271-B84D-48E2A116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6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4991-C12C-4C4D-9992-681BCD5A8B4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9D55-BF18-4271-B84D-48E2A116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7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4991-C12C-4C4D-9992-681BCD5A8B4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9D55-BF18-4271-B84D-48E2A116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8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4991-C12C-4C4D-9992-681BCD5A8B4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9D55-BF18-4271-B84D-48E2A116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8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4991-C12C-4C4D-9992-681BCD5A8B4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9D55-BF18-4271-B84D-48E2A116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1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4991-C12C-4C4D-9992-681BCD5A8B4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9D55-BF18-4271-B84D-48E2A116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8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4991-C12C-4C4D-9992-681BCD5A8B4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9D55-BF18-4271-B84D-48E2A116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3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56B4991-C12C-4C4D-9992-681BCD5A8B4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9B9D55-BF18-4271-B84D-48E2A116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01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slide" Target="slide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5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s.org/resources/tcpip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etlab.caltech.edu/pub/papers/part1_vers4.pdf" TargetMode="External"/><Relationship Id="rId4" Type="http://schemas.openxmlformats.org/officeDocument/2006/relationships/hyperlink" Target="http://livinginternet.com/i/iw_arch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alks/1998/12/18-unibo/Overview-2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8071" y="2498008"/>
            <a:ext cx="5257800" cy="15430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ea typeface="Shruti" pitchFamily="34" charset="0"/>
                <a:cs typeface="Shruti" pitchFamily="34" charset="0"/>
              </a:rPr>
              <a:t>Ultimate Extensible 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125724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Internet History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350" dirty="0">
                <a:latin typeface="Calisto MT" panose="02040603050505030304"/>
              </a:rPr>
              <a:t>1961 – First paper on packet-switching theory, </a:t>
            </a:r>
            <a:r>
              <a:rPr lang="en-US" altLang="en-US" sz="1350" dirty="0" err="1">
                <a:latin typeface="Calisto MT" panose="02040603050505030304"/>
              </a:rPr>
              <a:t>Kleinrock</a:t>
            </a:r>
            <a:r>
              <a:rPr lang="en-US" altLang="en-US" sz="1350" dirty="0">
                <a:latin typeface="Calisto MT" panose="02040603050505030304"/>
              </a:rPr>
              <a:t>, MIT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350" dirty="0">
                <a:latin typeface="Calisto MT" panose="02040603050505030304"/>
              </a:rPr>
              <a:t>1969 – </a:t>
            </a:r>
            <a:r>
              <a:rPr lang="en-US" altLang="en-US" sz="1350" dirty="0" err="1">
                <a:latin typeface="Calisto MT" panose="02040603050505030304"/>
              </a:rPr>
              <a:t>ARPANet</a:t>
            </a:r>
            <a:r>
              <a:rPr lang="en-US" altLang="en-US" sz="1350" dirty="0">
                <a:latin typeface="Calisto MT" panose="02040603050505030304"/>
              </a:rPr>
              <a:t> goes on 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sto MT" panose="02040603050505030304"/>
              </a:rPr>
              <a:t>Four hosts, each connected to at least two others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350" dirty="0">
                <a:latin typeface="Calisto MT" panose="02040603050505030304"/>
              </a:rPr>
              <a:t>1974 – TCP/IP, Berkley Sockets invented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350" dirty="0">
                <a:latin typeface="Calisto MT" panose="02040603050505030304"/>
              </a:rPr>
              <a:t>1983 – TCP/IP becomes only official protocol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350" dirty="0">
                <a:latin typeface="Calisto MT" panose="02040603050505030304"/>
              </a:rPr>
              <a:t>1983 – Name server developed at University of Wisconsin.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350" dirty="0">
                <a:latin typeface="Calisto MT" panose="02040603050505030304"/>
              </a:rPr>
              <a:t>1984 – Work begins on NSFNET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350" dirty="0">
                <a:latin typeface="Calisto MT" panose="02040603050505030304"/>
              </a:rPr>
              <a:t>1990 – ARPANET shutdown and dismantled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350" dirty="0">
                <a:latin typeface="Calisto MT" panose="02040603050505030304"/>
              </a:rPr>
              <a:t>1990 – ANSNET takes over NSFNET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sto MT" panose="02040603050505030304"/>
              </a:rPr>
              <a:t>Non-profit organization – MERIT, MCI, IBM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sto MT" panose="02040603050505030304"/>
              </a:rPr>
              <a:t>Starts commercialization of the internet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350" dirty="0">
                <a:latin typeface="Calisto MT" panose="02040603050505030304"/>
              </a:rPr>
              <a:t>1995 – NSFNET backbone retired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350" dirty="0">
                <a:latin typeface="Calisto MT" panose="02040603050505030304"/>
              </a:rPr>
              <a:t>1998 – DNS transferred from </a:t>
            </a:r>
            <a:r>
              <a:rPr lang="en-US" altLang="en-US" sz="1350" dirty="0" err="1">
                <a:latin typeface="Calisto MT" panose="02040603050505030304"/>
              </a:rPr>
              <a:t>Dept</a:t>
            </a:r>
            <a:r>
              <a:rPr lang="en-US" altLang="en-US" sz="1350" dirty="0">
                <a:latin typeface="Calisto MT" panose="02040603050505030304"/>
              </a:rPr>
              <a:t> of Commerce to ICANN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350" dirty="0">
                <a:latin typeface="Calisto MT" panose="02040603050505030304"/>
              </a:rPr>
              <a:t>2000 – Web size estimates surpass 1 billion </a:t>
            </a:r>
            <a:r>
              <a:rPr lang="en-US" altLang="en-US" sz="1350" dirty="0" err="1">
                <a:latin typeface="Calisto MT" panose="02040603050505030304"/>
              </a:rPr>
              <a:t>indexable</a:t>
            </a:r>
            <a:r>
              <a:rPr lang="en-US" altLang="en-US" sz="1350" dirty="0">
                <a:latin typeface="Calisto MT" panose="02040603050505030304"/>
              </a:rPr>
              <a:t> pages </a:t>
            </a:r>
          </a:p>
        </p:txBody>
      </p:sp>
    </p:spTree>
    <p:extLst>
      <p:ext uri="{BB962C8B-B14F-4D97-AF65-F5344CB8AC3E}">
        <p14:creationId xmlns:p14="http://schemas.microsoft.com/office/powerpoint/2010/main" val="23694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Web History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1350" dirty="0">
                <a:latin typeface="Calisto MT" panose="02040603050505030304"/>
              </a:rPr>
              <a:t>1990 – World Wide Web project</a:t>
            </a:r>
          </a:p>
          <a:p>
            <a:pPr lvl="1" eaLnBrk="1" hangingPunct="1"/>
            <a:r>
              <a:rPr lang="en-US" altLang="en-US" sz="1275" dirty="0">
                <a:latin typeface="Calisto MT" panose="02040603050505030304"/>
              </a:rPr>
              <a:t>Tim Berners-Lee starts project at CERN</a:t>
            </a:r>
          </a:p>
          <a:p>
            <a:pPr lvl="1" eaLnBrk="1" hangingPunct="1"/>
            <a:r>
              <a:rPr lang="en-US" altLang="en-US" sz="1275" dirty="0">
                <a:latin typeface="Calisto MT" panose="02040603050505030304"/>
              </a:rPr>
              <a:t>Demonstrates browser/editor accessing hypertext files</a:t>
            </a:r>
          </a:p>
          <a:p>
            <a:pPr lvl="1" eaLnBrk="1" hangingPunct="1"/>
            <a:r>
              <a:rPr lang="en-US" altLang="en-US" sz="1275" dirty="0">
                <a:latin typeface="Calisto MT" panose="02040603050505030304"/>
              </a:rPr>
              <a:t>HTTP 0.9 defined, supports only hypertext, linked to port 80</a:t>
            </a:r>
          </a:p>
          <a:p>
            <a:pPr eaLnBrk="1" hangingPunct="1"/>
            <a:r>
              <a:rPr lang="en-US" altLang="en-US" sz="1350" dirty="0">
                <a:latin typeface="Calisto MT" panose="02040603050505030304"/>
              </a:rPr>
              <a:t>1991 – first web server outside Europe</a:t>
            </a:r>
          </a:p>
          <a:p>
            <a:pPr lvl="1" eaLnBrk="1" hangingPunct="1"/>
            <a:r>
              <a:rPr lang="en-US" altLang="en-US" sz="1275" dirty="0">
                <a:latin typeface="Calisto MT" panose="02040603050505030304"/>
              </a:rPr>
              <a:t>CERN releases WWW, installed at SLAC</a:t>
            </a:r>
          </a:p>
          <a:p>
            <a:pPr eaLnBrk="1" hangingPunct="1"/>
            <a:r>
              <a:rPr lang="en-US" altLang="en-US" sz="1350" dirty="0">
                <a:latin typeface="Calisto MT" panose="02040603050505030304"/>
              </a:rPr>
              <a:t>1992 – HTTP 1.0, supports images, scripts as well</a:t>
            </a:r>
          </a:p>
          <a:p>
            <a:pPr eaLnBrk="1" hangingPunct="1"/>
            <a:r>
              <a:rPr lang="en-US" altLang="en-US" sz="1350" dirty="0">
                <a:latin typeface="Calisto MT" panose="02040603050505030304"/>
              </a:rPr>
              <a:t>1993 – Growth phase</a:t>
            </a:r>
          </a:p>
          <a:p>
            <a:pPr eaLnBrk="1" hangingPunct="1"/>
            <a:r>
              <a:rPr lang="en-US" altLang="en-US" sz="1350" dirty="0">
                <a:latin typeface="Calisto MT" panose="02040603050505030304"/>
              </a:rPr>
              <a:t>1994 – CERN and MIT agree to set up WWW Consortium</a:t>
            </a:r>
          </a:p>
          <a:p>
            <a:pPr eaLnBrk="1" hangingPunct="1"/>
            <a:r>
              <a:rPr lang="en-US" altLang="en-US" sz="1350" dirty="0">
                <a:latin typeface="Calisto MT" panose="02040603050505030304"/>
              </a:rPr>
              <a:t>1999 – HTTP 1.1, supports open ended extensions</a:t>
            </a:r>
          </a:p>
        </p:txBody>
      </p:sp>
    </p:spTree>
    <p:extLst>
      <p:ext uri="{BB962C8B-B14F-4D97-AF65-F5344CB8AC3E}">
        <p14:creationId xmlns:p14="http://schemas.microsoft.com/office/powerpoint/2010/main" val="37569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 idx="4294967295"/>
          </p:nvPr>
        </p:nvSpPr>
        <p:spPr>
          <a:xfrm>
            <a:off x="0" y="327025"/>
            <a:ext cx="29718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Web Growth</a:t>
            </a:r>
          </a:p>
        </p:txBody>
      </p:sp>
      <p:pic>
        <p:nvPicPr>
          <p:cNvPr id="32773" name="Picture 2" descr="C:\su\CSE686\Lecture1\webgrow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" y="1549809"/>
            <a:ext cx="6819563" cy="4329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TextBox 10"/>
          <p:cNvSpPr txBox="1">
            <a:spLocks noChangeArrowheads="1"/>
          </p:cNvSpPr>
          <p:nvPr/>
        </p:nvSpPr>
        <p:spPr bwMode="auto">
          <a:xfrm>
            <a:off x="137652" y="6245328"/>
            <a:ext cx="24003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dirty="0"/>
              <a:t>http://www.useit.com/alertbox/web-growth.html</a:t>
            </a:r>
          </a:p>
        </p:txBody>
      </p:sp>
    </p:spTree>
    <p:extLst>
      <p:ext uri="{BB962C8B-B14F-4D97-AF65-F5344CB8AC3E}">
        <p14:creationId xmlns:p14="http://schemas.microsoft.com/office/powerpoint/2010/main" val="2817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743200"/>
            <a:ext cx="4972050" cy="857250"/>
          </a:xfrm>
          <a:noFill/>
        </p:spPr>
        <p:txBody>
          <a:bodyPr/>
          <a:lstStyle/>
          <a:p>
            <a:pPr eaLnBrk="1" hangingPunct="1"/>
            <a:r>
              <a:rPr lang="en-US" altLang="en-US" sz="3750" dirty="0">
                <a:latin typeface="Calisto MT" panose="02040603050505030304"/>
              </a:rPr>
              <a:t>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19973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sto MT" panose="02040603050505030304"/>
              </a:rPr>
              <a:t>Tools: Servers on the Internet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1800" dirty="0">
                <a:latin typeface="Calisto MT" panose="02040603050505030304"/>
              </a:rPr>
              <a:t>HTTP	- </a:t>
            </a:r>
            <a:r>
              <a:rPr lang="en-US" altLang="en-US" sz="1800" dirty="0" err="1">
                <a:latin typeface="Calisto MT" panose="02040603050505030304"/>
              </a:rPr>
              <a:t>HyperText</a:t>
            </a:r>
            <a:r>
              <a:rPr lang="en-US" altLang="en-US" sz="1800" dirty="0">
                <a:latin typeface="Calisto MT" panose="02040603050505030304"/>
              </a:rPr>
              <a:t> Transport Protocol</a:t>
            </a:r>
          </a:p>
          <a:p>
            <a:pPr lvl="1" eaLnBrk="1" hangingPunct="1"/>
            <a:r>
              <a:rPr lang="en-US" altLang="en-US" sz="1650" dirty="0">
                <a:latin typeface="Calisto MT" panose="02040603050505030304"/>
              </a:rPr>
              <a:t>JSP and ASP add dynamic content</a:t>
            </a:r>
          </a:p>
          <a:p>
            <a:pPr lvl="1" eaLnBrk="1" hangingPunct="1"/>
            <a:r>
              <a:rPr lang="en-US" altLang="en-US" sz="1650" dirty="0">
                <a:latin typeface="Calisto MT" panose="02040603050505030304"/>
              </a:rPr>
              <a:t>Web Services add RPC program interface</a:t>
            </a:r>
          </a:p>
          <a:p>
            <a:pPr eaLnBrk="1" hangingPunct="1"/>
            <a:r>
              <a:rPr lang="en-US" altLang="en-US" sz="1800" dirty="0">
                <a:latin typeface="Calisto MT" panose="02040603050505030304"/>
              </a:rPr>
              <a:t>FTP		- File Transport Protocol</a:t>
            </a:r>
          </a:p>
          <a:p>
            <a:pPr eaLnBrk="1" hangingPunct="1"/>
            <a:r>
              <a:rPr lang="en-US" altLang="en-US" sz="1800" dirty="0">
                <a:latin typeface="Calisto MT" panose="02040603050505030304"/>
              </a:rPr>
              <a:t>Gopher	- Text and Menus</a:t>
            </a:r>
          </a:p>
          <a:p>
            <a:pPr eaLnBrk="1" hangingPunct="1"/>
            <a:r>
              <a:rPr lang="en-US" altLang="en-US" sz="1800" dirty="0">
                <a:latin typeface="Calisto MT" panose="02040603050505030304"/>
              </a:rPr>
              <a:t>NNTP	- Network News Transfer Protocol</a:t>
            </a:r>
          </a:p>
          <a:p>
            <a:pPr eaLnBrk="1" hangingPunct="1"/>
            <a:r>
              <a:rPr lang="en-US" altLang="en-US" sz="1800" dirty="0">
                <a:latin typeface="Calisto MT" panose="02040603050505030304"/>
              </a:rPr>
              <a:t>DNS	- Distributed Name Service</a:t>
            </a:r>
          </a:p>
          <a:p>
            <a:pPr eaLnBrk="1" hangingPunct="1"/>
            <a:r>
              <a:rPr lang="en-US" altLang="en-US" sz="1800" dirty="0">
                <a:latin typeface="Calisto MT" panose="02040603050505030304"/>
              </a:rPr>
              <a:t>telnet	- log into a remote computer</a:t>
            </a:r>
          </a:p>
          <a:p>
            <a:pPr eaLnBrk="1" hangingPunct="1"/>
            <a:r>
              <a:rPr lang="en-US" altLang="en-US" sz="1800" dirty="0">
                <a:latin typeface="Calisto MT" panose="02040603050505030304"/>
              </a:rPr>
              <a:t>New tools	- if they use TCP/IP just add them</a:t>
            </a:r>
          </a:p>
          <a:p>
            <a:pPr eaLnBrk="1" hangingPunct="1"/>
            <a:endParaRPr lang="en-US" altLang="en-US" sz="1800" dirty="0"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1167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Network Protocols</a:t>
            </a: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371600" y="3543300"/>
            <a:ext cx="6400800" cy="6286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/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1371600" y="4343400"/>
            <a:ext cx="6400800" cy="2286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/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1371600" y="4743450"/>
            <a:ext cx="6400800" cy="6286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/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1371600" y="3143250"/>
            <a:ext cx="6400800" cy="2286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/>
          </a:p>
        </p:txBody>
      </p:sp>
      <p:sp>
        <p:nvSpPr>
          <p:cNvPr id="39945" name="Rectangle 7"/>
          <p:cNvSpPr>
            <a:spLocks noChangeArrowheads="1"/>
          </p:cNvSpPr>
          <p:nvPr/>
        </p:nvSpPr>
        <p:spPr bwMode="auto">
          <a:xfrm>
            <a:off x="4000500" y="2800350"/>
            <a:ext cx="3543300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/>
          </a:p>
        </p:txBody>
      </p:sp>
      <p:sp>
        <p:nvSpPr>
          <p:cNvPr id="39946" name="Rectangle 8"/>
          <p:cNvSpPr>
            <a:spLocks noChangeArrowheads="1"/>
          </p:cNvSpPr>
          <p:nvPr/>
        </p:nvSpPr>
        <p:spPr bwMode="auto">
          <a:xfrm>
            <a:off x="3943350" y="3028950"/>
            <a:ext cx="3657600" cy="16573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/>
          </a:p>
        </p:txBody>
      </p:sp>
      <p:sp>
        <p:nvSpPr>
          <p:cNvPr id="39947" name="Rectangle 9"/>
          <p:cNvSpPr>
            <a:spLocks noChangeArrowheads="1"/>
          </p:cNvSpPr>
          <p:nvPr/>
        </p:nvSpPr>
        <p:spPr bwMode="auto">
          <a:xfrm>
            <a:off x="2743200" y="2171700"/>
            <a:ext cx="1085850" cy="3314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/>
          </a:p>
        </p:txBody>
      </p:sp>
      <p:sp>
        <p:nvSpPr>
          <p:cNvPr id="39948" name="Rectangle 10"/>
          <p:cNvSpPr>
            <a:spLocks noChangeArrowheads="1"/>
          </p:cNvSpPr>
          <p:nvPr/>
        </p:nvSpPr>
        <p:spPr bwMode="auto">
          <a:xfrm>
            <a:off x="1543050" y="2171700"/>
            <a:ext cx="1085850" cy="3314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/>
          </a:p>
        </p:txBody>
      </p:sp>
      <p:sp>
        <p:nvSpPr>
          <p:cNvPr id="39949" name="Rectangle 11"/>
          <p:cNvSpPr>
            <a:spLocks noChangeArrowheads="1"/>
          </p:cNvSpPr>
          <p:nvPr/>
        </p:nvSpPr>
        <p:spPr bwMode="auto">
          <a:xfrm>
            <a:off x="1600200" y="2686050"/>
            <a:ext cx="971550" cy="342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Layer</a:t>
            </a:r>
          </a:p>
        </p:txBody>
      </p:sp>
      <p:sp>
        <p:nvSpPr>
          <p:cNvPr id="39950" name="Rectangle 12"/>
          <p:cNvSpPr>
            <a:spLocks noChangeArrowheads="1"/>
          </p:cNvSpPr>
          <p:nvPr/>
        </p:nvSpPr>
        <p:spPr bwMode="auto">
          <a:xfrm>
            <a:off x="1600200" y="3086100"/>
            <a:ext cx="971550" cy="342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Presentation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Layer</a:t>
            </a:r>
          </a:p>
        </p:txBody>
      </p:sp>
      <p:sp>
        <p:nvSpPr>
          <p:cNvPr id="39951" name="Rectangle 13"/>
          <p:cNvSpPr>
            <a:spLocks noChangeArrowheads="1"/>
          </p:cNvSpPr>
          <p:nvPr/>
        </p:nvSpPr>
        <p:spPr bwMode="auto">
          <a:xfrm>
            <a:off x="1600200" y="3486150"/>
            <a:ext cx="971550" cy="342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Session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Layer</a:t>
            </a:r>
          </a:p>
        </p:txBody>
      </p:sp>
      <p:sp>
        <p:nvSpPr>
          <p:cNvPr id="39952" name="Rectangle 14"/>
          <p:cNvSpPr>
            <a:spLocks noChangeArrowheads="1"/>
          </p:cNvSpPr>
          <p:nvPr/>
        </p:nvSpPr>
        <p:spPr bwMode="auto">
          <a:xfrm>
            <a:off x="1600200" y="3886200"/>
            <a:ext cx="971550" cy="342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Transport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Layer</a:t>
            </a:r>
          </a:p>
        </p:txBody>
      </p:sp>
      <p:sp>
        <p:nvSpPr>
          <p:cNvPr id="39953" name="Rectangle 15"/>
          <p:cNvSpPr>
            <a:spLocks noChangeArrowheads="1"/>
          </p:cNvSpPr>
          <p:nvPr/>
        </p:nvSpPr>
        <p:spPr bwMode="auto">
          <a:xfrm>
            <a:off x="1600200" y="4286250"/>
            <a:ext cx="971550" cy="342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Layer</a:t>
            </a:r>
          </a:p>
        </p:txBody>
      </p:sp>
      <p:sp>
        <p:nvSpPr>
          <p:cNvPr id="39954" name="Rectangle 16"/>
          <p:cNvSpPr>
            <a:spLocks noChangeArrowheads="1"/>
          </p:cNvSpPr>
          <p:nvPr/>
        </p:nvSpPr>
        <p:spPr bwMode="auto">
          <a:xfrm>
            <a:off x="1600200" y="4686300"/>
            <a:ext cx="971550" cy="342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Data Link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Layer</a:t>
            </a:r>
          </a:p>
        </p:txBody>
      </p:sp>
      <p:sp>
        <p:nvSpPr>
          <p:cNvPr id="39955" name="Rectangle 17"/>
          <p:cNvSpPr>
            <a:spLocks noChangeArrowheads="1"/>
          </p:cNvSpPr>
          <p:nvPr/>
        </p:nvSpPr>
        <p:spPr bwMode="auto">
          <a:xfrm>
            <a:off x="1600200" y="5086350"/>
            <a:ext cx="971550" cy="342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Physical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Layer</a:t>
            </a:r>
          </a:p>
        </p:txBody>
      </p:sp>
      <p:sp>
        <p:nvSpPr>
          <p:cNvPr id="39956" name="Rectangle 18"/>
          <p:cNvSpPr>
            <a:spLocks noChangeArrowheads="1"/>
          </p:cNvSpPr>
          <p:nvPr/>
        </p:nvSpPr>
        <p:spPr bwMode="auto">
          <a:xfrm>
            <a:off x="2800350" y="4286250"/>
            <a:ext cx="971550" cy="342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Internet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Layer</a:t>
            </a:r>
          </a:p>
        </p:txBody>
      </p:sp>
      <p:sp>
        <p:nvSpPr>
          <p:cNvPr id="39957" name="Rectangle 19"/>
          <p:cNvSpPr>
            <a:spLocks noChangeArrowheads="1"/>
          </p:cNvSpPr>
          <p:nvPr/>
        </p:nvSpPr>
        <p:spPr bwMode="auto">
          <a:xfrm>
            <a:off x="2800350" y="3086100"/>
            <a:ext cx="971550" cy="342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Layer</a:t>
            </a:r>
          </a:p>
        </p:txBody>
      </p:sp>
      <p:sp>
        <p:nvSpPr>
          <p:cNvPr id="39958" name="Rectangle 20"/>
          <p:cNvSpPr>
            <a:spLocks noChangeArrowheads="1"/>
          </p:cNvSpPr>
          <p:nvPr/>
        </p:nvSpPr>
        <p:spPr bwMode="auto">
          <a:xfrm>
            <a:off x="4000500" y="3086100"/>
            <a:ext cx="457200" cy="342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Telnet</a:t>
            </a:r>
          </a:p>
        </p:txBody>
      </p:sp>
      <p:sp>
        <p:nvSpPr>
          <p:cNvPr id="39959" name="Rectangle 21"/>
          <p:cNvSpPr>
            <a:spLocks noChangeArrowheads="1"/>
          </p:cNvSpPr>
          <p:nvPr/>
        </p:nvSpPr>
        <p:spPr bwMode="auto">
          <a:xfrm>
            <a:off x="4514850" y="3086100"/>
            <a:ext cx="457200" cy="342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FTP</a:t>
            </a:r>
          </a:p>
        </p:txBody>
      </p:sp>
      <p:sp>
        <p:nvSpPr>
          <p:cNvPr id="39960" name="Rectangle 22"/>
          <p:cNvSpPr>
            <a:spLocks noChangeArrowheads="1"/>
          </p:cNvSpPr>
          <p:nvPr/>
        </p:nvSpPr>
        <p:spPr bwMode="auto">
          <a:xfrm>
            <a:off x="5029200" y="3086100"/>
            <a:ext cx="457200" cy="342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SMTP</a:t>
            </a:r>
          </a:p>
        </p:txBody>
      </p:sp>
      <p:sp>
        <p:nvSpPr>
          <p:cNvPr id="39961" name="Rectangle 23"/>
          <p:cNvSpPr>
            <a:spLocks noChangeArrowheads="1"/>
          </p:cNvSpPr>
          <p:nvPr/>
        </p:nvSpPr>
        <p:spPr bwMode="auto">
          <a:xfrm>
            <a:off x="5543550" y="3086100"/>
            <a:ext cx="457200" cy="342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DNS</a:t>
            </a:r>
          </a:p>
        </p:txBody>
      </p:sp>
      <p:sp>
        <p:nvSpPr>
          <p:cNvPr id="39962" name="Rectangle 24"/>
          <p:cNvSpPr>
            <a:spLocks noChangeArrowheads="1"/>
          </p:cNvSpPr>
          <p:nvPr/>
        </p:nvSpPr>
        <p:spPr bwMode="auto">
          <a:xfrm>
            <a:off x="6057900" y="3086100"/>
            <a:ext cx="457200" cy="342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RIP</a:t>
            </a:r>
          </a:p>
        </p:txBody>
      </p:sp>
      <p:sp>
        <p:nvSpPr>
          <p:cNvPr id="39963" name="Rectangle 25"/>
          <p:cNvSpPr>
            <a:spLocks noChangeArrowheads="1"/>
          </p:cNvSpPr>
          <p:nvPr/>
        </p:nvSpPr>
        <p:spPr bwMode="auto">
          <a:xfrm>
            <a:off x="6572250" y="3086100"/>
            <a:ext cx="457200" cy="342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SNMP</a:t>
            </a:r>
          </a:p>
        </p:txBody>
      </p:sp>
      <p:sp>
        <p:nvSpPr>
          <p:cNvPr id="39964" name="Rectangle 26"/>
          <p:cNvSpPr>
            <a:spLocks noChangeArrowheads="1"/>
          </p:cNvSpPr>
          <p:nvPr/>
        </p:nvSpPr>
        <p:spPr bwMode="auto">
          <a:xfrm>
            <a:off x="7086600" y="3086100"/>
            <a:ext cx="457200" cy="342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HTTP</a:t>
            </a:r>
          </a:p>
        </p:txBody>
      </p:sp>
      <p:sp>
        <p:nvSpPr>
          <p:cNvPr id="39965" name="Rectangle 27"/>
          <p:cNvSpPr>
            <a:spLocks noChangeArrowheads="1"/>
          </p:cNvSpPr>
          <p:nvPr/>
        </p:nvSpPr>
        <p:spPr bwMode="auto">
          <a:xfrm>
            <a:off x="4000500" y="4286250"/>
            <a:ext cx="3543300" cy="342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IP</a:t>
            </a:r>
          </a:p>
        </p:txBody>
      </p:sp>
      <p:sp>
        <p:nvSpPr>
          <p:cNvPr id="39966" name="Rectangle 28"/>
          <p:cNvSpPr>
            <a:spLocks noChangeArrowheads="1"/>
          </p:cNvSpPr>
          <p:nvPr/>
        </p:nvSpPr>
        <p:spPr bwMode="auto">
          <a:xfrm>
            <a:off x="2800350" y="3486150"/>
            <a:ext cx="971550" cy="7429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Host-to-Host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Transport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Layer</a:t>
            </a:r>
          </a:p>
        </p:txBody>
      </p:sp>
      <p:sp>
        <p:nvSpPr>
          <p:cNvPr id="39967" name="Rectangle 29"/>
          <p:cNvSpPr>
            <a:spLocks noChangeArrowheads="1"/>
          </p:cNvSpPr>
          <p:nvPr/>
        </p:nvSpPr>
        <p:spPr bwMode="auto">
          <a:xfrm>
            <a:off x="4000500" y="3486150"/>
            <a:ext cx="1714500" cy="7429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TCP</a:t>
            </a:r>
          </a:p>
        </p:txBody>
      </p:sp>
      <p:sp>
        <p:nvSpPr>
          <p:cNvPr id="39968" name="Rectangle 30"/>
          <p:cNvSpPr>
            <a:spLocks noChangeArrowheads="1"/>
          </p:cNvSpPr>
          <p:nvPr/>
        </p:nvSpPr>
        <p:spPr bwMode="auto">
          <a:xfrm>
            <a:off x="5772150" y="3486150"/>
            <a:ext cx="1771650" cy="7429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UDP</a:t>
            </a:r>
          </a:p>
        </p:txBody>
      </p:sp>
      <p:sp>
        <p:nvSpPr>
          <p:cNvPr id="39969" name="Rectangle 31"/>
          <p:cNvSpPr>
            <a:spLocks noChangeArrowheads="1"/>
          </p:cNvSpPr>
          <p:nvPr/>
        </p:nvSpPr>
        <p:spPr bwMode="auto">
          <a:xfrm>
            <a:off x="4857750" y="4800600"/>
            <a:ext cx="857250" cy="5143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Token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Ring</a:t>
            </a:r>
          </a:p>
        </p:txBody>
      </p:sp>
      <p:sp>
        <p:nvSpPr>
          <p:cNvPr id="39970" name="Rectangle 32"/>
          <p:cNvSpPr>
            <a:spLocks noChangeArrowheads="1"/>
          </p:cNvSpPr>
          <p:nvPr/>
        </p:nvSpPr>
        <p:spPr bwMode="auto">
          <a:xfrm>
            <a:off x="4000500" y="4800600"/>
            <a:ext cx="800100" cy="5143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Ethernet</a:t>
            </a:r>
          </a:p>
        </p:txBody>
      </p:sp>
      <p:sp>
        <p:nvSpPr>
          <p:cNvPr id="39971" name="Rectangle 33"/>
          <p:cNvSpPr>
            <a:spLocks noChangeArrowheads="1"/>
          </p:cNvSpPr>
          <p:nvPr/>
        </p:nvSpPr>
        <p:spPr bwMode="auto">
          <a:xfrm>
            <a:off x="6686550" y="4800600"/>
            <a:ext cx="914400" cy="5143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ATM</a:t>
            </a:r>
          </a:p>
        </p:txBody>
      </p:sp>
      <p:sp>
        <p:nvSpPr>
          <p:cNvPr id="39972" name="Rectangle 34"/>
          <p:cNvSpPr>
            <a:spLocks noChangeArrowheads="1"/>
          </p:cNvSpPr>
          <p:nvPr/>
        </p:nvSpPr>
        <p:spPr bwMode="auto">
          <a:xfrm>
            <a:off x="5772150" y="4800600"/>
            <a:ext cx="857250" cy="5143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Frame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Relay</a:t>
            </a:r>
          </a:p>
        </p:txBody>
      </p:sp>
      <p:sp>
        <p:nvSpPr>
          <p:cNvPr id="39973" name="Rectangle 35"/>
          <p:cNvSpPr>
            <a:spLocks noChangeArrowheads="1"/>
          </p:cNvSpPr>
          <p:nvPr/>
        </p:nvSpPr>
        <p:spPr bwMode="auto">
          <a:xfrm>
            <a:off x="2800350" y="4686300"/>
            <a:ext cx="971550" cy="7429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Interface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/>
              <a:t>Layer</a:t>
            </a:r>
          </a:p>
        </p:txBody>
      </p:sp>
      <p:sp>
        <p:nvSpPr>
          <p:cNvPr id="39974" name="Text Box 36"/>
          <p:cNvSpPr txBox="1">
            <a:spLocks noChangeArrowheads="1"/>
          </p:cNvSpPr>
          <p:nvPr/>
        </p:nvSpPr>
        <p:spPr bwMode="auto">
          <a:xfrm>
            <a:off x="1543050" y="2171701"/>
            <a:ext cx="1085850" cy="46166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b="1"/>
              <a:t>OSI Model Layers</a:t>
            </a:r>
          </a:p>
        </p:txBody>
      </p:sp>
      <p:sp>
        <p:nvSpPr>
          <p:cNvPr id="39975" name="Text Box 37"/>
          <p:cNvSpPr txBox="1">
            <a:spLocks noChangeArrowheads="1"/>
          </p:cNvSpPr>
          <p:nvPr/>
        </p:nvSpPr>
        <p:spPr bwMode="auto">
          <a:xfrm>
            <a:off x="2743200" y="2171701"/>
            <a:ext cx="1085850" cy="83099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b="1"/>
              <a:t>TCP/IP Protocol Architecture Layers</a:t>
            </a:r>
          </a:p>
        </p:txBody>
      </p:sp>
      <p:sp>
        <p:nvSpPr>
          <p:cNvPr id="39976" name="Text Box 38"/>
          <p:cNvSpPr txBox="1">
            <a:spLocks noChangeArrowheads="1"/>
          </p:cNvSpPr>
          <p:nvPr/>
        </p:nvSpPr>
        <p:spPr bwMode="auto">
          <a:xfrm>
            <a:off x="5886450" y="2286001"/>
            <a:ext cx="1257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b="1"/>
              <a:t>TCP/IP Protocol Suite</a:t>
            </a:r>
          </a:p>
        </p:txBody>
      </p:sp>
      <p:sp>
        <p:nvSpPr>
          <p:cNvPr id="39977" name="Line 39"/>
          <p:cNvSpPr>
            <a:spLocks noChangeShapeType="1"/>
          </p:cNvSpPr>
          <p:nvPr/>
        </p:nvSpPr>
        <p:spPr bwMode="auto">
          <a:xfrm flipV="1">
            <a:off x="5772150" y="25146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9978" name="Line 40"/>
          <p:cNvSpPr>
            <a:spLocks noChangeShapeType="1"/>
          </p:cNvSpPr>
          <p:nvPr/>
        </p:nvSpPr>
        <p:spPr bwMode="auto">
          <a:xfrm>
            <a:off x="5772150" y="2514600"/>
            <a:ext cx="114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9979" name="Text Box 41"/>
          <p:cNvSpPr txBox="1">
            <a:spLocks noChangeArrowheads="1"/>
          </p:cNvSpPr>
          <p:nvPr/>
        </p:nvSpPr>
        <p:spPr bwMode="auto">
          <a:xfrm>
            <a:off x="4000500" y="4400550"/>
            <a:ext cx="514350" cy="25391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 b="1"/>
              <a:t>ARP</a:t>
            </a:r>
          </a:p>
        </p:txBody>
      </p:sp>
      <p:sp>
        <p:nvSpPr>
          <p:cNvPr id="39980" name="Text Box 42"/>
          <p:cNvSpPr txBox="1">
            <a:spLocks noChangeArrowheads="1"/>
          </p:cNvSpPr>
          <p:nvPr/>
        </p:nvSpPr>
        <p:spPr bwMode="auto">
          <a:xfrm>
            <a:off x="7029450" y="4286250"/>
            <a:ext cx="514350" cy="4154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 b="1"/>
              <a:t>ICMP</a:t>
            </a:r>
          </a:p>
        </p:txBody>
      </p:sp>
      <p:sp>
        <p:nvSpPr>
          <p:cNvPr id="39981" name="Text Box 43"/>
          <p:cNvSpPr txBox="1">
            <a:spLocks noChangeArrowheads="1"/>
          </p:cNvSpPr>
          <p:nvPr/>
        </p:nvSpPr>
        <p:spPr bwMode="auto">
          <a:xfrm>
            <a:off x="6515100" y="4286250"/>
            <a:ext cx="514350" cy="4154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 b="1"/>
              <a:t>IGMP</a:t>
            </a:r>
          </a:p>
        </p:txBody>
      </p:sp>
    </p:spTree>
    <p:extLst>
      <p:ext uri="{BB962C8B-B14F-4D97-AF65-F5344CB8AC3E}">
        <p14:creationId xmlns:p14="http://schemas.microsoft.com/office/powerpoint/2010/main" val="15256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Networks - Transport Layer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114551"/>
            <a:ext cx="5829300" cy="3340894"/>
          </a:xfrm>
          <a:noFill/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sto MT" panose="02040603050505030304"/>
              </a:rPr>
              <a:t>Provides efficient, reliable and cost-effective service</a:t>
            </a:r>
            <a:br>
              <a:rPr lang="en-US" altLang="en-US" dirty="0">
                <a:latin typeface="Calisto MT" panose="02040603050505030304"/>
              </a:rPr>
            </a:br>
            <a:endParaRPr lang="en-US" altLang="en-US" dirty="0">
              <a:latin typeface="Calisto MT" panose="02040603050505030304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sto MT" panose="02040603050505030304"/>
              </a:rPr>
              <a:t>Uses Sockets programming model</a:t>
            </a:r>
            <a:br>
              <a:rPr lang="en-US" altLang="en-US" dirty="0">
                <a:latin typeface="Calisto MT" panose="02040603050505030304"/>
              </a:rPr>
            </a:br>
            <a:endParaRPr lang="en-US" altLang="en-US" dirty="0">
              <a:latin typeface="Calisto MT" panose="02040603050505030304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sto MT" panose="02040603050505030304"/>
              </a:rPr>
              <a:t>Ports identify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>
                <a:latin typeface="Calisto MT" panose="02040603050505030304"/>
              </a:rPr>
              <a:t>Well-known ports identify standard services </a:t>
            </a:r>
            <a:br>
              <a:rPr lang="en-US" altLang="en-US" sz="1500" dirty="0">
                <a:latin typeface="Calisto MT" panose="02040603050505030304"/>
              </a:rPr>
            </a:br>
            <a:r>
              <a:rPr lang="en-US" altLang="en-US" sz="1500" dirty="0">
                <a:latin typeface="Calisto MT" panose="02040603050505030304"/>
              </a:rPr>
              <a:t>(e.g. HTTP uses port 80, SMTP uses port 25)</a:t>
            </a:r>
            <a:br>
              <a:rPr lang="en-US" altLang="en-US" sz="1500" dirty="0">
                <a:latin typeface="Calisto MT" panose="02040603050505030304"/>
              </a:rPr>
            </a:br>
            <a:endParaRPr lang="en-US" altLang="en-US" sz="1500" dirty="0">
              <a:latin typeface="Calisto MT" panose="02040603050505030304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sto MT" panose="02040603050505030304"/>
              </a:rPr>
              <a:t>Transmission Control Protocol (TCP)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>
                <a:latin typeface="Calisto MT" panose="02040603050505030304"/>
              </a:rPr>
              <a:t>Provides reliable, connection-oriented byte stream</a:t>
            </a:r>
            <a:br>
              <a:rPr lang="en-US" altLang="en-US" sz="1500" dirty="0">
                <a:latin typeface="Calisto MT" panose="02040603050505030304"/>
              </a:rPr>
            </a:br>
            <a:endParaRPr lang="en-US" altLang="en-US" sz="1500" dirty="0">
              <a:latin typeface="Calisto MT" panose="02040603050505030304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sto MT" panose="02040603050505030304"/>
              </a:rPr>
              <a:t>UDP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>
                <a:latin typeface="Calisto MT" panose="02040603050505030304"/>
              </a:rPr>
              <a:t>Connectionless, efficient, unreliable</a:t>
            </a:r>
          </a:p>
        </p:txBody>
      </p:sp>
    </p:spTree>
    <p:extLst>
      <p:ext uri="{BB962C8B-B14F-4D97-AF65-F5344CB8AC3E}">
        <p14:creationId xmlns:p14="http://schemas.microsoft.com/office/powerpoint/2010/main" val="12582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 dirty="0">
                <a:latin typeface="Calisto MT" panose="02040603050505030304"/>
              </a:rPr>
              <a:t>Communication Between Networks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Calisto MT" panose="02040603050505030304"/>
              </a:rPr>
              <a:t>Internet Protocol (IP)</a:t>
            </a:r>
          </a:p>
          <a:p>
            <a:pPr lvl="1" eaLnBrk="1" hangingPunct="1"/>
            <a:r>
              <a:rPr lang="en-US" altLang="en-US" sz="1500" dirty="0">
                <a:latin typeface="Calisto MT" panose="02040603050505030304"/>
              </a:rPr>
              <a:t>Routable, connectionless datagram delivery</a:t>
            </a:r>
          </a:p>
          <a:p>
            <a:pPr lvl="1" eaLnBrk="1" hangingPunct="1"/>
            <a:r>
              <a:rPr lang="en-US" altLang="en-US" sz="1500" dirty="0">
                <a:latin typeface="Calisto MT" panose="02040603050505030304"/>
              </a:rPr>
              <a:t>Specifies source and destination</a:t>
            </a:r>
          </a:p>
          <a:p>
            <a:pPr lvl="1" eaLnBrk="1" hangingPunct="1"/>
            <a:r>
              <a:rPr lang="en-US" altLang="en-US" sz="1500" dirty="0">
                <a:latin typeface="Calisto MT" panose="02040603050505030304"/>
              </a:rPr>
              <a:t>Does not guarantee reliable delivery</a:t>
            </a:r>
          </a:p>
          <a:p>
            <a:pPr lvl="1" eaLnBrk="1" hangingPunct="1"/>
            <a:r>
              <a:rPr lang="en-US" altLang="en-US" sz="1500" dirty="0">
                <a:latin typeface="Calisto MT" panose="02040603050505030304"/>
              </a:rPr>
              <a:t>Large message may be broken into many datagrams, not guaranteed to arrive in the order sent</a:t>
            </a:r>
          </a:p>
          <a:p>
            <a:pPr lvl="1" eaLnBrk="1" hangingPunct="1"/>
            <a:endParaRPr lang="en-US" altLang="en-US" sz="1500" dirty="0">
              <a:latin typeface="Calisto MT" panose="02040603050505030304"/>
            </a:endParaRPr>
          </a:p>
          <a:p>
            <a:pPr eaLnBrk="1" hangingPunct="1"/>
            <a:r>
              <a:rPr lang="en-US" altLang="en-US" dirty="0">
                <a:latin typeface="Calisto MT" panose="02040603050505030304"/>
              </a:rPr>
              <a:t>Transport Control Protocol (TCP)</a:t>
            </a:r>
          </a:p>
          <a:p>
            <a:pPr lvl="1" eaLnBrk="1" hangingPunct="1"/>
            <a:r>
              <a:rPr lang="en-US" altLang="en-US" sz="1500" dirty="0">
                <a:latin typeface="Calisto MT" panose="02040603050505030304"/>
              </a:rPr>
              <a:t>Reliable stream transport service</a:t>
            </a:r>
          </a:p>
          <a:p>
            <a:pPr lvl="1" eaLnBrk="1" hangingPunct="1"/>
            <a:r>
              <a:rPr lang="en-US" altLang="en-US" sz="1500" dirty="0">
                <a:latin typeface="Calisto MT" panose="02040603050505030304"/>
              </a:rPr>
              <a:t>Datagrams are delivered to the receiving application in the order sent</a:t>
            </a:r>
          </a:p>
          <a:p>
            <a:pPr lvl="1" eaLnBrk="1" hangingPunct="1"/>
            <a:r>
              <a:rPr lang="en-US" altLang="en-US" sz="1500" dirty="0">
                <a:latin typeface="Calisto MT" panose="02040603050505030304"/>
              </a:rPr>
              <a:t>Error control is provided to improve reliability</a:t>
            </a:r>
          </a:p>
        </p:txBody>
      </p:sp>
    </p:spTree>
    <p:extLst>
      <p:ext uri="{BB962C8B-B14F-4D97-AF65-F5344CB8AC3E}">
        <p14:creationId xmlns:p14="http://schemas.microsoft.com/office/powerpoint/2010/main" val="11557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Pinging Various URLs</a:t>
            </a:r>
          </a:p>
        </p:txBody>
      </p:sp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885951"/>
            <a:ext cx="4682729" cy="36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AutoShape 4"/>
          <p:cNvSpPr>
            <a:spLocks noChangeArrowheads="1"/>
          </p:cNvSpPr>
          <p:nvPr/>
        </p:nvSpPr>
        <p:spPr bwMode="auto">
          <a:xfrm>
            <a:off x="5772150" y="2361010"/>
            <a:ext cx="1828800" cy="571500"/>
          </a:xfrm>
          <a:prstGeom prst="wedgeRoundRectCallout">
            <a:avLst>
              <a:gd name="adj1" fmla="val -84375"/>
              <a:gd name="adj2" fmla="val -427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Ping in network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 – few millisec</a:t>
            </a:r>
          </a:p>
        </p:txBody>
      </p:sp>
      <p:sp>
        <p:nvSpPr>
          <p:cNvPr id="46087" name="AutoShape 5"/>
          <p:cNvSpPr>
            <a:spLocks noChangeArrowheads="1"/>
          </p:cNvSpPr>
          <p:nvPr/>
        </p:nvSpPr>
        <p:spPr bwMode="auto">
          <a:xfrm>
            <a:off x="5657850" y="3504010"/>
            <a:ext cx="2000250" cy="571500"/>
          </a:xfrm>
          <a:prstGeom prst="wedgeRoundRectCallout">
            <a:avLst>
              <a:gd name="adj1" fmla="val -72856"/>
              <a:gd name="adj2" fmla="val -427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Ping in Syracuse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 – few tens of millisec</a:t>
            </a:r>
          </a:p>
        </p:txBody>
      </p:sp>
      <p:sp>
        <p:nvSpPr>
          <p:cNvPr id="46088" name="AutoShape 10"/>
          <p:cNvSpPr>
            <a:spLocks noChangeArrowheads="1"/>
          </p:cNvSpPr>
          <p:nvPr/>
        </p:nvSpPr>
        <p:spPr bwMode="auto">
          <a:xfrm>
            <a:off x="5429250" y="4647010"/>
            <a:ext cx="2343150" cy="571500"/>
          </a:xfrm>
          <a:prstGeom prst="wedgeRoundRectCallout">
            <a:avLst>
              <a:gd name="adj1" fmla="val -66769"/>
              <a:gd name="adj2" fmla="val -427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Ping to Moscow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 – few hundreds of millisec</a:t>
            </a:r>
          </a:p>
        </p:txBody>
      </p:sp>
    </p:spTree>
    <p:extLst>
      <p:ext uri="{BB962C8B-B14F-4D97-AF65-F5344CB8AC3E}">
        <p14:creationId xmlns:p14="http://schemas.microsoft.com/office/powerpoint/2010/main" val="7938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Calisto MT" panose="02040603050505030304"/>
              </a:rPr>
              <a:t>Tracing HTTP Message with </a:t>
            </a:r>
            <a:r>
              <a:rPr lang="en-US" altLang="en-US" sz="2400" dirty="0" err="1">
                <a:latin typeface="Calisto MT" panose="02040603050505030304"/>
              </a:rPr>
              <a:t>Tracert</a:t>
            </a:r>
            <a:endParaRPr lang="en-US" altLang="en-US" sz="2400" dirty="0">
              <a:latin typeface="Calisto MT" panose="02040603050505030304"/>
            </a:endParaRPr>
          </a:p>
        </p:txBody>
      </p:sp>
      <p:pic>
        <p:nvPicPr>
          <p:cNvPr id="481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1" y="2021682"/>
            <a:ext cx="5250656" cy="317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5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Your Assignment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1800" dirty="0">
                <a:latin typeface="+mj-lt"/>
              </a:rPr>
              <a:t>Your supervisor just handed you a spec for implementation of:</a:t>
            </a:r>
          </a:p>
          <a:p>
            <a:pPr lvl="1" eaLnBrk="1" hangingPunct="1"/>
            <a:r>
              <a:rPr lang="en-US" altLang="en-US" sz="1650" dirty="0">
                <a:latin typeface="+mj-lt"/>
              </a:rPr>
              <a:t>Distributed system with universal connectability using sockets</a:t>
            </a:r>
          </a:p>
          <a:p>
            <a:pPr lvl="1" eaLnBrk="1" hangingPunct="1"/>
            <a:r>
              <a:rPr lang="en-US" altLang="en-US" sz="1650" dirty="0">
                <a:latin typeface="+mj-lt"/>
              </a:rPr>
              <a:t>Can process an open-ended variety of documents</a:t>
            </a:r>
          </a:p>
          <a:p>
            <a:pPr lvl="1" eaLnBrk="1" hangingPunct="1"/>
            <a:r>
              <a:rPr lang="en-US" altLang="en-US" sz="1650" dirty="0">
                <a:latin typeface="+mj-lt"/>
              </a:rPr>
              <a:t>Expandable by 5 orders of magnitude in ten years</a:t>
            </a:r>
          </a:p>
          <a:p>
            <a:pPr lvl="1" eaLnBrk="1" hangingPunct="1"/>
            <a:r>
              <a:rPr lang="en-US" altLang="en-US" sz="1650" dirty="0">
                <a:latin typeface="+mj-lt"/>
              </a:rPr>
              <a:t>Can add new tools easily</a:t>
            </a:r>
          </a:p>
          <a:p>
            <a:pPr lvl="1" eaLnBrk="1" hangingPunct="1"/>
            <a:r>
              <a:rPr lang="en-US" altLang="en-US" sz="1650" dirty="0">
                <a:latin typeface="+mj-lt"/>
              </a:rPr>
              <a:t>Supports 50 million users a day without gridlock</a:t>
            </a:r>
            <a:r>
              <a:rPr lang="en-US" altLang="en-US" sz="1650" dirty="0" smtClean="0">
                <a:latin typeface="+mj-lt"/>
              </a:rPr>
              <a:t>.</a:t>
            </a:r>
            <a:endParaRPr lang="en-US" altLang="en-US" sz="16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68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065611"/>
            <a:ext cx="5829300" cy="6488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HTTP Messages</a:t>
            </a:r>
            <a:r>
              <a:rPr lang="en-US" altLang="en-US" sz="2850" dirty="0">
                <a:latin typeface="Calisto MT" panose="02040603050505030304"/>
              </a:rPr>
              <a:t/>
            </a:r>
            <a:br>
              <a:rPr lang="en-US" altLang="en-US" sz="2850" dirty="0">
                <a:latin typeface="Calisto MT" panose="02040603050505030304"/>
              </a:rPr>
            </a:br>
            <a:r>
              <a:rPr lang="en-US" altLang="en-US" sz="1575" dirty="0">
                <a:latin typeface="Calisto MT" panose="02040603050505030304"/>
              </a:rPr>
              <a:t>as seen by packet sniffer</a:t>
            </a:r>
          </a:p>
        </p:txBody>
      </p:sp>
      <p:sp useBgFill="1">
        <p:nvSpPr>
          <p:cNvPr id="52229" name="Rectangle 3"/>
          <p:cNvSpPr>
            <a:spLocks noChangeArrowheads="1"/>
          </p:cNvSpPr>
          <p:nvPr/>
        </p:nvSpPr>
        <p:spPr bwMode="auto">
          <a:xfrm>
            <a:off x="1600200" y="1885951"/>
            <a:ext cx="5772150" cy="410881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 TCP  113   192.168.0.102  207.46.144.188   2834    80  [2004.05.19 - 12:15:20.718]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6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E  qSó@ €…šÀ¨ fÏ.¼</a:t>
            </a:r>
            <a:br>
              <a:rPr lang="en-US" altLang="en-US" sz="600">
                <a:latin typeface="Courier New" panose="02070309020205020404" pitchFamily="49" charset="0"/>
              </a:rPr>
            </a:br>
            <a:r>
              <a:rPr lang="en-US" altLang="en-US" sz="600">
                <a:latin typeface="Courier New" panose="02070309020205020404" pitchFamily="49" charset="0"/>
              </a:rPr>
              <a:t> P‚X {ÈEPDpÑ¼  GET /ms.htm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Connection: Keep-Alive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Host: www.microsoft.com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6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6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6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 TCP 1102  207.46.144.188   192.168.0.102     80  2834  [2004.05.19 - 12:15:20.843]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6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E N¢¬@ nEÏ.¼À¨ f P</a:t>
            </a:r>
            <a:br>
              <a:rPr lang="en-US" altLang="en-US" sz="600">
                <a:latin typeface="Courier New" panose="02070309020205020404" pitchFamily="49" charset="0"/>
              </a:rPr>
            </a:br>
            <a:r>
              <a:rPr lang="en-US" altLang="en-US" sz="600">
                <a:latin typeface="Courier New" panose="02070309020205020404" pitchFamily="49" charset="0"/>
              </a:rPr>
              <a:t>{ÈE‚XIPÿ¶jà  HTTP/1.1 200 OK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Cache-Control: max-age=60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Content-Length: 669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Content-Type: text/html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Last-Modified: Thu, 11 Jul 2002 17:05:42 GMT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Accept-Ranges: bytes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ETag: "be61bb30fd28c21:27b"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Server: Microsoft-IIS/6.0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P3P: CP="ALL IND DSP COR ADM CONo CUR CUSo IVAo IVDo PSA PSD TAI TELo OUR SAMo CNT COM INT NAV ONL PHY PRE PUR UNI"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X-Powered-By: ASP.NET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Date: Wed, 19 May 2004 16:15:16 GMT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6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&lt;!--TOOLBAR_START--&gt;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&lt;!--TOOLBAR_EXEMPT--&gt;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&lt;!--TOOLBAR_END--&gt;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&lt;!DOCTYPE HTML PUBLIC "-//W3C//DTD HTML 4.0 Transitional//EN"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	"http://www.w3.org/TR/REC-html40/loose.dtd"&gt;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&lt;HTML&gt;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&lt;HEAD&gt;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&lt;META HTTP-EQUIV="Refresh" CONTENT="0; URL=/"&gt;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&lt;TITLE&gt;Microsoft Corporation -- Where Do You Want to Go Today?&lt;/TITLE&gt;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&lt;/HEAD&gt;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&lt;BODY BGCOLOR="#FFFFFF" TEXT="#000000"&gt;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&lt;FONT FACE="Verdana, Arial, Helvetica" SIZE=2&gt;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If your browser can't handle redirect, please click &lt;a href="/"&gt;here&lt;/a&gt;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&lt;/FONT&gt;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&lt;/BODY&gt;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&lt;/HTML&gt;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600">
                <a:latin typeface="Courier New" panose="02070309020205020404" pitchFamily="49" charset="0"/>
              </a:rPr>
              <a:t>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2230" name="AutoShape 4"/>
          <p:cNvSpPr>
            <a:spLocks noChangeArrowheads="1"/>
          </p:cNvSpPr>
          <p:nvPr/>
        </p:nvSpPr>
        <p:spPr bwMode="auto">
          <a:xfrm>
            <a:off x="5886450" y="1885950"/>
            <a:ext cx="1314450" cy="342900"/>
          </a:xfrm>
          <a:prstGeom prst="wedgeRoundRectCallout">
            <a:avLst>
              <a:gd name="adj1" fmla="val -73731"/>
              <a:gd name="adj2" fmla="val -21528"/>
              <a:gd name="adj3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latin typeface="Tahoma" panose="020B0604030504040204" pitchFamily="34" charset="0"/>
              </a:rPr>
              <a:t>Request Message</a:t>
            </a:r>
          </a:p>
        </p:txBody>
      </p:sp>
      <p:sp>
        <p:nvSpPr>
          <p:cNvPr id="52231" name="AutoShape 5"/>
          <p:cNvSpPr>
            <a:spLocks noChangeArrowheads="1"/>
          </p:cNvSpPr>
          <p:nvPr/>
        </p:nvSpPr>
        <p:spPr bwMode="auto">
          <a:xfrm>
            <a:off x="5943600" y="2628900"/>
            <a:ext cx="1314450" cy="342900"/>
          </a:xfrm>
          <a:prstGeom prst="wedgeRoundRectCallout">
            <a:avLst>
              <a:gd name="adj1" fmla="val -79259"/>
              <a:gd name="adj2" fmla="val 5556"/>
              <a:gd name="adj3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latin typeface="Tahoma" panose="020B0604030504040204" pitchFamily="34" charset="0"/>
              </a:rPr>
              <a:t>Response Message</a:t>
            </a:r>
          </a:p>
        </p:txBody>
      </p:sp>
      <p:sp>
        <p:nvSpPr>
          <p:cNvPr id="52232" name="AutoShape 6"/>
          <p:cNvSpPr>
            <a:spLocks noChangeArrowheads="1"/>
          </p:cNvSpPr>
          <p:nvPr/>
        </p:nvSpPr>
        <p:spPr bwMode="auto">
          <a:xfrm>
            <a:off x="4000500" y="3086100"/>
            <a:ext cx="742950" cy="342900"/>
          </a:xfrm>
          <a:prstGeom prst="wedgeRoundRectCallout">
            <a:avLst>
              <a:gd name="adj1" fmla="val -143912"/>
              <a:gd name="adj2" fmla="val -3819"/>
              <a:gd name="adj3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latin typeface="Tahoma" panose="020B0604030504040204" pitchFamily="34" charset="0"/>
              </a:rPr>
              <a:t>headers</a:t>
            </a:r>
          </a:p>
        </p:txBody>
      </p:sp>
      <p:sp>
        <p:nvSpPr>
          <p:cNvPr id="52233" name="AutoShape 7"/>
          <p:cNvSpPr>
            <a:spLocks noChangeArrowheads="1"/>
          </p:cNvSpPr>
          <p:nvPr/>
        </p:nvSpPr>
        <p:spPr bwMode="auto">
          <a:xfrm>
            <a:off x="5600700" y="4514850"/>
            <a:ext cx="1143000" cy="342900"/>
          </a:xfrm>
          <a:prstGeom prst="wedgeRoundRectCallout">
            <a:avLst>
              <a:gd name="adj1" fmla="val -111042"/>
              <a:gd name="adj2" fmla="val -3819"/>
              <a:gd name="adj3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latin typeface="Tahoma" panose="020B0604030504040204" pitchFamily="34" charset="0"/>
              </a:rPr>
              <a:t>message body</a:t>
            </a:r>
          </a:p>
        </p:txBody>
      </p:sp>
      <p:sp>
        <p:nvSpPr>
          <p:cNvPr id="52234" name="AutoShape 8"/>
          <p:cNvSpPr>
            <a:spLocks noChangeArrowheads="1"/>
          </p:cNvSpPr>
          <p:nvPr/>
        </p:nvSpPr>
        <p:spPr bwMode="auto">
          <a:xfrm>
            <a:off x="4171950" y="2228850"/>
            <a:ext cx="914400" cy="342900"/>
          </a:xfrm>
          <a:prstGeom prst="wedgeRoundRectCallout">
            <a:avLst>
              <a:gd name="adj1" fmla="val -128514"/>
              <a:gd name="adj2" fmla="val -37847"/>
              <a:gd name="adj3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latin typeface="Tahoma" panose="020B0604030504040204" pitchFamily="34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5212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Typical HTTP Transaction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sto MT" panose="02040603050505030304"/>
              </a:rPr>
              <a:t>Client browser finds a machine address from an internet Domain Name Server (DNS).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sto MT" panose="02040603050505030304"/>
              </a:rPr>
              <a:t>Client and Server open TCP/IP socket connection.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sto MT" panose="02040603050505030304"/>
              </a:rPr>
              <a:t>Server waits for a request.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sto MT" panose="02040603050505030304"/>
              </a:rPr>
              <a:t>Browser sends a verb and an object: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>
                <a:latin typeface="Calisto MT" panose="02040603050505030304"/>
              </a:rPr>
              <a:t>GET XYZ.HTM or POST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>
                <a:latin typeface="Calisto MT" panose="02040603050505030304"/>
              </a:rPr>
              <a:t>If there is an error server can send back an HTML-based explanation.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sto MT" panose="02040603050505030304"/>
              </a:rPr>
              <a:t>Server applies headers to a returned HTML file and delivers to browser.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sto MT" panose="02040603050505030304"/>
              </a:rPr>
              <a:t>Client and Server close connection.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>
                <a:latin typeface="Calisto MT" panose="02040603050505030304"/>
              </a:rPr>
              <a:t>It is possible for the client to request the connection stay open with HTTP 1.1.</a:t>
            </a:r>
          </a:p>
        </p:txBody>
      </p:sp>
    </p:spTree>
    <p:extLst>
      <p:ext uri="{BB962C8B-B14F-4D97-AF65-F5344CB8AC3E}">
        <p14:creationId xmlns:p14="http://schemas.microsoft.com/office/powerpoint/2010/main" val="2471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9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172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chemeClr val="tx2"/>
                </a:solidFill>
                <a:hlinkClick r:id="rId4" action="ppaction://hlinksldjump"/>
              </a:rPr>
              <a:t>Table of Contents</a:t>
            </a:r>
          </a:p>
        </p:txBody>
      </p:sp>
      <p:sp>
        <p:nvSpPr>
          <p:cNvPr id="604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9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172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4C8704-95DD-476F-8315-9BAEEC2D9A63}" type="slidenum">
              <a:rPr lang="en-US" altLang="en-US" sz="75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750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1143000" y="857250"/>
          <a:ext cx="6858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5" imgW="10123449" imgH="7837662" progId="Visio.Drawing.11">
                  <p:embed/>
                </p:oleObj>
              </mc:Choice>
              <mc:Fallback>
                <p:oleObj name="Visio" r:id="rId5" imgW="10123449" imgH="783766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57250"/>
                        <a:ext cx="68580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3997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HTTP Methods</a:t>
            </a:r>
          </a:p>
        </p:txBody>
      </p:sp>
      <p:sp useBgFill="1">
        <p:nvSpPr>
          <p:cNvPr id="6246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088357"/>
            <a:ext cx="5829300" cy="3398044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1200" dirty="0">
                <a:latin typeface="Calisto MT" panose="02040603050505030304"/>
              </a:rPr>
              <a:t>GET request-URI HTTP/1.1</a:t>
            </a:r>
          </a:p>
          <a:p>
            <a:pPr lvl="1" eaLnBrk="1" hangingPunct="1"/>
            <a:r>
              <a:rPr lang="en-US" altLang="en-US" sz="1200" dirty="0">
                <a:latin typeface="Calisto MT" panose="02040603050505030304"/>
              </a:rPr>
              <a:t>Retrieve entity specified in request-URI as body of response message</a:t>
            </a:r>
          </a:p>
          <a:p>
            <a:pPr eaLnBrk="1" hangingPunct="1"/>
            <a:r>
              <a:rPr lang="en-US" altLang="en-US" sz="1200" dirty="0">
                <a:latin typeface="Calisto MT" panose="02040603050505030304"/>
              </a:rPr>
              <a:t>POST request-URI HTTP/1.1</a:t>
            </a:r>
          </a:p>
          <a:p>
            <a:pPr lvl="1" eaLnBrk="1" hangingPunct="1"/>
            <a:r>
              <a:rPr lang="en-US" altLang="en-US" sz="1200" dirty="0">
                <a:latin typeface="Calisto MT" panose="02040603050505030304"/>
              </a:rPr>
              <a:t>Sends data in message body to the entity specified in request-URI</a:t>
            </a:r>
          </a:p>
          <a:p>
            <a:pPr eaLnBrk="1" hangingPunct="1"/>
            <a:r>
              <a:rPr lang="en-US" altLang="en-US" sz="1200" dirty="0">
                <a:latin typeface="Calisto MT" panose="02040603050505030304"/>
              </a:rPr>
              <a:t>PUT request-URI HTTP/1.1</a:t>
            </a:r>
          </a:p>
          <a:p>
            <a:pPr lvl="1" eaLnBrk="1" hangingPunct="1"/>
            <a:r>
              <a:rPr lang="en-US" altLang="en-US" sz="1200" dirty="0">
                <a:latin typeface="Calisto MT" panose="02040603050505030304"/>
              </a:rPr>
              <a:t>Sends entity in message body to become newly created entity specified by request-URI</a:t>
            </a:r>
          </a:p>
          <a:p>
            <a:pPr eaLnBrk="1" hangingPunct="1"/>
            <a:r>
              <a:rPr lang="en-US" altLang="en-US" sz="1200" dirty="0">
                <a:latin typeface="Calisto MT" panose="02040603050505030304"/>
              </a:rPr>
              <a:t>HEAD request-URI HTTP/1.1</a:t>
            </a:r>
          </a:p>
          <a:p>
            <a:pPr lvl="1" eaLnBrk="1" hangingPunct="1"/>
            <a:r>
              <a:rPr lang="en-US" altLang="en-US" sz="1200" dirty="0">
                <a:latin typeface="Calisto MT" panose="02040603050505030304"/>
              </a:rPr>
              <a:t>Same as GET except the server does not send specified entity in response message</a:t>
            </a:r>
          </a:p>
          <a:p>
            <a:pPr eaLnBrk="1" hangingPunct="1"/>
            <a:r>
              <a:rPr lang="en-US" altLang="en-US" sz="1200" dirty="0">
                <a:latin typeface="Calisto MT" panose="02040603050505030304"/>
              </a:rPr>
              <a:t>DELETE request-URI HTTP/1.1</a:t>
            </a:r>
          </a:p>
          <a:p>
            <a:pPr lvl="1" eaLnBrk="1" hangingPunct="1"/>
            <a:r>
              <a:rPr lang="en-US" altLang="en-US" sz="1200" dirty="0">
                <a:latin typeface="Calisto MT" panose="02040603050505030304"/>
              </a:rPr>
              <a:t>Request to delete entity specified in request-URI.  </a:t>
            </a:r>
          </a:p>
          <a:p>
            <a:pPr eaLnBrk="1" hangingPunct="1"/>
            <a:r>
              <a:rPr lang="en-US" altLang="en-US" sz="1200" dirty="0">
                <a:latin typeface="Calisto MT" panose="02040603050505030304"/>
              </a:rPr>
              <a:t>TRACE request-URI HTTP/1.1</a:t>
            </a:r>
          </a:p>
          <a:p>
            <a:pPr lvl="1" eaLnBrk="1" hangingPunct="1"/>
            <a:r>
              <a:rPr lang="en-US" altLang="en-US" sz="1200" dirty="0">
                <a:latin typeface="Calisto MT" panose="02040603050505030304"/>
              </a:rPr>
              <a:t>Request for each host node to report back</a:t>
            </a:r>
          </a:p>
          <a:p>
            <a:pPr lvl="1" eaLnBrk="1" hangingPunct="1"/>
            <a:endParaRPr lang="en-US" altLang="en-US" sz="1200" dirty="0"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31321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HTTP Request</a:t>
            </a:r>
          </a:p>
        </p:txBody>
      </p:sp>
      <p:sp>
        <p:nvSpPr>
          <p:cNvPr id="64516" name="Text Box 2"/>
          <p:cNvSpPr txBox="1">
            <a:spLocks noChangeArrowheads="1"/>
          </p:cNvSpPr>
          <p:nvPr/>
        </p:nvSpPr>
        <p:spPr bwMode="auto">
          <a:xfrm>
            <a:off x="1485900" y="2895601"/>
            <a:ext cx="6229350" cy="1892826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GET /default.asp HTTP/1.0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Accept: image/gif, image/x-bitmap, image/jpeg, */*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Accept-Language: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en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User-Agent: Mozilla/1.22 (compatible; MSIE 2.0; Windows 95)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Connection: Keep-Alive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If-Modified-Since: Sunday, 17-Apr-96 04:32:58 GMT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500" b="1" dirty="0">
              <a:latin typeface="Lucida Console" panose="020B0609040504020204" pitchFamily="49" charset="0"/>
            </a:endParaRPr>
          </a:p>
        </p:txBody>
      </p:sp>
      <p:sp>
        <p:nvSpPr>
          <p:cNvPr id="64518" name="Text Box 4"/>
          <p:cNvSpPr txBox="1">
            <a:spLocks noChangeArrowheads="1"/>
          </p:cNvSpPr>
          <p:nvPr/>
        </p:nvSpPr>
        <p:spPr bwMode="auto">
          <a:xfrm>
            <a:off x="1485901" y="2414588"/>
            <a:ext cx="8002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/>
              <a:t>Method</a:t>
            </a:r>
          </a:p>
        </p:txBody>
      </p:sp>
      <p:sp>
        <p:nvSpPr>
          <p:cNvPr id="64519" name="Text Box 5"/>
          <p:cNvSpPr txBox="1">
            <a:spLocks noChangeArrowheads="1"/>
          </p:cNvSpPr>
          <p:nvPr/>
        </p:nvSpPr>
        <p:spPr bwMode="auto">
          <a:xfrm>
            <a:off x="2571750" y="2414588"/>
            <a:ext cx="48282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/>
              <a:t>File</a:t>
            </a:r>
          </a:p>
        </p:txBody>
      </p:sp>
      <p:sp>
        <p:nvSpPr>
          <p:cNvPr id="64520" name="Text Box 6"/>
          <p:cNvSpPr txBox="1">
            <a:spLocks noChangeArrowheads="1"/>
          </p:cNvSpPr>
          <p:nvPr/>
        </p:nvSpPr>
        <p:spPr bwMode="auto">
          <a:xfrm>
            <a:off x="3429001" y="2414588"/>
            <a:ext cx="129721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/>
              <a:t>HTTP version</a:t>
            </a:r>
          </a:p>
        </p:txBody>
      </p:sp>
      <p:sp>
        <p:nvSpPr>
          <p:cNvPr id="64521" name="Line 7"/>
          <p:cNvSpPr>
            <a:spLocks noChangeShapeType="1"/>
          </p:cNvSpPr>
          <p:nvPr/>
        </p:nvSpPr>
        <p:spPr bwMode="auto">
          <a:xfrm>
            <a:off x="1771650" y="2657475"/>
            <a:ext cx="0" cy="210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64522" name="Line 8"/>
          <p:cNvSpPr>
            <a:spLocks noChangeShapeType="1"/>
          </p:cNvSpPr>
          <p:nvPr/>
        </p:nvSpPr>
        <p:spPr bwMode="auto">
          <a:xfrm>
            <a:off x="2800350" y="2657475"/>
            <a:ext cx="0" cy="210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64523" name="Line 9"/>
          <p:cNvSpPr>
            <a:spLocks noChangeShapeType="1"/>
          </p:cNvSpPr>
          <p:nvPr/>
        </p:nvSpPr>
        <p:spPr bwMode="auto">
          <a:xfrm>
            <a:off x="3943350" y="2657475"/>
            <a:ext cx="0" cy="210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64524" name="Text Box 10"/>
          <p:cNvSpPr txBox="1">
            <a:spLocks noChangeArrowheads="1"/>
          </p:cNvSpPr>
          <p:nvPr/>
        </p:nvSpPr>
        <p:spPr bwMode="auto">
          <a:xfrm>
            <a:off x="6743700" y="2414588"/>
            <a:ext cx="86754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/>
              <a:t>Headers</a:t>
            </a:r>
          </a:p>
        </p:txBody>
      </p:sp>
      <p:sp>
        <p:nvSpPr>
          <p:cNvPr id="64525" name="Line 11"/>
          <p:cNvSpPr>
            <a:spLocks noChangeShapeType="1"/>
          </p:cNvSpPr>
          <p:nvPr/>
        </p:nvSpPr>
        <p:spPr bwMode="auto">
          <a:xfrm flipH="1">
            <a:off x="6572250" y="2696766"/>
            <a:ext cx="4572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64526" name="Text Box 12"/>
          <p:cNvSpPr txBox="1">
            <a:spLocks noChangeArrowheads="1"/>
          </p:cNvSpPr>
          <p:nvPr/>
        </p:nvSpPr>
        <p:spPr bwMode="auto">
          <a:xfrm>
            <a:off x="2228851" y="4861322"/>
            <a:ext cx="184858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/>
              <a:t>Data – none for GET</a:t>
            </a:r>
          </a:p>
        </p:txBody>
      </p:sp>
      <p:sp>
        <p:nvSpPr>
          <p:cNvPr id="64527" name="Line 13"/>
          <p:cNvSpPr>
            <a:spLocks noChangeShapeType="1"/>
          </p:cNvSpPr>
          <p:nvPr/>
        </p:nvSpPr>
        <p:spPr bwMode="auto">
          <a:xfrm flipH="1" flipV="1">
            <a:off x="1657350" y="4457700"/>
            <a:ext cx="5715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64528" name="Text Box 14"/>
          <p:cNvSpPr txBox="1">
            <a:spLocks noChangeArrowheads="1"/>
          </p:cNvSpPr>
          <p:nvPr/>
        </p:nvSpPr>
        <p:spPr bwMode="auto">
          <a:xfrm>
            <a:off x="3429000" y="4586288"/>
            <a:ext cx="100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/>
              <a:t>Blank line</a:t>
            </a:r>
          </a:p>
        </p:txBody>
      </p:sp>
      <p:sp>
        <p:nvSpPr>
          <p:cNvPr id="64529" name="Line 15"/>
          <p:cNvSpPr>
            <a:spLocks noChangeShapeType="1"/>
          </p:cNvSpPr>
          <p:nvPr/>
        </p:nvSpPr>
        <p:spPr bwMode="auto">
          <a:xfrm flipH="1" flipV="1">
            <a:off x="1657350" y="4229100"/>
            <a:ext cx="17716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8942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>
                <a:latin typeface="Calisto MT" panose="02040603050505030304"/>
              </a:rPr>
              <a:t>Multipurpose Internet Mail Extensions (MIME</a:t>
            </a:r>
            <a:r>
              <a:rPr lang="en-US" altLang="en-US" sz="1800" dirty="0" smtClean="0">
                <a:latin typeface="Calisto MT" panose="02040603050505030304"/>
              </a:rPr>
              <a:t>)</a:t>
            </a:r>
            <a:endParaRPr lang="en-US" altLang="en-US" sz="1350" dirty="0">
              <a:latin typeface="Calisto MT" panose="02040603050505030304"/>
            </a:endParaRPr>
          </a:p>
        </p:txBody>
      </p:sp>
      <p:sp>
        <p:nvSpPr>
          <p:cNvPr id="665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Defines types of data/documents</a:t>
            </a:r>
          </a:p>
          <a:p>
            <a:pPr lvl="1" eaLnBrk="1" hangingPunct="1"/>
            <a:r>
              <a:rPr lang="en-US" altLang="en-US" sz="2025" dirty="0">
                <a:latin typeface="Calisto MT" panose="02040603050505030304"/>
              </a:rPr>
              <a:t>text/plain</a:t>
            </a:r>
          </a:p>
          <a:p>
            <a:pPr lvl="1" eaLnBrk="1" hangingPunct="1"/>
            <a:r>
              <a:rPr lang="en-US" altLang="en-US" sz="2025" dirty="0">
                <a:latin typeface="Calisto MT" panose="02040603050505030304"/>
              </a:rPr>
              <a:t>text/html</a:t>
            </a:r>
          </a:p>
          <a:p>
            <a:pPr lvl="1" eaLnBrk="1" hangingPunct="1"/>
            <a:r>
              <a:rPr lang="en-US" altLang="en-US" sz="2025" dirty="0">
                <a:latin typeface="Calisto MT" panose="02040603050505030304"/>
              </a:rPr>
              <a:t>image/gif</a:t>
            </a:r>
          </a:p>
          <a:p>
            <a:pPr lvl="1" eaLnBrk="1" hangingPunct="1"/>
            <a:r>
              <a:rPr lang="en-US" altLang="en-US" sz="2025" dirty="0">
                <a:latin typeface="Calisto MT" panose="02040603050505030304"/>
              </a:rPr>
              <a:t>image/jpeg</a:t>
            </a:r>
          </a:p>
          <a:p>
            <a:pPr lvl="1" eaLnBrk="1" hangingPunct="1"/>
            <a:r>
              <a:rPr lang="en-US" altLang="en-US" sz="2025" dirty="0">
                <a:latin typeface="Calisto MT" panose="02040603050505030304"/>
              </a:rPr>
              <a:t>audio/x-</a:t>
            </a:r>
            <a:r>
              <a:rPr lang="en-US" altLang="en-US" sz="2025" dirty="0" err="1">
                <a:latin typeface="Calisto MT" panose="02040603050505030304"/>
              </a:rPr>
              <a:t>pn</a:t>
            </a:r>
            <a:r>
              <a:rPr lang="en-US" altLang="en-US" sz="2025" dirty="0">
                <a:latin typeface="Calisto MT" panose="02040603050505030304"/>
              </a:rPr>
              <a:t>-</a:t>
            </a:r>
            <a:r>
              <a:rPr lang="en-US" altLang="en-US" sz="2025" dirty="0" err="1">
                <a:latin typeface="Calisto MT" panose="02040603050505030304"/>
              </a:rPr>
              <a:t>realaudio</a:t>
            </a:r>
            <a:endParaRPr lang="en-US" altLang="en-US" sz="2025" dirty="0">
              <a:latin typeface="Calisto MT" panose="02040603050505030304"/>
            </a:endParaRPr>
          </a:p>
          <a:p>
            <a:pPr lvl="1" eaLnBrk="1" hangingPunct="1"/>
            <a:r>
              <a:rPr lang="en-US" altLang="en-US" sz="2025" dirty="0">
                <a:latin typeface="Calisto MT" panose="02040603050505030304"/>
              </a:rPr>
              <a:t>audio/x-</a:t>
            </a:r>
            <a:r>
              <a:rPr lang="en-US" altLang="en-US" sz="2025" dirty="0" err="1">
                <a:latin typeface="Calisto MT" panose="02040603050505030304"/>
              </a:rPr>
              <a:t>ms</a:t>
            </a:r>
            <a:r>
              <a:rPr lang="en-US" altLang="en-US" sz="2025" dirty="0">
                <a:latin typeface="Calisto MT" panose="02040603050505030304"/>
              </a:rPr>
              <a:t>-</a:t>
            </a:r>
            <a:r>
              <a:rPr lang="en-US" altLang="en-US" sz="2025" dirty="0" err="1">
                <a:latin typeface="Calisto MT" panose="02040603050505030304"/>
              </a:rPr>
              <a:t>wma</a:t>
            </a:r>
            <a:endParaRPr lang="en-US" altLang="en-US" sz="2025" dirty="0">
              <a:latin typeface="Calisto MT" panose="02040603050505030304"/>
            </a:endParaRPr>
          </a:p>
          <a:p>
            <a:pPr lvl="1" eaLnBrk="1" hangingPunct="1"/>
            <a:r>
              <a:rPr lang="en-US" altLang="en-US" sz="2025" dirty="0">
                <a:latin typeface="Calisto MT" panose="02040603050505030304"/>
              </a:rPr>
              <a:t>video/x-</a:t>
            </a:r>
            <a:r>
              <a:rPr lang="en-US" altLang="en-US" sz="2025" dirty="0" err="1">
                <a:latin typeface="Calisto MT" panose="02040603050505030304"/>
              </a:rPr>
              <a:t>ms</a:t>
            </a:r>
            <a:r>
              <a:rPr lang="en-US" altLang="en-US" sz="2025" dirty="0">
                <a:latin typeface="Calisto MT" panose="02040603050505030304"/>
              </a:rPr>
              <a:t>-</a:t>
            </a:r>
            <a:r>
              <a:rPr lang="en-US" altLang="en-US" sz="2025" dirty="0" err="1">
                <a:latin typeface="Calisto MT" panose="02040603050505030304"/>
              </a:rPr>
              <a:t>asf</a:t>
            </a:r>
            <a:endParaRPr lang="en-US" altLang="en-US" sz="2025" dirty="0">
              <a:latin typeface="Calisto MT" panose="02040603050505030304"/>
            </a:endParaRPr>
          </a:p>
          <a:p>
            <a:pPr lvl="1" eaLnBrk="1" hangingPunct="1"/>
            <a:r>
              <a:rPr lang="en-US" altLang="en-US" sz="2025" dirty="0">
                <a:latin typeface="Calisto MT" panose="02040603050505030304"/>
              </a:rPr>
              <a:t>application/octet-stream </a:t>
            </a:r>
          </a:p>
        </p:txBody>
      </p:sp>
    </p:spTree>
    <p:extLst>
      <p:ext uri="{BB962C8B-B14F-4D97-AF65-F5344CB8AC3E}">
        <p14:creationId xmlns:p14="http://schemas.microsoft.com/office/powerpoint/2010/main" val="29162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HTTP Response</a:t>
            </a:r>
            <a:endParaRPr lang="en-US" altLang="en-US" sz="1950" dirty="0">
              <a:latin typeface="Calisto MT" panose="02040603050505030304"/>
            </a:endParaRPr>
          </a:p>
        </p:txBody>
      </p:sp>
      <p:sp>
        <p:nvSpPr>
          <p:cNvPr id="70660" name="Text Box 2"/>
          <p:cNvSpPr txBox="1">
            <a:spLocks noChangeArrowheads="1"/>
          </p:cNvSpPr>
          <p:nvPr/>
        </p:nvSpPr>
        <p:spPr bwMode="auto">
          <a:xfrm>
            <a:off x="1639491" y="3188494"/>
            <a:ext cx="5314950" cy="1962076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HTTP/1.0 200 OK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Date: Sun, 21 Apr 1996 02:20:42 GMT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Server: Microsoft-Internet-Information-Server/5.0 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Connection: keep-alive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Content-Type: text/html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Last-Modified: Thu, 18 Apr 1996 17:39:05 GMT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Content-Length: 2543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&lt;HTML&gt; Some data... blah, blah, blah &lt;/HTML&gt;</a:t>
            </a: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1582342" y="2461022"/>
            <a:ext cx="129721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/>
              <a:t>HTTP version</a:t>
            </a:r>
          </a:p>
        </p:txBody>
      </p:sp>
      <p:sp>
        <p:nvSpPr>
          <p:cNvPr id="70663" name="Line 5"/>
          <p:cNvSpPr>
            <a:spLocks noChangeShapeType="1"/>
          </p:cNvSpPr>
          <p:nvPr/>
        </p:nvSpPr>
        <p:spPr bwMode="auto">
          <a:xfrm>
            <a:off x="2153841" y="2703910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70664" name="Text Box 6"/>
          <p:cNvSpPr txBox="1">
            <a:spLocks noChangeArrowheads="1"/>
          </p:cNvSpPr>
          <p:nvPr/>
        </p:nvSpPr>
        <p:spPr bwMode="auto">
          <a:xfrm>
            <a:off x="2946797" y="2461022"/>
            <a:ext cx="11657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/>
              <a:t>Status code</a:t>
            </a:r>
          </a:p>
        </p:txBody>
      </p:sp>
      <p:sp>
        <p:nvSpPr>
          <p:cNvPr id="70665" name="Text Box 7"/>
          <p:cNvSpPr txBox="1">
            <a:spLocks noChangeArrowheads="1"/>
          </p:cNvSpPr>
          <p:nvPr/>
        </p:nvSpPr>
        <p:spPr bwMode="auto">
          <a:xfrm>
            <a:off x="4176712" y="2461022"/>
            <a:ext cx="14253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/>
              <a:t>Reason phrase</a:t>
            </a:r>
          </a:p>
        </p:txBody>
      </p:sp>
      <p:sp>
        <p:nvSpPr>
          <p:cNvPr id="70666" name="Line 8"/>
          <p:cNvSpPr>
            <a:spLocks noChangeShapeType="1"/>
          </p:cNvSpPr>
          <p:nvPr/>
        </p:nvSpPr>
        <p:spPr bwMode="auto">
          <a:xfrm flipH="1">
            <a:off x="2896791" y="2703911"/>
            <a:ext cx="514350" cy="4964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70667" name="Line 9"/>
          <p:cNvSpPr>
            <a:spLocks noChangeShapeType="1"/>
          </p:cNvSpPr>
          <p:nvPr/>
        </p:nvSpPr>
        <p:spPr bwMode="auto">
          <a:xfrm flipH="1">
            <a:off x="3296841" y="2703911"/>
            <a:ext cx="1257300" cy="5536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70668" name="Text Box 10"/>
          <p:cNvSpPr txBox="1">
            <a:spLocks noChangeArrowheads="1"/>
          </p:cNvSpPr>
          <p:nvPr/>
        </p:nvSpPr>
        <p:spPr bwMode="auto">
          <a:xfrm>
            <a:off x="6611541" y="2518172"/>
            <a:ext cx="86754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/>
              <a:t>Headers</a:t>
            </a:r>
          </a:p>
        </p:txBody>
      </p:sp>
      <p:sp>
        <p:nvSpPr>
          <p:cNvPr id="70669" name="Line 11"/>
          <p:cNvSpPr>
            <a:spLocks noChangeShapeType="1"/>
          </p:cNvSpPr>
          <p:nvPr/>
        </p:nvSpPr>
        <p:spPr bwMode="auto">
          <a:xfrm flipH="1">
            <a:off x="5925741" y="2761061"/>
            <a:ext cx="1028700" cy="7822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70670" name="Text Box 12"/>
          <p:cNvSpPr txBox="1">
            <a:spLocks noChangeArrowheads="1"/>
          </p:cNvSpPr>
          <p:nvPr/>
        </p:nvSpPr>
        <p:spPr bwMode="auto">
          <a:xfrm>
            <a:off x="7148513" y="4000501"/>
            <a:ext cx="5597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/>
              <a:t>Data</a:t>
            </a:r>
          </a:p>
        </p:txBody>
      </p:sp>
      <p:sp>
        <p:nvSpPr>
          <p:cNvPr id="70671" name="Line 13"/>
          <p:cNvSpPr>
            <a:spLocks noChangeShapeType="1"/>
          </p:cNvSpPr>
          <p:nvPr/>
        </p:nvSpPr>
        <p:spPr bwMode="auto">
          <a:xfrm flipH="1">
            <a:off x="6286500" y="4286250"/>
            <a:ext cx="1090613" cy="628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251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1650" y="1028700"/>
            <a:ext cx="5772150" cy="514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Status Codes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2057400"/>
            <a:ext cx="1771650" cy="34861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/>
              <a:t>200   OK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/>
              <a:t>201   Created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/>
              <a:t>202   Accepted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/>
              <a:t>204   No Content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/>
              <a:t>301   Moved Permanently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/>
              <a:t>302   Moved Temporarily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/>
              <a:t>304   Not Modified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/>
              <a:t>400   Bad Request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/>
              <a:t>401   Unauthorized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/>
              <a:t>403   Forbidden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/>
              <a:t>404   Not Found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/>
              <a:t>500   Internal Server Error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/>
              <a:t>501   Not Implemented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/>
              <a:t>502   Bad Gateway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/>
              <a:t>503   Service Unavailable</a:t>
            </a:r>
          </a:p>
        </p:txBody>
      </p:sp>
      <p:sp>
        <p:nvSpPr>
          <p:cNvPr id="74758" name="Text Box 4"/>
          <p:cNvSpPr txBox="1">
            <a:spLocks noChangeArrowheads="1"/>
          </p:cNvSpPr>
          <p:nvPr/>
        </p:nvSpPr>
        <p:spPr bwMode="auto">
          <a:xfrm>
            <a:off x="3371850" y="2057400"/>
            <a:ext cx="4514850" cy="256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Classes: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050">
              <a:solidFill>
                <a:srgbClr val="FF33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solidFill>
                  <a:srgbClr val="FF3300"/>
                </a:solidFill>
                <a:latin typeface="Tahoma" panose="020B0604030504040204" pitchFamily="34" charset="0"/>
              </a:rPr>
              <a:t>1xx:</a:t>
            </a:r>
            <a:r>
              <a:rPr lang="en-US" altLang="en-US" sz="1050">
                <a:latin typeface="Tahoma" panose="020B0604030504040204" pitchFamily="34" charset="0"/>
              </a:rPr>
              <a:t> Informational 	- not used, reserved for future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05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solidFill>
                  <a:srgbClr val="FF3300"/>
                </a:solidFill>
                <a:latin typeface="Tahoma" panose="020B0604030504040204" pitchFamily="34" charset="0"/>
              </a:rPr>
              <a:t>2xx:</a:t>
            </a:r>
            <a:r>
              <a:rPr lang="en-US" altLang="en-US" sz="1050">
                <a:latin typeface="Tahoma" panose="020B0604030504040204" pitchFamily="34" charset="0"/>
              </a:rPr>
              <a:t> Success 	- action was successfully received, understood, 		  and accepted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05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solidFill>
                  <a:srgbClr val="FF3300"/>
                </a:solidFill>
                <a:latin typeface="Tahoma" panose="020B0604030504040204" pitchFamily="34" charset="0"/>
              </a:rPr>
              <a:t>3xx:</a:t>
            </a:r>
            <a:r>
              <a:rPr lang="en-US" altLang="en-US" sz="1050">
                <a:latin typeface="Tahoma" panose="020B0604030504040204" pitchFamily="34" charset="0"/>
              </a:rPr>
              <a:t> Redirection 	- further action needed to complete request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05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solidFill>
                  <a:srgbClr val="FF3300"/>
                </a:solidFill>
                <a:latin typeface="Tahoma" panose="020B0604030504040204" pitchFamily="34" charset="0"/>
              </a:rPr>
              <a:t>4xx:</a:t>
            </a:r>
            <a:r>
              <a:rPr lang="en-US" altLang="en-US" sz="1050">
                <a:latin typeface="Tahoma" panose="020B0604030504040204" pitchFamily="34" charset="0"/>
              </a:rPr>
              <a:t> Client Error 	- request contains bad syntax or cannot be fulfilled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05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solidFill>
                  <a:srgbClr val="FF3300"/>
                </a:solidFill>
                <a:latin typeface="Tahoma" panose="020B0604030504040204" pitchFamily="34" charset="0"/>
              </a:rPr>
              <a:t>5xx:</a:t>
            </a:r>
            <a:r>
              <a:rPr lang="en-US" altLang="en-US" sz="1050">
                <a:latin typeface="Tahoma" panose="020B0604030504040204" pitchFamily="34" charset="0"/>
              </a:rPr>
              <a:t> Server Error 	- server failed to fulfill an apparently valid request</a:t>
            </a:r>
          </a:p>
        </p:txBody>
      </p:sp>
    </p:spTree>
    <p:extLst>
      <p:ext uri="{BB962C8B-B14F-4D97-AF65-F5344CB8AC3E}">
        <p14:creationId xmlns:p14="http://schemas.microsoft.com/office/powerpoint/2010/main" val="319132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Web Processing Models</a:t>
            </a:r>
          </a:p>
        </p:txBody>
      </p:sp>
      <p:sp>
        <p:nvSpPr>
          <p:cNvPr id="8294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1350" dirty="0" err="1">
                <a:latin typeface="Calisto MT" panose="02040603050505030304"/>
              </a:rPr>
              <a:t>HyperText</a:t>
            </a:r>
            <a:r>
              <a:rPr lang="en-US" altLang="en-US" sz="1350" dirty="0">
                <a:latin typeface="Calisto MT" panose="02040603050505030304"/>
              </a:rPr>
              <a:t> Markup Language (HTML)</a:t>
            </a:r>
          </a:p>
          <a:p>
            <a:pPr lvl="1" eaLnBrk="1" hangingPunct="1"/>
            <a:r>
              <a:rPr lang="en-US" altLang="en-US" sz="1275" dirty="0">
                <a:latin typeface="Calisto MT" panose="02040603050505030304"/>
              </a:rPr>
              <a:t>Web of linked documents</a:t>
            </a:r>
          </a:p>
          <a:p>
            <a:pPr lvl="1" eaLnBrk="1" hangingPunct="1"/>
            <a:r>
              <a:rPr lang="en-US" altLang="en-US" sz="1275" dirty="0">
                <a:latin typeface="Calisto MT" panose="02040603050505030304"/>
              </a:rPr>
              <a:t>Unlimited scope of information content</a:t>
            </a:r>
          </a:p>
          <a:p>
            <a:pPr eaLnBrk="1" hangingPunct="1"/>
            <a:r>
              <a:rPr lang="en-US" altLang="en-US" sz="1350" dirty="0" err="1">
                <a:latin typeface="Calisto MT" panose="02040603050505030304"/>
              </a:rPr>
              <a:t>HyperText</a:t>
            </a:r>
            <a:r>
              <a:rPr lang="en-US" altLang="en-US" sz="1350" dirty="0">
                <a:latin typeface="Calisto MT" panose="02040603050505030304"/>
              </a:rPr>
              <a:t> Transfer Protocol (HTTP)</a:t>
            </a:r>
          </a:p>
          <a:p>
            <a:pPr lvl="1" eaLnBrk="1" hangingPunct="1"/>
            <a:r>
              <a:rPr lang="en-US" altLang="en-US" sz="1275" dirty="0">
                <a:latin typeface="Calisto MT" panose="02040603050505030304"/>
              </a:rPr>
              <a:t>Universal access</a:t>
            </a:r>
          </a:p>
          <a:p>
            <a:pPr lvl="1" eaLnBrk="1" hangingPunct="1"/>
            <a:r>
              <a:rPr lang="en-US" altLang="en-US" sz="1275" dirty="0">
                <a:latin typeface="Calisto MT" panose="02040603050505030304"/>
                <a:cs typeface="Arial" panose="020B0604020202020204" pitchFamily="34" charset="0"/>
              </a:rPr>
              <a:t>HTTP is a "request-response" protocol specifying that a client will open a connection to server then send request using a very specific format. Server will then respond and close connection. </a:t>
            </a:r>
            <a:endParaRPr lang="en-US" altLang="en-US" sz="1275" dirty="0">
              <a:latin typeface="Calisto MT" panose="02040603050505030304"/>
            </a:endParaRPr>
          </a:p>
          <a:p>
            <a:pPr eaLnBrk="1" hangingPunct="1"/>
            <a:r>
              <a:rPr lang="en-US" altLang="en-US" sz="1350" dirty="0">
                <a:latin typeface="Calisto MT" panose="02040603050505030304"/>
              </a:rPr>
              <a:t>Graphical Browser Client</a:t>
            </a:r>
          </a:p>
          <a:p>
            <a:pPr lvl="1" eaLnBrk="1" hangingPunct="1"/>
            <a:r>
              <a:rPr lang="en-US" altLang="en-US" sz="1275" dirty="0">
                <a:latin typeface="Calisto MT" panose="02040603050505030304"/>
              </a:rPr>
              <a:t>Sophisticated rendering makes authoring simpler</a:t>
            </a:r>
          </a:p>
          <a:p>
            <a:pPr eaLnBrk="1" hangingPunct="1"/>
            <a:r>
              <a:rPr lang="en-US" altLang="en-US" sz="1350" dirty="0">
                <a:latin typeface="Calisto MT" panose="02040603050505030304"/>
              </a:rPr>
              <a:t>HTML File Server</a:t>
            </a:r>
          </a:p>
          <a:p>
            <a:pPr lvl="1" eaLnBrk="1" hangingPunct="1"/>
            <a:r>
              <a:rPr lang="en-US" altLang="en-US" sz="1275" dirty="0">
                <a:latin typeface="Calisto MT" panose="02040603050505030304"/>
              </a:rPr>
              <a:t>Using HTTP, Interprets request, provides appropriate response, usually a file in HTML format</a:t>
            </a:r>
          </a:p>
        </p:txBody>
      </p:sp>
    </p:spTree>
    <p:extLst>
      <p:ext uri="{BB962C8B-B14F-4D97-AF65-F5344CB8AC3E}">
        <p14:creationId xmlns:p14="http://schemas.microsoft.com/office/powerpoint/2010/main" val="39612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HTML Structure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sto MT" panose="02040603050505030304"/>
              </a:rPr>
              <a:t>HTML tag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sto MT" panose="02040603050505030304"/>
              </a:rPr>
              <a:t>Tagged Head section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>
                <a:latin typeface="Calisto MT" panose="02040603050505030304"/>
              </a:rPr>
              <a:t>declarations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sto MT" panose="02040603050505030304"/>
              </a:rPr>
              <a:t>Tagged Body section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>
                <a:latin typeface="Calisto MT" panose="02040603050505030304"/>
              </a:rPr>
              <a:t>Block elements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350" dirty="0">
                <a:latin typeface="Calisto MT" panose="02040603050505030304"/>
              </a:rPr>
              <a:t>Headings, paragraphs,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>
                <a:latin typeface="Calisto MT" panose="02040603050505030304"/>
              </a:rPr>
              <a:t>Forms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350" dirty="0">
                <a:latin typeface="Calisto MT" panose="02040603050505030304"/>
              </a:rPr>
              <a:t>Text fields, Buttons, Menus,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>
                <a:latin typeface="Calisto MT" panose="02040603050505030304"/>
              </a:rPr>
              <a:t>Frames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>
                <a:latin typeface="Calisto MT" panose="02040603050505030304"/>
              </a:rPr>
              <a:t>Images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>
                <a:latin typeface="Calisto MT" panose="02040603050505030304"/>
              </a:rPr>
              <a:t>Links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>
                <a:latin typeface="Calisto MT" panose="02040603050505030304"/>
              </a:rPr>
              <a:t>Tables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>
                <a:latin typeface="Calisto MT" panose="02040603050505030304"/>
              </a:rPr>
              <a:t>Text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350" dirty="0"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3437991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 dirty="0">
                <a:latin typeface="Calisto MT" panose="02040603050505030304"/>
              </a:rPr>
              <a:t>Introduction to Internet and Web</a:t>
            </a:r>
            <a:endParaRPr lang="en-US" altLang="en-US" sz="1500" dirty="0">
              <a:latin typeface="Calisto MT" panose="02040603050505030304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Calisto MT" panose="02040603050505030304"/>
              </a:rPr>
              <a:t>This presentation addresses two questions: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Calisto MT" panose="02040603050505030304"/>
              </a:rPr>
              <a:t>Is that possible?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latin typeface="Calisto MT" panose="02040603050505030304"/>
              </a:rPr>
              <a:t>Well yes – look over there – the web!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Calisto MT" panose="02040603050505030304"/>
              </a:rPr>
              <a:t>How was it accomplished?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latin typeface="Calisto MT" panose="02040603050505030304"/>
              </a:rPr>
              <a:t>Processing structure and protocols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latin typeface="Calisto MT" panose="02040603050505030304"/>
              </a:rPr>
              <a:t>Programming tools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 smtClean="0">
                <a:latin typeface="Calisto MT" panose="02040603050505030304"/>
              </a:rPr>
              <a:t>Web servers and browsers that host: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en-US" dirty="0" smtClean="0">
                <a:latin typeface="Calisto MT" panose="02040603050505030304"/>
              </a:rPr>
              <a:t>Script languages, e.g., </a:t>
            </a:r>
            <a:r>
              <a:rPr lang="en-US" altLang="en-US" dirty="0" err="1" smtClean="0">
                <a:latin typeface="Calisto MT" panose="02040603050505030304"/>
              </a:rPr>
              <a:t>Javascript</a:t>
            </a:r>
            <a:r>
              <a:rPr lang="en-US" altLang="en-US" dirty="0" smtClean="0">
                <a:latin typeface="Calisto MT" panose="02040603050505030304"/>
              </a:rPr>
              <a:t>, VBScript, Perl, Ruby, …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en-US" dirty="0" smtClean="0">
                <a:latin typeface="Calisto MT" panose="02040603050505030304"/>
              </a:rPr>
              <a:t>Programming languages:</a:t>
            </a:r>
            <a:br>
              <a:rPr lang="en-US" altLang="en-US" dirty="0" smtClean="0">
                <a:latin typeface="Calisto MT" panose="02040603050505030304"/>
              </a:rPr>
            </a:br>
            <a:r>
              <a:rPr lang="en-US" altLang="en-US" dirty="0" smtClean="0">
                <a:latin typeface="Calisto MT" panose="02040603050505030304"/>
              </a:rPr>
              <a:t>     Visual Basic, Java, C++, C#, 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latin typeface="Calisto MT" panose="02040603050505030304"/>
              </a:rPr>
              <a:t>And, of course, some very smart people</a:t>
            </a:r>
          </a:p>
        </p:txBody>
      </p:sp>
    </p:spTree>
    <p:extLst>
      <p:ext uri="{BB962C8B-B14F-4D97-AF65-F5344CB8AC3E}">
        <p14:creationId xmlns:p14="http://schemas.microsoft.com/office/powerpoint/2010/main" val="23590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85346" y="1732450"/>
            <a:ext cx="7765322" cy="40587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 smtClean="0">
                <a:latin typeface="Calisto MT" panose="02040603050505030304"/>
              </a:rPr>
              <a:t>Take a look at the HTML of a page</a:t>
            </a:r>
            <a:endParaRPr lang="en-US" altLang="en-US" sz="1350" dirty="0"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2396632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 dirty="0">
                <a:latin typeface="Calisto MT" panose="02040603050505030304"/>
              </a:rPr>
              <a:t>Extension - Cascading Style Sheets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057401"/>
            <a:ext cx="5943600" cy="33980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Help to separate content from presentation</a:t>
            </a:r>
          </a:p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Defines styles using C-structure like notation:</a:t>
            </a:r>
          </a:p>
          <a:p>
            <a:pPr lvl="1" eaLnBrk="1" hangingPunct="1"/>
            <a:r>
              <a:rPr lang="en-US" altLang="en-US" dirty="0" smtClean="0">
                <a:latin typeface="Calisto MT" panose="02040603050505030304"/>
              </a:rPr>
              <a:t>body { font-family: </a:t>
            </a:r>
            <a:r>
              <a:rPr lang="en-US" altLang="en-US" dirty="0" err="1" smtClean="0">
                <a:latin typeface="Calisto MT" panose="02040603050505030304"/>
              </a:rPr>
              <a:t>tahoma</a:t>
            </a:r>
            <a:r>
              <a:rPr lang="en-US" altLang="en-US" dirty="0" smtClean="0">
                <a:latin typeface="Calisto MT" panose="02040603050505030304"/>
              </a:rPr>
              <a:t>; font-size: medium; }</a:t>
            </a:r>
          </a:p>
          <a:p>
            <a:pPr lvl="2" eaLnBrk="1" hangingPunct="1"/>
            <a:r>
              <a:rPr lang="en-US" altLang="en-US" dirty="0" smtClean="0">
                <a:latin typeface="Calisto MT" panose="02040603050505030304"/>
              </a:rPr>
              <a:t>may apply to specific tags, as above</a:t>
            </a:r>
          </a:p>
          <a:p>
            <a:pPr lvl="1" eaLnBrk="1" hangingPunct="1"/>
            <a:r>
              <a:rPr lang="en-US" altLang="en-US" dirty="0" smtClean="0">
                <a:latin typeface="Calisto MT" panose="02040603050505030304"/>
              </a:rPr>
              <a:t>.notice { color: red; font-size: large; }</a:t>
            </a:r>
          </a:p>
          <a:p>
            <a:pPr lvl="2" eaLnBrk="1" hangingPunct="1"/>
            <a:r>
              <a:rPr lang="en-US" altLang="en-US" dirty="0" smtClean="0">
                <a:latin typeface="Calisto MT" panose="02040603050505030304"/>
              </a:rPr>
              <a:t>defines a class called notice</a:t>
            </a:r>
          </a:p>
          <a:p>
            <a:pPr lvl="2" eaLnBrk="1" hangingPunct="1"/>
            <a:r>
              <a:rPr lang="en-US" altLang="en-US" dirty="0" smtClean="0">
                <a:latin typeface="Calisto MT" panose="02040603050505030304"/>
              </a:rPr>
              <a:t>&lt;span class=“notice”&gt;…&lt;/span&gt;</a:t>
            </a:r>
          </a:p>
          <a:p>
            <a:pPr lvl="2" eaLnBrk="1" hangingPunct="1"/>
            <a:r>
              <a:rPr lang="en-US" altLang="en-US" dirty="0" smtClean="0">
                <a:latin typeface="Calisto MT" panose="02040603050505030304"/>
              </a:rPr>
              <a:t>by default can be applied to any tag</a:t>
            </a:r>
          </a:p>
        </p:txBody>
      </p:sp>
    </p:spTree>
    <p:extLst>
      <p:ext uri="{BB962C8B-B14F-4D97-AF65-F5344CB8AC3E}">
        <p14:creationId xmlns:p14="http://schemas.microsoft.com/office/powerpoint/2010/main" val="793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8" name="Object 2"/>
          <p:cNvGraphicFramePr>
            <a:graphicFrameLocks noChangeAspect="1"/>
          </p:cNvGraphicFramePr>
          <p:nvPr/>
        </p:nvGraphicFramePr>
        <p:xfrm>
          <a:off x="1143000" y="857250"/>
          <a:ext cx="6858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4" imgW="7299960" imgH="5486400" progId="Word.Document.8">
                  <p:embed/>
                </p:oleObj>
              </mc:Choice>
              <mc:Fallback>
                <p:oleObj name="Document" r:id="rId4" imgW="7299960" imgH="5486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57250"/>
                        <a:ext cx="68580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AutoShape 3"/>
          <p:cNvSpPr>
            <a:spLocks noChangeArrowheads="1"/>
          </p:cNvSpPr>
          <p:nvPr/>
        </p:nvSpPr>
        <p:spPr bwMode="auto">
          <a:xfrm>
            <a:off x="5372100" y="4400550"/>
            <a:ext cx="2343150" cy="971550"/>
          </a:xfrm>
          <a:prstGeom prst="wedgeRoundRectCallout">
            <a:avLst>
              <a:gd name="adj1" fmla="val -84602"/>
              <a:gd name="adj2" fmla="val -13063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Cascading style sheets introduced.  Helps separate content from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281003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ahoma" panose="020B0604030504040204" pitchFamily="34" charset="0"/>
                <a:cs typeface="Tahoma" panose="020B0604030504040204" pitchFamily="34" charset="0"/>
              </a:rPr>
              <a:t>Extension - JavaScript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Help separate content from behavior</a:t>
            </a:r>
          </a:p>
          <a:p>
            <a:r>
              <a:rPr lang="en-US" altLang="en-US" smtClean="0"/>
              <a:t>Support dynamic presentation using JavaScript code sent to the browser</a:t>
            </a:r>
          </a:p>
          <a:p>
            <a:pPr lvl="1"/>
            <a:r>
              <a:rPr lang="en-US" altLang="en-US" smtClean="0"/>
              <a:t>&lt;script type=“text/javascript” src=“js/TopMenu.js”&gt;&lt;/script&gt;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6370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200150"/>
            <a:ext cx="57721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7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2743200"/>
            <a:ext cx="4972050" cy="85725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Calisto MT" panose="02040603050505030304"/>
              </a:rPr>
              <a:t> Programming The Web</a:t>
            </a:r>
          </a:p>
        </p:txBody>
      </p:sp>
    </p:spTree>
    <p:extLst>
      <p:ext uri="{BB962C8B-B14F-4D97-AF65-F5344CB8AC3E}">
        <p14:creationId xmlns:p14="http://schemas.microsoft.com/office/powerpoint/2010/main" val="682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Web Programming Model</a:t>
            </a:r>
          </a:p>
        </p:txBody>
      </p:sp>
      <p:sp>
        <p:nvSpPr>
          <p:cNvPr id="993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Packaged functionality</a:t>
            </a:r>
          </a:p>
          <a:p>
            <a:pPr lvl="1" eaLnBrk="1" hangingPunct="1"/>
            <a:r>
              <a:rPr lang="en-US" altLang="en-US" dirty="0" smtClean="0">
                <a:latin typeface="Calisto MT" panose="02040603050505030304"/>
              </a:rPr>
              <a:t>Web server supports default and user supplied controls</a:t>
            </a:r>
          </a:p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Dynamic content display</a:t>
            </a:r>
          </a:p>
          <a:p>
            <a:pPr lvl="1" eaLnBrk="1" hangingPunct="1"/>
            <a:r>
              <a:rPr lang="en-US" altLang="en-US" dirty="0" smtClean="0">
                <a:latin typeface="Calisto MT" panose="02040603050505030304"/>
              </a:rPr>
              <a:t>ASP, JSP generates HTML using server data</a:t>
            </a:r>
          </a:p>
          <a:p>
            <a:pPr lvl="1" eaLnBrk="1" hangingPunct="1"/>
            <a:r>
              <a:rPr lang="en-US" altLang="en-US" dirty="0" smtClean="0">
                <a:latin typeface="Calisto MT" panose="02040603050505030304"/>
              </a:rPr>
              <a:t>Browser interprets client side scripts</a:t>
            </a:r>
          </a:p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Machine-to-Machine</a:t>
            </a:r>
          </a:p>
          <a:p>
            <a:pPr lvl="1" eaLnBrk="1" hangingPunct="1"/>
            <a:r>
              <a:rPr lang="en-US" altLang="en-US" dirty="0" smtClean="0">
                <a:latin typeface="Calisto MT" panose="02040603050505030304"/>
              </a:rPr>
              <a:t>Web services provide RPC interface</a:t>
            </a:r>
          </a:p>
          <a:p>
            <a:pPr eaLnBrk="1" hangingPunct="1"/>
            <a:endParaRPr lang="en-US" altLang="en-US" dirty="0" smtClean="0"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29695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Programming the Web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>
                <a:latin typeface="Calisto MT" panose="02040603050505030304"/>
              </a:rPr>
              <a:t>Client-Side Programming</a:t>
            </a:r>
          </a:p>
          <a:p>
            <a:pPr lvl="1" eaLnBrk="1" hangingPunct="1"/>
            <a:r>
              <a:rPr lang="en-US" altLang="en-US" sz="1500" dirty="0">
                <a:latin typeface="Calisto MT" panose="02040603050505030304"/>
              </a:rPr>
              <a:t>JavaScript</a:t>
            </a:r>
          </a:p>
          <a:p>
            <a:pPr lvl="1" eaLnBrk="1" hangingPunct="1"/>
            <a:r>
              <a:rPr lang="en-US" altLang="en-US" sz="1500" dirty="0">
                <a:latin typeface="Calisto MT" panose="02040603050505030304"/>
              </a:rPr>
              <a:t>Dynamic HTML</a:t>
            </a:r>
          </a:p>
          <a:p>
            <a:pPr lvl="2" eaLnBrk="1" hangingPunct="1"/>
            <a:r>
              <a:rPr lang="en-US" altLang="en-US" sz="1425" dirty="0">
                <a:latin typeface="Calisto MT" panose="02040603050505030304"/>
              </a:rPr>
              <a:t>Can modify html document using scripts sent from server and interpreted by client.</a:t>
            </a:r>
          </a:p>
          <a:p>
            <a:pPr lvl="1" eaLnBrk="1" hangingPunct="1"/>
            <a:r>
              <a:rPr lang="en-US" altLang="en-US" sz="1500" dirty="0" err="1">
                <a:latin typeface="Calisto MT" panose="02040603050505030304"/>
              </a:rPr>
              <a:t>.Net</a:t>
            </a:r>
            <a:r>
              <a:rPr lang="en-US" altLang="en-US" sz="1500" dirty="0">
                <a:latin typeface="Calisto MT" panose="02040603050505030304"/>
              </a:rPr>
              <a:t> controls – need permissions</a:t>
            </a:r>
          </a:p>
          <a:p>
            <a:pPr eaLnBrk="1" hangingPunct="1"/>
            <a:r>
              <a:rPr lang="en-US" altLang="en-US" dirty="0">
                <a:latin typeface="Calisto MT" panose="02040603050505030304"/>
              </a:rPr>
              <a:t>Server-Side Programming</a:t>
            </a:r>
          </a:p>
          <a:p>
            <a:pPr lvl="1" eaLnBrk="1" hangingPunct="1"/>
            <a:r>
              <a:rPr lang="en-US" altLang="en-US" sz="1500" dirty="0">
                <a:latin typeface="Calisto MT" panose="02040603050505030304"/>
              </a:rPr>
              <a:t>ASP script</a:t>
            </a:r>
          </a:p>
          <a:p>
            <a:pPr lvl="1" eaLnBrk="1" hangingPunct="1"/>
            <a:r>
              <a:rPr lang="en-US" altLang="en-US" sz="1500" dirty="0">
                <a:latin typeface="Calisto MT" panose="02040603050505030304"/>
              </a:rPr>
              <a:t>Server components</a:t>
            </a:r>
          </a:p>
          <a:p>
            <a:pPr lvl="1" eaLnBrk="1" hangingPunct="1"/>
            <a:r>
              <a:rPr lang="en-US" altLang="en-US" sz="1500" dirty="0">
                <a:latin typeface="Calisto MT" panose="02040603050505030304"/>
              </a:rPr>
              <a:t>C# code-behind</a:t>
            </a:r>
          </a:p>
          <a:p>
            <a:pPr lvl="1" eaLnBrk="1" hangingPunct="1"/>
            <a:r>
              <a:rPr lang="en-US" altLang="en-US" sz="1500" dirty="0">
                <a:latin typeface="Calisto MT" panose="02040603050505030304"/>
              </a:rPr>
              <a:t>ADO</a:t>
            </a:r>
          </a:p>
          <a:p>
            <a:pPr lvl="1" eaLnBrk="1" hangingPunct="1"/>
            <a:r>
              <a:rPr lang="en-US" altLang="en-US" sz="1500" dirty="0">
                <a:latin typeface="Calisto MT" panose="02040603050505030304"/>
              </a:rPr>
              <a:t>Web controls used on ASPX pages</a:t>
            </a:r>
          </a:p>
          <a:p>
            <a:pPr lvl="1" eaLnBrk="1" hangingPunct="1"/>
            <a:r>
              <a:rPr lang="en-US" altLang="en-US" sz="1500" dirty="0">
                <a:latin typeface="Calisto MT" panose="02040603050505030304"/>
              </a:rPr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19318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Calisto MT" panose="02040603050505030304"/>
              </a:rPr>
              <a:t>Web Programming – Language Model</a:t>
            </a:r>
          </a:p>
        </p:txBody>
      </p:sp>
      <p:graphicFrame>
        <p:nvGraphicFramePr>
          <p:cNvPr id="10342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057400" y="1757363"/>
          <a:ext cx="5141913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4" imgW="8492850" imgH="5521175" progId="Visio.Drawing.11">
                  <p:embed/>
                </p:oleObj>
              </mc:Choice>
              <mc:Fallback>
                <p:oleObj name="Visio" r:id="rId4" imgW="8492850" imgH="55211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7363"/>
                        <a:ext cx="5141913" cy="334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4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Programming the Web</a:t>
            </a:r>
            <a:br>
              <a:rPr lang="en-US" altLang="en-US" dirty="0" smtClean="0">
                <a:latin typeface="Calisto MT" panose="02040603050505030304"/>
              </a:rPr>
            </a:br>
            <a:r>
              <a:rPr lang="en-US" altLang="en-US" sz="2175" dirty="0">
                <a:latin typeface="Calisto MT" panose="02040603050505030304"/>
              </a:rPr>
              <a:t>Server-Side Code</a:t>
            </a:r>
          </a:p>
        </p:txBody>
      </p:sp>
      <p:sp>
        <p:nvSpPr>
          <p:cNvPr id="1054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1800" dirty="0">
                <a:latin typeface="Calisto MT" panose="02040603050505030304"/>
              </a:rPr>
              <a:t>What is server-side code?</a:t>
            </a:r>
          </a:p>
          <a:p>
            <a:pPr lvl="1" eaLnBrk="1" hangingPunct="1"/>
            <a:r>
              <a:rPr lang="en-US" altLang="en-US" sz="1650" dirty="0">
                <a:latin typeface="Calisto MT" panose="02040603050505030304"/>
              </a:rPr>
              <a:t>Software that runs on the server, not the client</a:t>
            </a:r>
          </a:p>
          <a:p>
            <a:pPr lvl="1" eaLnBrk="1" hangingPunct="1"/>
            <a:r>
              <a:rPr lang="en-US" altLang="en-US" sz="1650" dirty="0">
                <a:latin typeface="Calisto MT" panose="02040603050505030304"/>
              </a:rPr>
              <a:t>Receives input from</a:t>
            </a:r>
          </a:p>
          <a:p>
            <a:pPr marL="814388" lvl="2"/>
            <a:r>
              <a:rPr lang="en-US" altLang="en-US" dirty="0">
                <a:latin typeface="Calisto MT" panose="02040603050505030304"/>
              </a:rPr>
              <a:t>URL parameters</a:t>
            </a:r>
          </a:p>
          <a:p>
            <a:pPr marL="814388" lvl="2"/>
            <a:r>
              <a:rPr lang="en-US" altLang="en-US" dirty="0">
                <a:latin typeface="Calisto MT" panose="02040603050505030304"/>
              </a:rPr>
              <a:t>HTML form data</a:t>
            </a:r>
          </a:p>
          <a:p>
            <a:pPr marL="814388" lvl="2"/>
            <a:r>
              <a:rPr lang="en-US" altLang="en-US" dirty="0">
                <a:latin typeface="Calisto MT" panose="02040603050505030304"/>
              </a:rPr>
              <a:t>Cookies</a:t>
            </a:r>
          </a:p>
          <a:p>
            <a:pPr marL="814388" lvl="2"/>
            <a:r>
              <a:rPr lang="en-US" altLang="en-US" dirty="0">
                <a:latin typeface="Calisto MT" panose="02040603050505030304"/>
              </a:rPr>
              <a:t>HTTP headers</a:t>
            </a:r>
          </a:p>
          <a:p>
            <a:pPr lvl="1" eaLnBrk="1" hangingPunct="1"/>
            <a:r>
              <a:rPr lang="en-US" altLang="en-US" sz="1650" dirty="0">
                <a:latin typeface="Calisto MT" panose="02040603050505030304"/>
              </a:rPr>
              <a:t>Can access server-side databases, e-mail servers, files, mainframes, etc.</a:t>
            </a:r>
          </a:p>
          <a:p>
            <a:pPr lvl="1" eaLnBrk="1" hangingPunct="1"/>
            <a:r>
              <a:rPr lang="en-US" altLang="en-US" sz="1650" dirty="0">
                <a:latin typeface="Calisto MT" panose="02040603050505030304"/>
              </a:rPr>
              <a:t>Dynamically builds a custom HTML response </a:t>
            </a:r>
            <a:br>
              <a:rPr lang="en-US" altLang="en-US" sz="1650" dirty="0">
                <a:latin typeface="Calisto MT" panose="02040603050505030304"/>
              </a:rPr>
            </a:br>
            <a:r>
              <a:rPr lang="en-US" altLang="en-US" sz="1650" dirty="0">
                <a:latin typeface="Calisto MT" panose="02040603050505030304"/>
              </a:rPr>
              <a:t>for a client</a:t>
            </a:r>
          </a:p>
        </p:txBody>
      </p:sp>
    </p:spTree>
    <p:extLst>
      <p:ext uri="{BB962C8B-B14F-4D97-AF65-F5344CB8AC3E}">
        <p14:creationId xmlns:p14="http://schemas.microsoft.com/office/powerpoint/2010/main" val="39406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Goals of the Internet</a:t>
            </a:r>
            <a:r>
              <a:rPr lang="en-US" altLang="en-US" dirty="0" smtClean="0"/>
              <a:t>: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Calisto MT" panose="02040603050505030304"/>
              </a:rPr>
              <a:t>Build distributed system to share documents.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Calisto MT" panose="02040603050505030304"/>
              </a:rPr>
              <a:t>Support expansion by 5 orders of magnitude in ten years – 200 hosts to 500 million hosts.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Calisto MT" panose="02040603050505030304"/>
              </a:rPr>
              <a:t>Manage communication between hundreds of millions of machines every day without collapsing from congestion.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Calisto MT" panose="02040603050505030304"/>
              </a:rPr>
              <a:t>Provide for arbitrary extensions: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sto MT" panose="02040603050505030304"/>
              </a:rPr>
              <a:t>From static text documents to graphics, dynamic content, streaming video, programmable interfaces, voice, …</a:t>
            </a:r>
          </a:p>
        </p:txBody>
      </p:sp>
    </p:spTree>
    <p:extLst>
      <p:ext uri="{BB962C8B-B14F-4D97-AF65-F5344CB8AC3E}">
        <p14:creationId xmlns:p14="http://schemas.microsoft.com/office/powerpoint/2010/main" val="46074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 dirty="0">
                <a:latin typeface="Calisto MT" panose="02040603050505030304"/>
              </a:rPr>
              <a:t>Traditional HTML Serving Model</a:t>
            </a:r>
          </a:p>
        </p:txBody>
      </p:sp>
      <p:graphicFrame>
        <p:nvGraphicFramePr>
          <p:cNvPr id="107525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2312988" y="2000250"/>
          <a:ext cx="4657725" cy="325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4" imgW="8584458" imgH="6001278" progId="Visio.Drawing.11">
                  <p:embed/>
                </p:oleObj>
              </mc:Choice>
              <mc:Fallback>
                <p:oleObj name="Visio" r:id="rId4" imgW="8584458" imgH="600127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2000250"/>
                        <a:ext cx="4657725" cy="325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3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ASP.NET Serving Model</a:t>
            </a:r>
          </a:p>
        </p:txBody>
      </p:sp>
      <p:graphicFrame>
        <p:nvGraphicFramePr>
          <p:cNvPr id="11162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490788" y="2016125"/>
          <a:ext cx="4503737" cy="339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4" imgW="8927358" imgH="6732798" progId="Visio.Drawing.11">
                  <p:embed/>
                </p:oleObj>
              </mc:Choice>
              <mc:Fallback>
                <p:oleObj name="Visio" r:id="rId4" imgW="8927358" imgH="67327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2016125"/>
                        <a:ext cx="4503737" cy="339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446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Programming the Web</a:t>
            </a:r>
            <a:br>
              <a:rPr lang="en-US" altLang="en-US" dirty="0" smtClean="0">
                <a:latin typeface="Calisto MT" panose="02040603050505030304"/>
              </a:rPr>
            </a:br>
            <a:r>
              <a:rPr lang="en-US" altLang="en-US" sz="2175" dirty="0">
                <a:latin typeface="Calisto MT" panose="02040603050505030304"/>
              </a:rPr>
              <a:t>Server-Side Code</a:t>
            </a:r>
          </a:p>
        </p:txBody>
      </p:sp>
      <p:sp>
        <p:nvSpPr>
          <p:cNvPr id="1136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Why server-side code?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50"/>
              <a:t>Accessibility</a:t>
            </a:r>
          </a:p>
          <a:p>
            <a:pPr marL="814388" lvl="2"/>
            <a:r>
              <a:rPr lang="en-US" altLang="en-US"/>
              <a:t>You can reach the Internet from any browser, any device, any time, anywhere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50"/>
              <a:t>Manageability</a:t>
            </a:r>
          </a:p>
          <a:p>
            <a:pPr marL="814388" lvl="2"/>
            <a:r>
              <a:rPr lang="en-US" altLang="en-US"/>
              <a:t>Does not require distribution of application code</a:t>
            </a:r>
          </a:p>
          <a:p>
            <a:pPr marL="814388" lvl="2"/>
            <a:r>
              <a:rPr lang="en-US" altLang="en-US"/>
              <a:t>Easy to change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50"/>
              <a:t>Security</a:t>
            </a:r>
          </a:p>
          <a:p>
            <a:pPr marL="814388" lvl="2"/>
            <a:r>
              <a:rPr lang="en-US" altLang="en-US"/>
              <a:t>Source code is not exposed</a:t>
            </a:r>
          </a:p>
          <a:p>
            <a:pPr marL="814388" lvl="2"/>
            <a:r>
              <a:rPr lang="en-US" altLang="en-US"/>
              <a:t>Once user is authenticated, can only allow certain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50"/>
              <a:t>Scalability</a:t>
            </a:r>
          </a:p>
          <a:p>
            <a:pPr marL="814388" lvl="2"/>
            <a:r>
              <a:rPr lang="en-US" altLang="en-US"/>
              <a:t>Web-based 3-tier architecture can scale out</a:t>
            </a:r>
          </a:p>
        </p:txBody>
      </p:sp>
    </p:spTree>
    <p:extLst>
      <p:ext uri="{BB962C8B-B14F-4D97-AF65-F5344CB8AC3E}">
        <p14:creationId xmlns:p14="http://schemas.microsoft.com/office/powerpoint/2010/main" val="10213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Three Tier Architecture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idx="1"/>
          </p:nvPr>
        </p:nvSpPr>
        <p:spPr>
          <a:xfrm>
            <a:off x="422787" y="1696321"/>
            <a:ext cx="7886700" cy="3262312"/>
          </a:xfrm>
        </p:spPr>
        <p:txBody>
          <a:bodyPr/>
          <a:lstStyle/>
          <a:p>
            <a:pPr eaLnBrk="1" hangingPunct="1"/>
            <a:r>
              <a:rPr lang="en-US" altLang="en-US" sz="1350" dirty="0"/>
              <a:t>Client Tier</a:t>
            </a:r>
          </a:p>
          <a:p>
            <a:pPr lvl="1" eaLnBrk="1" hangingPunct="1"/>
            <a:r>
              <a:rPr lang="en-US" altLang="en-US" dirty="0"/>
              <a:t>Presentation layer</a:t>
            </a:r>
          </a:p>
          <a:p>
            <a:pPr lvl="1" eaLnBrk="1" hangingPunct="1"/>
            <a:r>
              <a:rPr lang="en-US" altLang="en-US" dirty="0"/>
              <a:t>Client UI, client-side scripts, client specific application logic</a:t>
            </a:r>
          </a:p>
          <a:p>
            <a:pPr eaLnBrk="1" hangingPunct="1"/>
            <a:r>
              <a:rPr lang="en-US" altLang="en-US" sz="1350" dirty="0"/>
              <a:t>Server Tier</a:t>
            </a:r>
          </a:p>
          <a:p>
            <a:pPr lvl="1" eaLnBrk="1" hangingPunct="1"/>
            <a:r>
              <a:rPr lang="en-US" altLang="en-US" dirty="0"/>
              <a:t>Application logic, server-side scripts, form handling, data requests</a:t>
            </a:r>
          </a:p>
          <a:p>
            <a:pPr eaLnBrk="1" hangingPunct="1"/>
            <a:r>
              <a:rPr lang="en-US" altLang="en-US" sz="1350" dirty="0"/>
              <a:t>Data Tier</a:t>
            </a:r>
          </a:p>
          <a:p>
            <a:pPr lvl="1" eaLnBrk="1" hangingPunct="1"/>
            <a:r>
              <a:rPr lang="en-US" altLang="en-US" dirty="0"/>
              <a:t>Data storage and access </a:t>
            </a:r>
          </a:p>
        </p:txBody>
      </p:sp>
    </p:spTree>
    <p:extLst>
      <p:ext uri="{BB962C8B-B14F-4D97-AF65-F5344CB8AC3E}">
        <p14:creationId xmlns:p14="http://schemas.microsoft.com/office/powerpoint/2010/main" val="14024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Browser Object Model</a:t>
            </a:r>
          </a:p>
        </p:txBody>
      </p:sp>
      <p:sp>
        <p:nvSpPr>
          <p:cNvPr id="12595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350" dirty="0">
                <a:latin typeface="Calisto MT" panose="02040603050505030304"/>
              </a:rPr>
              <a:t>Window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275" dirty="0">
                <a:latin typeface="Calisto MT" panose="02040603050505030304"/>
              </a:rPr>
              <a:t>browser window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50" dirty="0">
                <a:latin typeface="Calisto MT" panose="02040603050505030304"/>
              </a:rPr>
              <a:t>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275" dirty="0">
                <a:latin typeface="Calisto MT" panose="02040603050505030304"/>
              </a:rPr>
              <a:t>current HTML page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50" dirty="0">
                <a:latin typeface="Calisto MT" panose="02040603050505030304"/>
              </a:rPr>
              <a:t>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275" dirty="0">
                <a:latin typeface="Calisto MT" panose="02040603050505030304"/>
              </a:rPr>
              <a:t>a form holds controls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275" dirty="0">
                <a:latin typeface="Calisto MT" panose="02040603050505030304"/>
              </a:rPr>
              <a:t>often used to submit data to server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50" dirty="0">
                <a:latin typeface="Calisto MT" panose="02040603050505030304"/>
              </a:rPr>
              <a:t>Frame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275" dirty="0">
                <a:latin typeface="Calisto MT" panose="02040603050505030304"/>
              </a:rPr>
              <a:t>frame in browser window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50" dirty="0">
                <a:latin typeface="Calisto MT" panose="02040603050505030304"/>
              </a:rPr>
              <a:t>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275" dirty="0">
                <a:latin typeface="Calisto MT" panose="02040603050505030304"/>
              </a:rPr>
              <a:t>Location of current web page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275" dirty="0">
                <a:latin typeface="Calisto MT" panose="02040603050505030304"/>
              </a:rPr>
              <a:t>URL, domain name, port, path,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50" dirty="0">
                <a:latin typeface="Calisto MT" panose="02040603050505030304"/>
              </a:rPr>
              <a:t>Navigator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275" dirty="0">
                <a:latin typeface="Calisto MT" panose="02040603050505030304"/>
              </a:rPr>
              <a:t>Browser, itself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50" dirty="0">
                <a:latin typeface="Calisto MT" panose="02040603050505030304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4248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1143000" y="857250"/>
          <a:ext cx="6858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VISIO" r:id="rId4" imgW="10137422" imgH="7845778" progId="Visio.Drawing.6">
                  <p:embed/>
                </p:oleObj>
              </mc:Choice>
              <mc:Fallback>
                <p:oleObj name="VISIO" r:id="rId4" imgW="10137422" imgH="784577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57250"/>
                        <a:ext cx="68580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628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Calisto MT" panose="02040603050505030304"/>
              </a:rPr>
              <a:t>Server Side Programming with </a:t>
            </a:r>
            <a:r>
              <a:rPr lang="en-US" altLang="en-US" sz="2400" dirty="0" err="1">
                <a:latin typeface="Calisto MT" panose="02040603050505030304"/>
              </a:rPr>
              <a:t>Asp.Net</a:t>
            </a:r>
            <a:endParaRPr lang="en-US" altLang="en-US" sz="2400" dirty="0">
              <a:latin typeface="Calisto MT" panose="02040603050505030304"/>
            </a:endParaRPr>
          </a:p>
        </p:txBody>
      </p:sp>
      <p:sp>
        <p:nvSpPr>
          <p:cNvPr id="14643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>
                <a:latin typeface="Calisto MT" panose="02040603050505030304"/>
              </a:rPr>
              <a:t>An </a:t>
            </a:r>
            <a:r>
              <a:rPr lang="en-US" altLang="en-US" sz="1800" dirty="0" err="1">
                <a:latin typeface="Calisto MT" panose="02040603050505030304"/>
              </a:rPr>
              <a:t>Asp.Net</a:t>
            </a:r>
            <a:r>
              <a:rPr lang="en-US" altLang="en-US" sz="1800" dirty="0">
                <a:latin typeface="Calisto MT" panose="02040603050505030304"/>
              </a:rPr>
              <a:t> application consists of:</a:t>
            </a:r>
          </a:p>
          <a:p>
            <a:pPr lvl="1" eaLnBrk="1" hangingPunct="1"/>
            <a:r>
              <a:rPr lang="en-US" altLang="en-US" dirty="0">
                <a:latin typeface="Calisto MT" panose="02040603050505030304"/>
              </a:rPr>
              <a:t>Design Time:</a:t>
            </a:r>
          </a:p>
          <a:p>
            <a:pPr lvl="2" eaLnBrk="1" hangingPunct="1"/>
            <a:r>
              <a:rPr lang="en-US" altLang="en-US" dirty="0">
                <a:latin typeface="Calisto MT" panose="02040603050505030304"/>
              </a:rPr>
              <a:t>A form with web controls</a:t>
            </a:r>
          </a:p>
          <a:p>
            <a:pPr lvl="2" eaLnBrk="1" hangingPunct="1"/>
            <a:r>
              <a:rPr lang="en-US" altLang="en-US" dirty="0">
                <a:latin typeface="Calisto MT" panose="02040603050505030304"/>
              </a:rPr>
              <a:t>C# code behind event handlers</a:t>
            </a:r>
          </a:p>
          <a:p>
            <a:pPr lvl="1" eaLnBrk="1" hangingPunct="1"/>
            <a:r>
              <a:rPr lang="en-US" altLang="en-US" dirty="0">
                <a:latin typeface="Calisto MT" panose="02040603050505030304"/>
              </a:rPr>
              <a:t>Run-Time:</a:t>
            </a:r>
          </a:p>
          <a:p>
            <a:pPr lvl="2" eaLnBrk="1" hangingPunct="1"/>
            <a:r>
              <a:rPr lang="en-US" altLang="en-US" dirty="0">
                <a:latin typeface="Calisto MT" panose="02040603050505030304"/>
              </a:rPr>
              <a:t>Form is translated into an HTML form</a:t>
            </a:r>
          </a:p>
          <a:p>
            <a:pPr lvl="2" eaLnBrk="1" hangingPunct="1"/>
            <a:r>
              <a:rPr lang="en-US" altLang="en-US" dirty="0">
                <a:latin typeface="Calisto MT" panose="02040603050505030304"/>
              </a:rPr>
              <a:t>Web controls become HTML elements with </a:t>
            </a:r>
            <a:r>
              <a:rPr lang="en-US" altLang="en-US" dirty="0" err="1">
                <a:latin typeface="Calisto MT" panose="02040603050505030304"/>
              </a:rPr>
              <a:t>Javascript</a:t>
            </a:r>
            <a:r>
              <a:rPr lang="en-US" altLang="en-US" dirty="0">
                <a:latin typeface="Calisto MT" panose="02040603050505030304"/>
              </a:rPr>
              <a:t> event handlers that </a:t>
            </a:r>
            <a:r>
              <a:rPr lang="en-US" altLang="en-US" dirty="0" err="1">
                <a:latin typeface="Calisto MT" panose="02040603050505030304"/>
              </a:rPr>
              <a:t>postback</a:t>
            </a:r>
            <a:r>
              <a:rPr lang="en-US" altLang="en-US" dirty="0">
                <a:latin typeface="Calisto MT" panose="02040603050505030304"/>
              </a:rPr>
              <a:t> to the server.</a:t>
            </a:r>
          </a:p>
          <a:p>
            <a:pPr lvl="2" eaLnBrk="1" hangingPunct="1"/>
            <a:r>
              <a:rPr lang="en-US" altLang="en-US" dirty="0" err="1">
                <a:latin typeface="Calisto MT" panose="02040603050505030304"/>
              </a:rPr>
              <a:t>Asp.Net</a:t>
            </a:r>
            <a:r>
              <a:rPr lang="en-US" altLang="en-US" dirty="0">
                <a:latin typeface="Calisto MT" panose="02040603050505030304"/>
              </a:rPr>
              <a:t> model makes control data available as properties of a Page class, transported from browser to server in a “hidden view-state”.</a:t>
            </a:r>
          </a:p>
        </p:txBody>
      </p:sp>
    </p:spTree>
    <p:extLst>
      <p:ext uri="{BB962C8B-B14F-4D97-AF65-F5344CB8AC3E}">
        <p14:creationId xmlns:p14="http://schemas.microsoft.com/office/powerpoint/2010/main" val="147262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Security Issues</a:t>
            </a:r>
          </a:p>
        </p:txBody>
      </p:sp>
      <p:sp>
        <p:nvSpPr>
          <p:cNvPr id="153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1800" dirty="0">
                <a:latin typeface="Calisto MT" panose="02040603050505030304"/>
              </a:rPr>
              <a:t>Threats</a:t>
            </a:r>
          </a:p>
          <a:p>
            <a:pPr lvl="1" eaLnBrk="1" hangingPunct="1"/>
            <a:r>
              <a:rPr lang="en-US" altLang="en-US" sz="1650" dirty="0">
                <a:latin typeface="Calisto MT" panose="02040603050505030304"/>
              </a:rPr>
              <a:t>Data integrity</a:t>
            </a:r>
          </a:p>
          <a:p>
            <a:pPr lvl="2" eaLnBrk="1" hangingPunct="1"/>
            <a:r>
              <a:rPr lang="en-US" altLang="en-US" sz="1575" dirty="0">
                <a:latin typeface="Calisto MT" panose="02040603050505030304"/>
              </a:rPr>
              <a:t>code that deletes or modifies data</a:t>
            </a:r>
          </a:p>
          <a:p>
            <a:pPr lvl="1" eaLnBrk="1" hangingPunct="1"/>
            <a:r>
              <a:rPr lang="en-US" altLang="en-US" sz="1650" dirty="0">
                <a:latin typeface="Calisto MT" panose="02040603050505030304"/>
              </a:rPr>
              <a:t>Privacy</a:t>
            </a:r>
          </a:p>
          <a:p>
            <a:pPr lvl="2" eaLnBrk="1" hangingPunct="1"/>
            <a:r>
              <a:rPr lang="en-US" altLang="en-US" sz="1575" dirty="0">
                <a:latin typeface="Calisto MT" panose="02040603050505030304"/>
              </a:rPr>
              <a:t>code that copies confidential data and makes it available to others</a:t>
            </a:r>
          </a:p>
          <a:p>
            <a:pPr lvl="1" eaLnBrk="1" hangingPunct="1"/>
            <a:r>
              <a:rPr lang="en-US" altLang="en-US" sz="1650" dirty="0">
                <a:latin typeface="Calisto MT" panose="02040603050505030304"/>
              </a:rPr>
              <a:t>Denial of service</a:t>
            </a:r>
          </a:p>
          <a:p>
            <a:pPr lvl="2" eaLnBrk="1" hangingPunct="1"/>
            <a:r>
              <a:rPr lang="en-US" altLang="en-US" sz="1575" dirty="0">
                <a:latin typeface="Calisto MT" panose="02040603050505030304"/>
              </a:rPr>
              <a:t>code that consumes all of CPU time or disk memory.</a:t>
            </a:r>
          </a:p>
          <a:p>
            <a:pPr lvl="1" eaLnBrk="1" hangingPunct="1"/>
            <a:r>
              <a:rPr lang="en-US" altLang="en-US" sz="1650" dirty="0">
                <a:latin typeface="Calisto MT" panose="02040603050505030304"/>
              </a:rPr>
              <a:t>Elevation of privilege</a:t>
            </a:r>
          </a:p>
          <a:p>
            <a:pPr lvl="2" eaLnBrk="1" hangingPunct="1"/>
            <a:r>
              <a:rPr lang="en-US" altLang="en-US" sz="1575" dirty="0">
                <a:latin typeface="Calisto MT" panose="02040603050505030304"/>
              </a:rPr>
              <a:t>Code that attempts to gain administrative access</a:t>
            </a:r>
          </a:p>
        </p:txBody>
      </p:sp>
    </p:spTree>
    <p:extLst>
      <p:ext uri="{BB962C8B-B14F-4D97-AF65-F5344CB8AC3E}">
        <p14:creationId xmlns:p14="http://schemas.microsoft.com/office/powerpoint/2010/main" val="34969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Protections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Calisto MT" panose="02040603050505030304"/>
              </a:rPr>
              <a:t>Least privilege rule: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50" dirty="0">
                <a:latin typeface="Calisto MT" panose="02040603050505030304"/>
              </a:rPr>
              <a:t>Use the technology with the fewest capabilities that gets the job done.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Calisto MT" panose="02040603050505030304"/>
              </a:rPr>
              <a:t>Digital signing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50" dirty="0">
                <a:latin typeface="Calisto MT" panose="02040603050505030304"/>
              </a:rPr>
              <a:t>Who are you?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Calisto MT" panose="02040603050505030304"/>
              </a:rPr>
              <a:t>Security zones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50" dirty="0">
                <a:latin typeface="Calisto MT" panose="02040603050505030304"/>
              </a:rPr>
              <a:t>Trusted and untrusted sites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Calisto MT" panose="02040603050505030304"/>
              </a:rPr>
              <a:t>Secure sockets layer (SSL)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Calisto MT" panose="02040603050505030304"/>
              </a:rPr>
              <a:t>Transport layer security (TLS)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Calisto MT" panose="02040603050505030304"/>
              </a:rPr>
              <a:t>Encryption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175982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Rectangle 6"/>
          <p:cNvSpPr>
            <a:spLocks noGrp="1" noChangeArrowheads="1"/>
          </p:cNvSpPr>
          <p:nvPr>
            <p:ph type="title"/>
          </p:nvPr>
        </p:nvSpPr>
        <p:spPr>
          <a:xfrm>
            <a:off x="2400300" y="3028950"/>
            <a:ext cx="4343400" cy="85725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 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95886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Original Goals of the Web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Universal readership</a:t>
            </a:r>
          </a:p>
          <a:p>
            <a:pPr lvl="1" eaLnBrk="1" hangingPunct="1"/>
            <a:r>
              <a:rPr lang="en-US" altLang="en-US" dirty="0" smtClean="0">
                <a:latin typeface="Calisto MT" panose="02040603050505030304"/>
              </a:rPr>
              <a:t>When content is available it should be accessible from any type of computer, anywhere.</a:t>
            </a:r>
          </a:p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Interconnecting all things</a:t>
            </a:r>
          </a:p>
          <a:p>
            <a:pPr lvl="1" eaLnBrk="1" hangingPunct="1"/>
            <a:r>
              <a:rPr lang="en-US" altLang="en-US" dirty="0" smtClean="0">
                <a:latin typeface="Calisto MT" panose="02040603050505030304"/>
              </a:rPr>
              <a:t>Hypertext links everywhere.</a:t>
            </a:r>
          </a:p>
          <a:p>
            <a:pPr lvl="1" eaLnBrk="1" hangingPunct="1"/>
            <a:r>
              <a:rPr lang="en-US" altLang="en-US" dirty="0" smtClean="0">
                <a:latin typeface="Calisto MT" panose="02040603050505030304"/>
              </a:rPr>
              <a:t>Simple authoring</a:t>
            </a:r>
          </a:p>
        </p:txBody>
      </p:sp>
    </p:spTree>
    <p:extLst>
      <p:ext uri="{BB962C8B-B14F-4D97-AF65-F5344CB8AC3E}">
        <p14:creationId xmlns:p14="http://schemas.microsoft.com/office/powerpoint/2010/main" val="26246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Internet Design Principles</a:t>
            </a:r>
            <a:endParaRPr lang="en-US" altLang="en-US" sz="1800" dirty="0">
              <a:latin typeface="Calisto MT" panose="02040603050505030304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Calisto MT" panose="02040603050505030304"/>
              </a:rPr>
              <a:t>Goal is connectivity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Calisto MT" panose="02040603050505030304"/>
              </a:rPr>
              <a:t>Achieved with Internet Protocol (IP)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50" dirty="0">
                <a:latin typeface="Calisto MT" panose="02040603050505030304"/>
              </a:rPr>
              <a:t>Stateless so survives failures – no need to backup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Calisto MT" panose="02040603050505030304"/>
              </a:rPr>
              <a:t>Made scalable with end-to-end intelligence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50" dirty="0">
                <a:latin typeface="Calisto MT" panose="02040603050505030304"/>
              </a:rPr>
              <a:t>Transport Control Protocol (TCP)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575" dirty="0">
                <a:latin typeface="Calisto MT" panose="02040603050505030304"/>
              </a:rPr>
              <a:t>Sender does not send until receipt is acknowledged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575" dirty="0">
                <a:latin typeface="Calisto MT" panose="02040603050505030304"/>
              </a:rPr>
              <a:t>Amount sent is based on receiver’s current available buffer size – so receiver won’t be flooded.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50" dirty="0">
                <a:latin typeface="Calisto MT" panose="02040603050505030304"/>
              </a:rPr>
              <a:t>Be strict when sending and tolerant when receiving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Calisto MT" panose="02040603050505030304"/>
                <a:hlinkClick r:id="rId3"/>
              </a:rPr>
              <a:t>Protocol Specific Packet Headers</a:t>
            </a:r>
            <a:endParaRPr lang="en-US" altLang="en-US" sz="1800" dirty="0">
              <a:latin typeface="Calisto MT" panose="02040603050505030304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Calisto MT" panose="02040603050505030304"/>
                <a:hlinkClick r:id="rId4"/>
              </a:rPr>
              <a:t>Internet Design</a:t>
            </a:r>
            <a:endParaRPr lang="en-US" altLang="en-US" sz="1800" dirty="0">
              <a:latin typeface="Calisto MT" panose="02040603050505030304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Calisto MT" panose="02040603050505030304"/>
                <a:hlinkClick r:id="rId5"/>
              </a:rPr>
              <a:t>Robustness and the Internet</a:t>
            </a:r>
            <a:endParaRPr lang="en-US" altLang="en-US" sz="1800" dirty="0"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15701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Web Design Principles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Universal</a:t>
            </a:r>
          </a:p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Decentralized</a:t>
            </a:r>
          </a:p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Modular</a:t>
            </a:r>
          </a:p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Extensible</a:t>
            </a:r>
          </a:p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Scalable</a:t>
            </a:r>
          </a:p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Accessible</a:t>
            </a:r>
          </a:p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Forward/backwards compatibility</a:t>
            </a:r>
          </a:p>
          <a:p>
            <a:pPr eaLnBrk="1" hangingPunct="1"/>
            <a:r>
              <a:rPr lang="en-US" altLang="en-US" dirty="0" smtClean="0">
                <a:latin typeface="Calisto MT" panose="02040603050505030304"/>
                <a:hlinkClick r:id="rId3"/>
              </a:rPr>
              <a:t>Architecture of World Wide Web</a:t>
            </a:r>
            <a:endParaRPr lang="en-US" altLang="en-US" dirty="0" smtClean="0"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37651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sto MT" panose="02040603050505030304"/>
              </a:rPr>
              <a:t>Basic Concepts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1800" dirty="0">
                <a:latin typeface="Calisto MT" panose="02040603050505030304"/>
                <a:sym typeface="Wingdings" panose="05000000000000000000" pitchFamily="2" charset="2"/>
              </a:rPr>
              <a:t>Client/Server Model</a:t>
            </a:r>
          </a:p>
          <a:p>
            <a:pPr eaLnBrk="1" hangingPunct="1"/>
            <a:r>
              <a:rPr lang="en-US" altLang="en-US" sz="1800" dirty="0">
                <a:latin typeface="Calisto MT" panose="02040603050505030304"/>
              </a:rPr>
              <a:t>Universal Addressing</a:t>
            </a:r>
          </a:p>
          <a:p>
            <a:pPr lvl="1" eaLnBrk="1" hangingPunct="1"/>
            <a:r>
              <a:rPr lang="en-US" altLang="en-US" sz="1650" dirty="0">
                <a:latin typeface="Calisto MT" panose="02040603050505030304"/>
              </a:rPr>
              <a:t>TCP/IP, DNS</a:t>
            </a:r>
          </a:p>
          <a:p>
            <a:pPr eaLnBrk="1" hangingPunct="1"/>
            <a:r>
              <a:rPr lang="en-US" altLang="en-US" sz="1800" dirty="0">
                <a:latin typeface="Calisto MT" panose="02040603050505030304"/>
                <a:sym typeface="Wingdings" panose="05000000000000000000" pitchFamily="2" charset="2"/>
              </a:rPr>
              <a:t>Search Engines</a:t>
            </a:r>
          </a:p>
          <a:p>
            <a:pPr eaLnBrk="1" hangingPunct="1"/>
            <a:r>
              <a:rPr lang="en-US" altLang="en-US" sz="1800" dirty="0">
                <a:latin typeface="Calisto MT" panose="02040603050505030304"/>
                <a:sym typeface="Wingdings" panose="05000000000000000000" pitchFamily="2" charset="2"/>
              </a:rPr>
              <a:t>Universal Protocols</a:t>
            </a:r>
          </a:p>
          <a:p>
            <a:pPr lvl="1" eaLnBrk="1" hangingPunct="1"/>
            <a:r>
              <a:rPr lang="en-US" altLang="en-US" sz="1650" dirty="0">
                <a:latin typeface="Calisto MT" panose="02040603050505030304"/>
              </a:rPr>
              <a:t>HTTP, URLs, HTML, FTP</a:t>
            </a:r>
          </a:p>
          <a:p>
            <a:pPr eaLnBrk="1" hangingPunct="1"/>
            <a:r>
              <a:rPr lang="en-US" altLang="en-US" sz="1800" dirty="0">
                <a:latin typeface="Calisto MT" panose="02040603050505030304"/>
                <a:sym typeface="Wingdings" panose="05000000000000000000" pitchFamily="2" charset="2"/>
              </a:rPr>
              <a:t>Format Negotiation through HTTP</a:t>
            </a:r>
          </a:p>
          <a:p>
            <a:pPr eaLnBrk="1" hangingPunct="1"/>
            <a:r>
              <a:rPr lang="en-US" altLang="en-US" sz="1800" dirty="0">
                <a:latin typeface="Calisto MT" panose="02040603050505030304"/>
              </a:rPr>
              <a:t>Hypertext </a:t>
            </a:r>
            <a:r>
              <a:rPr lang="en-US" altLang="en-US" sz="1800" dirty="0">
                <a:latin typeface="Calisto MT" panose="02040603050505030304"/>
                <a:sym typeface="Wingdings" panose="05000000000000000000" pitchFamily="2" charset="2"/>
              </a:rPr>
              <a:t> Hypermedia via HTML  XHTML</a:t>
            </a:r>
          </a:p>
          <a:p>
            <a:pPr lvl="1" eaLnBrk="1" hangingPunct="1"/>
            <a:r>
              <a:rPr lang="en-US" altLang="en-US" sz="1650" dirty="0">
                <a:latin typeface="Calisto MT" panose="02040603050505030304"/>
                <a:sym typeface="Wingdings" panose="05000000000000000000" pitchFamily="2" charset="2"/>
              </a:rPr>
              <a:t>Support for text, images, sound, and scripting</a:t>
            </a:r>
          </a:p>
        </p:txBody>
      </p:sp>
    </p:spTree>
    <p:extLst>
      <p:ext uri="{BB962C8B-B14F-4D97-AF65-F5344CB8AC3E}">
        <p14:creationId xmlns:p14="http://schemas.microsoft.com/office/powerpoint/2010/main" val="12689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743200"/>
            <a:ext cx="4972050" cy="85725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Calisto MT" panose="02040603050505030304"/>
              </a:rPr>
              <a:t> Internet and Web History</a:t>
            </a:r>
          </a:p>
        </p:txBody>
      </p:sp>
    </p:spTree>
    <p:extLst>
      <p:ext uri="{BB962C8B-B14F-4D97-AF65-F5344CB8AC3E}">
        <p14:creationId xmlns:p14="http://schemas.microsoft.com/office/powerpoint/2010/main" val="42331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46</TotalTime>
  <Words>1883</Words>
  <Application>Microsoft Office PowerPoint</Application>
  <PresentationFormat>On-screen Show (4:3)</PresentationFormat>
  <Paragraphs>501</Paragraphs>
  <Slides>49</Slides>
  <Notes>45</Notes>
  <HiddenSlides>3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Arial</vt:lpstr>
      <vt:lpstr>Calibri</vt:lpstr>
      <vt:lpstr>Calisto MT</vt:lpstr>
      <vt:lpstr>Courier New</vt:lpstr>
      <vt:lpstr>Lucida Console</vt:lpstr>
      <vt:lpstr>Shruti</vt:lpstr>
      <vt:lpstr>Tahoma</vt:lpstr>
      <vt:lpstr>Trebuchet MS</vt:lpstr>
      <vt:lpstr>Wingdings</vt:lpstr>
      <vt:lpstr>Wingdings 2</vt:lpstr>
      <vt:lpstr>Slate</vt:lpstr>
      <vt:lpstr>Visio</vt:lpstr>
      <vt:lpstr>Document</vt:lpstr>
      <vt:lpstr>VISIO</vt:lpstr>
      <vt:lpstr>Ultimate Extensible Distributed System</vt:lpstr>
      <vt:lpstr>Your Assignment</vt:lpstr>
      <vt:lpstr>Introduction to Internet and Web</vt:lpstr>
      <vt:lpstr>Goals of the Internet:</vt:lpstr>
      <vt:lpstr>Original Goals of the Web</vt:lpstr>
      <vt:lpstr>Internet Design Principles</vt:lpstr>
      <vt:lpstr>Web Design Principles</vt:lpstr>
      <vt:lpstr>Basic Concepts</vt:lpstr>
      <vt:lpstr> Internet and Web History</vt:lpstr>
      <vt:lpstr>Internet History</vt:lpstr>
      <vt:lpstr>Web History</vt:lpstr>
      <vt:lpstr>Web Growth</vt:lpstr>
      <vt:lpstr> Web Technologies</vt:lpstr>
      <vt:lpstr>Tools: Servers on the Internet</vt:lpstr>
      <vt:lpstr>Network Protocols</vt:lpstr>
      <vt:lpstr>Networks - Transport Layer</vt:lpstr>
      <vt:lpstr>Communication Between Networks</vt:lpstr>
      <vt:lpstr>Pinging Various URLs</vt:lpstr>
      <vt:lpstr>Tracing HTTP Message with Tracert</vt:lpstr>
      <vt:lpstr>HTTP Messages as seen by packet sniffer</vt:lpstr>
      <vt:lpstr>Typical HTTP Transaction</vt:lpstr>
      <vt:lpstr>PowerPoint Presentation</vt:lpstr>
      <vt:lpstr>HTTP Methods</vt:lpstr>
      <vt:lpstr>HTTP Request</vt:lpstr>
      <vt:lpstr>Multipurpose Internet Mail Extensions (MIME)</vt:lpstr>
      <vt:lpstr>HTTP Response</vt:lpstr>
      <vt:lpstr>Status Codes</vt:lpstr>
      <vt:lpstr>Web Processing Models</vt:lpstr>
      <vt:lpstr>HTML Structure</vt:lpstr>
      <vt:lpstr>PowerPoint Presentation</vt:lpstr>
      <vt:lpstr>Extension - Cascading Style Sheets</vt:lpstr>
      <vt:lpstr>PowerPoint Presentation</vt:lpstr>
      <vt:lpstr>Extension - JavaScript</vt:lpstr>
      <vt:lpstr>PowerPoint Presentation</vt:lpstr>
      <vt:lpstr> Programming The Web</vt:lpstr>
      <vt:lpstr>Web Programming Model</vt:lpstr>
      <vt:lpstr>Programming the Web</vt:lpstr>
      <vt:lpstr>Web Programming – Language Model</vt:lpstr>
      <vt:lpstr>Programming the Web Server-Side Code</vt:lpstr>
      <vt:lpstr>Traditional HTML Serving Model</vt:lpstr>
      <vt:lpstr>ASP.NET Serving Model</vt:lpstr>
      <vt:lpstr>Programming the Web Server-Side Code</vt:lpstr>
      <vt:lpstr>Three Tier Architecture</vt:lpstr>
      <vt:lpstr>Browser Object Model</vt:lpstr>
      <vt:lpstr>PowerPoint Presentation</vt:lpstr>
      <vt:lpstr>Server Side Programming with Asp.Net</vt:lpstr>
      <vt:lpstr>Security Issues</vt:lpstr>
      <vt:lpstr>Protections</vt:lpstr>
      <vt:lpstr> End of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Extensible Distributed System</dc:title>
  <dc:creator>doomhmmr</dc:creator>
  <cp:lastModifiedBy>doomhmmr</cp:lastModifiedBy>
  <cp:revision>3</cp:revision>
  <dcterms:created xsi:type="dcterms:W3CDTF">2016-01-18T16:38:37Z</dcterms:created>
  <dcterms:modified xsi:type="dcterms:W3CDTF">2016-01-19T16:35:42Z</dcterms:modified>
</cp:coreProperties>
</file>