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95" r:id="rId5"/>
    <p:sldId id="297" r:id="rId6"/>
    <p:sldId id="277" r:id="rId7"/>
    <p:sldId id="261" r:id="rId8"/>
    <p:sldId id="287" r:id="rId9"/>
    <p:sldId id="288" r:id="rId10"/>
    <p:sldId id="27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3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1A410C-11FE-4F9F-881A-C577B1A82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3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DD7BFCB-3143-474C-9685-23401B46C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4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441034-0B52-4530-870D-22B8E7578F4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3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500C0C-9704-4FF7-885F-581AC24DC824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4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350B48-B314-43AA-ABBA-C11B65C5EEA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0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66CD8-68C9-4572-B116-15BD4B76117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4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3A2B85-CA8C-46BD-9EE1-02F9D695654E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717594-08CA-489A-B6BF-6779380FF37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6DFB2C-DDF4-42A5-86A7-3ACA8857537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6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E79595-4416-48A0-A96F-7104974724C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9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33F0A0-9AE0-46A7-9798-47DAEB0424D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13E3ED-1626-4632-907B-DB4012DE7054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3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4089-8732-4239-83E9-9EB39F341D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60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03FD-AFFF-455D-8E3E-F4ABF86481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8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03FD-AFFF-455D-8E3E-F4ABF86481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76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03FD-AFFF-455D-8E3E-F4ABF86481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9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03FD-AFFF-455D-8E3E-F4ABF86481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45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03FD-AFFF-455D-8E3E-F4ABF86481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2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03FD-AFFF-455D-8E3E-F4ABF86481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0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28E-68F1-4CA1-B66D-C58C0B6B6A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307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29F-0A0B-4300-9353-7D649511BB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801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B759D-D276-4BE6-9DA2-8A07842397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4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8A6-D770-46F0-AA26-334566254D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92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DF02-38C2-4455-B569-9637A21C3A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8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00A1-0692-4886-891C-B4965E0EC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29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2C98-A4C2-4C32-9DAC-12A5F6AF38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5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880C-F829-45AF-B092-665D9BB4DA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34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3AC8-0A3F-4E69-A660-FDE89FB489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98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045B-49AA-4996-81B4-7ECFF8FBAE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FB0-52D9-4F1F-9868-FA3759B623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5E03FD-AFFF-455D-8E3E-F4ABF86481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64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400" b="1" smtClean="0"/>
              <a:t>ASP.Net</a:t>
            </a:r>
            <a:r>
              <a:rPr lang="en-US" altLang="en-US" sz="4400" b="1" dirty="0" smtClean="0"/>
              <a:t> </a:t>
            </a:r>
            <a:r>
              <a:rPr lang="en-US" altLang="en-US" sz="4400" b="1" dirty="0" smtClean="0"/>
              <a:t>– Part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Server Controls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WebServer Controls</a:t>
            </a:r>
          </a:p>
          <a:p>
            <a:pPr lvl="1" eaLnBrk="1" hangingPunct="1"/>
            <a:r>
              <a:rPr lang="en-US" altLang="en-US" smtClean="0"/>
              <a:t>These controls have state which is marshalled between client and server in a hidden ViewState variable.</a:t>
            </a:r>
          </a:p>
          <a:p>
            <a:pPr lvl="1" eaLnBrk="1" hangingPunct="1"/>
            <a:r>
              <a:rPr lang="en-US" altLang="en-US" smtClean="0"/>
              <a:t>Events, like button clicks, that happen on the client side, are marshalled back to the server to trigger event handlers in C#, processed on the server.</a:t>
            </a:r>
          </a:p>
          <a:p>
            <a:pPr lvl="2" eaLnBrk="1" hangingPunct="1"/>
            <a:r>
              <a:rPr lang="en-US" altLang="en-US" smtClean="0"/>
              <a:t>This event model is based on encapsulated Javascript processing that posts page data back to the server when a specific event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ASP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(pre .Net) ASP provides interpreted application scripts running in the memory space of the IIS web server.</a:t>
            </a:r>
          </a:p>
          <a:p>
            <a:pPr lvl="1" eaLnBrk="1" hangingPunct="1"/>
            <a:r>
              <a:rPr lang="en-US" altLang="en-US" smtClean="0"/>
              <a:t>A traditional ASP page consists of a mix of HTML, sent directly to the requesting browser and Javascript or Vbscript executed on the server, usually to generate html for display or interact with a backend database.</a:t>
            </a:r>
          </a:p>
          <a:p>
            <a:pPr lvl="1" eaLnBrk="1" hangingPunct="1"/>
            <a:r>
              <a:rPr lang="en-US" altLang="en-US" smtClean="0"/>
              <a:t>Traditional ASP uses a set of standard server side COM objects and can use custom COM objects as well.</a:t>
            </a:r>
          </a:p>
          <a:p>
            <a:pPr lvl="1" eaLnBrk="1" hangingPunct="1"/>
            <a:r>
              <a:rPr lang="en-US" altLang="en-US" smtClean="0"/>
              <a:t>Deploying custom COM objects to remote servers has been a major problem.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ASP .Net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ASP.Net supports the traditional style, but adds processing power of compiled C# and a pervasive object model.</a:t>
            </a:r>
          </a:p>
          <a:p>
            <a:pPr lvl="1" eaLnBrk="1" hangingPunct="1"/>
            <a:r>
              <a:rPr lang="en-US" altLang="en-US" smtClean="0"/>
              <a:t>We can create user-defined classes in C# and use them on ASP pages.  Any .Net language can be used this way.</a:t>
            </a:r>
          </a:p>
          <a:p>
            <a:pPr lvl="1" eaLnBrk="1" hangingPunct="1"/>
            <a:r>
              <a:rPr lang="en-US" altLang="en-US" smtClean="0"/>
              <a:t>Web controls are based on CLR objects.  Control state is sent back and forth between client and server in a hidden viewstate.</a:t>
            </a:r>
          </a:p>
          <a:p>
            <a:pPr lvl="1" eaLnBrk="1" hangingPunct="1"/>
            <a:r>
              <a:rPr lang="en-US" altLang="en-US" smtClean="0"/>
              <a:t>An ASP.Net page can easily be turned into a server control that can be used on any other ASP page.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Rendering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an aspx page is requested, a Page object is instantiated, and an object is created for each control on the page.</a:t>
            </a:r>
          </a:p>
          <a:p>
            <a:pPr lvl="1" eaLnBrk="1" hangingPunct="1"/>
            <a:r>
              <a:rPr lang="en-US" altLang="en-US" smtClean="0"/>
              <a:t>Each of the control objects is added to the page’s controls collection.</a:t>
            </a:r>
          </a:p>
          <a:p>
            <a:pPr eaLnBrk="1" hangingPunct="1"/>
            <a:r>
              <a:rPr lang="en-US" altLang="en-US" smtClean="0"/>
              <a:t>When the page renders:</a:t>
            </a:r>
          </a:p>
          <a:p>
            <a:pPr lvl="1" eaLnBrk="1" hangingPunct="1"/>
            <a:r>
              <a:rPr lang="en-US" altLang="en-US" smtClean="0"/>
              <a:t>It generates HTML representing the form</a:t>
            </a:r>
          </a:p>
          <a:p>
            <a:pPr lvl="1" eaLnBrk="1" hangingPunct="1"/>
            <a:r>
              <a:rPr lang="en-US" altLang="en-US" smtClean="0"/>
              <a:t>Calls each of its controls to render itself, resulting in:</a:t>
            </a:r>
          </a:p>
          <a:p>
            <a:pPr lvl="2" eaLnBrk="1" hangingPunct="1"/>
            <a:r>
              <a:rPr lang="en-US" altLang="en-US" smtClean="0"/>
              <a:t>HTML generated for each control.</a:t>
            </a:r>
          </a:p>
          <a:p>
            <a:pPr lvl="2" eaLnBrk="1" hangingPunct="1"/>
            <a:r>
              <a:rPr lang="en-US" altLang="en-US" smtClean="0"/>
              <a:t>Javascript that generates a postback to the server each time the client takes some action that triggers a client-side HTML-based event.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First Call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The first time a page is loaded after creation or a change to its text:</a:t>
            </a:r>
          </a:p>
          <a:p>
            <a:pPr lvl="1" eaLnBrk="1" hangingPunct="1"/>
            <a:r>
              <a:rPr lang="en-US" altLang="en-US" sz="1800" smtClean="0"/>
              <a:t>ASP.Net parsers extract code from the codebehind file and build a class, derived from System.Web.UI.Page, that contains a collection for the page’s controls, renderning code, events, …</a:t>
            </a:r>
          </a:p>
          <a:p>
            <a:pPr lvl="1" eaLnBrk="1" hangingPunct="1"/>
            <a:r>
              <a:rPr lang="en-US" altLang="en-US" sz="1800" smtClean="0"/>
              <a:t>The aspx file is parsed, and a class, derived from the code behind-based class, is built to render the page.</a:t>
            </a:r>
          </a:p>
        </p:txBody>
      </p:sp>
      <p:graphicFrame>
        <p:nvGraphicFramePr>
          <p:cNvPr id="614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280025" y="2057400"/>
          <a:ext cx="277336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4" imgW="2776787" imgH="3118532" progId="Visio.Drawing.11">
                  <p:embed/>
                </p:oleObj>
              </mc:Choice>
              <mc:Fallback>
                <p:oleObj name="Visio" r:id="rId4" imgW="2776787" imgH="311853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2057400"/>
                        <a:ext cx="277336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What’s So Great about Asp.Net?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smtClean="0"/>
              <a:t>The object model, with its Page class that supports Asp.Net pages, is extremely helpful in building effective websites:</a:t>
            </a:r>
          </a:p>
          <a:p>
            <a:pPr lvl="1" eaLnBrk="1" hangingPunct="1"/>
            <a:r>
              <a:rPr lang="en-US" altLang="en-US" sz="1800" smtClean="0"/>
              <a:t>We can build a Page derived class that will serve as a base class for all our web pages that contains all the code common to pages in the site:</a:t>
            </a:r>
          </a:p>
          <a:p>
            <a:pPr lvl="2" eaLnBrk="1" hangingPunct="1"/>
            <a:r>
              <a:rPr lang="en-US" altLang="en-US" sz="1600" smtClean="0"/>
              <a:t>styles</a:t>
            </a:r>
          </a:p>
          <a:p>
            <a:pPr lvl="2" eaLnBrk="1" hangingPunct="1"/>
            <a:r>
              <a:rPr lang="en-US" altLang="en-US" sz="1600" smtClean="0"/>
              <a:t>controls (navigation bar and user access control for example)</a:t>
            </a:r>
          </a:p>
          <a:p>
            <a:pPr lvl="2" eaLnBrk="1" hangingPunct="1"/>
            <a:r>
              <a:rPr lang="en-US" altLang="en-US" sz="1600" smtClean="0"/>
              <a:t>Headers and Footers</a:t>
            </a:r>
          </a:p>
          <a:p>
            <a:pPr lvl="1" eaLnBrk="1" hangingPunct="1"/>
            <a:r>
              <a:rPr lang="en-US" altLang="en-US" sz="1800" smtClean="0"/>
              <a:t>User defined controls are easy to define and reuse.</a:t>
            </a:r>
          </a:p>
          <a:p>
            <a:pPr lvl="1" eaLnBrk="1" hangingPunct="1"/>
            <a:r>
              <a:rPr lang="en-US" altLang="en-US" sz="1800" smtClean="0"/>
              <a:t>All of the power of the .Net framework is available for our server-side processing, e.g.:</a:t>
            </a:r>
          </a:p>
          <a:p>
            <a:pPr lvl="2" eaLnBrk="1" hangingPunct="1"/>
            <a:r>
              <a:rPr lang="en-US" altLang="en-US" sz="1600" smtClean="0"/>
              <a:t>directory and file manipulation</a:t>
            </a:r>
          </a:p>
          <a:p>
            <a:pPr lvl="2" eaLnBrk="1" hangingPunct="1"/>
            <a:r>
              <a:rPr lang="en-US" altLang="en-US" sz="1600" smtClean="0"/>
              <a:t>Regular expression analysis</a:t>
            </a:r>
          </a:p>
          <a:p>
            <a:pPr lvl="2" eaLnBrk="1" hangingPunct="1"/>
            <a:r>
              <a:rPr lang="en-US" altLang="en-US" sz="1600" smtClean="0"/>
              <a:t>XML processing</a:t>
            </a:r>
          </a:p>
          <a:p>
            <a:pPr lvl="2" eaLnBrk="1" hangingPunct="1"/>
            <a:r>
              <a:rPr lang="en-US" altLang="en-US" sz="1600" smtClean="0"/>
              <a:t>Web services</a:t>
            </a:r>
          </a:p>
          <a:p>
            <a:pPr lvl="2" eaLnBrk="1" hangingPunct="1"/>
            <a:r>
              <a:rPr lang="en-US" altLang="en-US" sz="1600" smtClean="0"/>
              <a:t>Advanced data management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ASP .Net 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000" smtClean="0"/>
              <a:t>You can build an ASP application using notepad to create an aspx page, a C# code page, and, optionally, a web.config file.</a:t>
            </a:r>
          </a:p>
          <a:p>
            <a:pPr eaLnBrk="1" hangingPunct="1"/>
            <a:r>
              <a:rPr lang="en-US" altLang="en-US" sz="2000" smtClean="0"/>
              <a:t>Here’s what is required to do that:</a:t>
            </a:r>
          </a:p>
          <a:p>
            <a:pPr lvl="1" eaLnBrk="1" hangingPunct="1"/>
            <a:r>
              <a:rPr lang="en-US" altLang="en-US" sz="1600" smtClean="0"/>
              <a:t>Create an aspx file that has:</a:t>
            </a:r>
          </a:p>
          <a:p>
            <a:pPr lvl="2" eaLnBrk="1" hangingPunct="1"/>
            <a:r>
              <a:rPr lang="en-US" altLang="en-US" sz="1400" smtClean="0"/>
              <a:t>Page directive that contains an Inherits attribute that specifies a class from the code page, e.g., Inherits=“_Default”</a:t>
            </a:r>
          </a:p>
          <a:p>
            <a:pPr lvl="2" eaLnBrk="1" hangingPunct="1"/>
            <a:r>
              <a:rPr lang="en-US" altLang="en-US" sz="1400" smtClean="0"/>
              <a:t>HTML including a form and one or more controls</a:t>
            </a:r>
            <a:br>
              <a:rPr lang="en-US" altLang="en-US" sz="1400" smtClean="0"/>
            </a:br>
            <a:endParaRPr lang="en-US" altLang="en-US" sz="1200" smtClean="0"/>
          </a:p>
          <a:p>
            <a:pPr lvl="1" eaLnBrk="1" hangingPunct="1"/>
            <a:r>
              <a:rPr lang="en-US" altLang="en-US" sz="1600" smtClean="0"/>
              <a:t>Create a codebehind cs file that contains:</a:t>
            </a:r>
          </a:p>
          <a:p>
            <a:pPr lvl="2" eaLnBrk="1" hangingPunct="1"/>
            <a:r>
              <a:rPr lang="en-US" altLang="en-US" sz="1400" smtClean="0"/>
              <a:t>Event handlers for each of the aspx control events you want to handle</a:t>
            </a:r>
          </a:p>
          <a:p>
            <a:pPr lvl="2" eaLnBrk="1" hangingPunct="1"/>
            <a:r>
              <a:rPr lang="en-US" altLang="en-US" sz="1400" smtClean="0"/>
              <a:t>Helper code</a:t>
            </a:r>
          </a:p>
          <a:p>
            <a:pPr lvl="2" eaLnBrk="1" hangingPunct="1"/>
            <a:r>
              <a:rPr lang="en-US" altLang="en-US" sz="1400" smtClean="0"/>
              <a:t>Make each of these members of a class derived from System.Web.UI.Page</a:t>
            </a:r>
          </a:p>
          <a:p>
            <a:pPr lvl="2" eaLnBrk="1" hangingPunct="1"/>
            <a:r>
              <a:rPr lang="en-US" altLang="en-US" sz="1400" smtClean="0"/>
              <a:t>Declare protected fields with names the same as the IDs of the controls on the aspx page, e.g., TextBox UserName;</a:t>
            </a:r>
          </a:p>
          <a:p>
            <a:pPr lvl="2" eaLnBrk="1" hangingPunct="1"/>
            <a:r>
              <a:rPr lang="en-US" altLang="en-US" sz="1400" smtClean="0"/>
              <a:t>Compile the cs file into a library dll and place the dll in a bin subdirectory immediately below the aspx application.</a:t>
            </a:r>
          </a:p>
          <a:p>
            <a:pPr lvl="2" eaLnBrk="1" hangingPunct="1">
              <a:buFontTx/>
              <a:buNone/>
            </a:pPr>
            <a:endParaRPr lang="en-US" altLang="en-US" sz="1200" smtClean="0"/>
          </a:p>
          <a:p>
            <a:pPr eaLnBrk="1" hangingPunct="1"/>
            <a:r>
              <a:rPr lang="en-US" altLang="en-US" sz="1800" smtClean="0"/>
              <a:t>Of course, you can do that quickly by running the website wizard.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HTMLServer Controls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Input: Button, Reset, Submit, Text, File, Password, Checkbox, Radio, Hidden</a:t>
            </a:r>
          </a:p>
          <a:p>
            <a:pPr eaLnBrk="1" hangingPunct="1"/>
            <a:r>
              <a:rPr lang="en-US" altLang="en-US" sz="2000" smtClean="0"/>
              <a:t>Textarea, Table, Image, Select, Horizontal Rule, Div</a:t>
            </a:r>
            <a:br>
              <a:rPr lang="en-US" altLang="en-US" sz="2000" smtClean="0"/>
            </a:br>
            <a:endParaRPr lang="en-US" altLang="en-US" sz="1200" smtClean="0"/>
          </a:p>
          <a:p>
            <a:pPr eaLnBrk="1" hangingPunct="1"/>
            <a:r>
              <a:rPr lang="en-US" altLang="en-US" sz="2000" smtClean="0"/>
              <a:t>&lt;INPUT id=“UserID” style=“…” type=“text” runat=“server”&gt;</a:t>
            </a:r>
            <a:br>
              <a:rPr lang="en-US" altLang="en-US" sz="2000" smtClean="0"/>
            </a:br>
            <a:endParaRPr lang="en-US" altLang="en-US" sz="1200" smtClean="0"/>
          </a:p>
          <a:p>
            <a:pPr eaLnBrk="1" hangingPunct="1"/>
            <a:r>
              <a:rPr lang="en-US" altLang="en-US" sz="2000" smtClean="0"/>
              <a:t>Allows you to take any valid html page and change its extension to aspx and have it run as an ASP.Net application.</a:t>
            </a:r>
          </a:p>
          <a:p>
            <a:pPr lvl="1" eaLnBrk="1" hangingPunct="1"/>
            <a:r>
              <a:rPr lang="en-US" altLang="en-US" smtClean="0"/>
              <a:t>This makes migration from older sites somewhat easier.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WebServer Controls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Label, TextBox, Button, LinkButton, ImageButton, HyperLink, DropDownList, ListBox, CheckBox, CheckBoxList, RadioButton, Image, ImageMap, Table, BulletedList, HiddenField, Literal, Calendar, AdRotator, FileUpLoad, Xml, MultView, Panel, PlaceHolder, View, Substitution, Localize</a:t>
            </a:r>
            <a:br>
              <a:rPr lang="en-US" altLang="en-US" sz="2000" smtClean="0"/>
            </a:br>
            <a:endParaRPr lang="en-US" altLang="en-US" sz="1200" smtClean="0"/>
          </a:p>
          <a:p>
            <a:pPr eaLnBrk="1" hangingPunct="1"/>
            <a:r>
              <a:rPr lang="en-US" altLang="en-US" sz="2000" smtClean="0"/>
              <a:t>&lt;asp:Label id=“Label1” runat=“server” </a:t>
            </a:r>
            <a:br>
              <a:rPr lang="en-US" altLang="en-US" sz="2000" smtClean="0"/>
            </a:br>
            <a:r>
              <a:rPr lang="en-US" altLang="en-US" sz="2000" smtClean="0"/>
              <a:t> 	BorderColor=“maroon”&gt;default text&lt;/asp:Label&gt;</a:t>
            </a:r>
            <a:br>
              <a:rPr lang="en-US" altLang="en-US" sz="2000" smtClean="0"/>
            </a:br>
            <a:endParaRPr lang="en-US" altLang="en-US" sz="1200" smtClean="0"/>
          </a:p>
          <a:p>
            <a:pPr eaLnBrk="1" hangingPunct="1"/>
            <a:r>
              <a:rPr lang="en-US" altLang="en-US" sz="2000" smtClean="0"/>
              <a:t>Richer behavior, styles, and configurations than HTML controls.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5210</TotalTime>
  <Words>727</Words>
  <Application>Microsoft Office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Trebuchet MS</vt:lpstr>
      <vt:lpstr>Wingdings 2</vt:lpstr>
      <vt:lpstr>Slate</vt:lpstr>
      <vt:lpstr>Visio</vt:lpstr>
      <vt:lpstr>ASP.Net – Part I</vt:lpstr>
      <vt:lpstr>Traditional ASP</vt:lpstr>
      <vt:lpstr>ASP .Net</vt:lpstr>
      <vt:lpstr>Page Rendering Model</vt:lpstr>
      <vt:lpstr>The First Call</vt:lpstr>
      <vt:lpstr>What’s So Great about Asp.Net?</vt:lpstr>
      <vt:lpstr>ASP .Net Applications</vt:lpstr>
      <vt:lpstr>HTMLServer Controls</vt:lpstr>
      <vt:lpstr>WebServer Controls</vt:lpstr>
      <vt:lpstr>Server Controls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Server Pages ASP.Net</dc:title>
  <dc:creator>Jim Fawcett</dc:creator>
  <cp:lastModifiedBy>doomhmmr</cp:lastModifiedBy>
  <cp:revision>46</cp:revision>
  <dcterms:created xsi:type="dcterms:W3CDTF">2002-06-16T13:09:50Z</dcterms:created>
  <dcterms:modified xsi:type="dcterms:W3CDTF">2016-01-19T17:33:15Z</dcterms:modified>
</cp:coreProperties>
</file>