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75" r:id="rId7"/>
    <p:sldId id="261" r:id="rId8"/>
    <p:sldId id="260" r:id="rId9"/>
    <p:sldId id="263" r:id="rId10"/>
    <p:sldId id="276" r:id="rId11"/>
    <p:sldId id="277" r:id="rId12"/>
    <p:sldId id="278" r:id="rId13"/>
    <p:sldId id="279" r:id="rId14"/>
    <p:sldId id="267" r:id="rId15"/>
    <p:sldId id="266" r:id="rId16"/>
    <p:sldId id="265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94" autoAdjust="0"/>
  </p:normalViewPr>
  <p:slideViewPr>
    <p:cSldViewPr>
      <p:cViewPr varScale="1">
        <p:scale>
          <a:sx n="105" d="100"/>
          <a:sy n="105" d="100"/>
        </p:scale>
        <p:origin x="132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7AAAE5C-A07A-4EFD-9549-86E3EE2B9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506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B0757AB-03FE-41EE-B5AC-E02D86D6D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323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E2AFC6-6506-4144-A0C2-AC967178905B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9695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18FC7D-B59F-49B0-BFF5-10D33AAD5A57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064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1C8C47-C50A-4700-B5DB-449B6806C487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6219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9940FF-3679-45C1-90F2-DB23186E3C9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2687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350303-6777-4382-936A-E6F0CC0C73C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9270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77B351-7B21-4958-AB6D-8F13FFFDC9B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357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0A7E2E-F60F-4E83-9B77-38C0109EB17B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2956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45C901-0B11-4CFB-BC0B-57566D79F49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0040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EC4FC4-4914-4ACB-A326-388DA69E70F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9163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0C9A0C-8817-471C-ABBF-7A7ACE2B5E90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0126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CAC868-E72D-4425-8ED7-D674B50323A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304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F77CA2-AD09-425B-9B8A-04BE67DF2BB0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1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3D0563-C230-45F3-9432-5FEF6012B19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7666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110287-D01E-484D-9FA9-CFAF0AA7DA6D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9792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4A1AB0-84CC-4CB4-8BD6-9C7CDFFBD52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480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892E28-10E2-4CFE-8D16-1F5514E6826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421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F3D2F8-5FDB-4FC4-8056-F102198A903A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097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0FEB0A-5213-4ADF-9DE2-868B3DABAAB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1412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060677-62CA-4F7E-81D4-4A0FF97DCAE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6940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5CBF33-DB59-489A-9CEC-B15FE4D9C29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120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47E5E3-1408-455E-B88F-4914A2299B2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835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510018-7293-4EB1-8C29-32F69BD59427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811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46C1-57B5-48B8-9ADC-8F8DEACFD0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23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00F8-DC54-4C5D-9148-C6B6DCFA7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2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00F8-DC54-4C5D-9148-C6B6DCFA7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24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00F8-DC54-4C5D-9148-C6B6DCFA79B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12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00F8-DC54-4C5D-9148-C6B6DCFA7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687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00F8-DC54-4C5D-9148-C6B6DCFA7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02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00F8-DC54-4C5D-9148-C6B6DCFA7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736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4F7B-D54B-4D82-B854-F0C81AE2D4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220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4BAA-6976-4BB8-ABA2-602200884A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763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8C2F56-92B1-4603-91FE-21D8865AA7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44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04E-11D8-469F-9BBC-F0E2D9BBBB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80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A5FA-CC2C-4351-BF62-D66492D687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97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C384-BAD5-4B94-963B-25C936FED5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33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0B1-DAFB-4895-9B6E-56817A9532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3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AEE6-7A06-487E-BF93-A4C62AFBA6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18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B901-4CC3-423F-BF9A-3F14C7AF9A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6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44E6-7405-44B2-B7CF-3192B69768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50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99-F748-466A-AB8B-FC26CA2ED7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65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8077EF-3DB9-4852-A8C8-9AA18A70A9F8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0700F8-DC54-4C5D-9148-C6B6DCFA7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756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smtClean="0"/>
              <a:t>ASP.Net – Part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Related Controls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1800" b="1" i="1" smtClean="0"/>
              <a:t>Data Controls</a:t>
            </a:r>
          </a:p>
          <a:p>
            <a:pPr lvl="1"/>
            <a:r>
              <a:rPr lang="en-US" altLang="en-US" sz="1600" smtClean="0"/>
              <a:t>GridView</a:t>
            </a:r>
          </a:p>
          <a:p>
            <a:pPr lvl="1"/>
            <a:r>
              <a:rPr lang="en-US" altLang="en-US" sz="1600" smtClean="0"/>
              <a:t>DataList</a:t>
            </a:r>
          </a:p>
          <a:p>
            <a:pPr lvl="1"/>
            <a:r>
              <a:rPr lang="en-US" altLang="en-US" sz="1600" smtClean="0"/>
              <a:t>DataSet</a:t>
            </a:r>
          </a:p>
          <a:p>
            <a:pPr lvl="1"/>
            <a:r>
              <a:rPr lang="en-US" altLang="en-US" sz="1600" smtClean="0"/>
              <a:t>DetailsView</a:t>
            </a:r>
          </a:p>
          <a:p>
            <a:pPr lvl="1"/>
            <a:r>
              <a:rPr lang="en-US" altLang="en-US" sz="1600" smtClean="0"/>
              <a:t>FormView</a:t>
            </a:r>
          </a:p>
          <a:p>
            <a:pPr lvl="1"/>
            <a:r>
              <a:rPr lang="en-US" altLang="en-US" sz="1600" smtClean="0"/>
              <a:t>Repeater</a:t>
            </a:r>
          </a:p>
          <a:p>
            <a:pPr lvl="1"/>
            <a:r>
              <a:rPr lang="en-US" altLang="en-US" sz="1600" smtClean="0"/>
              <a:t>SqlDataSource</a:t>
            </a:r>
          </a:p>
          <a:p>
            <a:pPr lvl="1"/>
            <a:r>
              <a:rPr lang="en-US" altLang="en-US" sz="1600" smtClean="0"/>
              <a:t>ObjectDataSource</a:t>
            </a:r>
          </a:p>
          <a:p>
            <a:pPr lvl="1"/>
            <a:r>
              <a:rPr lang="en-US" altLang="en-US" sz="1600" smtClean="0"/>
              <a:t>XmlDataSource</a:t>
            </a:r>
          </a:p>
          <a:p>
            <a:pPr lvl="1"/>
            <a:r>
              <a:rPr lang="en-US" altLang="en-US" sz="1600" smtClean="0"/>
              <a:t>SiteMapDataSource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1800" b="1" i="1" smtClean="0"/>
              <a:t>Validation Controls</a:t>
            </a:r>
          </a:p>
          <a:p>
            <a:pPr lvl="1"/>
            <a:r>
              <a:rPr lang="en-US" altLang="en-US" sz="1600" smtClean="0"/>
              <a:t>RequiredFieldValidator</a:t>
            </a:r>
          </a:p>
          <a:p>
            <a:pPr lvl="1"/>
            <a:r>
              <a:rPr lang="en-US" altLang="en-US" sz="1600" smtClean="0"/>
              <a:t>RangeValidator</a:t>
            </a:r>
          </a:p>
          <a:p>
            <a:pPr lvl="1"/>
            <a:r>
              <a:rPr lang="en-US" altLang="en-US" sz="1600" smtClean="0"/>
              <a:t>RegularExpressionValidator</a:t>
            </a:r>
          </a:p>
          <a:p>
            <a:pPr lvl="1"/>
            <a:r>
              <a:rPr lang="en-US" altLang="en-US" sz="1600" smtClean="0"/>
              <a:t>CompareValidator</a:t>
            </a:r>
          </a:p>
          <a:p>
            <a:pPr lvl="1"/>
            <a:r>
              <a:rPr lang="en-US" altLang="en-US" sz="1600" smtClean="0"/>
              <a:t>CustomValidator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Controls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1800" b="1" i="1" smtClean="0"/>
              <a:t>Navigation Controls</a:t>
            </a:r>
          </a:p>
          <a:p>
            <a:pPr lvl="1"/>
            <a:r>
              <a:rPr lang="en-US" altLang="en-US" sz="1600" smtClean="0"/>
              <a:t>SiteMapPath</a:t>
            </a:r>
          </a:p>
          <a:p>
            <a:pPr lvl="1"/>
            <a:r>
              <a:rPr lang="en-US" altLang="en-US" sz="1600" smtClean="0"/>
              <a:t>Menu</a:t>
            </a:r>
          </a:p>
          <a:p>
            <a:pPr lvl="1"/>
            <a:r>
              <a:rPr lang="en-US" altLang="en-US" sz="1600" smtClean="0"/>
              <a:t>TreeView</a:t>
            </a:r>
          </a:p>
          <a:p>
            <a:r>
              <a:rPr lang="en-US" altLang="en-US" sz="1800" b="1" i="1" smtClean="0"/>
              <a:t>Login Controls</a:t>
            </a:r>
          </a:p>
          <a:p>
            <a:pPr lvl="1"/>
            <a:r>
              <a:rPr lang="en-US" altLang="en-US" sz="1600" smtClean="0"/>
              <a:t>Login</a:t>
            </a:r>
          </a:p>
          <a:p>
            <a:pPr lvl="1"/>
            <a:r>
              <a:rPr lang="en-US" altLang="en-US" sz="1600" smtClean="0"/>
              <a:t>LoginView</a:t>
            </a:r>
          </a:p>
          <a:p>
            <a:pPr lvl="1"/>
            <a:r>
              <a:rPr lang="en-US" altLang="en-US" sz="1600" smtClean="0"/>
              <a:t>PasswordRecovery</a:t>
            </a:r>
          </a:p>
          <a:p>
            <a:pPr lvl="1"/>
            <a:r>
              <a:rPr lang="en-US" altLang="en-US" sz="1600" smtClean="0"/>
              <a:t>LoginStatus</a:t>
            </a:r>
          </a:p>
          <a:p>
            <a:pPr lvl="1"/>
            <a:r>
              <a:rPr lang="en-US" altLang="en-US" sz="1600" smtClean="0"/>
              <a:t>LoginName</a:t>
            </a:r>
          </a:p>
          <a:p>
            <a:pPr lvl="1"/>
            <a:r>
              <a:rPr lang="en-US" altLang="en-US" sz="1600" smtClean="0"/>
              <a:t>ChangePassword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1800" b="1" i="1" smtClean="0"/>
              <a:t>Webparts</a:t>
            </a:r>
          </a:p>
          <a:p>
            <a:pPr lvl="1"/>
            <a:r>
              <a:rPr lang="en-US" altLang="en-US" sz="1600" smtClean="0"/>
              <a:t>WebPartManager</a:t>
            </a:r>
          </a:p>
          <a:p>
            <a:pPr lvl="1"/>
            <a:r>
              <a:rPr lang="en-US" altLang="en-US" sz="1600" smtClean="0"/>
              <a:t>ProxyWebPartManager</a:t>
            </a:r>
          </a:p>
          <a:p>
            <a:pPr lvl="1"/>
            <a:r>
              <a:rPr lang="en-US" altLang="en-US" sz="1600" smtClean="0"/>
              <a:t>WebPartZone</a:t>
            </a:r>
          </a:p>
          <a:p>
            <a:pPr lvl="1"/>
            <a:r>
              <a:rPr lang="en-US" altLang="en-US" sz="1600" smtClean="0"/>
              <a:t>CatalogZone</a:t>
            </a:r>
          </a:p>
          <a:p>
            <a:pPr lvl="1"/>
            <a:r>
              <a:rPr lang="en-US" altLang="en-US" sz="1600" smtClean="0"/>
              <a:t>DeclarativeCatalogPart</a:t>
            </a:r>
          </a:p>
          <a:p>
            <a:pPr lvl="1"/>
            <a:r>
              <a:rPr lang="en-US" altLang="en-US" sz="1600" smtClean="0"/>
              <a:t>PageCatalogPart</a:t>
            </a:r>
          </a:p>
          <a:p>
            <a:pPr lvl="1"/>
            <a:r>
              <a:rPr lang="en-US" altLang="en-US" sz="1600" smtClean="0"/>
              <a:t>ImportCatalogPart</a:t>
            </a:r>
          </a:p>
          <a:p>
            <a:pPr lvl="1"/>
            <a:r>
              <a:rPr lang="en-US" altLang="en-US" sz="1600" smtClean="0"/>
              <a:t>EditorZone</a:t>
            </a:r>
          </a:p>
          <a:p>
            <a:pPr lvl="1"/>
            <a:r>
              <a:rPr lang="en-US" altLang="en-US" sz="1600" smtClean="0"/>
              <a:t>AppearanceEditorPart</a:t>
            </a:r>
          </a:p>
          <a:p>
            <a:pPr lvl="1"/>
            <a:r>
              <a:rPr lang="en-US" altLang="en-US" sz="1600" smtClean="0"/>
              <a:t>BehaviorEditorPart</a:t>
            </a:r>
          </a:p>
          <a:p>
            <a:pPr lvl="1"/>
            <a:r>
              <a:rPr lang="en-US" altLang="en-US" sz="1600" smtClean="0"/>
              <a:t>LayoutEditorPart</a:t>
            </a:r>
          </a:p>
          <a:p>
            <a:pPr lvl="1"/>
            <a:r>
              <a:rPr lang="en-US" altLang="en-US" sz="1600" smtClean="0"/>
              <a:t>PropertyGrideEditorPart</a:t>
            </a:r>
          </a:p>
          <a:p>
            <a:pPr lvl="1"/>
            <a:r>
              <a:rPr lang="en-US" altLang="en-US" sz="1600" smtClean="0"/>
              <a:t>ConnectionsZone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User Defined Controls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User controls are stored in ascx files.</a:t>
            </a:r>
            <a:r>
              <a:rPr lang="en-US" altLang="en-US" sz="1200" smtClean="0"/>
              <a:t/>
            </a:r>
            <a:br>
              <a:rPr lang="en-US" altLang="en-US" sz="1200" smtClean="0"/>
            </a:br>
            <a:endParaRPr lang="en-US" altLang="en-US" sz="12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They contain an @control directive that plays the same role as the @Page directive for WebForms.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&lt;%@ Control classname=“UserControlCS” %&gt;</a:t>
            </a:r>
            <a:br>
              <a:rPr lang="en-US" altLang="en-US" smtClean="0"/>
            </a:br>
            <a:endParaRPr lang="en-US" altLang="en-US" sz="12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In an aspx file that uses the control: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&lt;%@ Register </a:t>
            </a:r>
            <a:br>
              <a:rPr lang="en-US" altLang="en-US" smtClean="0"/>
            </a:br>
            <a:r>
              <a:rPr lang="en-US" altLang="en-US" smtClean="0"/>
              <a:t>     TagPrefix=“cse686” TagName=“IP” Src=“MyControl.ascx” </a:t>
            </a:r>
            <a:br>
              <a:rPr lang="en-US" altLang="en-US" smtClean="0"/>
            </a:br>
            <a:r>
              <a:rPr lang="en-US" altLang="en-US" smtClean="0"/>
              <a:t>%&gt;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&lt;cse686:IP id=“myControl1” runat=“server” /&gt;</a:t>
            </a:r>
            <a:br>
              <a:rPr lang="en-US" altLang="en-US" smtClean="0"/>
            </a:br>
            <a:endParaRPr lang="en-US" altLang="en-US" sz="12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 user control may contain HTML and codebehind with methods, properties, and events.</a:t>
            </a:r>
            <a:br>
              <a:rPr lang="en-US" altLang="en-US" smtClean="0"/>
            </a:br>
            <a:endParaRPr lang="en-US" altLang="en-US" sz="12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Events are declared as delegates with the event qualifier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Custom Server Controls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Custom Server Controls are stored in C# files.</a:t>
            </a:r>
            <a:r>
              <a:rPr lang="en-US" altLang="en-US" sz="1200" smtClean="0"/>
              <a:t/>
            </a:r>
            <a:br>
              <a:rPr lang="en-US" altLang="en-US" sz="1200" smtClean="0"/>
            </a:br>
            <a:endParaRPr lang="en-US" altLang="en-US" sz="12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 Server Control contains a C# class that defines the attributes:</a:t>
            </a:r>
          </a:p>
          <a:p>
            <a:pPr lvl="1">
              <a:lnSpc>
                <a:spcPct val="90000"/>
              </a:lnSpc>
            </a:pPr>
            <a:r>
              <a:rPr lang="en-US" altLang="en-US" sz="1400" smtClean="0"/>
              <a:t>[Bindable(true)]</a:t>
            </a:r>
          </a:p>
          <a:p>
            <a:pPr lvl="1">
              <a:lnSpc>
                <a:spcPct val="90000"/>
              </a:lnSpc>
            </a:pPr>
            <a:r>
              <a:rPr lang="en-US" altLang="en-US" sz="1400" smtClean="0"/>
              <a:t>[Category(“Appearance”)]</a:t>
            </a:r>
          </a:p>
          <a:p>
            <a:pPr lvl="1">
              <a:lnSpc>
                <a:spcPct val="90000"/>
              </a:lnSpc>
            </a:pPr>
            <a:r>
              <a:rPr lang="en-US" altLang="en-US" sz="1400" smtClean="0"/>
              <a:t>[ToolboxData(“&lt;{0}:NavBar runat=server&gt;&lt;/{0}:NavBar&gt;”)]</a:t>
            </a:r>
            <a:br>
              <a:rPr lang="en-US" altLang="en-US" sz="1400" smtClean="0"/>
            </a:br>
            <a:endParaRPr lang="en-US" altLang="en-US" sz="14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And a class NavBar : System.Web.UI.WebControls.WebControl</a:t>
            </a:r>
            <a:br>
              <a:rPr lang="en-US" altLang="en-US" smtClean="0"/>
            </a:b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In an aspx file that uses the control: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&lt;%@ Register </a:t>
            </a:r>
            <a:br>
              <a:rPr lang="en-US" altLang="en-US" smtClean="0"/>
            </a:br>
            <a:r>
              <a:rPr lang="en-US" altLang="en-US" smtClean="0"/>
              <a:t>     TagPrefix=“cse686” assembly=“NavControl”</a:t>
            </a:r>
            <a:br>
              <a:rPr lang="en-US" altLang="en-US" smtClean="0"/>
            </a:br>
            <a:r>
              <a:rPr lang="en-US" altLang="en-US" smtClean="0"/>
              <a:t>     namespace=“NavControl</a:t>
            </a:r>
            <a:br>
              <a:rPr lang="en-US" altLang="en-US" smtClean="0"/>
            </a:br>
            <a:r>
              <a:rPr lang="en-US" altLang="en-US" smtClean="0"/>
              <a:t>%&gt;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&lt;cse686:NavBar id=“NavBar1” runat=“server” /&gt;</a:t>
            </a:r>
            <a:br>
              <a:rPr lang="en-US" altLang="en-US" smtClean="0"/>
            </a:br>
            <a:endParaRPr lang="en-US" altLang="en-US" sz="12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Binding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Data Binding provides an abstraction for loading a control with data provided by some collection.</a:t>
            </a:r>
          </a:p>
          <a:p>
            <a:endParaRPr lang="en-US" altLang="en-US" smtClean="0"/>
          </a:p>
          <a:p>
            <a:r>
              <a:rPr lang="en-US" altLang="en-US" smtClean="0"/>
              <a:t>The data is cached in the control until it is rendered on the client’s page by putting it onto the response buffer, formatted according to the control’s policy.</a:t>
            </a:r>
          </a:p>
          <a:p>
            <a:endParaRPr lang="en-US" altLang="en-US" smtClean="0"/>
          </a:p>
          <a:p>
            <a:r>
              <a:rPr lang="en-US" altLang="en-US" smtClean="0"/>
              <a:t>We have already seen an example of binding an HTML table to an XML file, in Lecture #2.</a:t>
            </a:r>
          </a:p>
          <a:p>
            <a:endParaRPr lang="en-US" altLang="en-US" smtClean="0"/>
          </a:p>
          <a:p>
            <a:r>
              <a:rPr lang="en-US" altLang="en-US" smtClean="0"/>
              <a:t>Binding is often used when an ASP application connects to a database through a DataReader or DataSet.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Binding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572000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Controls that Support Data Binding must expose:</a:t>
            </a:r>
          </a:p>
          <a:p>
            <a:pPr lvl="1"/>
            <a:r>
              <a:rPr lang="en-US" altLang="en-US" smtClean="0"/>
              <a:t>a property called DataSource</a:t>
            </a:r>
          </a:p>
          <a:p>
            <a:pPr lvl="1"/>
            <a:r>
              <a:rPr lang="en-US" altLang="en-US" smtClean="0"/>
              <a:t>a method called DataBind()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The data source must provide:</a:t>
            </a:r>
          </a:p>
          <a:p>
            <a:pPr lvl="1"/>
            <a:r>
              <a:rPr lang="en-US" altLang="en-US" smtClean="0"/>
              <a:t>IEnumerable interface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Example:</a:t>
            </a:r>
            <a:br>
              <a:rPr lang="en-US" altLang="en-US" smtClean="0"/>
            </a:br>
            <a:r>
              <a:rPr lang="en-US" altLang="en-US" smtClean="0"/>
              <a:t>    </a:t>
            </a:r>
            <a:r>
              <a:rPr lang="en-US" altLang="en-US" smtClean="0">
                <a:latin typeface="Courier New" panose="02070309020205020404" pitchFamily="49" charset="0"/>
              </a:rPr>
              <a:t>DataSet ds = new DataSet();</a:t>
            </a:r>
            <a:br>
              <a:rPr lang="en-US" altLang="en-US" smtClean="0">
                <a:latin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</a:rPr>
              <a:t>  ds.ReadXML(Server.MapPath(“test.xml”);</a:t>
            </a:r>
            <a:br>
              <a:rPr lang="en-US" altLang="en-US" smtClean="0">
                <a:latin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</a:rPr>
              <a:t>  ListBox1.DataSource = ds;</a:t>
            </a:r>
            <a:br>
              <a:rPr lang="en-US" altLang="en-US" smtClean="0">
                <a:latin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</a:rPr>
              <a:t>  ListBox1.DataTextField = “file”;  // omit if flat</a:t>
            </a:r>
            <a:br>
              <a:rPr lang="en-US" altLang="en-US" smtClean="0">
                <a:latin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</a:rPr>
              <a:t>  ListBox1.DataBind();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Binding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1800" b="1" i="1" smtClean="0"/>
              <a:t>Data Binding Controls</a:t>
            </a:r>
          </a:p>
          <a:p>
            <a:pPr lvl="1"/>
            <a:r>
              <a:rPr lang="en-US" altLang="en-US" sz="1600" smtClean="0"/>
              <a:t>HtmlSelect</a:t>
            </a:r>
          </a:p>
          <a:p>
            <a:pPr lvl="1"/>
            <a:r>
              <a:rPr lang="en-US" altLang="en-US" sz="1600" smtClean="0"/>
              <a:t>CheckBoxList</a:t>
            </a:r>
          </a:p>
          <a:p>
            <a:pPr lvl="1"/>
            <a:r>
              <a:rPr lang="en-US" altLang="en-US" sz="1600" smtClean="0"/>
              <a:t>DataGrid</a:t>
            </a:r>
          </a:p>
          <a:p>
            <a:pPr lvl="1"/>
            <a:r>
              <a:rPr lang="en-US" altLang="en-US" sz="1600" smtClean="0"/>
              <a:t>DataList</a:t>
            </a:r>
          </a:p>
          <a:p>
            <a:pPr lvl="1"/>
            <a:r>
              <a:rPr lang="en-US" altLang="en-US" sz="1600" smtClean="0"/>
              <a:t>Repeater</a:t>
            </a:r>
          </a:p>
          <a:p>
            <a:pPr lvl="1"/>
            <a:r>
              <a:rPr lang="en-US" altLang="en-US" sz="1600" smtClean="0"/>
              <a:t>DropDownList</a:t>
            </a:r>
          </a:p>
          <a:p>
            <a:pPr lvl="1"/>
            <a:r>
              <a:rPr lang="en-US" altLang="en-US" sz="1600" smtClean="0"/>
              <a:t>ListBox</a:t>
            </a:r>
          </a:p>
          <a:p>
            <a:pPr lvl="1"/>
            <a:r>
              <a:rPr lang="en-US" altLang="en-US" sz="1600" smtClean="0"/>
              <a:t>RadioButtonList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1800" b="1" i="1" smtClean="0"/>
              <a:t>Data Sources</a:t>
            </a:r>
          </a:p>
          <a:p>
            <a:pPr lvl="1"/>
            <a:r>
              <a:rPr lang="en-US" altLang="en-US" sz="1600" smtClean="0"/>
              <a:t>Array</a:t>
            </a:r>
          </a:p>
          <a:p>
            <a:pPr lvl="1"/>
            <a:r>
              <a:rPr lang="en-US" altLang="en-US" sz="1600" smtClean="0"/>
              <a:t>ArrayList</a:t>
            </a:r>
          </a:p>
          <a:p>
            <a:pPr lvl="1"/>
            <a:r>
              <a:rPr lang="en-US" altLang="en-US" sz="1600" smtClean="0"/>
              <a:t>HashTable</a:t>
            </a:r>
          </a:p>
          <a:p>
            <a:pPr lvl="1"/>
            <a:r>
              <a:rPr lang="en-US" altLang="en-US" sz="1600" smtClean="0"/>
              <a:t>Queue</a:t>
            </a:r>
          </a:p>
          <a:p>
            <a:pPr lvl="1"/>
            <a:r>
              <a:rPr lang="en-US" altLang="en-US" sz="1600" smtClean="0"/>
              <a:t>SortedList</a:t>
            </a:r>
          </a:p>
          <a:p>
            <a:pPr lvl="1"/>
            <a:r>
              <a:rPr lang="en-US" altLang="en-US" sz="1600" smtClean="0"/>
              <a:t>Stack</a:t>
            </a:r>
          </a:p>
          <a:p>
            <a:pPr lvl="1"/>
            <a:r>
              <a:rPr lang="en-US" altLang="en-US" sz="1600" smtClean="0"/>
              <a:t>StringCollection</a:t>
            </a:r>
          </a:p>
          <a:p>
            <a:pPr lvl="1"/>
            <a:r>
              <a:rPr lang="en-US" altLang="en-US" sz="1600" smtClean="0"/>
              <a:t>DataView</a:t>
            </a:r>
          </a:p>
          <a:p>
            <a:pPr lvl="1"/>
            <a:r>
              <a:rPr lang="en-US" altLang="en-US" sz="1600" smtClean="0"/>
              <a:t>DataTable</a:t>
            </a:r>
          </a:p>
          <a:p>
            <a:pPr lvl="1"/>
            <a:r>
              <a:rPr lang="en-US" altLang="en-US" sz="1600" smtClean="0"/>
              <a:t>DataSet</a:t>
            </a:r>
          </a:p>
          <a:p>
            <a:pPr lvl="1"/>
            <a:r>
              <a:rPr lang="en-US" altLang="en-US" sz="1600" smtClean="0"/>
              <a:t>IDataReader</a:t>
            </a:r>
          </a:p>
          <a:p>
            <a:pPr lvl="1"/>
            <a:r>
              <a:rPr lang="en-US" altLang="en-US" sz="1600" smtClean="0"/>
              <a:t>Classes that implement IEnumerable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State Management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Adding user state inherently reduces scalability.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So if you are trying to provide a resource that handles a large volume of traffic, you will want to minimize use of state.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Types of state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Application:</a:t>
            </a:r>
            <a:br>
              <a:rPr lang="en-US" altLang="en-US" smtClean="0"/>
            </a:br>
            <a:r>
              <a:rPr lang="en-US" altLang="en-US" smtClean="0"/>
              <a:t>Shared across all clients of this application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Session:</a:t>
            </a:r>
            <a:br>
              <a:rPr lang="en-US" altLang="en-US" smtClean="0"/>
            </a:br>
            <a:r>
              <a:rPr lang="en-US" altLang="en-US" smtClean="0"/>
              <a:t>Per client state persistent over page boundaries.  Requires cookies or URL mangling to manage client association.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Cookie:</a:t>
            </a:r>
            <a:br>
              <a:rPr lang="en-US" altLang="en-US" smtClean="0"/>
            </a:br>
            <a:r>
              <a:rPr lang="en-US" altLang="en-US" smtClean="0"/>
              <a:t>Per client state stored on client.  Clients can disable cookies.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ViewState:</a:t>
            </a:r>
            <a:br>
              <a:rPr lang="en-US" altLang="en-US" smtClean="0"/>
            </a:br>
            <a:r>
              <a:rPr lang="en-US" altLang="en-US" smtClean="0"/>
              <a:t>Shared across post requests to the same page.  Sent back and forth with each request.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r>
              <a:rPr lang="en-US" altLang="en-US" smtClean="0"/>
              <a:t>In Global.asax: (add new item/Global Application Class)</a:t>
            </a:r>
            <a:br>
              <a:rPr lang="en-US" altLang="en-US" smtClean="0"/>
            </a:br>
            <a:r>
              <a:rPr lang="en-US" altLang="en-US" smtClean="0"/>
              <a:t> 	</a:t>
            </a:r>
            <a:r>
              <a:rPr lang="en-US" altLang="en-US" sz="1600" smtClean="0">
                <a:latin typeface="Courier New" panose="02070309020205020404" pitchFamily="49" charset="0"/>
              </a:rPr>
              <a:t>void Application_Start(object src, EventArgs e)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{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  DataSet ds = new DataSet();  // populated by clients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  Application[“SharedDataSet”] = ds;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}</a:t>
            </a:r>
          </a:p>
          <a:p>
            <a:endParaRPr lang="en-US" altLang="en-US" sz="1600" smtClean="0">
              <a:latin typeface="Courier New" panose="02070309020205020404" pitchFamily="49" charset="0"/>
            </a:endParaRPr>
          </a:p>
          <a:p>
            <a:r>
              <a:rPr lang="en-US" altLang="en-US" smtClean="0"/>
              <a:t>In Application Page:</a:t>
            </a:r>
            <a:br>
              <a:rPr lang="en-US" altLang="en-US" smtClean="0"/>
            </a:br>
            <a:r>
              <a:rPr lang="en-US" altLang="en-US" smtClean="0"/>
              <a:t> 	</a:t>
            </a:r>
            <a:r>
              <a:rPr lang="en-US" altLang="en-US" sz="1600" smtClean="0">
                <a:latin typeface="Courier New" panose="02070309020205020404" pitchFamily="49" charset="0"/>
              </a:rPr>
              <a:t>private void Page_Load(object src, EventArgs e)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{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  DataSet ds = (DataSet)(Application[“SharedDataSet”]);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  // client interacts with DataSet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}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Session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By default session state is managed in the same process and application domain as the application so you can store any data  in session state directly.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Session state is available as a property of both Page and HttpContext classes.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It is: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Initialized in Global.asax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Accessed in any member function of the Page.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You specify whether you want session ids managed as cookies or URL mangling in the web.config file:</a:t>
            </a:r>
            <a:br>
              <a:rPr lang="en-US" altLang="en-US" smtClean="0"/>
            </a:br>
            <a:r>
              <a:rPr lang="en-US" altLang="en-US" smtClean="0"/>
              <a:t> 	</a:t>
            </a:r>
            <a:r>
              <a:rPr lang="en-US" altLang="en-US" sz="1600" smtClean="0">
                <a:latin typeface="Courier New" panose="02070309020205020404" pitchFamily="49" charset="0"/>
              </a:rPr>
              <a:t>&lt;configuration&gt;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  &lt;system.web&gt;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    &lt;sessionState cookieless=“true” /&gt;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  &lt;/system.web&gt;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&lt;/configuration&gt;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Architecture</a:t>
            </a:r>
          </a:p>
          <a:p>
            <a:r>
              <a:rPr lang="en-US" altLang="en-US" smtClean="0"/>
              <a:t>Controls</a:t>
            </a:r>
          </a:p>
          <a:p>
            <a:r>
              <a:rPr lang="en-US" altLang="en-US" smtClean="0"/>
              <a:t>Data Binding</a:t>
            </a:r>
          </a:p>
          <a:p>
            <a:r>
              <a:rPr lang="en-US" altLang="en-US" smtClean="0"/>
              <a:t>State 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Session State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r>
              <a:rPr lang="en-US" altLang="en-US" smtClean="0"/>
              <a:t>In Global.asax:</a:t>
            </a:r>
            <a:br>
              <a:rPr lang="en-US" altLang="en-US" smtClean="0"/>
            </a:br>
            <a:r>
              <a:rPr lang="en-US" altLang="en-US" smtClean="0"/>
              <a:t> 	</a:t>
            </a:r>
            <a:r>
              <a:rPr lang="en-US" altLang="en-US" sz="1600" smtClean="0">
                <a:latin typeface="Courier New" panose="02070309020205020404" pitchFamily="49" charset="0"/>
              </a:rPr>
              <a:t>void Session_Start(object src, EventArgs e)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{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  DataSet ds = new DataSet();  // populated by clients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  Session[“myDataSet”] = ds;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}</a:t>
            </a:r>
          </a:p>
          <a:p>
            <a:endParaRPr lang="en-US" altLang="en-US" sz="1600" smtClean="0">
              <a:latin typeface="Courier New" panose="02070309020205020404" pitchFamily="49" charset="0"/>
            </a:endParaRPr>
          </a:p>
          <a:p>
            <a:r>
              <a:rPr lang="en-US" altLang="en-US" smtClean="0"/>
              <a:t>In Application Page:</a:t>
            </a:r>
            <a:br>
              <a:rPr lang="en-US" altLang="en-US" smtClean="0"/>
            </a:br>
            <a:r>
              <a:rPr lang="en-US" altLang="en-US" smtClean="0"/>
              <a:t> 	</a:t>
            </a:r>
            <a:r>
              <a:rPr lang="en-US" altLang="en-US" sz="1600" smtClean="0">
                <a:latin typeface="Courier New" panose="02070309020205020404" pitchFamily="49" charset="0"/>
              </a:rPr>
              <a:t>private void Page_Load(object src, EventArgs e)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{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  DataSet ds = (DataSet)(Session[“myDataSet”]);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  // client interacts with DataSet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	}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Cookies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smtClean="0">
                <a:latin typeface="Courier New" panose="02070309020205020404" pitchFamily="49" charset="0"/>
              </a:rPr>
              <a:t>Protected void Page_Load(Object sender, EventArgs e)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{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int age = 0;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if(Request.Cookies[“Age”] == null)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  HttpCookie ac = new HttpCookie(“Age”);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  ac.Value = ageTextBox.Text;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  Response.Cookies.Add(ac);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  age = Convert.ToInt32(ageTextBox.Text);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}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else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{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  age = Convert.ToInt32(Request.Cookies[“Age”].Value);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}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  // use age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ViewState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ViewState is used by ASP controls to transfer control state back and forth between server and client.</a:t>
            </a:r>
          </a:p>
          <a:p>
            <a:r>
              <a:rPr lang="en-US" altLang="en-US" smtClean="0"/>
              <a:t>You also can use ViewState to transfer application state: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1600" smtClean="0">
                <a:latin typeface="Courier New" panose="02070309020205020404" pitchFamily="49" charset="0"/>
              </a:rPr>
              <a:t>private void Page_Load(Object sender, EventArgs e)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{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ArrayLIst cart = (ArrayList)ViewState[“Cart”];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if(cart == null)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{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  cart = new ArrayList();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  ViewState[“Cart”] = cart;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}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// use cart with: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 ArrayList cart = (ArrayList)ViewState[“Cart”];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   cart… yada, yada, yada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Architecture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3581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1600" smtClean="0"/>
              <a:t>ASP application</a:t>
            </a:r>
          </a:p>
          <a:p>
            <a:pPr lvl="1"/>
            <a:r>
              <a:rPr lang="en-US" altLang="en-US" sz="1400" smtClean="0"/>
              <a:t>ProcessXML.aspx</a:t>
            </a:r>
          </a:p>
          <a:p>
            <a:pPr lvl="1"/>
            <a:r>
              <a:rPr lang="en-US" altLang="en-US" sz="1400" smtClean="0"/>
              <a:t>ProcessXML.aspx.cs</a:t>
            </a:r>
          </a:p>
          <a:p>
            <a:pPr lvl="1"/>
            <a:r>
              <a:rPr lang="en-US" altLang="en-US" sz="1400" smtClean="0"/>
              <a:t>Web.config</a:t>
            </a:r>
          </a:p>
          <a:p>
            <a:r>
              <a:rPr lang="en-US" altLang="en-US" sz="1600" smtClean="0"/>
              <a:t>Page Class</a:t>
            </a:r>
          </a:p>
          <a:p>
            <a:pPr lvl="1"/>
            <a:r>
              <a:rPr lang="en-US" altLang="en-US" sz="1400" smtClean="0"/>
              <a:t>MapPath()</a:t>
            </a:r>
          </a:p>
          <a:p>
            <a:pPr lvl="1"/>
            <a:r>
              <a:rPr lang="en-US" altLang="en-US" sz="1400" smtClean="0"/>
              <a:t>Application</a:t>
            </a:r>
          </a:p>
          <a:p>
            <a:pPr lvl="1"/>
            <a:r>
              <a:rPr lang="en-US" altLang="en-US" sz="1400" smtClean="0"/>
              <a:t>ContentType</a:t>
            </a:r>
          </a:p>
          <a:p>
            <a:pPr lvl="1"/>
            <a:r>
              <a:rPr lang="en-US" altLang="en-US" sz="1400" smtClean="0"/>
              <a:t>Context</a:t>
            </a:r>
          </a:p>
          <a:p>
            <a:pPr lvl="1"/>
            <a:r>
              <a:rPr lang="en-US" altLang="en-US" sz="1400" smtClean="0"/>
              <a:t>IsPostBack</a:t>
            </a:r>
          </a:p>
          <a:p>
            <a:pPr lvl="1"/>
            <a:r>
              <a:rPr lang="en-US" altLang="en-US" sz="1400" smtClean="0"/>
              <a:t>Request</a:t>
            </a:r>
          </a:p>
          <a:p>
            <a:pPr lvl="1"/>
            <a:r>
              <a:rPr lang="en-US" altLang="en-US" sz="1400" smtClean="0"/>
              <a:t>Response</a:t>
            </a:r>
          </a:p>
          <a:p>
            <a:pPr lvl="1"/>
            <a:r>
              <a:rPr lang="en-US" altLang="en-US" sz="1400" smtClean="0"/>
              <a:t>Server</a:t>
            </a:r>
          </a:p>
          <a:p>
            <a:pPr lvl="1"/>
            <a:r>
              <a:rPr lang="en-US" altLang="en-US" sz="1400" smtClean="0"/>
              <a:t>Session</a:t>
            </a:r>
          </a:p>
          <a:p>
            <a:pPr lvl="1"/>
            <a:r>
              <a:rPr lang="en-US" altLang="en-US" sz="1400" smtClean="0"/>
              <a:t>Trace</a:t>
            </a:r>
          </a:p>
          <a:p>
            <a:pPr lvl="1"/>
            <a:r>
              <a:rPr lang="en-US" altLang="en-US" sz="1400" smtClean="0"/>
              <a:t>User</a:t>
            </a:r>
          </a:p>
          <a:p>
            <a:pPr lvl="1"/>
            <a:r>
              <a:rPr lang="en-US" altLang="en-US" sz="1400" smtClean="0"/>
              <a:t>…</a:t>
            </a:r>
          </a:p>
        </p:txBody>
      </p:sp>
      <p:graphicFrame>
        <p:nvGraphicFramePr>
          <p:cNvPr id="5125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4768850" y="2825750"/>
          <a:ext cx="277495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4" imgW="2774795" imgH="3117809" progId="Visio.Drawing.11">
                  <p:embed/>
                </p:oleObj>
              </mc:Choice>
              <mc:Fallback>
                <p:oleObj name="Visio" r:id="rId4" imgW="2774795" imgH="3117809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2825750"/>
                        <a:ext cx="2774950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3886200" y="1524000"/>
            <a:ext cx="464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Font typeface="Symbol" panose="05050102010706020507" pitchFamily="18" charset="2"/>
              <a:buChar char="·"/>
            </a:pPr>
            <a:r>
              <a:rPr lang="en-US" alt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ProcessXML_aspx</a:t>
            </a:r>
            <a:endParaRPr lang="en-US" alt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Tahoma" panose="020B0604030504040204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FontTx/>
              <a:buChar char="–"/>
            </a:pPr>
            <a:r>
              <a:rPr lang="en-US" alt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Page_Load</a:t>
            </a:r>
            <a:r>
              <a:rPr lang="en-US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(Object, </a:t>
            </a:r>
            <a:r>
              <a:rPr lang="en-US" alt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System.EventArgs</a:t>
            </a:r>
            <a:r>
              <a:rPr lang="en-US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FontTx/>
              <a:buChar char="–"/>
            </a:pPr>
            <a:r>
              <a:rPr lang="en-US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Button1_Click(Object, </a:t>
            </a:r>
            <a:r>
              <a:rPr lang="en-US" alt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System.EventArgs</a:t>
            </a:r>
            <a:r>
              <a:rPr lang="en-US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FontTx/>
              <a:buChar char="–"/>
            </a:pPr>
            <a:r>
              <a:rPr lang="en-US" alt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InitializeComponent</a:t>
            </a:r>
            <a:r>
              <a:rPr lang="en-US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()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FontTx/>
              <a:buChar char="–"/>
            </a:pPr>
            <a:r>
              <a:rPr lang="en-US" altLang="en-US" sz="1400" dirty="0">
                <a:solidFill>
                  <a:srgbClr val="003366"/>
                </a:solidFill>
                <a:latin typeface="Tahoma" panose="020B0604030504040204" pitchFamily="34" charset="0"/>
              </a:rPr>
              <a:t>…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FontTx/>
              <a:buChar char="–"/>
            </a:pPr>
            <a:endParaRPr lang="en-US" altLang="en-US" sz="1400" dirty="0">
              <a:solidFill>
                <a:srgbClr val="0033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Page Events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524000"/>
            <a:ext cx="4419600" cy="4572000"/>
          </a:xfrm>
        </p:spPr>
        <p:txBody>
          <a:bodyPr/>
          <a:lstStyle/>
          <a:p>
            <a:r>
              <a:rPr lang="en-US" altLang="en-US" sz="1800" smtClean="0"/>
              <a:t>public event EventHandler Init;</a:t>
            </a:r>
            <a:br>
              <a:rPr lang="en-US" altLang="en-US" sz="1800" smtClean="0"/>
            </a:br>
            <a:r>
              <a:rPr lang="en-US" altLang="en-US" sz="1800" smtClean="0"/>
              <a:t>Page_Init(object,EventArgs)</a:t>
            </a:r>
          </a:p>
          <a:p>
            <a:r>
              <a:rPr lang="en-US" altLang="en-US" sz="1800" smtClean="0"/>
              <a:t>public event EventHandler Load;</a:t>
            </a:r>
            <a:br>
              <a:rPr lang="en-US" altLang="en-US" sz="1800" smtClean="0"/>
            </a:br>
            <a:r>
              <a:rPr lang="en-US" altLang="en-US" sz="1800" smtClean="0"/>
              <a:t>Page_Load(object,EventArgs)</a:t>
            </a:r>
          </a:p>
          <a:p>
            <a:r>
              <a:rPr lang="en-US" altLang="en-US" sz="1800" smtClean="0"/>
              <a:t>public event EventHandler PreRender;</a:t>
            </a:r>
            <a:br>
              <a:rPr lang="en-US" altLang="en-US" sz="1800" smtClean="0"/>
            </a:br>
            <a:r>
              <a:rPr lang="en-US" altLang="en-US" sz="1800" smtClean="0"/>
              <a:t>Page_PreRender(object,EventArgs)</a:t>
            </a:r>
          </a:p>
          <a:p>
            <a:r>
              <a:rPr lang="en-US" altLang="en-US" sz="1800" smtClean="0"/>
              <a:t>public event EventHandler Unload;</a:t>
            </a:r>
            <a:br>
              <a:rPr lang="en-US" altLang="en-US" sz="1800" smtClean="0"/>
            </a:br>
            <a:r>
              <a:rPr lang="en-US" altLang="en-US" sz="1800" smtClean="0"/>
              <a:t>Page_Unload(object,Eventargs)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76800" y="1524000"/>
            <a:ext cx="3810000" cy="4572000"/>
          </a:xfrm>
        </p:spPr>
        <p:txBody>
          <a:bodyPr/>
          <a:lstStyle/>
          <a:p>
            <a:r>
              <a:rPr lang="en-US" altLang="en-US" sz="1800" smtClean="0"/>
              <a:t>protected virtual void</a:t>
            </a:r>
            <a:br>
              <a:rPr lang="en-US" altLang="en-US" sz="1800" smtClean="0"/>
            </a:br>
            <a:r>
              <a:rPr lang="en-US" altLang="en-US" sz="1800" smtClean="0"/>
              <a:t>   OnInit(EventArgs e);</a:t>
            </a:r>
          </a:p>
          <a:p>
            <a:r>
              <a:rPr lang="en-US" altLang="en-US" sz="1800" smtClean="0"/>
              <a:t>protected virtual void</a:t>
            </a:r>
            <a:br>
              <a:rPr lang="en-US" altLang="en-US" sz="1800" smtClean="0"/>
            </a:br>
            <a:r>
              <a:rPr lang="en-US" altLang="en-US" sz="1800" smtClean="0"/>
              <a:t>   OnLoad(EventArgs e);</a:t>
            </a:r>
          </a:p>
          <a:p>
            <a:r>
              <a:rPr lang="en-US" altLang="en-US" sz="1800" smtClean="0"/>
              <a:t>protected virtual void</a:t>
            </a:r>
            <a:br>
              <a:rPr lang="en-US" altLang="en-US" sz="1800" smtClean="0"/>
            </a:br>
            <a:r>
              <a:rPr lang="en-US" altLang="en-US" sz="1800" smtClean="0"/>
              <a:t>   OnPreRender(EventArgs e);</a:t>
            </a:r>
          </a:p>
          <a:p>
            <a:r>
              <a:rPr lang="en-US" altLang="en-US" sz="1800" smtClean="0"/>
              <a:t>protected virtual void</a:t>
            </a:r>
            <a:br>
              <a:rPr lang="en-US" altLang="en-US" sz="1800" smtClean="0"/>
            </a:br>
            <a:r>
              <a:rPr lang="en-US" altLang="en-US" sz="1800" smtClean="0"/>
              <a:t>   OnUnload(EventArgs e);</a:t>
            </a:r>
          </a:p>
          <a:p>
            <a:endParaRPr lang="en-US" altLang="en-US" sz="1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ASP.Net Directives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1800" smtClean="0"/>
              <a:t>@Page</a:t>
            </a:r>
          </a:p>
          <a:p>
            <a:pPr lvl="1"/>
            <a:r>
              <a:rPr lang="en-US" altLang="en-US" sz="1600" smtClean="0"/>
              <a:t>Defines Language and Code-Behind file</a:t>
            </a:r>
          </a:p>
          <a:p>
            <a:r>
              <a:rPr lang="en-US" altLang="en-US" sz="1800" smtClean="0"/>
              <a:t>@Import Namespaces</a:t>
            </a:r>
          </a:p>
          <a:p>
            <a:pPr lvl="1"/>
            <a:r>
              <a:rPr lang="en-US" altLang="en-US" sz="1600" smtClean="0"/>
              <a:t>Equivalent to using directives</a:t>
            </a:r>
          </a:p>
          <a:p>
            <a:r>
              <a:rPr lang="en-US" altLang="en-US" sz="1800" smtClean="0"/>
              <a:t>@Register</a:t>
            </a:r>
          </a:p>
          <a:p>
            <a:pPr lvl="1"/>
            <a:r>
              <a:rPr lang="en-US" altLang="en-US" sz="1600" smtClean="0"/>
              <a:t>Registers user controls with page.  Page will call render on each of its registered controls.</a:t>
            </a:r>
          </a:p>
          <a:p>
            <a:r>
              <a:rPr lang="en-US" altLang="en-US" sz="1800" smtClean="0"/>
              <a:t>@Implements</a:t>
            </a:r>
          </a:p>
          <a:p>
            <a:pPr lvl="1"/>
            <a:r>
              <a:rPr lang="en-US" altLang="en-US" sz="1600" smtClean="0"/>
              <a:t>Declares an interface this page implements</a:t>
            </a:r>
          </a:p>
          <a:p>
            <a:r>
              <a:rPr lang="en-US" altLang="en-US" sz="1800" smtClean="0"/>
              <a:t>@Reference </a:t>
            </a:r>
          </a:p>
          <a:p>
            <a:pPr lvl="1"/>
            <a:r>
              <a:rPr lang="en-US" altLang="en-US" sz="1600" smtClean="0"/>
              <a:t>Specifies a page or user control that will be compiled and linked at run-time</a:t>
            </a:r>
          </a:p>
          <a:p>
            <a:r>
              <a:rPr lang="en-US" altLang="en-US" sz="1800" smtClean="0"/>
              <a:t>@Assembly</a:t>
            </a:r>
          </a:p>
          <a:p>
            <a:pPr lvl="1"/>
            <a:r>
              <a:rPr lang="en-US" altLang="en-US" sz="1600" smtClean="0"/>
              <a:t>Links an assembly to the current page during compilation</a:t>
            </a:r>
          </a:p>
          <a:p>
            <a:r>
              <a:rPr lang="en-US" altLang="en-US" sz="1800" smtClean="0"/>
              <a:t>Plus more – see help documentation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Page Attribures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CodeFile</a:t>
            </a:r>
          </a:p>
          <a:p>
            <a:pPr lvl="1"/>
            <a:r>
              <a:rPr lang="en-US" altLang="en-US" smtClean="0"/>
              <a:t>Specifies a path to a code-behind file for the page.  Used with Inherits attribute.</a:t>
            </a:r>
          </a:p>
          <a:p>
            <a:r>
              <a:rPr lang="en-US" altLang="en-US" smtClean="0"/>
              <a:t>Inherits</a:t>
            </a:r>
          </a:p>
          <a:p>
            <a:pPr lvl="1"/>
            <a:r>
              <a:rPr lang="en-US" altLang="en-US" smtClean="0"/>
              <a:t>Defines a code-behind class for the page to inherit.</a:t>
            </a:r>
          </a:p>
          <a:p>
            <a:r>
              <a:rPr lang="en-US" altLang="en-US" smtClean="0"/>
              <a:t>AutoEventWireup</a:t>
            </a:r>
          </a:p>
          <a:p>
            <a:pPr lvl="1"/>
            <a:r>
              <a:rPr lang="en-US" altLang="en-US" smtClean="0"/>
              <a:t>If true, the default, simple event handlers like Page_Load(…) are wired up automatically.</a:t>
            </a:r>
          </a:p>
          <a:p>
            <a:r>
              <a:rPr lang="en-US" altLang="en-US" smtClean="0"/>
              <a:t>Debug</a:t>
            </a:r>
          </a:p>
          <a:p>
            <a:pPr lvl="1"/>
            <a:r>
              <a:rPr lang="en-US" altLang="en-US" smtClean="0"/>
              <a:t>If true, code behind is compiled with debug symbols.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ASP Components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You can create library assemblies that are available to every aspx page in your application.</a:t>
            </a:r>
          </a:p>
          <a:p>
            <a:pPr lvl="1"/>
            <a:r>
              <a:rPr lang="en-US" altLang="en-US" smtClean="0"/>
              <a:t>Compile the library dll assembly</a:t>
            </a:r>
          </a:p>
          <a:p>
            <a:pPr lvl="1"/>
            <a:r>
              <a:rPr lang="en-US" altLang="en-US" smtClean="0"/>
              <a:t>Place it in a bin directory under the application virtual directory</a:t>
            </a:r>
          </a:p>
          <a:p>
            <a:pPr lvl="1"/>
            <a:r>
              <a:rPr lang="en-US" altLang="en-US" smtClean="0"/>
              <a:t>It will then be implicitly referenced by any page that loads from the application directory</a:t>
            </a:r>
          </a:p>
          <a:p>
            <a:pPr lvl="1"/>
            <a:r>
              <a:rPr lang="en-US" altLang="en-US" smtClean="0"/>
              <a:t>You can copy over the dll with an update without stopping IIS.</a:t>
            </a:r>
          </a:p>
          <a:p>
            <a:pPr lvl="2"/>
            <a:r>
              <a:rPr lang="en-US" altLang="en-US" smtClean="0"/>
              <a:t>If you do this, the new version becomes available on the next page load.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Controls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533400" y="1524000"/>
            <a:ext cx="3962400" cy="4572000"/>
          </a:xfrm>
        </p:spPr>
        <p:txBody>
          <a:bodyPr/>
          <a:lstStyle/>
          <a:p>
            <a:r>
              <a:rPr lang="en-US" altLang="en-US" sz="1800" b="1" i="1" smtClean="0"/>
              <a:t>HTML Controls</a:t>
            </a:r>
          </a:p>
          <a:p>
            <a:pPr lvl="1"/>
            <a:r>
              <a:rPr lang="en-US" altLang="en-US" sz="1600" smtClean="0"/>
              <a:t>HTML syntax</a:t>
            </a:r>
          </a:p>
          <a:p>
            <a:pPr lvl="1"/>
            <a:r>
              <a:rPr lang="en-US" altLang="en-US" sz="1600" smtClean="0"/>
              <a:t>runat=server attribute</a:t>
            </a:r>
          </a:p>
          <a:p>
            <a:pPr lvl="1"/>
            <a:r>
              <a:rPr lang="en-US" altLang="en-US" sz="1600" smtClean="0"/>
              <a:t>Derives from HtmlControl</a:t>
            </a:r>
          </a:p>
          <a:p>
            <a:pPr lvl="1"/>
            <a:r>
              <a:rPr lang="en-US" altLang="en-US" sz="1600" smtClean="0"/>
              <a:t>Instance created at server when page is constructed</a:t>
            </a:r>
          </a:p>
          <a:p>
            <a:r>
              <a:rPr lang="en-US" altLang="en-US" sz="1800" smtClean="0"/>
              <a:t>Examples:</a:t>
            </a:r>
          </a:p>
          <a:p>
            <a:pPr lvl="1"/>
            <a:r>
              <a:rPr lang="en-US" altLang="en-US" sz="1600" smtClean="0"/>
              <a:t>&lt;form runat=server&gt;</a:t>
            </a:r>
          </a:p>
          <a:p>
            <a:pPr lvl="1"/>
            <a:r>
              <a:rPr lang="en-US" altLang="en-US" sz="1600" smtClean="0"/>
              <a:t>&lt;img runat=server&gt;</a:t>
            </a:r>
          </a:p>
          <a:p>
            <a:pPr lvl="1"/>
            <a:r>
              <a:rPr lang="en-US" altLang="en-US" sz="1600" smtClean="0"/>
              <a:t>&lt;input type=file runat=server&gt;</a:t>
            </a:r>
          </a:p>
          <a:p>
            <a:pPr lvl="1"/>
            <a:r>
              <a:rPr lang="en-US" altLang="en-US" sz="1600" smtClean="0"/>
              <a:t>&lt;input type=radio runat=server&gt;</a:t>
            </a:r>
          </a:p>
        </p:txBody>
      </p:sp>
      <p:sp>
        <p:nvSpPr>
          <p:cNvPr id="10244" name="Rectangle 8"/>
          <p:cNvSpPr>
            <a:spLocks noGrp="1" noChangeArrowheads="1"/>
          </p:cNvSpPr>
          <p:nvPr>
            <p:ph sz="half" idx="2"/>
          </p:nvPr>
        </p:nvSpPr>
        <p:spPr>
          <a:xfrm>
            <a:off x="4648200" y="1524000"/>
            <a:ext cx="4114800" cy="4572000"/>
          </a:xfrm>
        </p:spPr>
        <p:txBody>
          <a:bodyPr/>
          <a:lstStyle/>
          <a:p>
            <a:r>
              <a:rPr lang="en-US" altLang="en-US" sz="1800" b="1" i="1" smtClean="0"/>
              <a:t>Web Controls</a:t>
            </a:r>
          </a:p>
          <a:p>
            <a:pPr lvl="1"/>
            <a:r>
              <a:rPr lang="en-US" altLang="en-US" sz="1600" smtClean="0"/>
              <a:t>asp: prefix</a:t>
            </a:r>
          </a:p>
          <a:p>
            <a:pPr lvl="1"/>
            <a:r>
              <a:rPr lang="en-US" altLang="en-US" sz="1600" smtClean="0"/>
              <a:t>runat=server attribute</a:t>
            </a:r>
          </a:p>
          <a:p>
            <a:pPr lvl="1"/>
            <a:r>
              <a:rPr lang="en-US" altLang="en-US" sz="1600" smtClean="0"/>
              <a:t>Derives from WebControl</a:t>
            </a:r>
          </a:p>
          <a:p>
            <a:pPr lvl="1"/>
            <a:r>
              <a:rPr lang="en-US" altLang="en-US" sz="1600" smtClean="0"/>
              <a:t>Instance created at server when page is constructed</a:t>
            </a:r>
          </a:p>
          <a:p>
            <a:pPr lvl="1"/>
            <a:r>
              <a:rPr lang="en-US" altLang="en-US" sz="1600" smtClean="0"/>
              <a:t>Richer set of methods, properties, and events than HTML Controls</a:t>
            </a:r>
          </a:p>
          <a:p>
            <a:r>
              <a:rPr lang="en-US" altLang="en-US" sz="1800" smtClean="0"/>
              <a:t>Examples:</a:t>
            </a:r>
          </a:p>
          <a:p>
            <a:pPr lvl="1"/>
            <a:r>
              <a:rPr lang="en-US" altLang="en-US" sz="1600" smtClean="0"/>
              <a:t>&lt;asp:TextBox id=tb1 runat=server&gt;</a:t>
            </a:r>
          </a:p>
          <a:p>
            <a:pPr lvl="1"/>
            <a:r>
              <a:rPr lang="en-US" altLang="en-US" sz="1600" smtClean="0"/>
              <a:t>&lt;asp:Button Text=“Submit” runat=server&gt;</a:t>
            </a:r>
          </a:p>
          <a:p>
            <a:pPr lvl="1"/>
            <a:endParaRPr lang="en-US" altLang="en-US" sz="16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Web Control Catalog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smtClean="0"/>
              <a:t>TextBox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Label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HyperLink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Image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CheckBox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RadioButton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Table – matrix addresses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Panel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Button </a:t>
            </a:r>
          </a:p>
          <a:p>
            <a:pPr>
              <a:lnSpc>
                <a:spcPct val="90000"/>
              </a:lnSpc>
            </a:pPr>
            <a:endParaRPr lang="en-US" altLang="en-US" sz="1800" smtClean="0"/>
          </a:p>
        </p:txBody>
      </p:sp>
      <p:sp>
        <p:nvSpPr>
          <p:cNvPr id="11268" name="Rectangle 6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smtClean="0"/>
              <a:t>ListBox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DropDownList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CheckBoxList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RadioButtonList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Repeater – HTML template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DataList – HTML template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DataGrid – no longer in toolbox by default, but can be added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Calendar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Validation Controls</a:t>
            </a:r>
          </a:p>
          <a:p>
            <a:pPr lvl="1">
              <a:lnSpc>
                <a:spcPct val="90000"/>
              </a:lnSpc>
            </a:pPr>
            <a:r>
              <a:rPr lang="en-US" altLang="en-US" sz="1600" smtClean="0"/>
              <a:t>RequiredField</a:t>
            </a:r>
          </a:p>
          <a:p>
            <a:pPr lvl="1">
              <a:lnSpc>
                <a:spcPct val="90000"/>
              </a:lnSpc>
            </a:pPr>
            <a:r>
              <a:rPr lang="en-US" altLang="en-US" sz="1600" smtClean="0"/>
              <a:t>RegularExpression</a:t>
            </a:r>
          </a:p>
          <a:p>
            <a:pPr lvl="1">
              <a:lnSpc>
                <a:spcPct val="90000"/>
              </a:lnSpc>
            </a:pPr>
            <a:r>
              <a:rPr lang="en-US" altLang="en-US" sz="1600" smtClean="0"/>
              <a:t>Range</a:t>
            </a:r>
          </a:p>
          <a:p>
            <a:pPr lvl="1">
              <a:lnSpc>
                <a:spcPct val="90000"/>
              </a:lnSpc>
            </a:pPr>
            <a:r>
              <a:rPr lang="en-US" altLang="en-US" sz="1600" smtClean="0"/>
              <a:t>Compare</a:t>
            </a:r>
          </a:p>
          <a:p>
            <a:pPr lvl="1">
              <a:lnSpc>
                <a:spcPct val="90000"/>
              </a:lnSpc>
            </a:pPr>
            <a:r>
              <a:rPr lang="en-US" altLang="en-US" sz="1600" smtClean="0"/>
              <a:t>Custom</a:t>
            </a:r>
          </a:p>
          <a:p>
            <a:pPr>
              <a:lnSpc>
                <a:spcPct val="90000"/>
              </a:lnSpc>
            </a:pPr>
            <a:endParaRPr lang="en-US" altLang="en-US" sz="1800" smtClean="0"/>
          </a:p>
          <a:p>
            <a:pPr>
              <a:lnSpc>
                <a:spcPct val="90000"/>
              </a:lnSpc>
            </a:pPr>
            <a:endParaRPr lang="en-US" altLang="en-US" sz="180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2316</TotalTime>
  <Words>813</Words>
  <Application>Microsoft Office PowerPoint</Application>
  <PresentationFormat>On-screen Show (4:3)</PresentationFormat>
  <Paragraphs>266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Arial</vt:lpstr>
      <vt:lpstr>Tahoma</vt:lpstr>
      <vt:lpstr>Symbol</vt:lpstr>
      <vt:lpstr>Courier New</vt:lpstr>
      <vt:lpstr>Slate</vt:lpstr>
      <vt:lpstr>Microsoft Visio Drawing</vt:lpstr>
      <vt:lpstr>ASP.Net – Part II</vt:lpstr>
      <vt:lpstr>Topics</vt:lpstr>
      <vt:lpstr>Architecture</vt:lpstr>
      <vt:lpstr>Page Events</vt:lpstr>
      <vt:lpstr>ASP.Net Directives</vt:lpstr>
      <vt:lpstr>Page Attribures</vt:lpstr>
      <vt:lpstr>ASP Components</vt:lpstr>
      <vt:lpstr>Controls</vt:lpstr>
      <vt:lpstr>Web Control Catalog</vt:lpstr>
      <vt:lpstr>Data Related Controls</vt:lpstr>
      <vt:lpstr>More Controls</vt:lpstr>
      <vt:lpstr>User Defined Controls</vt:lpstr>
      <vt:lpstr>Custom Server Controls</vt:lpstr>
      <vt:lpstr>Data Binding</vt:lpstr>
      <vt:lpstr>Data Binding</vt:lpstr>
      <vt:lpstr>Data Binding</vt:lpstr>
      <vt:lpstr>State Management</vt:lpstr>
      <vt:lpstr>Application State</vt:lpstr>
      <vt:lpstr>Session State</vt:lpstr>
      <vt:lpstr>Session State</vt:lpstr>
      <vt:lpstr>Cookies</vt:lpstr>
      <vt:lpstr>ViewState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– Part II</dc:title>
  <dc:creator>fawcett</dc:creator>
  <cp:lastModifiedBy>doomhmmr</cp:lastModifiedBy>
  <cp:revision>23</cp:revision>
  <cp:lastPrinted>1601-01-01T00:00:00Z</cp:lastPrinted>
  <dcterms:created xsi:type="dcterms:W3CDTF">2003-06-20T14:53:15Z</dcterms:created>
  <dcterms:modified xsi:type="dcterms:W3CDTF">2016-01-19T17:34:26Z</dcterms:modified>
</cp:coreProperties>
</file>