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5" r:id="rId2"/>
    <p:sldId id="274" r:id="rId3"/>
    <p:sldId id="273" r:id="rId4"/>
    <p:sldId id="280" r:id="rId5"/>
    <p:sldId id="287" r:id="rId6"/>
    <p:sldId id="281" r:id="rId7"/>
    <p:sldId id="285" r:id="rId8"/>
    <p:sldId id="288" r:id="rId9"/>
    <p:sldId id="286" r:id="rId10"/>
    <p:sldId id="262" r:id="rId11"/>
    <p:sldId id="263" r:id="rId12"/>
    <p:sldId id="264" r:id="rId13"/>
    <p:sldId id="276" r:id="rId14"/>
    <p:sldId id="278" r:id="rId15"/>
    <p:sldId id="279" r:id="rId16"/>
    <p:sldId id="284" r:id="rId17"/>
    <p:sldId id="258" r:id="rId18"/>
    <p:sldId id="259" r:id="rId19"/>
    <p:sldId id="260" r:id="rId20"/>
    <p:sldId id="261" r:id="rId21"/>
    <p:sldId id="307" r:id="rId22"/>
    <p:sldId id="304" r:id="rId23"/>
    <p:sldId id="290" r:id="rId24"/>
    <p:sldId id="291" r:id="rId25"/>
    <p:sldId id="292" r:id="rId26"/>
    <p:sldId id="266" r:id="rId27"/>
    <p:sldId id="289" r:id="rId28"/>
    <p:sldId id="297" r:id="rId29"/>
    <p:sldId id="257" r:id="rId30"/>
    <p:sldId id="268" r:id="rId31"/>
    <p:sldId id="265" r:id="rId32"/>
    <p:sldId id="294" r:id="rId33"/>
    <p:sldId id="295" r:id="rId34"/>
    <p:sldId id="296" r:id="rId35"/>
    <p:sldId id="298" r:id="rId36"/>
    <p:sldId id="299" r:id="rId37"/>
    <p:sldId id="300" r:id="rId38"/>
    <p:sldId id="301" r:id="rId39"/>
    <p:sldId id="302" r:id="rId40"/>
    <p:sldId id="310" r:id="rId41"/>
    <p:sldId id="308" r:id="rId42"/>
    <p:sldId id="30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71A6A25E-DC33-401A-97C8-521FEC497338}">
          <p14:sldIdLst>
            <p14:sldId id="275"/>
            <p14:sldId id="274"/>
          </p14:sldIdLst>
        </p14:section>
        <p14:section name="개요" id="{FC2272EC-63A4-43CB-99B1-B75C2BF198D6}">
          <p14:sldIdLst>
            <p14:sldId id="273"/>
          </p14:sldIdLst>
        </p14:section>
        <p14:section name="로그인" id="{EED92422-D544-4527-99A6-4CA536CBD873}">
          <p14:sldIdLst>
            <p14:sldId id="280"/>
            <p14:sldId id="287"/>
            <p14:sldId id="281"/>
            <p14:sldId id="285"/>
            <p14:sldId id="288"/>
            <p14:sldId id="286"/>
            <p14:sldId id="262"/>
            <p14:sldId id="263"/>
            <p14:sldId id="264"/>
          </p14:sldIdLst>
        </p14:section>
        <p14:section name="회원가입" id="{58CD7E51-F13B-4D55-AFE7-35D46EBBD336}">
          <p14:sldIdLst>
            <p14:sldId id="276"/>
            <p14:sldId id="278"/>
            <p14:sldId id="279"/>
            <p14:sldId id="284"/>
            <p14:sldId id="258"/>
            <p14:sldId id="259"/>
            <p14:sldId id="260"/>
            <p14:sldId id="261"/>
          </p14:sldIdLst>
        </p14:section>
        <p14:section name="마이페이지" id="{92D959A2-F02C-432E-B27C-0F5B441551D2}">
          <p14:sldIdLst>
            <p14:sldId id="307"/>
            <p14:sldId id="304"/>
          </p14:sldIdLst>
        </p14:section>
        <p14:section name="공고검색" id="{9C20A8DA-BC0D-42A9-B435-E31C489F3F55}">
          <p14:sldIdLst>
            <p14:sldId id="290"/>
            <p14:sldId id="291"/>
            <p14:sldId id="292"/>
            <p14:sldId id="266"/>
            <p14:sldId id="289"/>
            <p14:sldId id="297"/>
            <p14:sldId id="257"/>
            <p14:sldId id="268"/>
            <p14:sldId id="265"/>
          </p14:sldIdLst>
        </p14:section>
        <p14:section name="즐겨찾기" id="{C2169385-7E80-437A-BC2B-8F00DA250659}">
          <p14:sldIdLst>
            <p14:sldId id="294"/>
            <p14:sldId id="295"/>
            <p14:sldId id="296"/>
            <p14:sldId id="298"/>
            <p14:sldId id="299"/>
            <p14:sldId id="300"/>
            <p14:sldId id="301"/>
            <p14:sldId id="302"/>
          </p14:sldIdLst>
        </p14:section>
        <p14:section name="문서 관리" id="{542B99AE-4DEC-49A4-BDF1-1D6C04CF6D79}">
          <p14:sldIdLst>
            <p14:sldId id="310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7"/>
    <a:srgbClr val="FFFFFF"/>
    <a:srgbClr val="A6A6A6"/>
    <a:srgbClr val="D204C8"/>
    <a:srgbClr val="595959"/>
    <a:srgbClr val="686868"/>
    <a:srgbClr val="00A7E2"/>
    <a:srgbClr val="007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356B-E702-4272-BAAA-FB40C04EE91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77966-CE9C-4C61-89BA-1E7472EB5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EFAC-A17A-80BB-F406-18E317078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DA450-CFCC-B367-1FCD-AAB766629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D66E-52A2-A7C2-B97B-B9479FED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259AF-0323-192A-ED6D-F24BBECF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F37F7-E483-202E-1303-F3767D3F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6354E-01DD-4B22-8B9E-9E1C653F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92968-3736-6331-423E-7897C45A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4487A-9F62-A15F-CEBC-03AFAFED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3035C-ED49-3DD3-B438-45A279E6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6AB4-AFF7-388C-AEF6-46B679BB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285C12-0A0F-AB5C-78A2-BB20B952D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6FFCD-CAED-1FBD-CC24-231B734E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FAFA3-4F86-CF07-2387-E1F8EE8C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C07AC-9B95-3047-57D3-0169EC9F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293E-3842-2865-4623-901934CC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2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E85B-D7D3-B91F-7AD4-1B3DE5E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DF370-927A-F497-F9B2-E80849C6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30156-9BAC-DC9E-1E09-4212A0FE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1AD41-FA8F-90F4-B11D-668ADD1A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C8828-0719-E79D-7827-D290800D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4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2EE3-438F-29B7-3A75-C2CAA348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541D2-E1FF-1F3E-05BF-857848D0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402FF-BBE4-5373-7CFB-4068C4AF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A85CB-2879-62C0-F37F-D921A7DC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453BC-7D86-0DCA-DEF6-DC6BD53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E7C59-F0C3-E66A-0038-ADDC460F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B2453-1B65-C431-AF22-F92DFD004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A85F7-25F8-A006-22B3-8B7B80BC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A5BB9-5AEA-84A8-97A9-303A7DC2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BECE49-1043-4E09-E39B-33D2BE88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477F-9833-7999-DBD2-474DA6DB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4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754E-3919-1343-9491-6D5E96CC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1075A-489A-498B-39DC-AC798D19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6E4168-28C8-3ED0-DD72-33E9850B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4D4A56-C7C4-DEAB-231A-54BE477FF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E95979-3735-5CDB-877C-644CED38D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75DDD8-BFCE-02C5-EF10-AE4EFAD4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A21A4A-1547-AAF5-3F33-21F828AF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87DFBC-B526-A002-DBD7-B8B89D37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6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D8E6E-CC98-68C5-B0D4-AFF697E4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4E9E0B-24EE-810C-1064-8EA38673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0F92F6-4586-7AB4-64D7-7F8BF6C3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9D3FB0-B3E1-93F6-CE91-409D550C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5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F819D2-0CE1-A248-1CB9-BCF876ED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89878-555D-9172-CB02-6A5C04F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6BBCE-6E96-57CB-E315-619787B5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8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DD6D9-2A97-D402-9EDB-36A2737B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087D1-0E98-4AF7-F4D4-859934F8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071251-4E79-01D6-AA33-43949FDB2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CBC5C-9C07-B205-7AC6-29C3693F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DF691-BF0D-826F-D56B-3984F06E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5A0E3-479E-8F04-67D4-CCB95FA3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0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226C-5555-39CE-21A5-C4E711EB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B8A5A6-8F81-C4DF-87D4-A71C9759A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4DEE-37FE-14D6-D853-9244B891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9837D-5A02-7F9E-0C20-94474958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13EB7-9DE9-8B5F-0F0D-FB791D6F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7B769-2948-563D-9E35-030FFC8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6A33D-2D1F-A19C-D9BF-FFFABB2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AB673-044A-79ED-2B13-55D8A66B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22336-66FE-432F-BA41-117ACFE4F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FF73-5F4A-4E0B-808D-1DD5D314D7C1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8F0A9-1FBC-B52F-D264-BE2E0164E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D042F-63AD-EABA-489E-702FAB046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761E-BFBD-4194-8BCE-9C0A125A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06DDD2-FE44-ADB7-5D6F-EBA24698D3AC}"/>
              </a:ext>
            </a:extLst>
          </p:cNvPr>
          <p:cNvSpPr/>
          <p:nvPr/>
        </p:nvSpPr>
        <p:spPr>
          <a:xfrm>
            <a:off x="152399" y="4048125"/>
            <a:ext cx="11896725" cy="2647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2" rIns="0" bIns="45712"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91C074-6D64-11F3-E949-661A228171F1}"/>
              </a:ext>
            </a:extLst>
          </p:cNvPr>
          <p:cNvSpPr/>
          <p:nvPr/>
        </p:nvSpPr>
        <p:spPr>
          <a:xfrm>
            <a:off x="0" y="3"/>
            <a:ext cx="12192000" cy="417194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2" rIns="0" bIns="45712"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3CB6E-AF2E-852B-74D9-EBE6833D51BE}"/>
              </a:ext>
            </a:extLst>
          </p:cNvPr>
          <p:cNvSpPr txBox="1"/>
          <p:nvPr/>
        </p:nvSpPr>
        <p:spPr>
          <a:xfrm>
            <a:off x="288024" y="2955431"/>
            <a:ext cx="6906364" cy="400093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r>
              <a:rPr lang="en-US" altLang="ko-KR" sz="2000" b="1" spc="-100" dirty="0">
                <a:latin typeface="+mj-ea"/>
                <a:ea typeface="+mj-ea"/>
              </a:rPr>
              <a:t>[</a:t>
            </a:r>
            <a:r>
              <a:rPr lang="ko-KR" altLang="en-US" sz="2000" b="1" spc="-100" dirty="0">
                <a:latin typeface="+mj-ea"/>
                <a:ea typeface="+mj-ea"/>
              </a:rPr>
              <a:t>데이터 바우처 웹 프로토타입 서비스 기획안</a:t>
            </a:r>
            <a:r>
              <a:rPr lang="en-US" altLang="ko-KR" sz="2000" b="1" spc="-100" baseline="0" dirty="0">
                <a:latin typeface="+mj-ea"/>
                <a:ea typeface="+mj-ea"/>
              </a:rPr>
              <a:t>]</a:t>
            </a:r>
            <a:endParaRPr lang="en-US" altLang="ko-KR" sz="2000" b="1" spc="-100" dirty="0">
              <a:latin typeface="+mj-ea"/>
              <a:ea typeface="+mj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B72E9CC-E309-6CCA-DF95-DA77E6F76B91}"/>
              </a:ext>
            </a:extLst>
          </p:cNvPr>
          <p:cNvSpPr txBox="1">
            <a:spLocks/>
          </p:cNvSpPr>
          <p:nvPr/>
        </p:nvSpPr>
        <p:spPr>
          <a:xfrm>
            <a:off x="334170" y="3460878"/>
            <a:ext cx="6981825" cy="551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김현희님</a:t>
            </a:r>
          </a:p>
        </p:txBody>
      </p:sp>
      <p:sp>
        <p:nvSpPr>
          <p:cNvPr id="9" name="내용 개체 틀 15">
            <a:extLst>
              <a:ext uri="{FF2B5EF4-FFF2-40B4-BE49-F238E27FC236}">
                <a16:creationId xmlns:a16="http://schemas.microsoft.com/office/drawing/2014/main" id="{4A73CC1A-DCAE-505D-0344-D5DAB62931C8}"/>
              </a:ext>
            </a:extLst>
          </p:cNvPr>
          <p:cNvSpPr txBox="1">
            <a:spLocks/>
          </p:cNvSpPr>
          <p:nvPr/>
        </p:nvSpPr>
        <p:spPr>
          <a:xfrm>
            <a:off x="334171" y="5844289"/>
            <a:ext cx="5362575" cy="296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914400" rtl="0" eaLnBrk="1" latinLnBrk="1" hangingPunct="1">
              <a:buNone/>
              <a:defRPr sz="12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Ver 0.1</a:t>
            </a:r>
            <a:endParaRPr lang="ko-KR" altLang="en-US" dirty="0"/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2769277A-4F61-0F53-9DDF-9C8E7046F152}"/>
              </a:ext>
            </a:extLst>
          </p:cNvPr>
          <p:cNvSpPr txBox="1">
            <a:spLocks/>
          </p:cNvSpPr>
          <p:nvPr/>
        </p:nvSpPr>
        <p:spPr>
          <a:xfrm>
            <a:off x="334170" y="6176681"/>
            <a:ext cx="5362575" cy="29662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2023-07-10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49365A-7A27-1E19-7C73-38316C42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99" y="292274"/>
            <a:ext cx="1554165" cy="5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0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348630" y="422275"/>
            <a:ext cx="8382000" cy="60134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회원가입  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60134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95">
            <a:extLst>
              <a:ext uri="{FF2B5EF4-FFF2-40B4-BE49-F238E27FC236}">
                <a16:creationId xmlns:a16="http://schemas.microsoft.com/office/drawing/2014/main" id="{4D6868EB-1F01-65CC-5BA5-B1B4E04F85A3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사각형: 둥근 모서리 28">
            <a:extLst>
              <a:ext uri="{FF2B5EF4-FFF2-40B4-BE49-F238E27FC236}">
                <a16:creationId xmlns:a16="http://schemas.microsoft.com/office/drawing/2014/main" id="{B097F04E-87A0-DE23-20D2-CA94ACB8414C}"/>
              </a:ext>
            </a:extLst>
          </p:cNvPr>
          <p:cNvSpPr/>
          <p:nvPr/>
        </p:nvSpPr>
        <p:spPr>
          <a:xfrm>
            <a:off x="4696295" y="3063624"/>
            <a:ext cx="1733520" cy="293536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B509784-7EC7-5F0F-7A9B-4E9682300D72}"/>
              </a:ext>
            </a:extLst>
          </p:cNvPr>
          <p:cNvSpPr txBox="1"/>
          <p:nvPr/>
        </p:nvSpPr>
        <p:spPr>
          <a:xfrm>
            <a:off x="4116891" y="265291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E527A00-6D49-B46E-E6F6-D9128CC4346D}"/>
              </a:ext>
            </a:extLst>
          </p:cNvPr>
          <p:cNvSpPr txBox="1"/>
          <p:nvPr/>
        </p:nvSpPr>
        <p:spPr>
          <a:xfrm>
            <a:off x="4116891" y="311036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CDF985B-E59D-2D98-B8A7-EB9F46B69361}"/>
              </a:ext>
            </a:extLst>
          </p:cNvPr>
          <p:cNvSpPr txBox="1"/>
          <p:nvPr/>
        </p:nvSpPr>
        <p:spPr>
          <a:xfrm>
            <a:off x="4696295" y="3888319"/>
            <a:ext cx="1733520" cy="274432"/>
          </a:xfrm>
          <a:prstGeom prst="roundRect">
            <a:avLst>
              <a:gd name="adj" fmla="val 10872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94" name="사각형: 둥근 모서리 25">
            <a:extLst>
              <a:ext uri="{FF2B5EF4-FFF2-40B4-BE49-F238E27FC236}">
                <a16:creationId xmlns:a16="http://schemas.microsoft.com/office/drawing/2014/main" id="{DA2B5C15-4F7C-84C9-0FAA-289F29CD8980}"/>
              </a:ext>
            </a:extLst>
          </p:cNvPr>
          <p:cNvSpPr/>
          <p:nvPr/>
        </p:nvSpPr>
        <p:spPr>
          <a:xfrm>
            <a:off x="4696295" y="2605832"/>
            <a:ext cx="1733520" cy="293536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A832C99-C010-602A-0CD6-C53FA7D7435C}"/>
              </a:ext>
            </a:extLst>
          </p:cNvPr>
          <p:cNvSpPr txBox="1"/>
          <p:nvPr/>
        </p:nvSpPr>
        <p:spPr>
          <a:xfrm>
            <a:off x="4989821" y="4293591"/>
            <a:ext cx="1146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계정관리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02-1234-5678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7885DC-2767-869A-E5D5-B51FEB0E07CA}"/>
              </a:ext>
            </a:extLst>
          </p:cNvPr>
          <p:cNvSpPr txBox="1"/>
          <p:nvPr/>
        </p:nvSpPr>
        <p:spPr>
          <a:xfrm>
            <a:off x="5180969" y="3502922"/>
            <a:ext cx="2464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 정보를 잊으셨나요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</a:t>
            </a:r>
            <a:r>
              <a:rPr lang="ko-KR" altLang="en-US" sz="700" u="sng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00" u="sng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2" name="Shape 16">
            <a:extLst>
              <a:ext uri="{FF2B5EF4-FFF2-40B4-BE49-F238E27FC236}">
                <a16:creationId xmlns:a16="http://schemas.microsoft.com/office/drawing/2014/main" id="{5D673072-E056-9D79-2D27-B86FFB265240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" name="Shape 17">
            <a:extLst>
              <a:ext uri="{FF2B5EF4-FFF2-40B4-BE49-F238E27FC236}">
                <a16:creationId xmlns:a16="http://schemas.microsoft.com/office/drawing/2014/main" id="{5776074A-F834-D08F-10C3-0A53418A101C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5" name="Shape 18">
            <a:extLst>
              <a:ext uri="{FF2B5EF4-FFF2-40B4-BE49-F238E27FC236}">
                <a16:creationId xmlns:a16="http://schemas.microsoft.com/office/drawing/2014/main" id="{14FA3928-96E3-ACDC-94E8-E724ACB9BBD5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6" name="Shape 19">
            <a:extLst>
              <a:ext uri="{FF2B5EF4-FFF2-40B4-BE49-F238E27FC236}">
                <a16:creationId xmlns:a16="http://schemas.microsoft.com/office/drawing/2014/main" id="{BC4B01E0-47F5-2DF4-9020-9FCE8252708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0">
            <a:extLst>
              <a:ext uri="{FF2B5EF4-FFF2-40B4-BE49-F238E27FC236}">
                <a16:creationId xmlns:a16="http://schemas.microsoft.com/office/drawing/2014/main" id="{FFA6AB49-793D-FFCF-0249-C30931314243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8" name="Shape 21">
            <a:extLst>
              <a:ext uri="{FF2B5EF4-FFF2-40B4-BE49-F238E27FC236}">
                <a16:creationId xmlns:a16="http://schemas.microsoft.com/office/drawing/2014/main" id="{511D6A34-AB6A-87D4-47EC-17EB87FCB1B9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23">
            <a:extLst>
              <a:ext uri="{FF2B5EF4-FFF2-40B4-BE49-F238E27FC236}">
                <a16:creationId xmlns:a16="http://schemas.microsoft.com/office/drawing/2014/main" id="{98D7A938-9828-4405-C678-D623AEF33000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24">
            <a:extLst>
              <a:ext uri="{FF2B5EF4-FFF2-40B4-BE49-F238E27FC236}">
                <a16:creationId xmlns:a16="http://schemas.microsoft.com/office/drawing/2014/main" id="{66F7F2E7-E1C4-6812-1433-99FDA97D3898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25">
            <a:extLst>
              <a:ext uri="{FF2B5EF4-FFF2-40B4-BE49-F238E27FC236}">
                <a16:creationId xmlns:a16="http://schemas.microsoft.com/office/drawing/2014/main" id="{D4083C19-4614-EC87-16E1-D6DA1B90119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26">
            <a:extLst>
              <a:ext uri="{FF2B5EF4-FFF2-40B4-BE49-F238E27FC236}">
                <a16:creationId xmlns:a16="http://schemas.microsoft.com/office/drawing/2014/main" id="{B150EDEB-FE0E-0741-AD51-FF1C0B9A0F3D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27">
            <a:extLst>
              <a:ext uri="{FF2B5EF4-FFF2-40B4-BE49-F238E27FC236}">
                <a16:creationId xmlns:a16="http://schemas.microsoft.com/office/drawing/2014/main" id="{73A1DADA-C5C8-6A25-FCA7-DA9A9639AD12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28">
            <a:extLst>
              <a:ext uri="{FF2B5EF4-FFF2-40B4-BE49-F238E27FC236}">
                <a16:creationId xmlns:a16="http://schemas.microsoft.com/office/drawing/2014/main" id="{33C34FA2-DC69-2DCE-DED3-E42BCC9D69B6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29">
            <a:extLst>
              <a:ext uri="{FF2B5EF4-FFF2-40B4-BE49-F238E27FC236}">
                <a16:creationId xmlns:a16="http://schemas.microsoft.com/office/drawing/2014/main" id="{4416E955-7BCE-4524-265B-D49F89FB15B5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16" name="Shape 30">
            <a:extLst>
              <a:ext uri="{FF2B5EF4-FFF2-40B4-BE49-F238E27FC236}">
                <a16:creationId xmlns:a16="http://schemas.microsoft.com/office/drawing/2014/main" id="{0334E180-7711-9225-D48E-3043701ADAAD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31">
            <a:extLst>
              <a:ext uri="{FF2B5EF4-FFF2-40B4-BE49-F238E27FC236}">
                <a16:creationId xmlns:a16="http://schemas.microsoft.com/office/drawing/2014/main" id="{0C3679A5-7E85-36D8-86D4-66F5F3EF370E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28">
            <a:extLst>
              <a:ext uri="{FF2B5EF4-FFF2-40B4-BE49-F238E27FC236}">
                <a16:creationId xmlns:a16="http://schemas.microsoft.com/office/drawing/2014/main" id="{32A08B12-8319-52EF-81F9-BDAC5A3F5BBF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8">
            <a:extLst>
              <a:ext uri="{FF2B5EF4-FFF2-40B4-BE49-F238E27FC236}">
                <a16:creationId xmlns:a16="http://schemas.microsoft.com/office/drawing/2014/main" id="{7E98F0E5-46BF-C689-A677-F491AC164AD9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BE182189-C5A8-2E68-CAE0-AD4C74A5578E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hape 28">
            <a:extLst>
              <a:ext uri="{FF2B5EF4-FFF2-40B4-BE49-F238E27FC236}">
                <a16:creationId xmlns:a16="http://schemas.microsoft.com/office/drawing/2014/main" id="{CC5564A2-65C1-411A-8EEC-CADA52003DCE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4506C5-7B79-C0E9-5B73-994412BE89E5}"/>
              </a:ext>
            </a:extLst>
          </p:cNvPr>
          <p:cNvSpPr txBox="1"/>
          <p:nvPr/>
        </p:nvSpPr>
        <p:spPr>
          <a:xfrm>
            <a:off x="2924175" y="521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7E46DFA-2C93-74EE-663E-D60E74485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75921"/>
              </p:ext>
            </p:extLst>
          </p:nvPr>
        </p:nvGraphicFramePr>
        <p:xfrm>
          <a:off x="9472991" y="589139"/>
          <a:ext cx="2645322" cy="82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랜딩 페이지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/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로그인 페이지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페이지 랜딩 페이지 및 로그인 페이지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Shape 152">
            <a:extLst>
              <a:ext uri="{FF2B5EF4-FFF2-40B4-BE49-F238E27FC236}">
                <a16:creationId xmlns:a16="http://schemas.microsoft.com/office/drawing/2014/main" id="{DD6C122F-6AFC-1121-8FED-4B5BDB2D5A78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B318DA-78BA-CC4C-1630-89DBC31F52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347200" y="422275"/>
            <a:ext cx="8382000" cy="60134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080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108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회원가입  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153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0800" y="422275"/>
            <a:ext cx="0" cy="60134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95">
            <a:extLst>
              <a:ext uri="{FF2B5EF4-FFF2-40B4-BE49-F238E27FC236}">
                <a16:creationId xmlns:a16="http://schemas.microsoft.com/office/drawing/2014/main" id="{4D6868EB-1F01-65CC-5BA5-B1B4E04F85A3}"/>
              </a:ext>
            </a:extLst>
          </p:cNvPr>
          <p:cNvSpPr/>
          <p:nvPr/>
        </p:nvSpPr>
        <p:spPr>
          <a:xfrm>
            <a:off x="55419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사각형: 둥근 모서리 28">
            <a:extLst>
              <a:ext uri="{FF2B5EF4-FFF2-40B4-BE49-F238E27FC236}">
                <a16:creationId xmlns:a16="http://schemas.microsoft.com/office/drawing/2014/main" id="{8A3F10BB-2AE5-1C75-9BC8-AC9B96109C9F}"/>
              </a:ext>
            </a:extLst>
          </p:cNvPr>
          <p:cNvSpPr/>
          <p:nvPr/>
        </p:nvSpPr>
        <p:spPr>
          <a:xfrm>
            <a:off x="4469321" y="4240887"/>
            <a:ext cx="1733520" cy="293536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E6A76-7EFA-85E0-F15F-EA3B13BFE37F}"/>
              </a:ext>
            </a:extLst>
          </p:cNvPr>
          <p:cNvSpPr txBox="1"/>
          <p:nvPr/>
        </p:nvSpPr>
        <p:spPr>
          <a:xfrm>
            <a:off x="5005015" y="3183343"/>
            <a:ext cx="66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id="{DF112E6A-8837-D070-7AD1-B2727AD6CD69}"/>
              </a:ext>
            </a:extLst>
          </p:cNvPr>
          <p:cNvSpPr/>
          <p:nvPr/>
        </p:nvSpPr>
        <p:spPr>
          <a:xfrm>
            <a:off x="4469321" y="3783095"/>
            <a:ext cx="1733520" cy="293536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25">
            <a:extLst>
              <a:ext uri="{FF2B5EF4-FFF2-40B4-BE49-F238E27FC236}">
                <a16:creationId xmlns:a16="http://schemas.microsoft.com/office/drawing/2014/main" id="{69EFBB75-ED91-1AB0-BEA1-E32041414EBC}"/>
              </a:ext>
            </a:extLst>
          </p:cNvPr>
          <p:cNvSpPr/>
          <p:nvPr/>
        </p:nvSpPr>
        <p:spPr>
          <a:xfrm>
            <a:off x="4099041" y="2293754"/>
            <a:ext cx="2878983" cy="2256767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25">
            <a:extLst>
              <a:ext uri="{FF2B5EF4-FFF2-40B4-BE49-F238E27FC236}">
                <a16:creationId xmlns:a16="http://schemas.microsoft.com/office/drawing/2014/main" id="{261B4968-84C0-0456-5027-F807C47A6F1B}"/>
              </a:ext>
            </a:extLst>
          </p:cNvPr>
          <p:cNvSpPr/>
          <p:nvPr/>
        </p:nvSpPr>
        <p:spPr>
          <a:xfrm>
            <a:off x="4896284" y="4153396"/>
            <a:ext cx="1260548" cy="240788"/>
          </a:xfrm>
          <a:prstGeom prst="roundRect">
            <a:avLst>
              <a:gd name="adj" fmla="val 6029"/>
            </a:avLst>
          </a:prstGeom>
          <a:solidFill>
            <a:srgbClr val="A6A6A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아이디 찾기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5FD9D5-60FD-8755-73D9-003693147096}"/>
              </a:ext>
            </a:extLst>
          </p:cNvPr>
          <p:cNvCxnSpPr>
            <a:cxnSpLocks/>
          </p:cNvCxnSpPr>
          <p:nvPr/>
        </p:nvCxnSpPr>
        <p:spPr bwMode="auto">
          <a:xfrm>
            <a:off x="4345050" y="3594702"/>
            <a:ext cx="172814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25">
            <a:extLst>
              <a:ext uri="{FF2B5EF4-FFF2-40B4-BE49-F238E27FC236}">
                <a16:creationId xmlns:a16="http://schemas.microsoft.com/office/drawing/2014/main" id="{805DC430-B02D-2B4C-34EC-44E87C27D547}"/>
              </a:ext>
            </a:extLst>
          </p:cNvPr>
          <p:cNvSpPr/>
          <p:nvPr/>
        </p:nvSpPr>
        <p:spPr>
          <a:xfrm>
            <a:off x="4280783" y="3409360"/>
            <a:ext cx="1733520" cy="162772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휴대전화번호 입력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 ‘-’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제외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25">
            <a:extLst>
              <a:ext uri="{FF2B5EF4-FFF2-40B4-BE49-F238E27FC236}">
                <a16:creationId xmlns:a16="http://schemas.microsoft.com/office/drawing/2014/main" id="{FA46430C-6742-6D1F-614B-DD3A94566025}"/>
              </a:ext>
            </a:extLst>
          </p:cNvPr>
          <p:cNvSpPr/>
          <p:nvPr/>
        </p:nvSpPr>
        <p:spPr>
          <a:xfrm>
            <a:off x="6227082" y="3377865"/>
            <a:ext cx="662129" cy="217827"/>
          </a:xfrm>
          <a:prstGeom prst="roundRect">
            <a:avLst>
              <a:gd name="adj" fmla="val 6029"/>
            </a:avLst>
          </a:prstGeom>
          <a:solidFill>
            <a:srgbClr val="A6A6A6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인증번호 전송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E5B949-4C80-07EB-D832-4E48D5A66015}"/>
              </a:ext>
            </a:extLst>
          </p:cNvPr>
          <p:cNvCxnSpPr>
            <a:cxnSpLocks/>
          </p:cNvCxnSpPr>
          <p:nvPr/>
        </p:nvCxnSpPr>
        <p:spPr bwMode="auto">
          <a:xfrm>
            <a:off x="4345050" y="3914507"/>
            <a:ext cx="172814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사각형: 둥근 모서리 25">
            <a:extLst>
              <a:ext uri="{FF2B5EF4-FFF2-40B4-BE49-F238E27FC236}">
                <a16:creationId xmlns:a16="http://schemas.microsoft.com/office/drawing/2014/main" id="{ED928996-A0FF-85DE-2518-DCDB3D9B2680}"/>
              </a:ext>
            </a:extLst>
          </p:cNvPr>
          <p:cNvSpPr/>
          <p:nvPr/>
        </p:nvSpPr>
        <p:spPr>
          <a:xfrm>
            <a:off x="4280783" y="3729165"/>
            <a:ext cx="1733520" cy="162772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인증번호 입력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	                  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</a:rPr>
              <a:t>(3:00)</a:t>
            </a:r>
            <a:endParaRPr lang="ko-KR" altLang="en-US" sz="7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25">
            <a:extLst>
              <a:ext uri="{FF2B5EF4-FFF2-40B4-BE49-F238E27FC236}">
                <a16:creationId xmlns:a16="http://schemas.microsoft.com/office/drawing/2014/main" id="{0BBD2276-4ABB-82D4-03C0-B91661F17E54}"/>
              </a:ext>
            </a:extLst>
          </p:cNvPr>
          <p:cNvSpPr/>
          <p:nvPr/>
        </p:nvSpPr>
        <p:spPr>
          <a:xfrm>
            <a:off x="6221270" y="3684564"/>
            <a:ext cx="662129" cy="223833"/>
          </a:xfrm>
          <a:prstGeom prst="roundRect">
            <a:avLst>
              <a:gd name="adj" fmla="val 6029"/>
            </a:avLst>
          </a:prstGeom>
          <a:solidFill>
            <a:srgbClr val="A6A6A6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25" name="사각형: 둥근 모서리 25">
            <a:extLst>
              <a:ext uri="{FF2B5EF4-FFF2-40B4-BE49-F238E27FC236}">
                <a16:creationId xmlns:a16="http://schemas.microsoft.com/office/drawing/2014/main" id="{8C19CDAE-28DA-9A72-00D0-34F4C9AF4D45}"/>
              </a:ext>
            </a:extLst>
          </p:cNvPr>
          <p:cNvSpPr/>
          <p:nvPr/>
        </p:nvSpPr>
        <p:spPr>
          <a:xfrm>
            <a:off x="4698751" y="3026258"/>
            <a:ext cx="1733520" cy="162772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404040"/>
                </a:solidFill>
                <a:latin typeface="+mj-ea"/>
                <a:ea typeface="+mj-ea"/>
              </a:rPr>
              <a:t>회원가입 시 등록하셨던 휴대전화번호로 아이디를 찾습니다</a:t>
            </a:r>
            <a:r>
              <a:rPr lang="en-US" altLang="ko-KR" sz="7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700" dirty="0">
                <a:solidFill>
                  <a:srgbClr val="404040"/>
                </a:solidFill>
                <a:latin typeface="+mj-ea"/>
                <a:ea typeface="+mj-ea"/>
              </a:rPr>
              <a:t>휴대전화번호로 전송되는 인증번호를 입력해주세요</a:t>
            </a:r>
            <a:r>
              <a:rPr lang="en-US" altLang="ko-KR" sz="7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26" name="Shape 16">
            <a:extLst>
              <a:ext uri="{FF2B5EF4-FFF2-40B4-BE49-F238E27FC236}">
                <a16:creationId xmlns:a16="http://schemas.microsoft.com/office/drawing/2014/main" id="{1CECFB62-A064-82DF-2678-C0F1A624473C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7" name="Shape 17">
            <a:extLst>
              <a:ext uri="{FF2B5EF4-FFF2-40B4-BE49-F238E27FC236}">
                <a16:creationId xmlns:a16="http://schemas.microsoft.com/office/drawing/2014/main" id="{EB2F62A7-5DEB-11D3-7C63-427C278F0371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28" name="Shape 18">
            <a:extLst>
              <a:ext uri="{FF2B5EF4-FFF2-40B4-BE49-F238E27FC236}">
                <a16:creationId xmlns:a16="http://schemas.microsoft.com/office/drawing/2014/main" id="{8CD4E661-7B2D-3E12-E526-467E93D146E5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29" name="Shape 19">
            <a:extLst>
              <a:ext uri="{FF2B5EF4-FFF2-40B4-BE49-F238E27FC236}">
                <a16:creationId xmlns:a16="http://schemas.microsoft.com/office/drawing/2014/main" id="{8E9976DE-2FD0-E912-1269-17C3709CD4ED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20">
            <a:extLst>
              <a:ext uri="{FF2B5EF4-FFF2-40B4-BE49-F238E27FC236}">
                <a16:creationId xmlns:a16="http://schemas.microsoft.com/office/drawing/2014/main" id="{BDA3BFB9-806E-AEC6-AC64-7EBDC9B0006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31" name="Shape 21">
            <a:extLst>
              <a:ext uri="{FF2B5EF4-FFF2-40B4-BE49-F238E27FC236}">
                <a16:creationId xmlns:a16="http://schemas.microsoft.com/office/drawing/2014/main" id="{262A1441-3389-144A-287C-39809E5239AB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3">
            <a:extLst>
              <a:ext uri="{FF2B5EF4-FFF2-40B4-BE49-F238E27FC236}">
                <a16:creationId xmlns:a16="http://schemas.microsoft.com/office/drawing/2014/main" id="{7D853245-B8BF-9457-B6B2-71D67AEC4414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4">
            <a:extLst>
              <a:ext uri="{FF2B5EF4-FFF2-40B4-BE49-F238E27FC236}">
                <a16:creationId xmlns:a16="http://schemas.microsoft.com/office/drawing/2014/main" id="{D2E9417E-DC38-0B62-B8AF-F86C6C29DFD0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5">
            <a:extLst>
              <a:ext uri="{FF2B5EF4-FFF2-40B4-BE49-F238E27FC236}">
                <a16:creationId xmlns:a16="http://schemas.microsoft.com/office/drawing/2014/main" id="{77D0C55A-662F-2D04-05C7-DE63E2EE9A90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6">
            <a:extLst>
              <a:ext uri="{FF2B5EF4-FFF2-40B4-BE49-F238E27FC236}">
                <a16:creationId xmlns:a16="http://schemas.microsoft.com/office/drawing/2014/main" id="{17A15427-2655-ADA8-68DD-0A4F9562301E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7">
            <a:extLst>
              <a:ext uri="{FF2B5EF4-FFF2-40B4-BE49-F238E27FC236}">
                <a16:creationId xmlns:a16="http://schemas.microsoft.com/office/drawing/2014/main" id="{CAF31F82-9853-8AFD-CE6B-96DE055E2682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402A8C72-870C-DB25-BBE9-A9013C315134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29">
            <a:extLst>
              <a:ext uri="{FF2B5EF4-FFF2-40B4-BE49-F238E27FC236}">
                <a16:creationId xmlns:a16="http://schemas.microsoft.com/office/drawing/2014/main" id="{378C945A-AC28-2FD6-2346-3B46E1D998DC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9" name="Shape 30">
            <a:extLst>
              <a:ext uri="{FF2B5EF4-FFF2-40B4-BE49-F238E27FC236}">
                <a16:creationId xmlns:a16="http://schemas.microsoft.com/office/drawing/2014/main" id="{031A9996-DFAE-8F12-8236-A3F9228D5B73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31">
            <a:extLst>
              <a:ext uri="{FF2B5EF4-FFF2-40B4-BE49-F238E27FC236}">
                <a16:creationId xmlns:a16="http://schemas.microsoft.com/office/drawing/2014/main" id="{7FD3D26D-2025-302C-46DB-C3D24EB3B92D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28">
            <a:extLst>
              <a:ext uri="{FF2B5EF4-FFF2-40B4-BE49-F238E27FC236}">
                <a16:creationId xmlns:a16="http://schemas.microsoft.com/office/drawing/2014/main" id="{1C136CB8-979F-B594-94F4-4249E55EF2BA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28">
            <a:extLst>
              <a:ext uri="{FF2B5EF4-FFF2-40B4-BE49-F238E27FC236}">
                <a16:creationId xmlns:a16="http://schemas.microsoft.com/office/drawing/2014/main" id="{80546BFA-8E92-15D9-ADC7-0C314F3CF3C7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28">
            <a:extLst>
              <a:ext uri="{FF2B5EF4-FFF2-40B4-BE49-F238E27FC236}">
                <a16:creationId xmlns:a16="http://schemas.microsoft.com/office/drawing/2014/main" id="{9A866FD7-6545-A895-02EF-AD16E410F33F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28">
            <a:extLst>
              <a:ext uri="{FF2B5EF4-FFF2-40B4-BE49-F238E27FC236}">
                <a16:creationId xmlns:a16="http://schemas.microsoft.com/office/drawing/2014/main" id="{A5EBF3A5-1FD1-4EC0-2AB6-23F07AD49B69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10CEB0-A7EC-2C46-9677-074A649E14B4}"/>
              </a:ext>
            </a:extLst>
          </p:cNvPr>
          <p:cNvSpPr txBox="1"/>
          <p:nvPr/>
        </p:nvSpPr>
        <p:spPr>
          <a:xfrm>
            <a:off x="2924175" y="5217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아이디 찾기</a:t>
            </a:r>
            <a:endParaRPr lang="ko-KR" altLang="en-US" sz="1000" dirty="0"/>
          </a:p>
        </p:txBody>
      </p:sp>
      <p:sp>
        <p:nvSpPr>
          <p:cNvPr id="7" name="Shape 152">
            <a:extLst>
              <a:ext uri="{FF2B5EF4-FFF2-40B4-BE49-F238E27FC236}">
                <a16:creationId xmlns:a16="http://schemas.microsoft.com/office/drawing/2014/main" id="{5EBBECB4-C1EF-7D7D-BC9F-A4C59449F3A1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ECE67D-6116-20A7-C5AA-F3F8F7BBCA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348630" y="422275"/>
            <a:ext cx="8382000" cy="60134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회원가입  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60134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95">
            <a:extLst>
              <a:ext uri="{FF2B5EF4-FFF2-40B4-BE49-F238E27FC236}">
                <a16:creationId xmlns:a16="http://schemas.microsoft.com/office/drawing/2014/main" id="{4D6868EB-1F01-65CC-5BA5-B1B4E04F85A3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사각형: 둥근 모서리 28">
            <a:extLst>
              <a:ext uri="{FF2B5EF4-FFF2-40B4-BE49-F238E27FC236}">
                <a16:creationId xmlns:a16="http://schemas.microsoft.com/office/drawing/2014/main" id="{6D9B4AD6-09D5-095A-B654-17454B72D884}"/>
              </a:ext>
            </a:extLst>
          </p:cNvPr>
          <p:cNvSpPr/>
          <p:nvPr/>
        </p:nvSpPr>
        <p:spPr>
          <a:xfrm>
            <a:off x="4615831" y="3995955"/>
            <a:ext cx="1733520" cy="293536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842A8-86F4-FB7C-276F-652155BEEEED}"/>
              </a:ext>
            </a:extLst>
          </p:cNvPr>
          <p:cNvSpPr txBox="1"/>
          <p:nvPr/>
        </p:nvSpPr>
        <p:spPr>
          <a:xfrm>
            <a:off x="5151525" y="2938411"/>
            <a:ext cx="66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25">
            <a:extLst>
              <a:ext uri="{FF2B5EF4-FFF2-40B4-BE49-F238E27FC236}">
                <a16:creationId xmlns:a16="http://schemas.microsoft.com/office/drawing/2014/main" id="{99A2777D-BD31-5890-0F05-43A62713C407}"/>
              </a:ext>
            </a:extLst>
          </p:cNvPr>
          <p:cNvSpPr/>
          <p:nvPr/>
        </p:nvSpPr>
        <p:spPr>
          <a:xfrm>
            <a:off x="4615831" y="3538163"/>
            <a:ext cx="1733520" cy="293536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528900-F3DC-93C5-029B-F33D0A053B29}"/>
              </a:ext>
            </a:extLst>
          </p:cNvPr>
          <p:cNvGrpSpPr/>
          <p:nvPr/>
        </p:nvGrpSpPr>
        <p:grpSpPr>
          <a:xfrm>
            <a:off x="4223875" y="2068388"/>
            <a:ext cx="2878983" cy="2715638"/>
            <a:chOff x="2632404" y="1857201"/>
            <a:chExt cx="2878983" cy="279648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32C1D73-A007-E281-D841-20BDF48F9F6C}"/>
                </a:ext>
              </a:extLst>
            </p:cNvPr>
            <p:cNvGrpSpPr/>
            <p:nvPr/>
          </p:nvGrpSpPr>
          <p:grpSpPr>
            <a:xfrm>
              <a:off x="2632404" y="1857201"/>
              <a:ext cx="2878983" cy="2796484"/>
              <a:chOff x="2527232" y="1770081"/>
              <a:chExt cx="2878983" cy="1130959"/>
            </a:xfrm>
          </p:grpSpPr>
          <p:sp>
            <p:nvSpPr>
              <p:cNvPr id="24" name="사각형: 둥근 모서리 25">
                <a:extLst>
                  <a:ext uri="{FF2B5EF4-FFF2-40B4-BE49-F238E27FC236}">
                    <a16:creationId xmlns:a16="http://schemas.microsoft.com/office/drawing/2014/main" id="{E9294BD6-5E94-6942-7F86-CCD081F06402}"/>
                  </a:ext>
                </a:extLst>
              </p:cNvPr>
              <p:cNvSpPr/>
              <p:nvPr/>
            </p:nvSpPr>
            <p:spPr>
              <a:xfrm>
                <a:off x="2527232" y="1770081"/>
                <a:ext cx="2878983" cy="1130959"/>
              </a:xfrm>
              <a:prstGeom prst="roundRect">
                <a:avLst>
                  <a:gd name="adj" fmla="val 6029"/>
                </a:avLst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endPara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 찾기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재설정</a:t>
                </a:r>
                <a:endPara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9621EE5-777C-B03B-8A0A-BCCB923E5251}"/>
                  </a:ext>
                </a:extLst>
              </p:cNvPr>
              <p:cNvSpPr/>
              <p:nvPr/>
            </p:nvSpPr>
            <p:spPr>
              <a:xfrm>
                <a:off x="3286812" y="2759394"/>
                <a:ext cx="1260548" cy="97380"/>
              </a:xfrm>
              <a:prstGeom prst="roundRect">
                <a:avLst>
                  <a:gd name="adj" fmla="val 6029"/>
                </a:avLst>
              </a:prstGeom>
              <a:solidFill>
                <a:srgbClr val="A6A6A6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비밀번호 재설정</a:t>
                </a:r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A65E9AE-0AF3-2F4A-622E-D45994C867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24390" y="3202348"/>
              <a:ext cx="1728146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사각형: 둥근 모서리 25">
              <a:extLst>
                <a:ext uri="{FF2B5EF4-FFF2-40B4-BE49-F238E27FC236}">
                  <a16:creationId xmlns:a16="http://schemas.microsoft.com/office/drawing/2014/main" id="{232DF0E9-6420-35FA-9481-2A823146828F}"/>
                </a:ext>
              </a:extLst>
            </p:cNvPr>
            <p:cNvSpPr/>
            <p:nvPr/>
          </p:nvSpPr>
          <p:spPr>
            <a:xfrm>
              <a:off x="3243225" y="3015924"/>
              <a:ext cx="1733520" cy="162772"/>
            </a:xfrm>
            <a:prstGeom prst="roundRect">
              <a:avLst>
                <a:gd name="adj" fmla="val 6029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ID(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이메일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)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주소를 입력해주세요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사각형: 둥근 모서리 25">
            <a:extLst>
              <a:ext uri="{FF2B5EF4-FFF2-40B4-BE49-F238E27FC236}">
                <a16:creationId xmlns:a16="http://schemas.microsoft.com/office/drawing/2014/main" id="{2A537918-DCA3-A831-3577-14E479B2C680}"/>
              </a:ext>
            </a:extLst>
          </p:cNvPr>
          <p:cNvSpPr/>
          <p:nvPr/>
        </p:nvSpPr>
        <p:spPr>
          <a:xfrm>
            <a:off x="4813174" y="2746047"/>
            <a:ext cx="1733520" cy="162772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404040"/>
                </a:solidFill>
                <a:latin typeface="+mj-ea"/>
                <a:ea typeface="+mj-ea"/>
              </a:rPr>
              <a:t>회원가입 시 등록하셨던 휴대전화번호로 비밀번호를 찾습니다</a:t>
            </a:r>
            <a:r>
              <a:rPr lang="en-US" altLang="ko-KR" sz="7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700" dirty="0">
                <a:solidFill>
                  <a:srgbClr val="404040"/>
                </a:solidFill>
                <a:latin typeface="+mj-ea"/>
                <a:ea typeface="+mj-ea"/>
              </a:rPr>
              <a:t>휴대전화번호로 전송되는 인증번호를 입력해주세요</a:t>
            </a:r>
            <a:r>
              <a:rPr lang="en-US" altLang="ko-KR" sz="700" dirty="0">
                <a:solidFill>
                  <a:srgbClr val="404040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F2C3E8-850D-D945-4EF4-2AE7911A8392}"/>
              </a:ext>
            </a:extLst>
          </p:cNvPr>
          <p:cNvCxnSpPr>
            <a:cxnSpLocks/>
          </p:cNvCxnSpPr>
          <p:nvPr/>
        </p:nvCxnSpPr>
        <p:spPr bwMode="auto">
          <a:xfrm>
            <a:off x="4497228" y="3862341"/>
            <a:ext cx="172814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사각형: 둥근 모서리 25">
            <a:extLst>
              <a:ext uri="{FF2B5EF4-FFF2-40B4-BE49-F238E27FC236}">
                <a16:creationId xmlns:a16="http://schemas.microsoft.com/office/drawing/2014/main" id="{7D7571FF-F830-3E0A-56E7-C9886575A023}"/>
              </a:ext>
            </a:extLst>
          </p:cNvPr>
          <p:cNvSpPr/>
          <p:nvPr/>
        </p:nvSpPr>
        <p:spPr>
          <a:xfrm>
            <a:off x="4432961" y="3676999"/>
            <a:ext cx="1733520" cy="162772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휴대전화번호 입력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 ‘-’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제외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사각형: 둥근 모서리 25">
            <a:extLst>
              <a:ext uri="{FF2B5EF4-FFF2-40B4-BE49-F238E27FC236}">
                <a16:creationId xmlns:a16="http://schemas.microsoft.com/office/drawing/2014/main" id="{BD9F8909-C973-115E-F2B7-7AEA92E49C7B}"/>
              </a:ext>
            </a:extLst>
          </p:cNvPr>
          <p:cNvSpPr/>
          <p:nvPr/>
        </p:nvSpPr>
        <p:spPr>
          <a:xfrm>
            <a:off x="6379260" y="3645504"/>
            <a:ext cx="662129" cy="217827"/>
          </a:xfrm>
          <a:prstGeom prst="roundRect">
            <a:avLst>
              <a:gd name="adj" fmla="val 6029"/>
            </a:avLst>
          </a:prstGeom>
          <a:solidFill>
            <a:srgbClr val="A6A6A6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인증번호 전송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9A52E05-3A7C-0AD6-E014-97A4CF55CD52}"/>
              </a:ext>
            </a:extLst>
          </p:cNvPr>
          <p:cNvCxnSpPr>
            <a:cxnSpLocks/>
          </p:cNvCxnSpPr>
          <p:nvPr/>
        </p:nvCxnSpPr>
        <p:spPr bwMode="auto">
          <a:xfrm>
            <a:off x="4497228" y="4182146"/>
            <a:ext cx="172814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사각형: 둥근 모서리 25">
            <a:extLst>
              <a:ext uri="{FF2B5EF4-FFF2-40B4-BE49-F238E27FC236}">
                <a16:creationId xmlns:a16="http://schemas.microsoft.com/office/drawing/2014/main" id="{0BA01791-BEE0-1608-6218-605021AD8477}"/>
              </a:ext>
            </a:extLst>
          </p:cNvPr>
          <p:cNvSpPr/>
          <p:nvPr/>
        </p:nvSpPr>
        <p:spPr>
          <a:xfrm>
            <a:off x="4432961" y="3996804"/>
            <a:ext cx="1733520" cy="162772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인증번호 입력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	                  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</a:rPr>
              <a:t>(3:00)</a:t>
            </a:r>
            <a:endParaRPr lang="ko-KR" altLang="en-US" sz="7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7" name="사각형: 둥근 모서리 25">
            <a:extLst>
              <a:ext uri="{FF2B5EF4-FFF2-40B4-BE49-F238E27FC236}">
                <a16:creationId xmlns:a16="http://schemas.microsoft.com/office/drawing/2014/main" id="{58AB5DA2-991A-D43D-1D78-81B715F14E14}"/>
              </a:ext>
            </a:extLst>
          </p:cNvPr>
          <p:cNvSpPr/>
          <p:nvPr/>
        </p:nvSpPr>
        <p:spPr>
          <a:xfrm>
            <a:off x="6373448" y="3952203"/>
            <a:ext cx="662129" cy="223833"/>
          </a:xfrm>
          <a:prstGeom prst="roundRect">
            <a:avLst>
              <a:gd name="adj" fmla="val 6029"/>
            </a:avLst>
          </a:prstGeom>
          <a:solidFill>
            <a:srgbClr val="A6A6A6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42" name="Shape 16">
            <a:extLst>
              <a:ext uri="{FF2B5EF4-FFF2-40B4-BE49-F238E27FC236}">
                <a16:creationId xmlns:a16="http://schemas.microsoft.com/office/drawing/2014/main" id="{B806E25D-53C5-67FD-6F2D-FB177F7F7CAE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43" name="Shape 17">
            <a:extLst>
              <a:ext uri="{FF2B5EF4-FFF2-40B4-BE49-F238E27FC236}">
                <a16:creationId xmlns:a16="http://schemas.microsoft.com/office/drawing/2014/main" id="{0BBA7693-289C-91BB-4E30-F34C0E6C8300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44" name="Shape 18">
            <a:extLst>
              <a:ext uri="{FF2B5EF4-FFF2-40B4-BE49-F238E27FC236}">
                <a16:creationId xmlns:a16="http://schemas.microsoft.com/office/drawing/2014/main" id="{915C3380-E11A-4A7F-C624-140D120714C9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45" name="Shape 19">
            <a:extLst>
              <a:ext uri="{FF2B5EF4-FFF2-40B4-BE49-F238E27FC236}">
                <a16:creationId xmlns:a16="http://schemas.microsoft.com/office/drawing/2014/main" id="{2AD696E7-B3AC-31AA-C3B0-C587CEC371C7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20">
            <a:extLst>
              <a:ext uri="{FF2B5EF4-FFF2-40B4-BE49-F238E27FC236}">
                <a16:creationId xmlns:a16="http://schemas.microsoft.com/office/drawing/2014/main" id="{11BFD4D8-ED9F-0B16-C717-1E5675F19717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47" name="Shape 21">
            <a:extLst>
              <a:ext uri="{FF2B5EF4-FFF2-40B4-BE49-F238E27FC236}">
                <a16:creationId xmlns:a16="http://schemas.microsoft.com/office/drawing/2014/main" id="{1B42B256-E63D-490C-3DB0-8C55B29D3160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Shape 23">
            <a:extLst>
              <a:ext uri="{FF2B5EF4-FFF2-40B4-BE49-F238E27FC236}">
                <a16:creationId xmlns:a16="http://schemas.microsoft.com/office/drawing/2014/main" id="{80D50469-B7CF-1141-B551-5526D5098D32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24">
            <a:extLst>
              <a:ext uri="{FF2B5EF4-FFF2-40B4-BE49-F238E27FC236}">
                <a16:creationId xmlns:a16="http://schemas.microsoft.com/office/drawing/2014/main" id="{4A767D3B-53A7-3AFD-7EBD-DB3026F338EA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25">
            <a:extLst>
              <a:ext uri="{FF2B5EF4-FFF2-40B4-BE49-F238E27FC236}">
                <a16:creationId xmlns:a16="http://schemas.microsoft.com/office/drawing/2014/main" id="{C1FB6722-ED1A-074F-D21E-080BE83F3167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26">
            <a:extLst>
              <a:ext uri="{FF2B5EF4-FFF2-40B4-BE49-F238E27FC236}">
                <a16:creationId xmlns:a16="http://schemas.microsoft.com/office/drawing/2014/main" id="{89BAB436-246F-389E-02BA-61533D7CACC8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27">
            <a:extLst>
              <a:ext uri="{FF2B5EF4-FFF2-40B4-BE49-F238E27FC236}">
                <a16:creationId xmlns:a16="http://schemas.microsoft.com/office/drawing/2014/main" id="{59820761-E08E-4D1F-2751-2A9AC004B9A7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28">
            <a:extLst>
              <a:ext uri="{FF2B5EF4-FFF2-40B4-BE49-F238E27FC236}">
                <a16:creationId xmlns:a16="http://schemas.microsoft.com/office/drawing/2014/main" id="{B55A82A3-D504-F2BA-CD05-F52613CF310B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Shape 29">
            <a:extLst>
              <a:ext uri="{FF2B5EF4-FFF2-40B4-BE49-F238E27FC236}">
                <a16:creationId xmlns:a16="http://schemas.microsoft.com/office/drawing/2014/main" id="{533D5254-40DD-4DC9-70C2-7AB986F0F76A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55" name="Shape 30">
            <a:extLst>
              <a:ext uri="{FF2B5EF4-FFF2-40B4-BE49-F238E27FC236}">
                <a16:creationId xmlns:a16="http://schemas.microsoft.com/office/drawing/2014/main" id="{F77275B2-4C98-895D-5F30-453F0C88D160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31">
            <a:extLst>
              <a:ext uri="{FF2B5EF4-FFF2-40B4-BE49-F238E27FC236}">
                <a16:creationId xmlns:a16="http://schemas.microsoft.com/office/drawing/2014/main" id="{734D28D2-539A-68B6-1A37-7CE7BD622E55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Shape 28">
            <a:extLst>
              <a:ext uri="{FF2B5EF4-FFF2-40B4-BE49-F238E27FC236}">
                <a16:creationId xmlns:a16="http://schemas.microsoft.com/office/drawing/2014/main" id="{3753F8C2-1DE1-1F12-249A-DB372B81A301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28">
            <a:extLst>
              <a:ext uri="{FF2B5EF4-FFF2-40B4-BE49-F238E27FC236}">
                <a16:creationId xmlns:a16="http://schemas.microsoft.com/office/drawing/2014/main" id="{F2A9B2FB-5F3B-094B-5763-60C4346190E2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Shape 28">
            <a:extLst>
              <a:ext uri="{FF2B5EF4-FFF2-40B4-BE49-F238E27FC236}">
                <a16:creationId xmlns:a16="http://schemas.microsoft.com/office/drawing/2014/main" id="{3403D388-E13F-0386-9180-24C095DB0ABF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28">
            <a:extLst>
              <a:ext uri="{FF2B5EF4-FFF2-40B4-BE49-F238E27FC236}">
                <a16:creationId xmlns:a16="http://schemas.microsoft.com/office/drawing/2014/main" id="{2ECFE29F-0144-4183-F757-717290DA2896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7B2201-F8D2-CC14-1197-0FACC4145BEF}"/>
              </a:ext>
            </a:extLst>
          </p:cNvPr>
          <p:cNvSpPr txBox="1"/>
          <p:nvPr/>
        </p:nvSpPr>
        <p:spPr>
          <a:xfrm>
            <a:off x="2924175" y="5217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찾기</a:t>
            </a:r>
          </a:p>
        </p:txBody>
      </p:sp>
      <p:sp>
        <p:nvSpPr>
          <p:cNvPr id="3" name="Shape 152">
            <a:extLst>
              <a:ext uri="{FF2B5EF4-FFF2-40B4-BE49-F238E27FC236}">
                <a16:creationId xmlns:a16="http://schemas.microsoft.com/office/drawing/2014/main" id="{44BD9BCC-EB1B-C05F-1FE1-6B217BC03085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271B9-E1A6-2743-8A39-93703E68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BB464-5758-C6D6-0D86-3DF8B90EA844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636C53-B8CF-7120-2F34-367270A3D9C8}"/>
              </a:ext>
            </a:extLst>
          </p:cNvPr>
          <p:cNvGrpSpPr/>
          <p:nvPr/>
        </p:nvGrpSpPr>
        <p:grpSpPr>
          <a:xfrm>
            <a:off x="2155238" y="1476604"/>
            <a:ext cx="8064800" cy="3904792"/>
            <a:chOff x="1583738" y="1271460"/>
            <a:chExt cx="8064800" cy="3904792"/>
          </a:xfrm>
        </p:grpSpPr>
        <p:sp>
          <p:nvSpPr>
            <p:cNvPr id="2" name="모서리가 둥근 직사각형 67">
              <a:extLst>
                <a:ext uri="{FF2B5EF4-FFF2-40B4-BE49-F238E27FC236}">
                  <a16:creationId xmlns:a16="http://schemas.microsoft.com/office/drawing/2014/main" id="{A3DEF75A-B0DF-FB31-697C-F422F2104645}"/>
                </a:ext>
              </a:extLst>
            </p:cNvPr>
            <p:cNvSpPr/>
            <p:nvPr/>
          </p:nvSpPr>
          <p:spPr>
            <a:xfrm>
              <a:off x="1583738" y="1564724"/>
              <a:ext cx="6998287" cy="3611528"/>
            </a:xfrm>
            <a:prstGeom prst="roundRect">
              <a:avLst>
                <a:gd name="adj" fmla="val 463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9BB1E4-85B4-9283-A28B-3148F577FB60}"/>
                </a:ext>
              </a:extLst>
            </p:cNvPr>
            <p:cNvSpPr txBox="1"/>
            <p:nvPr/>
          </p:nvSpPr>
          <p:spPr>
            <a:xfrm>
              <a:off x="1583739" y="1271460"/>
              <a:ext cx="777777" cy="21051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r>
                <a:rPr lang="ko-KR" altLang="en-US" sz="900" b="1" dirty="0"/>
                <a:t>회원가입</a:t>
              </a:r>
              <a:endParaRPr lang="en-US" altLang="ko-KR" sz="900" b="1" dirty="0"/>
            </a:p>
          </p:txBody>
        </p:sp>
        <p:sp>
          <p:nvSpPr>
            <p:cNvPr id="8" name="모서리가 둥근 직사각형 64">
              <a:extLst>
                <a:ext uri="{FF2B5EF4-FFF2-40B4-BE49-F238E27FC236}">
                  <a16:creationId xmlns:a16="http://schemas.microsoft.com/office/drawing/2014/main" id="{9EC3D4E3-4604-C96F-46EC-397C2ED96F63}"/>
                </a:ext>
              </a:extLst>
            </p:cNvPr>
            <p:cNvSpPr/>
            <p:nvPr/>
          </p:nvSpPr>
          <p:spPr>
            <a:xfrm>
              <a:off x="1844764" y="2737964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가입 선택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126EFA5-A3A7-4E46-66EC-B499BC0E7866}"/>
                </a:ext>
              </a:extLst>
            </p:cNvPr>
            <p:cNvSpPr/>
            <p:nvPr/>
          </p:nvSpPr>
          <p:spPr>
            <a:xfrm>
              <a:off x="2995551" y="2670053"/>
              <a:ext cx="939234" cy="480849"/>
            </a:xfrm>
            <a:prstGeom prst="flowChartDecision">
              <a:avLst/>
            </a:prstGeom>
            <a:solidFill>
              <a:srgbClr val="FFFFFF">
                <a:alpha val="69804"/>
              </a:srgb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약관동의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A1D8BC-E2EB-C6B2-E654-551B0F9CE9B4}"/>
                </a:ext>
              </a:extLst>
            </p:cNvPr>
            <p:cNvSpPr txBox="1"/>
            <p:nvPr/>
          </p:nvSpPr>
          <p:spPr>
            <a:xfrm>
              <a:off x="3464615" y="2313316"/>
              <a:ext cx="198217" cy="21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AFE280-C3F9-0B70-39A3-B6ADAFC46474}"/>
                </a:ext>
              </a:extLst>
            </p:cNvPr>
            <p:cNvSpPr txBox="1"/>
            <p:nvPr/>
          </p:nvSpPr>
          <p:spPr>
            <a:xfrm>
              <a:off x="3456265" y="3288983"/>
              <a:ext cx="198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</a:t>
              </a:r>
            </a:p>
          </p:txBody>
        </p:sp>
        <p:cxnSp>
          <p:nvCxnSpPr>
            <p:cNvPr id="15" name="꺾인 연결선 73">
              <a:extLst>
                <a:ext uri="{FF2B5EF4-FFF2-40B4-BE49-F238E27FC236}">
                  <a16:creationId xmlns:a16="http://schemas.microsoft.com/office/drawing/2014/main" id="{8B994428-B44F-B7E8-3B15-CB399CF0CE8D}"/>
                </a:ext>
              </a:extLst>
            </p:cNvPr>
            <p:cNvCxnSpPr>
              <a:stCxn id="12" idx="2"/>
            </p:cNvCxnSpPr>
            <p:nvPr/>
          </p:nvCxnSpPr>
          <p:spPr>
            <a:xfrm rot="16200000" flipH="1">
              <a:off x="3527479" y="3088591"/>
              <a:ext cx="355130" cy="47975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87">
              <a:extLst>
                <a:ext uri="{FF2B5EF4-FFF2-40B4-BE49-F238E27FC236}">
                  <a16:creationId xmlns:a16="http://schemas.microsoft.com/office/drawing/2014/main" id="{264E5C5D-2EDD-81A9-9E04-749BBCCD76A9}"/>
                </a:ext>
              </a:extLst>
            </p:cNvPr>
            <p:cNvSpPr/>
            <p:nvPr/>
          </p:nvSpPr>
          <p:spPr>
            <a:xfrm>
              <a:off x="6058641" y="2925050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정보입력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5F971F7-10D0-15BB-4224-EC1FB9C5A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2439" y="3089565"/>
              <a:ext cx="470108" cy="113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95">
              <a:extLst>
                <a:ext uri="{FF2B5EF4-FFF2-40B4-BE49-F238E27FC236}">
                  <a16:creationId xmlns:a16="http://schemas.microsoft.com/office/drawing/2014/main" id="{19CBB0C9-20ED-4A19-2089-A22115425FC3}"/>
                </a:ext>
              </a:extLst>
            </p:cNvPr>
            <p:cNvSpPr/>
            <p:nvPr/>
          </p:nvSpPr>
          <p:spPr>
            <a:xfrm>
              <a:off x="7367751" y="2923152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 완료</a:t>
              </a:r>
              <a:b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페이지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DB09158-853C-8C8F-BACC-FE2E8364F4D1}"/>
                </a:ext>
              </a:extLst>
            </p:cNvPr>
            <p:cNvGrpSpPr/>
            <p:nvPr/>
          </p:nvGrpSpPr>
          <p:grpSpPr>
            <a:xfrm>
              <a:off x="5055225" y="4507510"/>
              <a:ext cx="1048968" cy="508839"/>
              <a:chOff x="5097886" y="3802958"/>
              <a:chExt cx="1048968" cy="508839"/>
            </a:xfrm>
          </p:grpSpPr>
          <p:sp>
            <p:nvSpPr>
              <p:cNvPr id="26" name="모서리가 둥근 직사각형 97">
                <a:extLst>
                  <a:ext uri="{FF2B5EF4-FFF2-40B4-BE49-F238E27FC236}">
                    <a16:creationId xmlns:a16="http://schemas.microsoft.com/office/drawing/2014/main" id="{DA6CD07B-0C9A-CF16-20EE-CE666D4EA117}"/>
                  </a:ext>
                </a:extLst>
              </p:cNvPr>
              <p:cNvSpPr/>
              <p:nvPr/>
            </p:nvSpPr>
            <p:spPr>
              <a:xfrm>
                <a:off x="5097886" y="3983522"/>
                <a:ext cx="1048968" cy="32827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본인인증 실패 안내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AA50CB7-C1C7-BB5B-95BD-021DD2FC0866}"/>
                  </a:ext>
                </a:extLst>
              </p:cNvPr>
              <p:cNvSpPr/>
              <p:nvPr/>
            </p:nvSpPr>
            <p:spPr>
              <a:xfrm>
                <a:off x="5097886" y="3802958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A4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2" name="꺾인 연결선 107">
              <a:extLst>
                <a:ext uri="{FF2B5EF4-FFF2-40B4-BE49-F238E27FC236}">
                  <a16:creationId xmlns:a16="http://schemas.microsoft.com/office/drawing/2014/main" id="{BF8D4764-4EB4-7F4B-B0AD-39A8B9D0024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33335" y="2956127"/>
              <a:ext cx="157434" cy="464686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7DBE4DD-BFBF-0506-5A48-B31528E42728}"/>
                </a:ext>
              </a:extLst>
            </p:cNvPr>
            <p:cNvCxnSpPr/>
            <p:nvPr/>
          </p:nvCxnSpPr>
          <p:spPr>
            <a:xfrm>
              <a:off x="6988757" y="3089187"/>
              <a:ext cx="378994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8597AEC-55FE-2B8B-326B-6A8774F7CB34}"/>
                </a:ext>
              </a:extLst>
            </p:cNvPr>
            <p:cNvCxnSpPr/>
            <p:nvPr/>
          </p:nvCxnSpPr>
          <p:spPr>
            <a:xfrm rot="5400000">
              <a:off x="5457866" y="3859061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7F9EF6-D620-5727-E67B-9CA049891227}"/>
                </a:ext>
              </a:extLst>
            </p:cNvPr>
            <p:cNvSpPr txBox="1"/>
            <p:nvPr/>
          </p:nvSpPr>
          <p:spPr>
            <a:xfrm>
              <a:off x="5571843" y="3734631"/>
              <a:ext cx="198217" cy="21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</p:txBody>
        </p:sp>
        <p:sp>
          <p:nvSpPr>
            <p:cNvPr id="46" name="모서리가 둥근 직사각형 149">
              <a:extLst>
                <a:ext uri="{FF2B5EF4-FFF2-40B4-BE49-F238E27FC236}">
                  <a16:creationId xmlns:a16="http://schemas.microsoft.com/office/drawing/2014/main" id="{81E355F6-A6A5-628A-4A3E-57FDC9C5A560}"/>
                </a:ext>
              </a:extLst>
            </p:cNvPr>
            <p:cNvSpPr/>
            <p:nvPr/>
          </p:nvSpPr>
          <p:spPr>
            <a:xfrm>
              <a:off x="3944920" y="3340289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본인인증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479EE25-E9ED-8DAA-3076-7FAE68A81AED}"/>
                </a:ext>
              </a:extLst>
            </p:cNvPr>
            <p:cNvCxnSpPr/>
            <p:nvPr/>
          </p:nvCxnSpPr>
          <p:spPr>
            <a:xfrm>
              <a:off x="4875889" y="3502567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174">
              <a:extLst>
                <a:ext uri="{FF2B5EF4-FFF2-40B4-BE49-F238E27FC236}">
                  <a16:creationId xmlns:a16="http://schemas.microsoft.com/office/drawing/2014/main" id="{65BD6408-A186-BD71-2A9E-E83170D2ADF6}"/>
                </a:ext>
              </a:extLst>
            </p:cNvPr>
            <p:cNvSpPr/>
            <p:nvPr/>
          </p:nvSpPr>
          <p:spPr>
            <a:xfrm>
              <a:off x="6281944" y="3276499"/>
              <a:ext cx="483509" cy="95528"/>
            </a:xfrm>
            <a:prstGeom prst="roundRect">
              <a:avLst>
                <a:gd name="adj" fmla="val 1404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필수사항 미 입력 시 다음버튼 비 활성화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모서리가 둥근 직사각형 177">
              <a:extLst>
                <a:ext uri="{FF2B5EF4-FFF2-40B4-BE49-F238E27FC236}">
                  <a16:creationId xmlns:a16="http://schemas.microsoft.com/office/drawing/2014/main" id="{6EFD8A01-CBA0-8F8B-74D1-27B8C7B31956}"/>
                </a:ext>
              </a:extLst>
            </p:cNvPr>
            <p:cNvSpPr/>
            <p:nvPr/>
          </p:nvSpPr>
          <p:spPr>
            <a:xfrm>
              <a:off x="8718422" y="2923151"/>
              <a:ext cx="930116" cy="3282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회원가입 완료</a:t>
              </a:r>
            </a:p>
          </p:txBody>
        </p: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C49CF58B-B498-CB01-C185-CB529965D754}"/>
                </a:ext>
              </a:extLst>
            </p:cNvPr>
            <p:cNvSpPr/>
            <p:nvPr/>
          </p:nvSpPr>
          <p:spPr>
            <a:xfrm>
              <a:off x="5111114" y="3262142"/>
              <a:ext cx="939234" cy="480849"/>
            </a:xfrm>
            <a:prstGeom prst="flowChartDecision">
              <a:avLst/>
            </a:prstGeom>
            <a:solidFill>
              <a:srgbClr val="FFFFFF">
                <a:alpha val="69804"/>
              </a:srgb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본인인증</a:t>
              </a:r>
              <a:b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완료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78956D7-3786-80B9-8658-9E691F904166}"/>
                </a:ext>
              </a:extLst>
            </p:cNvPr>
            <p:cNvCxnSpPr/>
            <p:nvPr/>
          </p:nvCxnSpPr>
          <p:spPr>
            <a:xfrm>
              <a:off x="2771750" y="2909107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74">
              <a:extLst>
                <a:ext uri="{FF2B5EF4-FFF2-40B4-BE49-F238E27FC236}">
                  <a16:creationId xmlns:a16="http://schemas.microsoft.com/office/drawing/2014/main" id="{F3FC8D86-DCB7-9C60-199D-10E0DC2E575A}"/>
                </a:ext>
              </a:extLst>
            </p:cNvPr>
            <p:cNvCxnSpPr/>
            <p:nvPr/>
          </p:nvCxnSpPr>
          <p:spPr>
            <a:xfrm rot="5400000" flipH="1" flipV="1">
              <a:off x="3534015" y="2254424"/>
              <a:ext cx="355130" cy="476125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97">
              <a:extLst>
                <a:ext uri="{FF2B5EF4-FFF2-40B4-BE49-F238E27FC236}">
                  <a16:creationId xmlns:a16="http://schemas.microsoft.com/office/drawing/2014/main" id="{E7966416-A22D-34E8-F970-1E6E4C2FB070}"/>
                </a:ext>
              </a:extLst>
            </p:cNvPr>
            <p:cNvSpPr/>
            <p:nvPr/>
          </p:nvSpPr>
          <p:spPr>
            <a:xfrm>
              <a:off x="3960765" y="2142523"/>
              <a:ext cx="1070052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약관 미동의 안내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8BA4AE-0CEE-56AF-F1C9-DBD86735A12D}"/>
                </a:ext>
              </a:extLst>
            </p:cNvPr>
            <p:cNvSpPr/>
            <p:nvPr/>
          </p:nvSpPr>
          <p:spPr>
            <a:xfrm>
              <a:off x="3960765" y="1967354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A2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순서도: 판단 46">
              <a:extLst>
                <a:ext uri="{FF2B5EF4-FFF2-40B4-BE49-F238E27FC236}">
                  <a16:creationId xmlns:a16="http://schemas.microsoft.com/office/drawing/2014/main" id="{F2549022-6643-D5F8-DD84-A352FB526184}"/>
                </a:ext>
              </a:extLst>
            </p:cNvPr>
            <p:cNvSpPr/>
            <p:nvPr/>
          </p:nvSpPr>
          <p:spPr>
            <a:xfrm>
              <a:off x="5105161" y="3970010"/>
              <a:ext cx="939234" cy="480849"/>
            </a:xfrm>
            <a:prstGeom prst="flowChartDecision">
              <a:avLst/>
            </a:prstGeom>
            <a:solidFill>
              <a:srgbClr val="FFFFFF">
                <a:alpha val="69804"/>
              </a:srgb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중복회원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여부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3B72D23-129A-B0E0-4BD4-3FA0B306E004}"/>
                </a:ext>
              </a:extLst>
            </p:cNvPr>
            <p:cNvGrpSpPr/>
            <p:nvPr/>
          </p:nvGrpSpPr>
          <p:grpSpPr>
            <a:xfrm>
              <a:off x="6274334" y="3901018"/>
              <a:ext cx="1048968" cy="508839"/>
              <a:chOff x="5097886" y="3802958"/>
              <a:chExt cx="1048968" cy="508839"/>
            </a:xfrm>
          </p:grpSpPr>
          <p:sp>
            <p:nvSpPr>
              <p:cNvPr id="49" name="모서리가 둥근 직사각형 97">
                <a:extLst>
                  <a:ext uri="{FF2B5EF4-FFF2-40B4-BE49-F238E27FC236}">
                    <a16:creationId xmlns:a16="http://schemas.microsoft.com/office/drawing/2014/main" id="{7D464F21-4066-A88B-B0D2-105C0CBCC682}"/>
                  </a:ext>
                </a:extLst>
              </p:cNvPr>
              <p:cNvSpPr/>
              <p:nvPr/>
            </p:nvSpPr>
            <p:spPr>
              <a:xfrm>
                <a:off x="5097886" y="3983522"/>
                <a:ext cx="1048968" cy="32827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중복 회원 안내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74D2D83-F8F0-9D48-B952-EF1DB4903851}"/>
                  </a:ext>
                </a:extLst>
              </p:cNvPr>
              <p:cNvSpPr/>
              <p:nvPr/>
            </p:nvSpPr>
            <p:spPr>
              <a:xfrm>
                <a:off x="5097886" y="3802958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A3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10B80C0-30FB-203D-F85B-B1E86F52D246}"/>
                </a:ext>
              </a:extLst>
            </p:cNvPr>
            <p:cNvCxnSpPr/>
            <p:nvPr/>
          </p:nvCxnSpPr>
          <p:spPr>
            <a:xfrm>
              <a:off x="6044395" y="4210434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956E9E8-5042-8161-B6F6-D15ABC40C44B}"/>
                </a:ext>
              </a:extLst>
            </p:cNvPr>
            <p:cNvCxnSpPr/>
            <p:nvPr/>
          </p:nvCxnSpPr>
          <p:spPr>
            <a:xfrm rot="5400000">
              <a:off x="5465732" y="4568620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모서리가 둥근 직사각형 87">
              <a:extLst>
                <a:ext uri="{FF2B5EF4-FFF2-40B4-BE49-F238E27FC236}">
                  <a16:creationId xmlns:a16="http://schemas.microsoft.com/office/drawing/2014/main" id="{42F44987-728E-B4B2-A6DD-72C29DFE7B8C}"/>
                </a:ext>
              </a:extLst>
            </p:cNvPr>
            <p:cNvSpPr/>
            <p:nvPr/>
          </p:nvSpPr>
          <p:spPr>
            <a:xfrm>
              <a:off x="6333760" y="4682213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찾기 페이지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AE7ACB0-481F-AD30-88C2-0B60A8A80177}"/>
                </a:ext>
              </a:extLst>
            </p:cNvPr>
            <p:cNvCxnSpPr/>
            <p:nvPr/>
          </p:nvCxnSpPr>
          <p:spPr>
            <a:xfrm>
              <a:off x="6104193" y="4846351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모서리가 둥근 직사각형 174">
              <a:extLst>
                <a:ext uri="{FF2B5EF4-FFF2-40B4-BE49-F238E27FC236}">
                  <a16:creationId xmlns:a16="http://schemas.microsoft.com/office/drawing/2014/main" id="{9AED706C-7CAE-7BBB-D28E-FD3E7C7D0E39}"/>
                </a:ext>
              </a:extLst>
            </p:cNvPr>
            <p:cNvSpPr/>
            <p:nvPr/>
          </p:nvSpPr>
          <p:spPr>
            <a:xfrm>
              <a:off x="6557063" y="5023884"/>
              <a:ext cx="483509" cy="95528"/>
            </a:xfrm>
            <a:prstGeom prst="roundRect">
              <a:avLst>
                <a:gd name="adj" fmla="val 1404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ID 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찾기 선택 시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모서리가 둥근 직사각형 174">
            <a:extLst>
              <a:ext uri="{FF2B5EF4-FFF2-40B4-BE49-F238E27FC236}">
                <a16:creationId xmlns:a16="http://schemas.microsoft.com/office/drawing/2014/main" id="{03B93271-D646-878C-B3E5-951782C99E8C}"/>
              </a:ext>
            </a:extLst>
          </p:cNvPr>
          <p:cNvSpPr/>
          <p:nvPr/>
        </p:nvSpPr>
        <p:spPr>
          <a:xfrm>
            <a:off x="4738368" y="3908689"/>
            <a:ext cx="483509" cy="95528"/>
          </a:xfrm>
          <a:prstGeom prst="roundRect">
            <a:avLst>
              <a:gd name="adj" fmla="val 140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NICE 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인증 팝업 노출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CE7FE0-2B9D-02FB-D84C-5580D2277B06}"/>
              </a:ext>
            </a:extLst>
          </p:cNvPr>
          <p:cNvSpPr/>
          <p:nvPr/>
        </p:nvSpPr>
        <p:spPr>
          <a:xfrm>
            <a:off x="4522198" y="3362498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2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7E4345-18F6-C766-7E8C-E810A20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72001"/>
              </p:ext>
            </p:extLst>
          </p:nvPr>
        </p:nvGraphicFramePr>
        <p:xfrm>
          <a:off x="542227" y="1223982"/>
          <a:ext cx="11107546" cy="506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/>
                        <a:t>구분</a:t>
                      </a:r>
                      <a:endParaRPr lang="ko-KR" altLang="en-US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/>
                        <a:t>본인 인증 팝업</a:t>
                      </a:r>
                      <a:br>
                        <a:rPr lang="en-US" altLang="ko-KR" sz="1050"/>
                      </a:br>
                      <a:r>
                        <a:rPr lang="en-US" altLang="ko-KR" sz="1050"/>
                        <a:t>NICE </a:t>
                      </a:r>
                      <a:r>
                        <a:rPr lang="ko-KR" altLang="en-US" sz="1050"/>
                        <a:t>인증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/>
                        <a:t>약관 미동의 안내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/>
                        <a:t>본인인증 실패 안내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중복 회원 안내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Alert/Confirm/</a:t>
                      </a:r>
                    </a:p>
                    <a:p>
                      <a:pPr algn="ctr"/>
                      <a:r>
                        <a:rPr lang="en-US" altLang="ko-KR" sz="1200" b="1" dirty="0"/>
                        <a:t>Pop-up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4F713E-49EC-DEB1-1AF8-F1E22F657A10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04F558-7554-6BEE-629E-4A06AABC34F4}"/>
              </a:ext>
            </a:extLst>
          </p:cNvPr>
          <p:cNvGrpSpPr/>
          <p:nvPr/>
        </p:nvGrpSpPr>
        <p:grpSpPr>
          <a:xfrm>
            <a:off x="6984694" y="3342410"/>
            <a:ext cx="1984747" cy="1161554"/>
            <a:chOff x="3240429" y="5107224"/>
            <a:chExt cx="1728001" cy="1161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3A9F57-B368-FF67-3670-F90F26D65479}"/>
                </a:ext>
              </a:extLst>
            </p:cNvPr>
            <p:cNvSpPr/>
            <p:nvPr/>
          </p:nvSpPr>
          <p:spPr>
            <a:xfrm>
              <a:off x="3240429" y="5107224"/>
              <a:ext cx="1728000" cy="919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본인인증이 실패하였습니다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본인인증을 다시 시도해주세요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514B46-BDA6-BA51-F53F-50015CFA836E}"/>
                </a:ext>
              </a:extLst>
            </p:cNvPr>
            <p:cNvSpPr/>
            <p:nvPr/>
          </p:nvSpPr>
          <p:spPr>
            <a:xfrm>
              <a:off x="3240430" y="6016778"/>
              <a:ext cx="1728000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확인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638C98-4A8D-B441-CEAA-A9977624D921}"/>
              </a:ext>
            </a:extLst>
          </p:cNvPr>
          <p:cNvSpPr/>
          <p:nvPr/>
        </p:nvSpPr>
        <p:spPr>
          <a:xfrm>
            <a:off x="6910198" y="3392404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22DC6-417A-566E-D9D5-89B644B6A61A}"/>
              </a:ext>
            </a:extLst>
          </p:cNvPr>
          <p:cNvSpPr txBox="1"/>
          <p:nvPr/>
        </p:nvSpPr>
        <p:spPr>
          <a:xfrm>
            <a:off x="475208" y="806365"/>
            <a:ext cx="106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신규회원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03B91B-B57F-299C-428F-9C7A0D3B9671}"/>
              </a:ext>
            </a:extLst>
          </p:cNvPr>
          <p:cNvGrpSpPr/>
          <p:nvPr/>
        </p:nvGrpSpPr>
        <p:grpSpPr>
          <a:xfrm>
            <a:off x="4541407" y="3432410"/>
            <a:ext cx="1984748" cy="962966"/>
            <a:chOff x="3240428" y="5107224"/>
            <a:chExt cx="1728002" cy="96296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BED377-8D82-EA8A-84D2-4CFA4AFE207F}"/>
                </a:ext>
              </a:extLst>
            </p:cNvPr>
            <p:cNvSpPr/>
            <p:nvPr/>
          </p:nvSpPr>
          <p:spPr>
            <a:xfrm>
              <a:off x="3240429" y="5107224"/>
              <a:ext cx="1728000" cy="7109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 약관에 동의하셔야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회원가입을 진행할 수 있습니다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FE8C07-A147-AD17-D076-918099FDB741}"/>
                </a:ext>
              </a:extLst>
            </p:cNvPr>
            <p:cNvSpPr/>
            <p:nvPr/>
          </p:nvSpPr>
          <p:spPr>
            <a:xfrm>
              <a:off x="3240428" y="5818190"/>
              <a:ext cx="1728002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확인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7E3A37-1D0B-9E6C-19F5-F9413B21B653}"/>
              </a:ext>
            </a:extLst>
          </p:cNvPr>
          <p:cNvSpPr/>
          <p:nvPr/>
        </p:nvSpPr>
        <p:spPr>
          <a:xfrm>
            <a:off x="4451407" y="3342410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C443FC-04C2-652A-3A62-6546527C0BBF}"/>
              </a:ext>
            </a:extLst>
          </p:cNvPr>
          <p:cNvGrpSpPr/>
          <p:nvPr/>
        </p:nvGrpSpPr>
        <p:grpSpPr>
          <a:xfrm>
            <a:off x="9443485" y="3342410"/>
            <a:ext cx="1984746" cy="1161554"/>
            <a:chOff x="3240429" y="5107224"/>
            <a:chExt cx="1728000" cy="11615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899C46-C83A-3F3E-DAE1-F1071972FEA1}"/>
                </a:ext>
              </a:extLst>
            </p:cNvPr>
            <p:cNvSpPr/>
            <p:nvPr/>
          </p:nvSpPr>
          <p:spPr>
            <a:xfrm>
              <a:off x="3240429" y="5107224"/>
              <a:ext cx="1728000" cy="919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계정으로 이미 가입된 계정이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존재합니다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ID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찾기를 선택하여 계정을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찾아주세요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4F4C18-66C2-A394-BC08-C2E36BC8A628}"/>
                </a:ext>
              </a:extLst>
            </p:cNvPr>
            <p:cNvSpPr/>
            <p:nvPr/>
          </p:nvSpPr>
          <p:spPr>
            <a:xfrm>
              <a:off x="4103783" y="6016778"/>
              <a:ext cx="864646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 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찾기 페이지 이동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DB06BC-98BB-D180-FA47-BEF5734CF3FC}"/>
              </a:ext>
            </a:extLst>
          </p:cNvPr>
          <p:cNvSpPr/>
          <p:nvPr/>
        </p:nvSpPr>
        <p:spPr>
          <a:xfrm>
            <a:off x="9368989" y="3392404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6985D8-B3E5-A146-CF81-24542B55AB06}"/>
              </a:ext>
            </a:extLst>
          </p:cNvPr>
          <p:cNvSpPr/>
          <p:nvPr/>
        </p:nvSpPr>
        <p:spPr>
          <a:xfrm>
            <a:off x="9442001" y="4251964"/>
            <a:ext cx="993115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DADA0C0-8C76-1CB0-71C5-EB227E61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07" y="2230354"/>
            <a:ext cx="1419072" cy="309399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A8E403-619A-91D8-657E-4B9FE2D6A6AE}"/>
              </a:ext>
            </a:extLst>
          </p:cNvPr>
          <p:cNvSpPr/>
          <p:nvPr/>
        </p:nvSpPr>
        <p:spPr>
          <a:xfrm>
            <a:off x="2303859" y="2090360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A1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4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56E577AD-DD0A-6856-9CBC-D9E6D62CDC57}"/>
              </a:ext>
            </a:extLst>
          </p:cNvPr>
          <p:cNvSpPr txBox="1">
            <a:spLocks/>
          </p:cNvSpPr>
          <p:nvPr/>
        </p:nvSpPr>
        <p:spPr>
          <a:xfrm>
            <a:off x="343724" y="274640"/>
            <a:ext cx="5752276" cy="3460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Alert/Confirm/Pop-up Case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7640D6-F7B2-F381-5FFD-479261FF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70265"/>
              </p:ext>
            </p:extLst>
          </p:nvPr>
        </p:nvGraphicFramePr>
        <p:xfrm>
          <a:off x="343724" y="955901"/>
          <a:ext cx="11381816" cy="383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0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구분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케이스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문구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버튼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이후 액션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B1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중복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사용 가능한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사용가능한 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B2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중복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중복된 </a:t>
                      </a:r>
                      <a:r>
                        <a:rPr lang="en-US" altLang="ko-KR" sz="900" dirty="0"/>
                        <a:t>ID or</a:t>
                      </a:r>
                      <a:r>
                        <a:rPr lang="ko-KR" altLang="en-US" sz="900" dirty="0"/>
                        <a:t> 사용불가능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 </a:t>
                      </a: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사용중이거나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사용가능하지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않은 문자열이 포함되었습니다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B3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오류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비밀번호 조합에 부합하지 않은 텍스트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비밀번호는 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10~20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 이하의 영문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특수문자의 조합으로 입력하세요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창 닫음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비밀번호 입력 텍스트박스 포커스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비밀번호 입력 텍스트 박스 페이지 스크롤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B4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 등록 번호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올바르지 않거나 없는 사업자등록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올바른 사업자 등록 번호를 입력해 주세요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  <a:endParaRPr lang="en-US" altLang="ko-KR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B5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필수값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필수 </a:t>
                      </a:r>
                      <a:r>
                        <a:rPr lang="ko-KR" altLang="en-US" sz="900" dirty="0" err="1"/>
                        <a:t>입력값</a:t>
                      </a:r>
                      <a:r>
                        <a:rPr lang="ko-KR" altLang="en-US" sz="900" dirty="0"/>
                        <a:t> 미 입력 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필수값을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입력해주세요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필수값 중 입력되지 않은 텍스트박스 </a:t>
                      </a:r>
                      <a:r>
                        <a:rPr lang="en-US" altLang="ko-KR" sz="900" dirty="0"/>
                        <a:t>or </a:t>
                      </a:r>
                      <a:r>
                        <a:rPr lang="ko-KR" altLang="en-US" sz="900" dirty="0"/>
                        <a:t>선택 박스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  </a:t>
                      </a:r>
                      <a:r>
                        <a:rPr lang="ko-KR" altLang="en-US" sz="900" dirty="0"/>
                        <a:t>포커스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필수값 중 입력되지 않은 텍스트 박스 </a:t>
                      </a:r>
                      <a:r>
                        <a:rPr lang="en-US" altLang="ko-KR" sz="900" dirty="0"/>
                        <a:t>or </a:t>
                      </a:r>
                      <a:r>
                        <a:rPr lang="ko-KR" altLang="en-US" sz="900" dirty="0"/>
                        <a:t>선택 박스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  </a:t>
                      </a:r>
                      <a:r>
                        <a:rPr lang="ko-KR" altLang="en-US" sz="900" dirty="0"/>
                        <a:t>페이지 스크롤 이동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- 2</a:t>
                      </a:r>
                      <a:r>
                        <a:rPr lang="ko-KR" altLang="en-US" sz="900" dirty="0"/>
                        <a:t>개 이상의 필수값이 입력되지 않은 경우 최 상단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  </a:t>
                      </a:r>
                      <a:r>
                        <a:rPr lang="ko-KR" altLang="en-US" sz="900" dirty="0"/>
                        <a:t>텍스트 박스로 포커스 및 스크롤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233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3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1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>
            <a:extLst>
              <a:ext uri="{FF2B5EF4-FFF2-40B4-BE49-F238E27FC236}">
                <a16:creationId xmlns:a16="http://schemas.microsoft.com/office/drawing/2014/main" id="{589B3273-83EF-CD5C-1041-AA14D078FA72}"/>
              </a:ext>
            </a:extLst>
          </p:cNvPr>
          <p:cNvSpPr txBox="1">
            <a:spLocks/>
          </p:cNvSpPr>
          <p:nvPr/>
        </p:nvSpPr>
        <p:spPr>
          <a:xfrm>
            <a:off x="343724" y="274640"/>
            <a:ext cx="5752276" cy="3460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관심키워드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D56870-BDCD-B119-260C-6458DD84D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26242"/>
              </p:ext>
            </p:extLst>
          </p:nvPr>
        </p:nvGraphicFramePr>
        <p:xfrm>
          <a:off x="407202" y="1073502"/>
          <a:ext cx="11359348" cy="4606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2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764">
                  <a:extLst>
                    <a:ext uri="{9D8B030D-6E8A-4147-A177-3AD203B41FA5}">
                      <a16:colId xmlns:a16="http://schemas.microsoft.com/office/drawing/2014/main" val="2770468023"/>
                    </a:ext>
                  </a:extLst>
                </a:gridCol>
                <a:gridCol w="1622764">
                  <a:extLst>
                    <a:ext uri="{9D8B030D-6E8A-4147-A177-3AD203B41FA5}">
                      <a16:colId xmlns:a16="http://schemas.microsoft.com/office/drawing/2014/main" val="3001299886"/>
                    </a:ext>
                  </a:extLst>
                </a:gridCol>
              </a:tblGrid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차산업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건강검진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농식품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스마트그린융합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양자정보과학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인재양성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농식품가공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보건품목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스마트시티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일자리사업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EAP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심리검사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보트건조업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스마트안전장비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에너지분야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e-SCM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스마트제조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역량강화교육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스마트휴먼바이오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영상기술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러닝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디지털치의학산업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스타트업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영양군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HACCP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공유경제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사육농가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스포츠산업체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영화제작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정보통신공사업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관광사업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메타버스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생체의료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시설개선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시설환경개선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외식기업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선박건조업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시제품제작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원자력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조선소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OJT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그린산업분야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문화콘텐츠산업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섬유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식품외식산업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지역화폐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근로환경개선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세라믹기술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신성장산업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위생시설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직무교육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금속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미래신산업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소방시설업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신재생에너지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응급의료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소재부품산업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바이오헬스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소재부품장비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아카데미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채용박람회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기업설명회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안전교육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의약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기후환경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반도체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안전품목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가공상품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네트워킹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인력매칭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03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농산물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스마트공장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양성기관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치료비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92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348630" y="422275"/>
            <a:ext cx="8382000" cy="60134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로그인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60134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95">
            <a:extLst>
              <a:ext uri="{FF2B5EF4-FFF2-40B4-BE49-F238E27FC236}">
                <a16:creationId xmlns:a16="http://schemas.microsoft.com/office/drawing/2014/main" id="{4D6868EB-1F01-65CC-5BA5-B1B4E04F85A3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F67B3-EA60-BD3B-3DFF-15C9572E2820}"/>
              </a:ext>
            </a:extLst>
          </p:cNvPr>
          <p:cNvSpPr/>
          <p:nvPr/>
        </p:nvSpPr>
        <p:spPr>
          <a:xfrm>
            <a:off x="2963464" y="1851150"/>
            <a:ext cx="5275490" cy="1167833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제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장 총칙</a:t>
            </a:r>
            <a:br>
              <a:rPr lang="ko-KR" altLang="en-US" sz="600" dirty="0"/>
            </a:br>
            <a:br>
              <a:rPr lang="ko-KR" altLang="en-US" sz="600" dirty="0"/>
            </a:b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제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조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(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목적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)</a:t>
            </a:r>
            <a:br>
              <a:rPr lang="ko-KR" altLang="en-US" sz="600" dirty="0"/>
            </a:b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1.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본 약관은 고용정책검색서비스 사이트가 제공하는 모든 서비스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(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이하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＂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서비스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＂)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의 이용조건 및 절차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,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이용자와 고용정책검색서비스 사이트의 권리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,</a:t>
            </a:r>
          </a:p>
          <a:p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의무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,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책임사항과 기타 필요한 사항을 규정함을 목적으로 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.</a:t>
            </a:r>
            <a:br>
              <a:rPr lang="ko-KR" altLang="en-US" sz="600" dirty="0"/>
            </a:br>
            <a:br>
              <a:rPr lang="ko-KR" altLang="en-US" sz="600" dirty="0"/>
            </a:b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제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2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조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(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약관의 효력과 변경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)</a:t>
            </a:r>
            <a:br>
              <a:rPr lang="ko-KR" altLang="en-US" sz="600" dirty="0"/>
            </a:b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1.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고용정책검색서비스 사이트는 귀하가 본 약관 내용에 동의하는 경우 고용정책검색서비스 사이트의 서비스 제공 행위 및 귀하의 서비스 사용 행위에 본 약관이 우선적으로 적용됩니다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.</a:t>
            </a:r>
          </a:p>
          <a:p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2.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고용정책검색서비스 사이트는 본 약관을 사전 고지 없이 변경할 수 있고 변경된 약관은 기업마당 사이트 내에 공지하거나 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e-mail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을 통해 회원에게 공지하며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공지와 동시에 그 효력이 발생됩니다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.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이용자가 변경된 약관에 동의하지 않는 경우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이용자는 본인의 회원등록을 취소 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회원탈락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)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할 수 있으며 계속 사용의 경우는 약관 변경에 대한 동의로 간주</a:t>
            </a:r>
            <a:endParaRPr lang="en-US" altLang="ko-KR" sz="600" dirty="0">
              <a:solidFill>
                <a:srgbClr val="666666"/>
              </a:solidFill>
              <a:latin typeface="noto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A0ADE0-35CC-61C3-336F-6AA6FA290403}"/>
              </a:ext>
            </a:extLst>
          </p:cNvPr>
          <p:cNvSpPr/>
          <p:nvPr/>
        </p:nvSpPr>
        <p:spPr>
          <a:xfrm>
            <a:off x="8129896" y="1851150"/>
            <a:ext cx="109058" cy="11678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br>
              <a:rPr lang="ko-KR" altLang="en-US" sz="800" dirty="0"/>
            </a:b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5057D9-73ED-7E67-FA16-112EEB4E4D1E}"/>
              </a:ext>
            </a:extLst>
          </p:cNvPr>
          <p:cNvSpPr/>
          <p:nvPr/>
        </p:nvSpPr>
        <p:spPr>
          <a:xfrm>
            <a:off x="8129896" y="1978383"/>
            <a:ext cx="109058" cy="2352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br>
              <a:rPr lang="ko-KR" altLang="en-US" sz="800" dirty="0"/>
            </a:b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E7B8A99-69C3-31D0-50C5-CBBB264AC363}"/>
              </a:ext>
            </a:extLst>
          </p:cNvPr>
          <p:cNvSpPr/>
          <p:nvPr/>
        </p:nvSpPr>
        <p:spPr>
          <a:xfrm>
            <a:off x="8167647" y="1894214"/>
            <a:ext cx="50334" cy="4571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27B3AFF-F16D-10A8-19C3-6D0BDC4C5A94}"/>
              </a:ext>
            </a:extLst>
          </p:cNvPr>
          <p:cNvSpPr/>
          <p:nvPr/>
        </p:nvSpPr>
        <p:spPr>
          <a:xfrm rot="10800000">
            <a:off x="8167647" y="2935847"/>
            <a:ext cx="50334" cy="4571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6AD4B-09A3-D4B6-3329-0D7042EF6530}"/>
              </a:ext>
            </a:extLst>
          </p:cNvPr>
          <p:cNvSpPr txBox="1"/>
          <p:nvPr/>
        </p:nvSpPr>
        <p:spPr>
          <a:xfrm>
            <a:off x="3116999" y="1632838"/>
            <a:ext cx="2273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이용약관 동의</a:t>
            </a:r>
            <a:endParaRPr lang="en-US" altLang="ko-KR" sz="800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16D1F-60AF-A5FD-0076-79D6CD1E2F86}"/>
              </a:ext>
            </a:extLst>
          </p:cNvPr>
          <p:cNvSpPr/>
          <p:nvPr/>
        </p:nvSpPr>
        <p:spPr>
          <a:xfrm>
            <a:off x="2962279" y="1651140"/>
            <a:ext cx="151001" cy="15100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i="0" dirty="0">
                <a:solidFill>
                  <a:srgbClr val="FFFFFF"/>
                </a:solidFill>
                <a:effectLst/>
                <a:latin typeface="AppleSDGothicNeo"/>
              </a:rPr>
              <a:t>✔</a:t>
            </a:r>
            <a:endParaRPr lang="ko-KR" altLang="en-US" sz="1000" b="0" i="0" dirty="0">
              <a:solidFill>
                <a:srgbClr val="FFFFFF"/>
              </a:solidFill>
              <a:effectLst/>
              <a:latin typeface="AppleSDGothicNeo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A57CC2-A72A-76FE-526B-D5DBD39B79D3}"/>
              </a:ext>
            </a:extLst>
          </p:cNvPr>
          <p:cNvSpPr/>
          <p:nvPr/>
        </p:nvSpPr>
        <p:spPr>
          <a:xfrm>
            <a:off x="2963464" y="3388187"/>
            <a:ext cx="5275490" cy="1167833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고용정책검색서비스는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 「개인정보보호법」 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조제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항제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호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,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17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조제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항제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호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,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23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조제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호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,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24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조제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항 제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1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호에 따라 아래와 같이 개인정보의 수집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.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이용에 관하여 귀하의 동의를 얻고자 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.</a:t>
            </a:r>
            <a:br>
              <a:rPr lang="ko-KR" altLang="en-US" sz="600" dirty="0"/>
            </a:br>
            <a:br>
              <a:rPr lang="ko-KR" altLang="en-US" sz="600" dirty="0"/>
            </a:b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고용정책검색서비스는 이용자의 사전 동의 없이는 이용자의 개인정보를 함부로 공개하지 않으며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,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수집된 정보는 아래와 같이 이용하고 있습니다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.</a:t>
            </a:r>
            <a:br>
              <a:rPr lang="ko-KR" altLang="en-US" sz="600" dirty="0"/>
            </a:b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이용자가 제공한 모든 정보는 아래의 목적에 필요한 용도 이외로는 사용되지 않으며 이용 목적이 변경될 시에는 이를 알리고 동의를 구할 것입니다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noto"/>
              </a:rPr>
              <a:t>.</a:t>
            </a:r>
            <a:br>
              <a:rPr lang="ko-KR" altLang="en-US" sz="600" dirty="0"/>
            </a:br>
            <a:br>
              <a:rPr lang="ko-KR" altLang="en-US" sz="600" dirty="0"/>
            </a:br>
            <a:r>
              <a:rPr lang="ko-KR" altLang="en-US" sz="600" b="0" i="0" dirty="0">
                <a:solidFill>
                  <a:srgbClr val="666666"/>
                </a:solidFill>
                <a:effectLst/>
                <a:latin typeface="noto"/>
              </a:rPr>
              <a:t>개인정보의 수집 및 이용 동의</a:t>
            </a:r>
            <a:endParaRPr lang="en-US" altLang="ko-KR" sz="600" b="0" i="0" dirty="0">
              <a:solidFill>
                <a:srgbClr val="666666"/>
              </a:solidFill>
              <a:effectLst/>
              <a:latin typeface="noto"/>
            </a:endParaRPr>
          </a:p>
          <a:p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1.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개인정보의 수집 및 이용 목적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가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.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서비스 제공에 관한 업무 이행 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-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컨텐츠 제공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특정 맞춤 서비스 제공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마이페이지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뉴스레터 등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),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기업 애로상담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나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.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회원관리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-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회원제 서비스 이용 및 제한적 본인 확인제에 따른 본인확인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개인식별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가입의사 확인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가입 및 가입횟수 제한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추후 법정 대리인 본인확인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분쟁 조정을 위한 기록보존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불만처리 등 민원처리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공지사항 전달</a:t>
            </a:r>
            <a:endParaRPr lang="en-US" altLang="ko-KR" sz="600" dirty="0">
              <a:solidFill>
                <a:srgbClr val="666666"/>
              </a:solidFill>
              <a:latin typeface="not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3B065-045B-C600-84FF-17B834214A4C}"/>
              </a:ext>
            </a:extLst>
          </p:cNvPr>
          <p:cNvSpPr/>
          <p:nvPr/>
        </p:nvSpPr>
        <p:spPr>
          <a:xfrm>
            <a:off x="8129896" y="3388187"/>
            <a:ext cx="109058" cy="11678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br>
              <a:rPr lang="ko-KR" altLang="en-US" sz="800" dirty="0"/>
            </a:b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27DABB-0772-F1F4-082D-C8190EE214D1}"/>
              </a:ext>
            </a:extLst>
          </p:cNvPr>
          <p:cNvSpPr/>
          <p:nvPr/>
        </p:nvSpPr>
        <p:spPr>
          <a:xfrm>
            <a:off x="8129896" y="3515420"/>
            <a:ext cx="109058" cy="2352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br>
              <a:rPr lang="ko-KR" altLang="en-US" sz="800" dirty="0"/>
            </a:b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7B52C55-EF4F-18AD-709F-78579E6A923C}"/>
              </a:ext>
            </a:extLst>
          </p:cNvPr>
          <p:cNvSpPr/>
          <p:nvPr/>
        </p:nvSpPr>
        <p:spPr>
          <a:xfrm>
            <a:off x="8167647" y="3431251"/>
            <a:ext cx="50334" cy="4571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2D587359-9B7E-217C-BCD2-93C471EB118A}"/>
              </a:ext>
            </a:extLst>
          </p:cNvPr>
          <p:cNvSpPr/>
          <p:nvPr/>
        </p:nvSpPr>
        <p:spPr>
          <a:xfrm rot="10800000">
            <a:off x="8167647" y="4489662"/>
            <a:ext cx="50334" cy="4571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BB5A5-0E19-1247-47C5-F9147E2BED79}"/>
              </a:ext>
            </a:extLst>
          </p:cNvPr>
          <p:cNvSpPr txBox="1"/>
          <p:nvPr/>
        </p:nvSpPr>
        <p:spPr>
          <a:xfrm>
            <a:off x="3116999" y="3179400"/>
            <a:ext cx="2273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</a:t>
            </a:r>
            <a:r>
              <a:rPr lang="en-US" altLang="ko-KR" sz="8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8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동의</a:t>
            </a:r>
            <a:endParaRPr lang="en-US" altLang="ko-KR" sz="800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805598-E1E2-BCE1-C82F-2C8B3FAA6157}"/>
              </a:ext>
            </a:extLst>
          </p:cNvPr>
          <p:cNvSpPr/>
          <p:nvPr/>
        </p:nvSpPr>
        <p:spPr>
          <a:xfrm>
            <a:off x="2962279" y="3188177"/>
            <a:ext cx="151001" cy="15100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i="0" dirty="0">
                <a:solidFill>
                  <a:srgbClr val="FFFFFF"/>
                </a:solidFill>
                <a:effectLst/>
                <a:latin typeface="AppleSDGothicNeo"/>
              </a:rPr>
              <a:t>✔</a:t>
            </a:r>
            <a:endParaRPr lang="ko-KR" altLang="en-US" sz="1000" b="0" i="0" dirty="0">
              <a:solidFill>
                <a:srgbClr val="FFFFFF"/>
              </a:solidFill>
              <a:effectLst/>
              <a:latin typeface="AppleSDGothicNeo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5FD000-FBE6-CC6D-84D8-E573C21E4CE6}"/>
              </a:ext>
            </a:extLst>
          </p:cNvPr>
          <p:cNvSpPr/>
          <p:nvPr/>
        </p:nvSpPr>
        <p:spPr>
          <a:xfrm>
            <a:off x="2963464" y="4925715"/>
            <a:ext cx="5275490" cy="1167833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마케팅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/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홍보의 수집 및 이용 동의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1.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개인정보의 수집 및 이용 목적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신규 서비스 개발 및 마케팅ㆍ광고에의 활용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-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신규 서비스 개발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이벤트 및 광고성 정보 제공 및 참여기회 제공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접속 빈도 등 회원의 서비스 이용에 대한 통계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2.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수집하는 개인정보의 항목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필수항목 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: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이름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선택항목 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: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이메일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연락처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휴대전화번호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유선전화번호 중 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1</a:t>
            </a:r>
            <a:r>
              <a:rPr lang="ko-KR" altLang="en-US" sz="600" dirty="0">
                <a:solidFill>
                  <a:srgbClr val="666666"/>
                </a:solidFill>
                <a:latin typeface="noto"/>
              </a:rPr>
              <a:t>개 선택</a:t>
            </a:r>
            <a:r>
              <a:rPr lang="en-US" altLang="ko-KR" sz="600" dirty="0">
                <a:solidFill>
                  <a:srgbClr val="666666"/>
                </a:solidFill>
                <a:latin typeface="noto"/>
              </a:rPr>
              <a:t>)</a:t>
            </a: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br>
              <a:rPr lang="ko-KR" altLang="en-US" sz="600" dirty="0">
                <a:solidFill>
                  <a:srgbClr val="666666"/>
                </a:solidFill>
                <a:latin typeface="noto"/>
              </a:rPr>
            </a:br>
            <a:r>
              <a:rPr lang="en-US" altLang="ko-KR" sz="600" b="1" u="sng" dirty="0">
                <a:solidFill>
                  <a:srgbClr val="666666"/>
                </a:solidFill>
                <a:latin typeface="noto"/>
              </a:rPr>
              <a:t>3. </a:t>
            </a:r>
            <a:r>
              <a:rPr lang="ko-KR" altLang="en-US" sz="600" b="1" u="sng" dirty="0">
                <a:solidFill>
                  <a:srgbClr val="666666"/>
                </a:solidFill>
                <a:latin typeface="noto"/>
              </a:rPr>
              <a:t>개인정보의 보유 및 이용기간</a:t>
            </a:r>
            <a:br>
              <a:rPr lang="ko-KR" altLang="en-US" sz="600" b="1" u="sng" dirty="0">
                <a:solidFill>
                  <a:srgbClr val="666666"/>
                </a:solidFill>
                <a:latin typeface="noto"/>
              </a:rPr>
            </a:br>
            <a:r>
              <a:rPr lang="ko-KR" altLang="en-US" sz="600" b="1" u="sng" dirty="0">
                <a:solidFill>
                  <a:srgbClr val="666666"/>
                </a:solidFill>
                <a:latin typeface="noto"/>
              </a:rPr>
              <a:t>이용목적의 달성 후 지체없이 파기</a:t>
            </a:r>
            <a:endParaRPr lang="en-US" altLang="ko-KR" sz="600" dirty="0">
              <a:solidFill>
                <a:srgbClr val="666666"/>
              </a:solidFill>
              <a:latin typeface="noto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9BCC5-5886-D596-DC78-D655F2DCEA69}"/>
              </a:ext>
            </a:extLst>
          </p:cNvPr>
          <p:cNvSpPr/>
          <p:nvPr/>
        </p:nvSpPr>
        <p:spPr>
          <a:xfrm>
            <a:off x="8129896" y="4925715"/>
            <a:ext cx="109058" cy="11678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br>
              <a:rPr lang="ko-KR" altLang="en-US" sz="800" dirty="0"/>
            </a:b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65F577-BF9C-9C78-7DA8-5B6E64400F55}"/>
              </a:ext>
            </a:extLst>
          </p:cNvPr>
          <p:cNvSpPr/>
          <p:nvPr/>
        </p:nvSpPr>
        <p:spPr>
          <a:xfrm>
            <a:off x="8129896" y="5052948"/>
            <a:ext cx="109058" cy="2352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br>
              <a:rPr lang="ko-KR" altLang="en-US" sz="800" dirty="0"/>
            </a:b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1AFAA33-E4A1-7C16-1492-FA10F9970373}"/>
              </a:ext>
            </a:extLst>
          </p:cNvPr>
          <p:cNvSpPr/>
          <p:nvPr/>
        </p:nvSpPr>
        <p:spPr>
          <a:xfrm>
            <a:off x="8167647" y="4968779"/>
            <a:ext cx="50334" cy="4571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578A904-3E94-BAF2-9042-F1BCCEA4486E}"/>
              </a:ext>
            </a:extLst>
          </p:cNvPr>
          <p:cNvSpPr/>
          <p:nvPr/>
        </p:nvSpPr>
        <p:spPr>
          <a:xfrm rot="10800000">
            <a:off x="8167647" y="6010412"/>
            <a:ext cx="50334" cy="45719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FBB37-9F0B-3102-E1DF-1FBD50DBBD54}"/>
              </a:ext>
            </a:extLst>
          </p:cNvPr>
          <p:cNvSpPr txBox="1"/>
          <p:nvPr/>
        </p:nvSpPr>
        <p:spPr>
          <a:xfrm>
            <a:off x="3116998" y="4707403"/>
            <a:ext cx="2496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  <a:r>
              <a:rPr lang="en-US" altLang="ko-KR" sz="8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홍보의 수집 및 이용 동의</a:t>
            </a:r>
            <a:endParaRPr lang="en-US" altLang="ko-KR" sz="800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2B0062-0F5B-BEA9-386F-72786E4BC210}"/>
              </a:ext>
            </a:extLst>
          </p:cNvPr>
          <p:cNvSpPr/>
          <p:nvPr/>
        </p:nvSpPr>
        <p:spPr>
          <a:xfrm>
            <a:off x="2962279" y="4725705"/>
            <a:ext cx="151001" cy="15100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i="0" dirty="0">
                <a:solidFill>
                  <a:srgbClr val="FFFFFF"/>
                </a:solidFill>
                <a:effectLst/>
                <a:latin typeface="AppleSDGothicNeo"/>
              </a:rPr>
              <a:t>✔</a:t>
            </a:r>
            <a:endParaRPr lang="ko-KR" altLang="en-US" sz="1000" b="0" i="0" dirty="0">
              <a:solidFill>
                <a:srgbClr val="FFFFFF"/>
              </a:solidFill>
              <a:effectLst/>
              <a:latin typeface="AppleSDGothicNeo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1CAA7-250C-4D22-33A2-D5CCFFD1489E}"/>
              </a:ext>
            </a:extLst>
          </p:cNvPr>
          <p:cNvSpPr/>
          <p:nvPr/>
        </p:nvSpPr>
        <p:spPr>
          <a:xfrm>
            <a:off x="5311194" y="6166550"/>
            <a:ext cx="604009" cy="22105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666666"/>
                </a:solidFill>
                <a:latin typeface="noto"/>
              </a:rPr>
              <a:t>다음</a:t>
            </a:r>
            <a:endParaRPr lang="en-US" altLang="ko-KR" sz="700" dirty="0">
              <a:solidFill>
                <a:srgbClr val="666666"/>
              </a:solidFill>
              <a:latin typeface="noto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3B5B94-1369-550D-ED19-F1848C63786E}"/>
              </a:ext>
            </a:extLst>
          </p:cNvPr>
          <p:cNvSpPr txBox="1"/>
          <p:nvPr/>
        </p:nvSpPr>
        <p:spPr>
          <a:xfrm>
            <a:off x="4539630" y="948362"/>
            <a:ext cx="2273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Shape 151">
            <a:extLst>
              <a:ext uri="{FF2B5EF4-FFF2-40B4-BE49-F238E27FC236}">
                <a16:creationId xmlns:a16="http://schemas.microsoft.com/office/drawing/2014/main" id="{DAB4D724-9519-CDA4-2A0E-0E83130B209F}"/>
              </a:ext>
            </a:extLst>
          </p:cNvPr>
          <p:cNvSpPr txBox="1"/>
          <p:nvPr/>
        </p:nvSpPr>
        <p:spPr>
          <a:xfrm>
            <a:off x="2466707" y="1232619"/>
            <a:ext cx="626392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Step1.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약관동의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     &gt;     </a:t>
            </a:r>
            <a:r>
              <a:rPr lang="en-US" altLang="ko-KR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Step2.</a:t>
            </a:r>
            <a:r>
              <a:rPr lang="ko-KR" altLang="en-US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 정보입력     </a:t>
            </a:r>
            <a:r>
              <a:rPr lang="en-US" altLang="ko-KR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&gt;     Step3. </a:t>
            </a:r>
            <a:r>
              <a:rPr lang="ko-KR" altLang="en-US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가입완료</a:t>
            </a:r>
            <a:endParaRPr lang="ko-KR" sz="800" b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3" name="Shape 16">
            <a:extLst>
              <a:ext uri="{FF2B5EF4-FFF2-40B4-BE49-F238E27FC236}">
                <a16:creationId xmlns:a16="http://schemas.microsoft.com/office/drawing/2014/main" id="{057994B8-EC08-E072-FEE3-50B2A82FA455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44" name="Shape 17">
            <a:extLst>
              <a:ext uri="{FF2B5EF4-FFF2-40B4-BE49-F238E27FC236}">
                <a16:creationId xmlns:a16="http://schemas.microsoft.com/office/drawing/2014/main" id="{3AF575BF-2F26-96EB-D919-7EFC364BC571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45" name="Shape 18">
            <a:extLst>
              <a:ext uri="{FF2B5EF4-FFF2-40B4-BE49-F238E27FC236}">
                <a16:creationId xmlns:a16="http://schemas.microsoft.com/office/drawing/2014/main" id="{68646B45-9BB5-901D-F99E-19658BABE1E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46" name="Shape 19">
            <a:extLst>
              <a:ext uri="{FF2B5EF4-FFF2-40B4-BE49-F238E27FC236}">
                <a16:creationId xmlns:a16="http://schemas.microsoft.com/office/drawing/2014/main" id="{47A0AA5C-46E2-AA1D-AE5B-8BE081ED8559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20">
            <a:extLst>
              <a:ext uri="{FF2B5EF4-FFF2-40B4-BE49-F238E27FC236}">
                <a16:creationId xmlns:a16="http://schemas.microsoft.com/office/drawing/2014/main" id="{EB2B84FB-893A-A255-DA69-70022F28DAAA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48" name="Shape 21">
            <a:extLst>
              <a:ext uri="{FF2B5EF4-FFF2-40B4-BE49-F238E27FC236}">
                <a16:creationId xmlns:a16="http://schemas.microsoft.com/office/drawing/2014/main" id="{79AA9718-1946-7499-62FB-CD835A418C7C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23">
            <a:extLst>
              <a:ext uri="{FF2B5EF4-FFF2-40B4-BE49-F238E27FC236}">
                <a16:creationId xmlns:a16="http://schemas.microsoft.com/office/drawing/2014/main" id="{4AF78364-C4FF-7CC6-87B7-7658FBC887C6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24">
            <a:extLst>
              <a:ext uri="{FF2B5EF4-FFF2-40B4-BE49-F238E27FC236}">
                <a16:creationId xmlns:a16="http://schemas.microsoft.com/office/drawing/2014/main" id="{F63107D7-2588-3170-3F40-2ABC60F862A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25">
            <a:extLst>
              <a:ext uri="{FF2B5EF4-FFF2-40B4-BE49-F238E27FC236}">
                <a16:creationId xmlns:a16="http://schemas.microsoft.com/office/drawing/2014/main" id="{02D7C680-38FE-4AD3-6E1E-86ED92C4F0A6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26">
            <a:extLst>
              <a:ext uri="{FF2B5EF4-FFF2-40B4-BE49-F238E27FC236}">
                <a16:creationId xmlns:a16="http://schemas.microsoft.com/office/drawing/2014/main" id="{005206CE-5464-2FB4-0209-A2A9A49485F2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27">
            <a:extLst>
              <a:ext uri="{FF2B5EF4-FFF2-40B4-BE49-F238E27FC236}">
                <a16:creationId xmlns:a16="http://schemas.microsoft.com/office/drawing/2014/main" id="{53DBF4CE-066A-8263-00A1-9098FC0DCF0B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28">
            <a:extLst>
              <a:ext uri="{FF2B5EF4-FFF2-40B4-BE49-F238E27FC236}">
                <a16:creationId xmlns:a16="http://schemas.microsoft.com/office/drawing/2014/main" id="{9D909D77-B9F8-CFC1-74B8-2D3E99CF7CD0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29">
            <a:extLst>
              <a:ext uri="{FF2B5EF4-FFF2-40B4-BE49-F238E27FC236}">
                <a16:creationId xmlns:a16="http://schemas.microsoft.com/office/drawing/2014/main" id="{B430BC53-2AE4-6512-BF5B-D6172E97E2CB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56" name="Shape 30">
            <a:extLst>
              <a:ext uri="{FF2B5EF4-FFF2-40B4-BE49-F238E27FC236}">
                <a16:creationId xmlns:a16="http://schemas.microsoft.com/office/drawing/2014/main" id="{1AE228CE-EA25-0771-850E-7947FBD7E561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31">
            <a:extLst>
              <a:ext uri="{FF2B5EF4-FFF2-40B4-BE49-F238E27FC236}">
                <a16:creationId xmlns:a16="http://schemas.microsoft.com/office/drawing/2014/main" id="{1C761FF3-CD33-80FD-B083-0A37B83620D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Shape 28">
            <a:extLst>
              <a:ext uri="{FF2B5EF4-FFF2-40B4-BE49-F238E27FC236}">
                <a16:creationId xmlns:a16="http://schemas.microsoft.com/office/drawing/2014/main" id="{E44052A1-0B02-BEE4-E3BE-C70E76E0C2BF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Shape 28">
            <a:extLst>
              <a:ext uri="{FF2B5EF4-FFF2-40B4-BE49-F238E27FC236}">
                <a16:creationId xmlns:a16="http://schemas.microsoft.com/office/drawing/2014/main" id="{01E5E829-477C-689C-0253-5B9298EF01E4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28">
            <a:extLst>
              <a:ext uri="{FF2B5EF4-FFF2-40B4-BE49-F238E27FC236}">
                <a16:creationId xmlns:a16="http://schemas.microsoft.com/office/drawing/2014/main" id="{EF6BC465-A65F-9239-7C56-06B59A58038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Shape 28">
            <a:extLst>
              <a:ext uri="{FF2B5EF4-FFF2-40B4-BE49-F238E27FC236}">
                <a16:creationId xmlns:a16="http://schemas.microsoft.com/office/drawing/2014/main" id="{77436356-5C42-6ABF-90FF-371F968344DE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5BD0775-C82F-87CE-9EDC-7FEE049C0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53739"/>
              </p:ext>
            </p:extLst>
          </p:nvPr>
        </p:nvGraphicFramePr>
        <p:xfrm>
          <a:off x="9472991" y="589139"/>
          <a:ext cx="2645322" cy="145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약관동의 다음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필수항목 약관 동의 선택 후 다음버튼 선택 시 개인 인증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(NICE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인증 서비스를 통한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-A1)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팝업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필수항목 미 선택 후 다음버튼 선택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A2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팝업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A899FE23-364F-F2BB-A150-4A749E37773C}"/>
              </a:ext>
            </a:extLst>
          </p:cNvPr>
          <p:cNvSpPr/>
          <p:nvPr/>
        </p:nvSpPr>
        <p:spPr>
          <a:xfrm>
            <a:off x="5872908" y="60810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2E003-FE8B-98DE-A2C9-25AE3B4CB7CF}"/>
              </a:ext>
            </a:extLst>
          </p:cNvPr>
          <p:cNvSpPr txBox="1"/>
          <p:nvPr/>
        </p:nvSpPr>
        <p:spPr>
          <a:xfrm>
            <a:off x="2924175" y="52175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회원가입 </a:t>
            </a:r>
            <a:r>
              <a:rPr lang="en-US" altLang="ko-KR" sz="1000" dirty="0"/>
              <a:t>– </a:t>
            </a:r>
            <a:r>
              <a:rPr lang="ko-KR" altLang="en-US" sz="1000" dirty="0"/>
              <a:t>약관 동의</a:t>
            </a:r>
          </a:p>
        </p:txBody>
      </p:sp>
      <p:sp>
        <p:nvSpPr>
          <p:cNvPr id="27" name="Shape 152">
            <a:extLst>
              <a:ext uri="{FF2B5EF4-FFF2-40B4-BE49-F238E27FC236}">
                <a16:creationId xmlns:a16="http://schemas.microsoft.com/office/drawing/2014/main" id="{88230077-FA6C-513A-F66C-36E3BF7D6D0B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2571F4-FBC8-8286-F76C-59E45C9F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348630" y="422275"/>
            <a:ext cx="8382000" cy="60134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로그인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60134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95">
            <a:extLst>
              <a:ext uri="{FF2B5EF4-FFF2-40B4-BE49-F238E27FC236}">
                <a16:creationId xmlns:a16="http://schemas.microsoft.com/office/drawing/2014/main" id="{4D6868EB-1F01-65CC-5BA5-B1B4E04F85A3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3B5B94-1369-550D-ED19-F1848C63786E}"/>
              </a:ext>
            </a:extLst>
          </p:cNvPr>
          <p:cNvSpPr txBox="1"/>
          <p:nvPr/>
        </p:nvSpPr>
        <p:spPr>
          <a:xfrm>
            <a:off x="4539630" y="948362"/>
            <a:ext cx="2273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Shape 151">
            <a:extLst>
              <a:ext uri="{FF2B5EF4-FFF2-40B4-BE49-F238E27FC236}">
                <a16:creationId xmlns:a16="http://schemas.microsoft.com/office/drawing/2014/main" id="{DAB4D724-9519-CDA4-2A0E-0E83130B209F}"/>
              </a:ext>
            </a:extLst>
          </p:cNvPr>
          <p:cNvSpPr txBox="1"/>
          <p:nvPr/>
        </p:nvSpPr>
        <p:spPr>
          <a:xfrm>
            <a:off x="2466707" y="1232619"/>
            <a:ext cx="626392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Step1.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약관동의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     &gt;     </a:t>
            </a:r>
            <a:r>
              <a:rPr lang="en-US" altLang="ko-KR" sz="800" b="1" dirty="0">
                <a:latin typeface="+mj-ea"/>
                <a:ea typeface="+mj-ea"/>
                <a:cs typeface="Arial"/>
                <a:sym typeface="Arial"/>
              </a:rPr>
              <a:t>Step2.</a:t>
            </a:r>
            <a:r>
              <a:rPr lang="ko-KR" altLang="en-US" sz="800" b="1" dirty="0">
                <a:latin typeface="+mj-ea"/>
                <a:ea typeface="+mj-ea"/>
                <a:cs typeface="Arial"/>
                <a:sym typeface="Arial"/>
              </a:rPr>
              <a:t> 정보입력</a:t>
            </a:r>
            <a:r>
              <a:rPr lang="ko-KR" altLang="en-US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     </a:t>
            </a:r>
            <a:r>
              <a:rPr lang="en-US" altLang="ko-KR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&gt;     Step3. </a:t>
            </a:r>
            <a:r>
              <a:rPr lang="ko-KR" altLang="en-US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가입완료</a:t>
            </a:r>
            <a:endParaRPr lang="ko-KR" altLang="ko-KR" sz="800" b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3599E9-1A74-8ECE-8CE1-187888AFF066}"/>
              </a:ext>
            </a:extLst>
          </p:cNvPr>
          <p:cNvSpPr txBox="1"/>
          <p:nvPr/>
        </p:nvSpPr>
        <p:spPr>
          <a:xfrm>
            <a:off x="3558736" y="1974892"/>
            <a:ext cx="9893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5">
            <a:extLst>
              <a:ext uri="{FF2B5EF4-FFF2-40B4-BE49-F238E27FC236}">
                <a16:creationId xmlns:a16="http://schemas.microsoft.com/office/drawing/2014/main" id="{6F698089-3EE9-A9AF-08D6-273DC7CC9FD2}"/>
              </a:ext>
            </a:extLst>
          </p:cNvPr>
          <p:cNvSpPr/>
          <p:nvPr/>
        </p:nvSpPr>
        <p:spPr>
          <a:xfrm>
            <a:off x="4679848" y="1967577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이메일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주소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를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0AE957-C1FB-D038-3D5F-2383D51E6660}"/>
              </a:ext>
            </a:extLst>
          </p:cNvPr>
          <p:cNvSpPr txBox="1"/>
          <p:nvPr/>
        </p:nvSpPr>
        <p:spPr>
          <a:xfrm>
            <a:off x="3511969" y="1620882"/>
            <a:ext cx="23162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E2CC7D-2B64-EB33-215D-42946D0D2EF0}"/>
              </a:ext>
            </a:extLst>
          </p:cNvPr>
          <p:cNvSpPr txBox="1"/>
          <p:nvPr/>
        </p:nvSpPr>
        <p:spPr>
          <a:xfrm>
            <a:off x="3558736" y="30725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30" name="사각형: 둥근 모서리 25">
            <a:extLst>
              <a:ext uri="{FF2B5EF4-FFF2-40B4-BE49-F238E27FC236}">
                <a16:creationId xmlns:a16="http://schemas.microsoft.com/office/drawing/2014/main" id="{64049FF6-2887-E536-8370-647BA57F1010}"/>
              </a:ext>
            </a:extLst>
          </p:cNvPr>
          <p:cNvSpPr/>
          <p:nvPr/>
        </p:nvSpPr>
        <p:spPr>
          <a:xfrm>
            <a:off x="4679848" y="3055236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김고용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3DDF4-F34A-E4BC-DFF9-C4F882FD60A5}"/>
              </a:ext>
            </a:extLst>
          </p:cNvPr>
          <p:cNvSpPr txBox="1"/>
          <p:nvPr/>
        </p:nvSpPr>
        <p:spPr>
          <a:xfrm>
            <a:off x="3558736" y="342723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</a:p>
        </p:txBody>
      </p:sp>
      <p:sp>
        <p:nvSpPr>
          <p:cNvPr id="33" name="사각형: 둥근 모서리 25">
            <a:extLst>
              <a:ext uri="{FF2B5EF4-FFF2-40B4-BE49-F238E27FC236}">
                <a16:creationId xmlns:a16="http://schemas.microsoft.com/office/drawing/2014/main" id="{3816D51F-C483-17D1-3C31-9AE9024AAE14}"/>
              </a:ext>
            </a:extLst>
          </p:cNvPr>
          <p:cNvSpPr/>
          <p:nvPr/>
        </p:nvSpPr>
        <p:spPr>
          <a:xfrm>
            <a:off x="4679848" y="3409970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010-1234-5678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51FB6-CDC6-5487-6776-7519B1F69AE2}"/>
              </a:ext>
            </a:extLst>
          </p:cNvPr>
          <p:cNvSpPr txBox="1"/>
          <p:nvPr/>
        </p:nvSpPr>
        <p:spPr>
          <a:xfrm>
            <a:off x="3558736" y="232348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35" name="사각형: 둥근 모서리 25">
            <a:extLst>
              <a:ext uri="{FF2B5EF4-FFF2-40B4-BE49-F238E27FC236}">
                <a16:creationId xmlns:a16="http://schemas.microsoft.com/office/drawing/2014/main" id="{3706B02D-303C-F00C-68AA-66DB60179687}"/>
              </a:ext>
            </a:extLst>
          </p:cNvPr>
          <p:cNvSpPr/>
          <p:nvPr/>
        </p:nvSpPr>
        <p:spPr>
          <a:xfrm>
            <a:off x="4679848" y="2316170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비밀번호를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38AEA6-DB4F-F449-037F-6ACDFD4DE2DD}"/>
              </a:ext>
            </a:extLst>
          </p:cNvPr>
          <p:cNvSpPr txBox="1"/>
          <p:nvPr/>
        </p:nvSpPr>
        <p:spPr>
          <a:xfrm>
            <a:off x="3558736" y="269006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7" name="사각형: 둥근 모서리 25">
            <a:extLst>
              <a:ext uri="{FF2B5EF4-FFF2-40B4-BE49-F238E27FC236}">
                <a16:creationId xmlns:a16="http://schemas.microsoft.com/office/drawing/2014/main" id="{B70435F5-4DB6-5A4A-2263-BE85ABAB59C4}"/>
              </a:ext>
            </a:extLst>
          </p:cNvPr>
          <p:cNvSpPr/>
          <p:nvPr/>
        </p:nvSpPr>
        <p:spPr>
          <a:xfrm>
            <a:off x="4679848" y="2682754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비밀번호를 한번 더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9B8FFC-9196-9547-487D-B8E8837E4B80}"/>
              </a:ext>
            </a:extLst>
          </p:cNvPr>
          <p:cNvSpPr txBox="1"/>
          <p:nvPr/>
        </p:nvSpPr>
        <p:spPr>
          <a:xfrm>
            <a:off x="4616748" y="2474458"/>
            <a:ext cx="28151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비밀번호는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10~20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이하의 영문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특수문자의 조합으로 입력하세요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7E2C2D-A61C-D65A-D5A1-41F9F77FD5DB}"/>
              </a:ext>
            </a:extLst>
          </p:cNvPr>
          <p:cNvSpPr txBox="1"/>
          <p:nvPr/>
        </p:nvSpPr>
        <p:spPr>
          <a:xfrm>
            <a:off x="4616748" y="2847866"/>
            <a:ext cx="19271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일치하지 않습니다</a:t>
            </a:r>
            <a:r>
              <a:rPr lang="en-US" altLang="ko-KR" sz="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확인해주세요</a:t>
            </a:r>
            <a:r>
              <a:rPr lang="en-US" altLang="ko-KR" sz="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25">
            <a:extLst>
              <a:ext uri="{FF2B5EF4-FFF2-40B4-BE49-F238E27FC236}">
                <a16:creationId xmlns:a16="http://schemas.microsoft.com/office/drawing/2014/main" id="{C3242B38-9EC6-04D7-5EB7-1FE16A579C0D}"/>
              </a:ext>
            </a:extLst>
          </p:cNvPr>
          <p:cNvSpPr/>
          <p:nvPr/>
        </p:nvSpPr>
        <p:spPr>
          <a:xfrm>
            <a:off x="6514593" y="1940719"/>
            <a:ext cx="662129" cy="223833"/>
          </a:xfrm>
          <a:prstGeom prst="roundRect">
            <a:avLst>
              <a:gd name="adj" fmla="val 6029"/>
            </a:avLst>
          </a:prstGeom>
          <a:solidFill>
            <a:srgbClr val="A6A6A6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중복확인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85EF21-4114-702A-6B65-34E74EC60D75}"/>
              </a:ext>
            </a:extLst>
          </p:cNvPr>
          <p:cNvSpPr txBox="1"/>
          <p:nvPr/>
        </p:nvSpPr>
        <p:spPr>
          <a:xfrm>
            <a:off x="3470987" y="1990142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358B8D7-618C-0931-1686-C59DF0DF43EF}"/>
              </a:ext>
            </a:extLst>
          </p:cNvPr>
          <p:cNvCxnSpPr>
            <a:cxnSpLocks/>
          </p:cNvCxnSpPr>
          <p:nvPr/>
        </p:nvCxnSpPr>
        <p:spPr bwMode="auto">
          <a:xfrm>
            <a:off x="2997600" y="3830278"/>
            <a:ext cx="5229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23D8CF-B7D3-9693-7EED-89604E7A5185}"/>
              </a:ext>
            </a:extLst>
          </p:cNvPr>
          <p:cNvSpPr txBox="1"/>
          <p:nvPr/>
        </p:nvSpPr>
        <p:spPr>
          <a:xfrm>
            <a:off x="3562397" y="4355099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</a:p>
        </p:txBody>
      </p:sp>
      <p:sp>
        <p:nvSpPr>
          <p:cNvPr id="58" name="사각형: 둥근 모서리 25">
            <a:extLst>
              <a:ext uri="{FF2B5EF4-FFF2-40B4-BE49-F238E27FC236}">
                <a16:creationId xmlns:a16="http://schemas.microsoft.com/office/drawing/2014/main" id="{F19F7EE9-BF37-CD03-D902-AD240EF2F31C}"/>
              </a:ext>
            </a:extLst>
          </p:cNvPr>
          <p:cNvSpPr/>
          <p:nvPr/>
        </p:nvSpPr>
        <p:spPr>
          <a:xfrm>
            <a:off x="4683509" y="4347784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사업자등록번호를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7E4F9C-296B-7B45-F475-2CB1CE4430A9}"/>
              </a:ext>
            </a:extLst>
          </p:cNvPr>
          <p:cNvSpPr txBox="1"/>
          <p:nvPr/>
        </p:nvSpPr>
        <p:spPr>
          <a:xfrm>
            <a:off x="3515630" y="4001089"/>
            <a:ext cx="3661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 기준 사업자등록 정보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9FABB7-24B7-3F53-7B3A-76318CBA2643}"/>
              </a:ext>
            </a:extLst>
          </p:cNvPr>
          <p:cNvSpPr txBox="1"/>
          <p:nvPr/>
        </p:nvSpPr>
        <p:spPr>
          <a:xfrm>
            <a:off x="3562397" y="547212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기업규모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73AB47-8BD6-A51F-FDFD-E3CA6F4DFDF6}"/>
              </a:ext>
            </a:extLst>
          </p:cNvPr>
          <p:cNvSpPr txBox="1"/>
          <p:nvPr/>
        </p:nvSpPr>
        <p:spPr>
          <a:xfrm>
            <a:off x="3562397" y="470369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</a:p>
        </p:txBody>
      </p:sp>
      <p:sp>
        <p:nvSpPr>
          <p:cNvPr id="62" name="사각형: 둥근 모서리 25">
            <a:extLst>
              <a:ext uri="{FF2B5EF4-FFF2-40B4-BE49-F238E27FC236}">
                <a16:creationId xmlns:a16="http://schemas.microsoft.com/office/drawing/2014/main" id="{4553E960-F59B-EA47-47E5-4336746ADE5E}"/>
              </a:ext>
            </a:extLst>
          </p:cNvPr>
          <p:cNvSpPr/>
          <p:nvPr/>
        </p:nvSpPr>
        <p:spPr>
          <a:xfrm>
            <a:off x="4683509" y="4696377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사업자등록번호 확인 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후 자동입력됩니다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8FC35D-9914-665F-4684-86A79F0CD5A9}"/>
              </a:ext>
            </a:extLst>
          </p:cNvPr>
          <p:cNvSpPr txBox="1"/>
          <p:nvPr/>
        </p:nvSpPr>
        <p:spPr>
          <a:xfrm>
            <a:off x="3562397" y="507027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</a:p>
        </p:txBody>
      </p:sp>
      <p:sp>
        <p:nvSpPr>
          <p:cNvPr id="128" name="사각형: 둥근 모서리 25">
            <a:extLst>
              <a:ext uri="{FF2B5EF4-FFF2-40B4-BE49-F238E27FC236}">
                <a16:creationId xmlns:a16="http://schemas.microsoft.com/office/drawing/2014/main" id="{38E9B839-305B-6011-A073-28AFF2BE6D68}"/>
              </a:ext>
            </a:extLst>
          </p:cNvPr>
          <p:cNvSpPr/>
          <p:nvPr/>
        </p:nvSpPr>
        <p:spPr>
          <a:xfrm>
            <a:off x="4683509" y="5062961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사업자등록번호 확인 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후 자동입력됩니다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0" name="사각형: 둥근 모서리 25">
            <a:extLst>
              <a:ext uri="{FF2B5EF4-FFF2-40B4-BE49-F238E27FC236}">
                <a16:creationId xmlns:a16="http://schemas.microsoft.com/office/drawing/2014/main" id="{3456F90A-9907-C156-4DF7-BC755132CF69}"/>
              </a:ext>
            </a:extLst>
          </p:cNvPr>
          <p:cNvSpPr/>
          <p:nvPr/>
        </p:nvSpPr>
        <p:spPr>
          <a:xfrm>
            <a:off x="6492364" y="4321279"/>
            <a:ext cx="662129" cy="223833"/>
          </a:xfrm>
          <a:prstGeom prst="roundRect">
            <a:avLst>
              <a:gd name="adj" fmla="val 6029"/>
            </a:avLst>
          </a:prstGeom>
          <a:solidFill>
            <a:srgbClr val="A6A6A6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기업정보확인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F2FDEE-9821-504C-267A-E6A15FD4F61A}"/>
              </a:ext>
            </a:extLst>
          </p:cNvPr>
          <p:cNvSpPr/>
          <p:nvPr/>
        </p:nvSpPr>
        <p:spPr>
          <a:xfrm>
            <a:off x="4666127" y="5470091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소상공인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76E7C5B-121C-B050-138E-C5231393923C}"/>
              </a:ext>
            </a:extLst>
          </p:cNvPr>
          <p:cNvSpPr/>
          <p:nvPr/>
        </p:nvSpPr>
        <p:spPr>
          <a:xfrm>
            <a:off x="5251395" y="5470090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6117E04-F37A-67B7-6DDC-FAB1B98DDCC5}"/>
              </a:ext>
            </a:extLst>
          </p:cNvPr>
          <p:cNvSpPr/>
          <p:nvPr/>
        </p:nvSpPr>
        <p:spPr>
          <a:xfrm>
            <a:off x="5831868" y="5470089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중견기업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CB2957-B702-1BA3-AC8B-7FA7B7E5261E}"/>
              </a:ext>
            </a:extLst>
          </p:cNvPr>
          <p:cNvSpPr/>
          <p:nvPr/>
        </p:nvSpPr>
        <p:spPr>
          <a:xfrm>
            <a:off x="6413247" y="5470088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대기업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6D62183-9543-DC58-7BF6-63078964E9DE}"/>
              </a:ext>
            </a:extLst>
          </p:cNvPr>
          <p:cNvSpPr txBox="1"/>
          <p:nvPr/>
        </p:nvSpPr>
        <p:spPr>
          <a:xfrm>
            <a:off x="4599777" y="5259969"/>
            <a:ext cx="28814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상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개업년월일을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숫자로 입력해주세요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20230101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32B64D1-9D24-6053-594A-5165773DB65B}"/>
              </a:ext>
            </a:extLst>
          </p:cNvPr>
          <p:cNvSpPr/>
          <p:nvPr/>
        </p:nvSpPr>
        <p:spPr>
          <a:xfrm>
            <a:off x="2482230" y="5985785"/>
            <a:ext cx="6248398" cy="4518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 다음 페이지 이어서 ▼</a:t>
            </a:r>
          </a:p>
        </p:txBody>
      </p:sp>
      <p:sp>
        <p:nvSpPr>
          <p:cNvPr id="144" name="Shape 16">
            <a:extLst>
              <a:ext uri="{FF2B5EF4-FFF2-40B4-BE49-F238E27FC236}">
                <a16:creationId xmlns:a16="http://schemas.microsoft.com/office/drawing/2014/main" id="{47F8BC63-A2BA-3213-8E30-570CFC1B72FB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45" name="Shape 17">
            <a:extLst>
              <a:ext uri="{FF2B5EF4-FFF2-40B4-BE49-F238E27FC236}">
                <a16:creationId xmlns:a16="http://schemas.microsoft.com/office/drawing/2014/main" id="{A1CF6511-EBE3-B446-6544-FD72A47298CF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46" name="Shape 18">
            <a:extLst>
              <a:ext uri="{FF2B5EF4-FFF2-40B4-BE49-F238E27FC236}">
                <a16:creationId xmlns:a16="http://schemas.microsoft.com/office/drawing/2014/main" id="{74E4D082-E88A-5201-DC64-34711E1DEC5A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47" name="Shape 19">
            <a:extLst>
              <a:ext uri="{FF2B5EF4-FFF2-40B4-BE49-F238E27FC236}">
                <a16:creationId xmlns:a16="http://schemas.microsoft.com/office/drawing/2014/main" id="{29BAEAB1-54AB-257B-B943-BD837AF0FEB0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20">
            <a:extLst>
              <a:ext uri="{FF2B5EF4-FFF2-40B4-BE49-F238E27FC236}">
                <a16:creationId xmlns:a16="http://schemas.microsoft.com/office/drawing/2014/main" id="{300B2953-A5A1-DC82-F07A-8FFB2588396A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9" name="Shape 21">
            <a:extLst>
              <a:ext uri="{FF2B5EF4-FFF2-40B4-BE49-F238E27FC236}">
                <a16:creationId xmlns:a16="http://schemas.microsoft.com/office/drawing/2014/main" id="{72D2F8C3-7AC3-C180-6E00-5D0002450C18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Shape 23">
            <a:extLst>
              <a:ext uri="{FF2B5EF4-FFF2-40B4-BE49-F238E27FC236}">
                <a16:creationId xmlns:a16="http://schemas.microsoft.com/office/drawing/2014/main" id="{38AB8D15-BD53-AACE-ACA6-10AE10CD9B6C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Shape 24">
            <a:extLst>
              <a:ext uri="{FF2B5EF4-FFF2-40B4-BE49-F238E27FC236}">
                <a16:creationId xmlns:a16="http://schemas.microsoft.com/office/drawing/2014/main" id="{4810D355-8721-364B-7535-1D7059B0C192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Shape 25">
            <a:extLst>
              <a:ext uri="{FF2B5EF4-FFF2-40B4-BE49-F238E27FC236}">
                <a16:creationId xmlns:a16="http://schemas.microsoft.com/office/drawing/2014/main" id="{F76FA6F8-B534-B837-9FF2-1378B0AA74C6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Shape 26">
            <a:extLst>
              <a:ext uri="{FF2B5EF4-FFF2-40B4-BE49-F238E27FC236}">
                <a16:creationId xmlns:a16="http://schemas.microsoft.com/office/drawing/2014/main" id="{43529BB0-6B34-A265-183C-87F1947B9689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27">
            <a:extLst>
              <a:ext uri="{FF2B5EF4-FFF2-40B4-BE49-F238E27FC236}">
                <a16:creationId xmlns:a16="http://schemas.microsoft.com/office/drawing/2014/main" id="{83F4586A-D7DA-BF13-0363-BD5960AC4289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28">
            <a:extLst>
              <a:ext uri="{FF2B5EF4-FFF2-40B4-BE49-F238E27FC236}">
                <a16:creationId xmlns:a16="http://schemas.microsoft.com/office/drawing/2014/main" id="{0754CE5C-A5E7-6A9D-1E49-4F7679907B6F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Shape 29">
            <a:extLst>
              <a:ext uri="{FF2B5EF4-FFF2-40B4-BE49-F238E27FC236}">
                <a16:creationId xmlns:a16="http://schemas.microsoft.com/office/drawing/2014/main" id="{E07D6868-64FD-0BF1-E996-8CF08984416E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157" name="Shape 30">
            <a:extLst>
              <a:ext uri="{FF2B5EF4-FFF2-40B4-BE49-F238E27FC236}">
                <a16:creationId xmlns:a16="http://schemas.microsoft.com/office/drawing/2014/main" id="{84FCC643-DDDC-FC83-768D-DCCB32D1D88B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31">
            <a:extLst>
              <a:ext uri="{FF2B5EF4-FFF2-40B4-BE49-F238E27FC236}">
                <a16:creationId xmlns:a16="http://schemas.microsoft.com/office/drawing/2014/main" id="{D7961E95-ED55-EC9D-7362-99760E373D4A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Shape 28">
            <a:extLst>
              <a:ext uri="{FF2B5EF4-FFF2-40B4-BE49-F238E27FC236}">
                <a16:creationId xmlns:a16="http://schemas.microsoft.com/office/drawing/2014/main" id="{76196FB2-24E8-5AEE-F38E-E5FDEA9C8ABA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28">
            <a:extLst>
              <a:ext uri="{FF2B5EF4-FFF2-40B4-BE49-F238E27FC236}">
                <a16:creationId xmlns:a16="http://schemas.microsoft.com/office/drawing/2014/main" id="{F98D3C1B-0275-6887-8013-DEDB3461CCDF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Shape 28">
            <a:extLst>
              <a:ext uri="{FF2B5EF4-FFF2-40B4-BE49-F238E27FC236}">
                <a16:creationId xmlns:a16="http://schemas.microsoft.com/office/drawing/2014/main" id="{0CC249F5-3FD5-4150-9ED9-DF6C5882878C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28">
            <a:extLst>
              <a:ext uri="{FF2B5EF4-FFF2-40B4-BE49-F238E27FC236}">
                <a16:creationId xmlns:a16="http://schemas.microsoft.com/office/drawing/2014/main" id="{35F40CE8-C69A-4D9B-87F6-62DB1BFF4128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0194B6-AB0E-7B32-164E-D5B86E22B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01277"/>
              </p:ext>
            </p:extLst>
          </p:nvPr>
        </p:nvGraphicFramePr>
        <p:xfrm>
          <a:off x="9472991" y="589139"/>
          <a:ext cx="2645322" cy="287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개인 정보 입력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아이디 입력 후 중복확인 버튼 활성화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중복확인 선택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조건에 맞춰 팝업 노출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B1 or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B2)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비밀번호 입력필드와 비밀번호 확인 필드에 입력된 값이 다를 경우 비밀번호 확인 텍스트 필드 하단 안내 텍스트 노출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비밀번호가 일치하지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다시 확인해주세요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.”)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휴대전화번호는 본인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인증시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입력된 정보를 불러와서 자동 입력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수동 입력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변경 불가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기업 정보 입력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사업자 등록 번호 입력 후 기업정보 확인 선택 시 대표자명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개업일자 텍스트 필드에 자동 입력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수동 입력 불가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기업규모 자동 선택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수동 선택 불가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8A8A8882-9BAF-BCFA-A5D6-2C7E33204BAC}"/>
              </a:ext>
            </a:extLst>
          </p:cNvPr>
          <p:cNvSpPr/>
          <p:nvPr/>
        </p:nvSpPr>
        <p:spPr>
          <a:xfrm>
            <a:off x="3386442" y="40341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033431-C47C-369F-54B2-36591093C12E}"/>
              </a:ext>
            </a:extLst>
          </p:cNvPr>
          <p:cNvSpPr/>
          <p:nvPr/>
        </p:nvSpPr>
        <p:spPr>
          <a:xfrm>
            <a:off x="3394179" y="15465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C7E4F-BDCE-AFAA-5906-65B42D7CF226}"/>
              </a:ext>
            </a:extLst>
          </p:cNvPr>
          <p:cNvSpPr txBox="1"/>
          <p:nvPr/>
        </p:nvSpPr>
        <p:spPr>
          <a:xfrm>
            <a:off x="3470987" y="2341476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5C00C-E63B-441A-638E-1876B95EA2A0}"/>
              </a:ext>
            </a:extLst>
          </p:cNvPr>
          <p:cNvSpPr txBox="1"/>
          <p:nvPr/>
        </p:nvSpPr>
        <p:spPr>
          <a:xfrm>
            <a:off x="3470987" y="2698336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2BE0B-6CB6-D3B3-8524-0A64449B4E30}"/>
              </a:ext>
            </a:extLst>
          </p:cNvPr>
          <p:cNvSpPr txBox="1"/>
          <p:nvPr/>
        </p:nvSpPr>
        <p:spPr>
          <a:xfrm>
            <a:off x="3470987" y="3078641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8E358-1E71-18DD-910C-152F96D197E2}"/>
              </a:ext>
            </a:extLst>
          </p:cNvPr>
          <p:cNvSpPr txBox="1"/>
          <p:nvPr/>
        </p:nvSpPr>
        <p:spPr>
          <a:xfrm>
            <a:off x="3470987" y="3435501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4C704-E36A-8D49-75D3-E354F323B1A8}"/>
              </a:ext>
            </a:extLst>
          </p:cNvPr>
          <p:cNvSpPr txBox="1"/>
          <p:nvPr/>
        </p:nvSpPr>
        <p:spPr>
          <a:xfrm>
            <a:off x="3451510" y="4362737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DE33A-2DC3-26CD-56FA-4A4BEE11E8F3}"/>
              </a:ext>
            </a:extLst>
          </p:cNvPr>
          <p:cNvSpPr txBox="1"/>
          <p:nvPr/>
        </p:nvSpPr>
        <p:spPr>
          <a:xfrm>
            <a:off x="3451510" y="4712262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76A0B-361B-E065-48D7-4901C8A2058B}"/>
              </a:ext>
            </a:extLst>
          </p:cNvPr>
          <p:cNvSpPr txBox="1"/>
          <p:nvPr/>
        </p:nvSpPr>
        <p:spPr>
          <a:xfrm>
            <a:off x="3451510" y="5070275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6A955-817A-1AE1-5DDA-9463BD13657F}"/>
              </a:ext>
            </a:extLst>
          </p:cNvPr>
          <p:cNvSpPr txBox="1"/>
          <p:nvPr/>
        </p:nvSpPr>
        <p:spPr>
          <a:xfrm>
            <a:off x="3463807" y="5470088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0B329-5CB0-A30E-B91F-799A1521E2CA}"/>
              </a:ext>
            </a:extLst>
          </p:cNvPr>
          <p:cNvSpPr txBox="1"/>
          <p:nvPr/>
        </p:nvSpPr>
        <p:spPr>
          <a:xfrm>
            <a:off x="2924175" y="52175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회원가입 </a:t>
            </a:r>
            <a:r>
              <a:rPr lang="en-US" altLang="ko-KR" sz="1000" dirty="0"/>
              <a:t>– </a:t>
            </a:r>
            <a:r>
              <a:rPr lang="ko-KR" altLang="en-US" sz="1000" dirty="0"/>
              <a:t>정보 입력</a:t>
            </a:r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15" name="Shape 152">
            <a:extLst>
              <a:ext uri="{FF2B5EF4-FFF2-40B4-BE49-F238E27FC236}">
                <a16:creationId xmlns:a16="http://schemas.microsoft.com/office/drawing/2014/main" id="{AB76B5B4-A894-FC0C-639D-D4ACF40CC24A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B9102D-F793-8BD4-C863-C7507C5E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0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F0A15CDE-B24E-F18A-AEC0-0D9D9EC2F6E4}"/>
              </a:ext>
            </a:extLst>
          </p:cNvPr>
          <p:cNvSpPr/>
          <p:nvPr/>
        </p:nvSpPr>
        <p:spPr>
          <a:xfrm>
            <a:off x="348630" y="335261"/>
            <a:ext cx="8382000" cy="64325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748011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443281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로그인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고객센터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217966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335261"/>
            <a:ext cx="0" cy="64325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95">
            <a:extLst>
              <a:ext uri="{FF2B5EF4-FFF2-40B4-BE49-F238E27FC236}">
                <a16:creationId xmlns:a16="http://schemas.microsoft.com/office/drawing/2014/main" id="{4D6868EB-1F01-65CC-5BA5-B1B4E04F85A3}"/>
              </a:ext>
            </a:extLst>
          </p:cNvPr>
          <p:cNvSpPr/>
          <p:nvPr/>
        </p:nvSpPr>
        <p:spPr>
          <a:xfrm>
            <a:off x="555628" y="454782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43598-A9CF-2D43-7112-4DF49A5191D6}"/>
              </a:ext>
            </a:extLst>
          </p:cNvPr>
          <p:cNvSpPr txBox="1"/>
          <p:nvPr/>
        </p:nvSpPr>
        <p:spPr>
          <a:xfrm>
            <a:off x="3536563" y="154227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3D5AF-7081-AD64-8A62-E240B1582C9B}"/>
              </a:ext>
            </a:extLst>
          </p:cNvPr>
          <p:cNvSpPr/>
          <p:nvPr/>
        </p:nvSpPr>
        <p:spPr>
          <a:xfrm>
            <a:off x="4640293" y="1540238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벤처기업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352255-895A-2139-2D45-5B8DDDF99C7D}"/>
              </a:ext>
            </a:extLst>
          </p:cNvPr>
          <p:cNvSpPr/>
          <p:nvPr/>
        </p:nvSpPr>
        <p:spPr>
          <a:xfrm>
            <a:off x="5225561" y="1540237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여성기업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E8551-0DA4-72B9-3882-FC007471B1B0}"/>
              </a:ext>
            </a:extLst>
          </p:cNvPr>
          <p:cNvSpPr/>
          <p:nvPr/>
        </p:nvSpPr>
        <p:spPr>
          <a:xfrm>
            <a:off x="5806034" y="1540236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</a:t>
            </a:r>
            <a:endParaRPr lang="en-US" altLang="ko-KR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A5C97-9965-3F5F-58E2-F23C099091E4}"/>
              </a:ext>
            </a:extLst>
          </p:cNvPr>
          <p:cNvSpPr/>
          <p:nvPr/>
        </p:nvSpPr>
        <p:spPr>
          <a:xfrm>
            <a:off x="6387413" y="154023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장애인</a:t>
            </a:r>
            <a:endParaRPr lang="en-US" altLang="ko-KR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67E28-81C4-E069-B433-A3C0C1E6A5F5}"/>
              </a:ext>
            </a:extLst>
          </p:cNvPr>
          <p:cNvSpPr txBox="1"/>
          <p:nvPr/>
        </p:nvSpPr>
        <p:spPr>
          <a:xfrm>
            <a:off x="3489796" y="812703"/>
            <a:ext cx="23162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추가정보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중복선택 가능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3C03D-126E-7BAB-E448-44C73E8F0049}"/>
              </a:ext>
            </a:extLst>
          </p:cNvPr>
          <p:cNvSpPr txBox="1"/>
          <p:nvPr/>
        </p:nvSpPr>
        <p:spPr>
          <a:xfrm>
            <a:off x="3511066" y="1122447"/>
            <a:ext cx="422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추가정보 입력 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정보를 바탕으로 맞춤형 고용정책 추천 서비스 및 인력 관리 서비스를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간편하게 이용하실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AABFD-2CF6-5F84-7426-3EA64FFA7FCC}"/>
              </a:ext>
            </a:extLst>
          </p:cNvPr>
          <p:cNvSpPr txBox="1"/>
          <p:nvPr/>
        </p:nvSpPr>
        <p:spPr>
          <a:xfrm>
            <a:off x="3536563" y="188801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기업소재지 또는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관심지역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C30AA-0655-57C3-864A-205488681B96}"/>
              </a:ext>
            </a:extLst>
          </p:cNvPr>
          <p:cNvSpPr/>
          <p:nvPr/>
        </p:nvSpPr>
        <p:spPr>
          <a:xfrm>
            <a:off x="4640293" y="1885976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6E098E-0B0C-D3E0-8A56-5A01AFAAC16F}"/>
              </a:ext>
            </a:extLst>
          </p:cNvPr>
          <p:cNvSpPr/>
          <p:nvPr/>
        </p:nvSpPr>
        <p:spPr>
          <a:xfrm>
            <a:off x="5225561" y="1885975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93888-5257-65D7-9B76-11E2EB78C028}"/>
              </a:ext>
            </a:extLst>
          </p:cNvPr>
          <p:cNvSpPr/>
          <p:nvPr/>
        </p:nvSpPr>
        <p:spPr>
          <a:xfrm>
            <a:off x="5806034" y="188597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7B267D-E22D-6778-5F8E-388916705804}"/>
              </a:ext>
            </a:extLst>
          </p:cNvPr>
          <p:cNvSpPr/>
          <p:nvPr/>
        </p:nvSpPr>
        <p:spPr>
          <a:xfrm>
            <a:off x="6387413" y="1885973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A01A1A-4ADB-F0F3-42E1-571F5F09053B}"/>
              </a:ext>
            </a:extLst>
          </p:cNvPr>
          <p:cNvSpPr/>
          <p:nvPr/>
        </p:nvSpPr>
        <p:spPr>
          <a:xfrm>
            <a:off x="6975506" y="1883020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72EA9E-5850-F92B-64F5-39C42C814081}"/>
              </a:ext>
            </a:extLst>
          </p:cNvPr>
          <p:cNvSpPr/>
          <p:nvPr/>
        </p:nvSpPr>
        <p:spPr>
          <a:xfrm>
            <a:off x="7548359" y="1885973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AF30E5-E6A6-8F26-FEFA-535D10E91206}"/>
              </a:ext>
            </a:extLst>
          </p:cNvPr>
          <p:cNvSpPr/>
          <p:nvPr/>
        </p:nvSpPr>
        <p:spPr>
          <a:xfrm>
            <a:off x="4643175" y="2130347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9DB83A-5368-B609-5285-04E53968D7AA}"/>
              </a:ext>
            </a:extLst>
          </p:cNvPr>
          <p:cNvSpPr/>
          <p:nvPr/>
        </p:nvSpPr>
        <p:spPr>
          <a:xfrm>
            <a:off x="5228443" y="2130346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4C62B1-F0D6-5A9E-19D8-2B24470A6595}"/>
              </a:ext>
            </a:extLst>
          </p:cNvPr>
          <p:cNvSpPr/>
          <p:nvPr/>
        </p:nvSpPr>
        <p:spPr>
          <a:xfrm>
            <a:off x="5808916" y="213034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9886FA-0FF2-9BC3-97C7-C188D689B608}"/>
              </a:ext>
            </a:extLst>
          </p:cNvPr>
          <p:cNvSpPr/>
          <p:nvPr/>
        </p:nvSpPr>
        <p:spPr>
          <a:xfrm>
            <a:off x="6390295" y="213034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7DB062-EB3F-52A8-F816-60AB9A2FA97F}"/>
              </a:ext>
            </a:extLst>
          </p:cNvPr>
          <p:cNvSpPr/>
          <p:nvPr/>
        </p:nvSpPr>
        <p:spPr>
          <a:xfrm>
            <a:off x="6970768" y="2127391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0544F8-7165-D163-ED86-B354AC14A895}"/>
              </a:ext>
            </a:extLst>
          </p:cNvPr>
          <p:cNvSpPr/>
          <p:nvPr/>
        </p:nvSpPr>
        <p:spPr>
          <a:xfrm>
            <a:off x="7551241" y="213034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F11CCB-79A8-4138-738D-94C2161405D6}"/>
              </a:ext>
            </a:extLst>
          </p:cNvPr>
          <p:cNvSpPr/>
          <p:nvPr/>
        </p:nvSpPr>
        <p:spPr>
          <a:xfrm>
            <a:off x="4642435" y="2373549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65CFC9-0F9A-A8A1-3385-C8B70CAC60A9}"/>
              </a:ext>
            </a:extLst>
          </p:cNvPr>
          <p:cNvSpPr/>
          <p:nvPr/>
        </p:nvSpPr>
        <p:spPr>
          <a:xfrm>
            <a:off x="5227703" y="2373548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0C44FA-F380-9A3B-293C-0D62FB16A437}"/>
              </a:ext>
            </a:extLst>
          </p:cNvPr>
          <p:cNvSpPr/>
          <p:nvPr/>
        </p:nvSpPr>
        <p:spPr>
          <a:xfrm>
            <a:off x="5808176" y="2373547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2975E9-DF91-9A82-9D15-F87A1FAE4958}"/>
              </a:ext>
            </a:extLst>
          </p:cNvPr>
          <p:cNvSpPr/>
          <p:nvPr/>
        </p:nvSpPr>
        <p:spPr>
          <a:xfrm>
            <a:off x="6395033" y="2373628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전북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99455A-5F7A-4F68-5CD4-8871345F51BD}"/>
              </a:ext>
            </a:extLst>
          </p:cNvPr>
          <p:cNvSpPr/>
          <p:nvPr/>
        </p:nvSpPr>
        <p:spPr>
          <a:xfrm>
            <a:off x="6975506" y="237067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FE153F-953C-BD3F-AF8E-1431E89A9349}"/>
              </a:ext>
            </a:extLst>
          </p:cNvPr>
          <p:cNvSpPr txBox="1"/>
          <p:nvPr/>
        </p:nvSpPr>
        <p:spPr>
          <a:xfrm>
            <a:off x="3536563" y="270444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종업원 수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D23A5BE-5EF2-B645-157F-75C98CE2FCC8}"/>
              </a:ext>
            </a:extLst>
          </p:cNvPr>
          <p:cNvSpPr txBox="1"/>
          <p:nvPr/>
        </p:nvSpPr>
        <p:spPr>
          <a:xfrm>
            <a:off x="3536563" y="306927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관심 키워드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9FADC53-17F3-9E5F-BBBE-C7F32E1103F5}"/>
              </a:ext>
            </a:extLst>
          </p:cNvPr>
          <p:cNvSpPr/>
          <p:nvPr/>
        </p:nvSpPr>
        <p:spPr>
          <a:xfrm>
            <a:off x="6975506" y="1540235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A540981-4CCD-7128-20C7-D9CB323D766B}"/>
              </a:ext>
            </a:extLst>
          </p:cNvPr>
          <p:cNvSpPr/>
          <p:nvPr/>
        </p:nvSpPr>
        <p:spPr>
          <a:xfrm>
            <a:off x="4608297" y="3124287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C6A15BF-614D-3A13-D967-442B7C0A61BB}"/>
              </a:ext>
            </a:extLst>
          </p:cNvPr>
          <p:cNvSpPr/>
          <p:nvPr/>
        </p:nvSpPr>
        <p:spPr>
          <a:xfrm>
            <a:off x="5193565" y="3124286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CFA3E29-273B-278A-A71E-D1047DE73ABC}"/>
              </a:ext>
            </a:extLst>
          </p:cNvPr>
          <p:cNvSpPr/>
          <p:nvPr/>
        </p:nvSpPr>
        <p:spPr>
          <a:xfrm>
            <a:off x="5774038" y="312428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961ADB2-9707-36F8-0157-D512837E9C76}"/>
              </a:ext>
            </a:extLst>
          </p:cNvPr>
          <p:cNvSpPr/>
          <p:nvPr/>
        </p:nvSpPr>
        <p:spPr>
          <a:xfrm>
            <a:off x="6355417" y="3124284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9261D2-C286-33B8-A8E8-2A3B631DAB2E}"/>
              </a:ext>
            </a:extLst>
          </p:cNvPr>
          <p:cNvSpPr/>
          <p:nvPr/>
        </p:nvSpPr>
        <p:spPr>
          <a:xfrm>
            <a:off x="6943510" y="3121331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E7F709B-B1B5-E42E-7418-71E3BD43F573}"/>
              </a:ext>
            </a:extLst>
          </p:cNvPr>
          <p:cNvSpPr/>
          <p:nvPr/>
        </p:nvSpPr>
        <p:spPr>
          <a:xfrm>
            <a:off x="7516363" y="312428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E928E99-E560-FF4D-1EE9-2E2C8775155D}"/>
              </a:ext>
            </a:extLst>
          </p:cNvPr>
          <p:cNvSpPr/>
          <p:nvPr/>
        </p:nvSpPr>
        <p:spPr>
          <a:xfrm>
            <a:off x="4611179" y="3368658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1C5A840-6189-B8CF-9F49-02E9046EE687}"/>
              </a:ext>
            </a:extLst>
          </p:cNvPr>
          <p:cNvSpPr/>
          <p:nvPr/>
        </p:nvSpPr>
        <p:spPr>
          <a:xfrm>
            <a:off x="5196447" y="3368657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11554DA-A148-AECC-6BB5-D31C37AECAF2}"/>
              </a:ext>
            </a:extLst>
          </p:cNvPr>
          <p:cNvSpPr/>
          <p:nvPr/>
        </p:nvSpPr>
        <p:spPr>
          <a:xfrm>
            <a:off x="5776920" y="3368656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B52CA46-0D3F-E2C1-785F-C8ED3F5796DA}"/>
              </a:ext>
            </a:extLst>
          </p:cNvPr>
          <p:cNvSpPr/>
          <p:nvPr/>
        </p:nvSpPr>
        <p:spPr>
          <a:xfrm>
            <a:off x="6358299" y="336865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215D0C7-7B15-1EAA-BB18-5EB532EC7869}"/>
              </a:ext>
            </a:extLst>
          </p:cNvPr>
          <p:cNvSpPr/>
          <p:nvPr/>
        </p:nvSpPr>
        <p:spPr>
          <a:xfrm>
            <a:off x="6938772" y="3365702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34D6829-AE24-283C-7A96-7A46D729C7C1}"/>
              </a:ext>
            </a:extLst>
          </p:cNvPr>
          <p:cNvSpPr/>
          <p:nvPr/>
        </p:nvSpPr>
        <p:spPr>
          <a:xfrm>
            <a:off x="7519245" y="336865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CBF49E8-8E0F-E891-809F-8F12B7716766}"/>
              </a:ext>
            </a:extLst>
          </p:cNvPr>
          <p:cNvSpPr/>
          <p:nvPr/>
        </p:nvSpPr>
        <p:spPr>
          <a:xfrm>
            <a:off x="5435299" y="3968547"/>
            <a:ext cx="604009" cy="22105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666666"/>
                </a:solidFill>
                <a:latin typeface="noto"/>
              </a:rPr>
              <a:t>다음</a:t>
            </a:r>
            <a:endParaRPr lang="en-US" altLang="ko-KR" sz="700" dirty="0">
              <a:solidFill>
                <a:srgbClr val="666666"/>
              </a:solidFill>
              <a:latin typeface="noto"/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491202B-0557-309C-9B29-8872BFC0E787}"/>
              </a:ext>
            </a:extLst>
          </p:cNvPr>
          <p:cNvCxnSpPr>
            <a:cxnSpLocks/>
          </p:cNvCxnSpPr>
          <p:nvPr/>
        </p:nvCxnSpPr>
        <p:spPr bwMode="auto">
          <a:xfrm>
            <a:off x="2997600" y="3756597"/>
            <a:ext cx="5229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0C19A70-39F7-CAA4-72AB-7DB0EC8154EB}"/>
              </a:ext>
            </a:extLst>
          </p:cNvPr>
          <p:cNvSpPr/>
          <p:nvPr/>
        </p:nvSpPr>
        <p:spPr>
          <a:xfrm>
            <a:off x="2482228" y="335259"/>
            <a:ext cx="6248399" cy="4286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 이전 페이지 이어서 ▲</a:t>
            </a:r>
          </a:p>
        </p:txBody>
      </p:sp>
      <p:sp>
        <p:nvSpPr>
          <p:cNvPr id="201" name="Shape 16">
            <a:extLst>
              <a:ext uri="{FF2B5EF4-FFF2-40B4-BE49-F238E27FC236}">
                <a16:creationId xmlns:a16="http://schemas.microsoft.com/office/drawing/2014/main" id="{3372707D-02B2-D202-F43B-1E98084D5DBB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02" name="Shape 17">
            <a:extLst>
              <a:ext uri="{FF2B5EF4-FFF2-40B4-BE49-F238E27FC236}">
                <a16:creationId xmlns:a16="http://schemas.microsoft.com/office/drawing/2014/main" id="{6DFA7B37-45CF-6736-7A08-B44292FB80B3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203" name="Shape 18">
            <a:extLst>
              <a:ext uri="{FF2B5EF4-FFF2-40B4-BE49-F238E27FC236}">
                <a16:creationId xmlns:a16="http://schemas.microsoft.com/office/drawing/2014/main" id="{10A24005-B649-A262-04DB-7217BAAD7348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204" name="Shape 19">
            <a:extLst>
              <a:ext uri="{FF2B5EF4-FFF2-40B4-BE49-F238E27FC236}">
                <a16:creationId xmlns:a16="http://schemas.microsoft.com/office/drawing/2014/main" id="{658BC884-7703-7A37-FD77-3D507EA1997A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">
            <a:extLst>
              <a:ext uri="{FF2B5EF4-FFF2-40B4-BE49-F238E27FC236}">
                <a16:creationId xmlns:a16="http://schemas.microsoft.com/office/drawing/2014/main" id="{640074DF-8A1D-A4E1-B4EB-5D4A4167C523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06" name="Shape 21">
            <a:extLst>
              <a:ext uri="{FF2B5EF4-FFF2-40B4-BE49-F238E27FC236}">
                <a16:creationId xmlns:a16="http://schemas.microsoft.com/office/drawing/2014/main" id="{C558394B-F0DD-D1F9-E652-E5E522CF4AA6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Shape 23">
            <a:extLst>
              <a:ext uri="{FF2B5EF4-FFF2-40B4-BE49-F238E27FC236}">
                <a16:creationId xmlns:a16="http://schemas.microsoft.com/office/drawing/2014/main" id="{CA8AE187-F693-A748-ED33-1A9358AD96B8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4">
            <a:extLst>
              <a:ext uri="{FF2B5EF4-FFF2-40B4-BE49-F238E27FC236}">
                <a16:creationId xmlns:a16="http://schemas.microsoft.com/office/drawing/2014/main" id="{2553751E-F257-CEA6-98DD-9133B8D1B60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5">
            <a:extLst>
              <a:ext uri="{FF2B5EF4-FFF2-40B4-BE49-F238E27FC236}">
                <a16:creationId xmlns:a16="http://schemas.microsoft.com/office/drawing/2014/main" id="{31B5686A-197B-36D7-0910-79836E76D9F9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6">
            <a:extLst>
              <a:ext uri="{FF2B5EF4-FFF2-40B4-BE49-F238E27FC236}">
                <a16:creationId xmlns:a16="http://schemas.microsoft.com/office/drawing/2014/main" id="{06F53F85-C62F-3AAF-8A44-53C66347DA95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7">
            <a:extLst>
              <a:ext uri="{FF2B5EF4-FFF2-40B4-BE49-F238E27FC236}">
                <a16:creationId xmlns:a16="http://schemas.microsoft.com/office/drawing/2014/main" id="{15E3846A-A0F9-4223-18D0-980A54441CED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8">
            <a:extLst>
              <a:ext uri="{FF2B5EF4-FFF2-40B4-BE49-F238E27FC236}">
                <a16:creationId xmlns:a16="http://schemas.microsoft.com/office/drawing/2014/main" id="{839D3FFF-3530-32B0-35CD-7A8B0F05E4B5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9">
            <a:extLst>
              <a:ext uri="{FF2B5EF4-FFF2-40B4-BE49-F238E27FC236}">
                <a16:creationId xmlns:a16="http://schemas.microsoft.com/office/drawing/2014/main" id="{6D30D82C-244A-6F3C-1548-C62BEF639B03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14" name="Shape 30">
            <a:extLst>
              <a:ext uri="{FF2B5EF4-FFF2-40B4-BE49-F238E27FC236}">
                <a16:creationId xmlns:a16="http://schemas.microsoft.com/office/drawing/2014/main" id="{7C50E415-3150-86D2-BD1A-02906780CDE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31">
            <a:extLst>
              <a:ext uri="{FF2B5EF4-FFF2-40B4-BE49-F238E27FC236}">
                <a16:creationId xmlns:a16="http://schemas.microsoft.com/office/drawing/2014/main" id="{94B051C9-34AB-C98B-4DEB-75CCB38D2B91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Shape 28">
            <a:extLst>
              <a:ext uri="{FF2B5EF4-FFF2-40B4-BE49-F238E27FC236}">
                <a16:creationId xmlns:a16="http://schemas.microsoft.com/office/drawing/2014/main" id="{D7D39A19-04AA-668C-A792-F3E7EEEC3483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Shape 28">
            <a:extLst>
              <a:ext uri="{FF2B5EF4-FFF2-40B4-BE49-F238E27FC236}">
                <a16:creationId xmlns:a16="http://schemas.microsoft.com/office/drawing/2014/main" id="{4354E500-55D4-F372-6959-E610CE228205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Shape 28">
            <a:extLst>
              <a:ext uri="{FF2B5EF4-FFF2-40B4-BE49-F238E27FC236}">
                <a16:creationId xmlns:a16="http://schemas.microsoft.com/office/drawing/2014/main" id="{A475AF17-7F44-10E7-3F76-5FAA5567F78D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Shape 28">
            <a:extLst>
              <a:ext uri="{FF2B5EF4-FFF2-40B4-BE49-F238E27FC236}">
                <a16:creationId xmlns:a16="http://schemas.microsoft.com/office/drawing/2014/main" id="{CC83F321-82CC-DB4A-FC5D-1C14B423944B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F72077-1D3E-CBED-F9CB-86021E4CD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76341"/>
              </p:ext>
            </p:extLst>
          </p:nvPr>
        </p:nvGraphicFramePr>
        <p:xfrm>
          <a:off x="9472991" y="589139"/>
          <a:ext cx="2645322" cy="129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기업 추가정보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추가 관심 키워드 제외 최소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개 이상 선택 필수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선택된 박스 재 클릭 시 선택 해제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종업원 수의 경우 숫자만 입력 가능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6625FECA-9BCF-05A2-1083-4D4CE9262870}"/>
              </a:ext>
            </a:extLst>
          </p:cNvPr>
          <p:cNvSpPr/>
          <p:nvPr/>
        </p:nvSpPr>
        <p:spPr>
          <a:xfrm>
            <a:off x="3366705" y="8516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C328B-044A-DFCC-A061-1AD53F51FFBB}"/>
              </a:ext>
            </a:extLst>
          </p:cNvPr>
          <p:cNvSpPr txBox="1"/>
          <p:nvPr/>
        </p:nvSpPr>
        <p:spPr>
          <a:xfrm>
            <a:off x="3448574" y="1547698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497768-42BE-CC11-3180-4B722C5D9EEB}"/>
              </a:ext>
            </a:extLst>
          </p:cNvPr>
          <p:cNvSpPr txBox="1"/>
          <p:nvPr/>
        </p:nvSpPr>
        <p:spPr>
          <a:xfrm>
            <a:off x="3441707" y="1953255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E3F6D0-8889-A978-5F26-EA6092318D51}"/>
              </a:ext>
            </a:extLst>
          </p:cNvPr>
          <p:cNvSpPr txBox="1"/>
          <p:nvPr/>
        </p:nvSpPr>
        <p:spPr>
          <a:xfrm>
            <a:off x="3441707" y="2710825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288402-BB12-5668-5D3D-44FD45FB879B}"/>
              </a:ext>
            </a:extLst>
          </p:cNvPr>
          <p:cNvSpPr/>
          <p:nvPr/>
        </p:nvSpPr>
        <p:spPr>
          <a:xfrm>
            <a:off x="7548358" y="2367732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C58A3-8441-B31E-2238-FA6B8FA6D56C}"/>
              </a:ext>
            </a:extLst>
          </p:cNvPr>
          <p:cNvSpPr txBox="1"/>
          <p:nvPr/>
        </p:nvSpPr>
        <p:spPr>
          <a:xfrm>
            <a:off x="2924175" y="52175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회원가입 </a:t>
            </a:r>
            <a:r>
              <a:rPr lang="en-US" altLang="ko-KR" sz="1000" dirty="0"/>
              <a:t>– </a:t>
            </a:r>
            <a:r>
              <a:rPr lang="ko-KR" altLang="en-US" sz="1000" dirty="0"/>
              <a:t>정보 입력</a:t>
            </a:r>
            <a:r>
              <a:rPr lang="en-US" altLang="ko-KR" sz="1000" dirty="0"/>
              <a:t>(2)</a:t>
            </a:r>
            <a:endParaRPr lang="ko-KR" altLang="en-US" sz="1000" dirty="0"/>
          </a:p>
        </p:txBody>
      </p:sp>
      <p:sp>
        <p:nvSpPr>
          <p:cNvPr id="29" name="사각형: 둥근 모서리 25">
            <a:extLst>
              <a:ext uri="{FF2B5EF4-FFF2-40B4-BE49-F238E27FC236}">
                <a16:creationId xmlns:a16="http://schemas.microsoft.com/office/drawing/2014/main" id="{0AF194A2-3C33-6FCE-4603-567FBFD565BC}"/>
              </a:ext>
            </a:extLst>
          </p:cNvPr>
          <p:cNvSpPr/>
          <p:nvPr/>
        </p:nvSpPr>
        <p:spPr>
          <a:xfrm>
            <a:off x="4634543" y="2699742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종업원 수를 입력해 주세요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0DBB06-CFEA-9640-B61E-E5E81B272114}"/>
              </a:ext>
            </a:extLst>
          </p:cNvPr>
          <p:cNvSpPr txBox="1"/>
          <p:nvPr/>
        </p:nvSpPr>
        <p:spPr>
          <a:xfrm>
            <a:off x="6347167" y="270310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명</a:t>
            </a:r>
          </a:p>
        </p:txBody>
      </p:sp>
      <p:sp>
        <p:nvSpPr>
          <p:cNvPr id="33" name="Shape 152">
            <a:extLst>
              <a:ext uri="{FF2B5EF4-FFF2-40B4-BE49-F238E27FC236}">
                <a16:creationId xmlns:a16="http://schemas.microsoft.com/office/drawing/2014/main" id="{A83284AA-B238-DB89-8379-384949E6BBFF}"/>
              </a:ext>
            </a:extLst>
          </p:cNvPr>
          <p:cNvSpPr txBox="1"/>
          <p:nvPr/>
        </p:nvSpPr>
        <p:spPr>
          <a:xfrm>
            <a:off x="760659" y="2177321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D015F29-76F1-FEA6-BA7E-25FACEB2FE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176304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3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B9183E-A704-79F7-C486-75E0DDCF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92866"/>
              </p:ext>
            </p:extLst>
          </p:nvPr>
        </p:nvGraphicFramePr>
        <p:xfrm>
          <a:off x="286654" y="714799"/>
          <a:ext cx="11623273" cy="1461628"/>
        </p:xfrm>
        <a:graphic>
          <a:graphicData uri="http://schemas.openxmlformats.org/drawingml/2006/table">
            <a:tbl>
              <a:tblPr firstRow="1" bandRow="1"/>
              <a:tblGrid>
                <a:gridCol w="81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5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100" b="1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100" b="1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100" b="1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Author</a:t>
                      </a:r>
                      <a:endParaRPr lang="ko-KR" altLang="en-US" sz="1100" b="1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1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200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altLang="ko-KR" sz="9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7994" marR="47994" marT="48011" marB="48011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200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altLang="ko-KR" sz="9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7994" marR="47994" marT="48011" marB="48011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200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altLang="ko-KR" sz="9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7994" marR="47994" marT="48011" marB="48011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121904" marR="121904" marT="60974" marB="609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2023-07-10</a:t>
                      </a:r>
                      <a:endParaRPr lang="ko-KR" altLang="en-US" sz="10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2000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초안 작성</a:t>
                      </a:r>
                      <a:endParaRPr lang="en-US" altLang="ko-KR" sz="900" b="0" spc="-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7994" marR="47994" marT="48011" marB="48011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이형주</a:t>
                      </a:r>
                    </a:p>
                  </a:txBody>
                  <a:tcPr marL="121904" marR="121904" marT="60974" marB="60974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3">
            <a:extLst>
              <a:ext uri="{FF2B5EF4-FFF2-40B4-BE49-F238E27FC236}">
                <a16:creationId xmlns:a16="http://schemas.microsoft.com/office/drawing/2014/main" id="{F2CDAFD4-B84E-7DCA-5DE6-94565F3AC497}"/>
              </a:ext>
            </a:extLst>
          </p:cNvPr>
          <p:cNvSpPr txBox="1">
            <a:spLocks/>
          </p:cNvSpPr>
          <p:nvPr/>
        </p:nvSpPr>
        <p:spPr>
          <a:xfrm>
            <a:off x="340771" y="205524"/>
            <a:ext cx="10514231" cy="372406"/>
          </a:xfrm>
          <a:prstGeom prst="rect">
            <a:avLst/>
          </a:prstGeom>
          <a:noFill/>
        </p:spPr>
        <p:txBody>
          <a:bodyPr vert="horz" wrap="square" lIns="121917" tIns="60958" rIns="121917" bIns="60958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spc="-9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sz="1800" dirty="0">
                <a:latin typeface="맑은 고딕"/>
              </a:rPr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114664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348630" y="422275"/>
            <a:ext cx="8382000" cy="60134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로그인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60134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95">
            <a:extLst>
              <a:ext uri="{FF2B5EF4-FFF2-40B4-BE49-F238E27FC236}">
                <a16:creationId xmlns:a16="http://schemas.microsoft.com/office/drawing/2014/main" id="{4D6868EB-1F01-65CC-5BA5-B1B4E04F85A3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3B5B94-1369-550D-ED19-F1848C63786E}"/>
              </a:ext>
            </a:extLst>
          </p:cNvPr>
          <p:cNvSpPr txBox="1"/>
          <p:nvPr/>
        </p:nvSpPr>
        <p:spPr>
          <a:xfrm>
            <a:off x="4539630" y="948362"/>
            <a:ext cx="2273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Shape 151">
            <a:extLst>
              <a:ext uri="{FF2B5EF4-FFF2-40B4-BE49-F238E27FC236}">
                <a16:creationId xmlns:a16="http://schemas.microsoft.com/office/drawing/2014/main" id="{DAB4D724-9519-CDA4-2A0E-0E83130B209F}"/>
              </a:ext>
            </a:extLst>
          </p:cNvPr>
          <p:cNvSpPr txBox="1"/>
          <p:nvPr/>
        </p:nvSpPr>
        <p:spPr>
          <a:xfrm>
            <a:off x="2466707" y="1232619"/>
            <a:ext cx="626392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Step1.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약관동의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  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&gt;     </a:t>
            </a:r>
            <a:r>
              <a:rPr lang="en-US" altLang="ko-KR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Step2.</a:t>
            </a:r>
            <a:r>
              <a:rPr lang="ko-KR" altLang="en-US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 정보입력     </a:t>
            </a:r>
            <a:r>
              <a:rPr lang="en-US" altLang="ko-KR" sz="800" b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&gt;     </a:t>
            </a:r>
            <a:r>
              <a:rPr lang="en-US" altLang="ko-KR" sz="800" b="0" dirty="0">
                <a:latin typeface="+mj-ea"/>
                <a:ea typeface="+mj-ea"/>
                <a:cs typeface="Arial"/>
                <a:sym typeface="Arial"/>
              </a:rPr>
              <a:t>Step3. </a:t>
            </a:r>
            <a:r>
              <a:rPr lang="ko-KR" altLang="en-US" sz="800" b="0" dirty="0">
                <a:latin typeface="+mj-ea"/>
                <a:ea typeface="+mj-ea"/>
                <a:cs typeface="Arial"/>
                <a:sym typeface="Arial"/>
              </a:rPr>
              <a:t>가입완료</a:t>
            </a:r>
            <a:endParaRPr lang="ko-KR" altLang="ko-KR" sz="800" b="0" dirty="0"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EAED3-6C9B-D6CE-3633-EEA798F2F08E}"/>
              </a:ext>
            </a:extLst>
          </p:cNvPr>
          <p:cNvSpPr txBox="1"/>
          <p:nvPr/>
        </p:nvSpPr>
        <p:spPr>
          <a:xfrm>
            <a:off x="4192234" y="2809572"/>
            <a:ext cx="2830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회원가입이 완료되었습니다</a:t>
            </a:r>
            <a:r>
              <a:rPr lang="en-US" altLang="ko-KR" sz="1000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C9072-7E38-EE69-7AE6-C128864BDCAC}"/>
              </a:ext>
            </a:extLst>
          </p:cNvPr>
          <p:cNvSpPr txBox="1"/>
          <p:nvPr/>
        </p:nvSpPr>
        <p:spPr>
          <a:xfrm>
            <a:off x="4351956" y="3374185"/>
            <a:ext cx="1106374" cy="274432"/>
          </a:xfrm>
          <a:prstGeom prst="roundRect">
            <a:avLst>
              <a:gd name="adj" fmla="val 10872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홈으로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271C9-57D6-2886-439C-84D3D88D2C13}"/>
              </a:ext>
            </a:extLst>
          </p:cNvPr>
          <p:cNvSpPr txBox="1"/>
          <p:nvPr/>
        </p:nvSpPr>
        <p:spPr>
          <a:xfrm>
            <a:off x="5653095" y="3374185"/>
            <a:ext cx="1106374" cy="274432"/>
          </a:xfrm>
          <a:prstGeom prst="roundRect">
            <a:avLst>
              <a:gd name="adj" fmla="val 10872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Shape 16">
            <a:extLst>
              <a:ext uri="{FF2B5EF4-FFF2-40B4-BE49-F238E27FC236}">
                <a16:creationId xmlns:a16="http://schemas.microsoft.com/office/drawing/2014/main" id="{378BB697-E7C8-D4B1-534E-189FB3C691CB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9" name="Shape 17">
            <a:extLst>
              <a:ext uri="{FF2B5EF4-FFF2-40B4-BE49-F238E27FC236}">
                <a16:creationId xmlns:a16="http://schemas.microsoft.com/office/drawing/2014/main" id="{BA641AB0-6EE5-2D4C-9E9F-FBB0C6CC2D6E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0" name="Shape 18">
            <a:extLst>
              <a:ext uri="{FF2B5EF4-FFF2-40B4-BE49-F238E27FC236}">
                <a16:creationId xmlns:a16="http://schemas.microsoft.com/office/drawing/2014/main" id="{3DFAFFC6-F5DE-9940-836A-152CCE4C2C9E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1" name="Shape 19">
            <a:extLst>
              <a:ext uri="{FF2B5EF4-FFF2-40B4-BE49-F238E27FC236}">
                <a16:creationId xmlns:a16="http://schemas.microsoft.com/office/drawing/2014/main" id="{762772C7-7C0D-9B37-09D0-2D7B70658044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20">
            <a:extLst>
              <a:ext uri="{FF2B5EF4-FFF2-40B4-BE49-F238E27FC236}">
                <a16:creationId xmlns:a16="http://schemas.microsoft.com/office/drawing/2014/main" id="{1AF43E01-3CD4-B125-C82B-A1D1EE64FFDB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3" name="Shape 21">
            <a:extLst>
              <a:ext uri="{FF2B5EF4-FFF2-40B4-BE49-F238E27FC236}">
                <a16:creationId xmlns:a16="http://schemas.microsoft.com/office/drawing/2014/main" id="{007B7D6D-4743-9113-3D39-B4548F1C21CD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23">
            <a:extLst>
              <a:ext uri="{FF2B5EF4-FFF2-40B4-BE49-F238E27FC236}">
                <a16:creationId xmlns:a16="http://schemas.microsoft.com/office/drawing/2014/main" id="{ADA34AFF-22CD-CAD4-BC49-8BECB323DF83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24">
            <a:extLst>
              <a:ext uri="{FF2B5EF4-FFF2-40B4-BE49-F238E27FC236}">
                <a16:creationId xmlns:a16="http://schemas.microsoft.com/office/drawing/2014/main" id="{5275323B-5111-5BE9-C392-FA6E26614C68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5">
            <a:extLst>
              <a:ext uri="{FF2B5EF4-FFF2-40B4-BE49-F238E27FC236}">
                <a16:creationId xmlns:a16="http://schemas.microsoft.com/office/drawing/2014/main" id="{B75FAFD2-422B-17F8-6957-F2BDCFE6DE4A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6">
            <a:extLst>
              <a:ext uri="{FF2B5EF4-FFF2-40B4-BE49-F238E27FC236}">
                <a16:creationId xmlns:a16="http://schemas.microsoft.com/office/drawing/2014/main" id="{5CB1F94F-CC2D-EA8A-4CB9-CEE9D3DE3C48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7">
            <a:extLst>
              <a:ext uri="{FF2B5EF4-FFF2-40B4-BE49-F238E27FC236}">
                <a16:creationId xmlns:a16="http://schemas.microsoft.com/office/drawing/2014/main" id="{86C45C0F-4340-00F7-6CAF-5F9DEE4E638C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8">
            <a:extLst>
              <a:ext uri="{FF2B5EF4-FFF2-40B4-BE49-F238E27FC236}">
                <a16:creationId xmlns:a16="http://schemas.microsoft.com/office/drawing/2014/main" id="{745AD911-B1CC-D86D-0DDF-23A7AAD04AE0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9">
            <a:extLst>
              <a:ext uri="{FF2B5EF4-FFF2-40B4-BE49-F238E27FC236}">
                <a16:creationId xmlns:a16="http://schemas.microsoft.com/office/drawing/2014/main" id="{C219651A-270C-F725-C1B1-6AAD063BE0E1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1" name="Shape 30">
            <a:extLst>
              <a:ext uri="{FF2B5EF4-FFF2-40B4-BE49-F238E27FC236}">
                <a16:creationId xmlns:a16="http://schemas.microsoft.com/office/drawing/2014/main" id="{0D275D07-6D2E-D3E6-1A07-90161F12D05B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31">
            <a:extLst>
              <a:ext uri="{FF2B5EF4-FFF2-40B4-BE49-F238E27FC236}">
                <a16:creationId xmlns:a16="http://schemas.microsoft.com/office/drawing/2014/main" id="{A7170828-0CF6-731D-1185-BD454E4C7C65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8">
            <a:extLst>
              <a:ext uri="{FF2B5EF4-FFF2-40B4-BE49-F238E27FC236}">
                <a16:creationId xmlns:a16="http://schemas.microsoft.com/office/drawing/2014/main" id="{5BBC0A2C-C5D7-61AA-0992-A10BB18F4327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8">
            <a:extLst>
              <a:ext uri="{FF2B5EF4-FFF2-40B4-BE49-F238E27FC236}">
                <a16:creationId xmlns:a16="http://schemas.microsoft.com/office/drawing/2014/main" id="{F896D3B8-8A8D-F98F-0E70-9AC4E2C79DB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8">
            <a:extLst>
              <a:ext uri="{FF2B5EF4-FFF2-40B4-BE49-F238E27FC236}">
                <a16:creationId xmlns:a16="http://schemas.microsoft.com/office/drawing/2014/main" id="{899D4316-5E44-CF9F-673C-58274C01A1C3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Shape 28">
            <a:extLst>
              <a:ext uri="{FF2B5EF4-FFF2-40B4-BE49-F238E27FC236}">
                <a16:creationId xmlns:a16="http://schemas.microsoft.com/office/drawing/2014/main" id="{EFEB961A-5757-711D-003F-5BD0FEA9C4F9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48E6B0-06E2-7256-30E3-B417D7284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5251"/>
              </p:ext>
            </p:extLst>
          </p:nvPr>
        </p:nvGraphicFramePr>
        <p:xfrm>
          <a:off x="9472991" y="589139"/>
          <a:ext cx="2645322" cy="82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가입 완료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회원 가입 완료 후 해당 페이지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668C92-4304-932F-298C-01E427F42209}"/>
              </a:ext>
            </a:extLst>
          </p:cNvPr>
          <p:cNvSpPr txBox="1"/>
          <p:nvPr/>
        </p:nvSpPr>
        <p:spPr>
          <a:xfrm>
            <a:off x="2924175" y="52175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회원가입 </a:t>
            </a:r>
            <a:r>
              <a:rPr lang="en-US" altLang="ko-KR" sz="1000" dirty="0"/>
              <a:t>– </a:t>
            </a:r>
            <a:r>
              <a:rPr lang="ko-KR" altLang="en-US" sz="1000" dirty="0"/>
              <a:t>가입완료</a:t>
            </a:r>
          </a:p>
        </p:txBody>
      </p:sp>
      <p:sp>
        <p:nvSpPr>
          <p:cNvPr id="26" name="Shape 152">
            <a:extLst>
              <a:ext uri="{FF2B5EF4-FFF2-40B4-BE49-F238E27FC236}">
                <a16:creationId xmlns:a16="http://schemas.microsoft.com/office/drawing/2014/main" id="{AE03261E-4ACC-0487-3A97-726DB249A75F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69B14F5-9FCD-19A9-4AE6-814D0E4557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8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56E577AD-DD0A-6856-9CBC-D9E6D62CDC57}"/>
              </a:ext>
            </a:extLst>
          </p:cNvPr>
          <p:cNvSpPr txBox="1">
            <a:spLocks/>
          </p:cNvSpPr>
          <p:nvPr/>
        </p:nvSpPr>
        <p:spPr>
          <a:xfrm>
            <a:off x="343724" y="274640"/>
            <a:ext cx="5752276" cy="3460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Alert/Confirm/Pop-up Case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7640D6-F7B2-F381-5FFD-479261FF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64468"/>
              </p:ext>
            </p:extLst>
          </p:nvPr>
        </p:nvGraphicFramePr>
        <p:xfrm>
          <a:off x="343724" y="955901"/>
          <a:ext cx="11381816" cy="207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0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구분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케이스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문구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버튼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이후 액션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 정보 변경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계정 정보 변경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계정정보가 변경되었습니다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종료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233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3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5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348630" y="422275"/>
            <a:ext cx="8382000" cy="61658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61658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95">
            <a:extLst>
              <a:ext uri="{FF2B5EF4-FFF2-40B4-BE49-F238E27FC236}">
                <a16:creationId xmlns:a16="http://schemas.microsoft.com/office/drawing/2014/main" id="{4D6868EB-1F01-65CC-5BA5-B1B4E04F85A3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hape 16">
            <a:extLst>
              <a:ext uri="{FF2B5EF4-FFF2-40B4-BE49-F238E27FC236}">
                <a16:creationId xmlns:a16="http://schemas.microsoft.com/office/drawing/2014/main" id="{378BB697-E7C8-D4B1-534E-189FB3C691CB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9" name="Shape 17">
            <a:extLst>
              <a:ext uri="{FF2B5EF4-FFF2-40B4-BE49-F238E27FC236}">
                <a16:creationId xmlns:a16="http://schemas.microsoft.com/office/drawing/2014/main" id="{BA641AB0-6EE5-2D4C-9E9F-FBB0C6CC2D6E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0" name="Shape 18">
            <a:extLst>
              <a:ext uri="{FF2B5EF4-FFF2-40B4-BE49-F238E27FC236}">
                <a16:creationId xmlns:a16="http://schemas.microsoft.com/office/drawing/2014/main" id="{3DFAFFC6-F5DE-9940-836A-152CCE4C2C9E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1" name="Shape 19">
            <a:extLst>
              <a:ext uri="{FF2B5EF4-FFF2-40B4-BE49-F238E27FC236}">
                <a16:creationId xmlns:a16="http://schemas.microsoft.com/office/drawing/2014/main" id="{762772C7-7C0D-9B37-09D0-2D7B70658044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20">
            <a:extLst>
              <a:ext uri="{FF2B5EF4-FFF2-40B4-BE49-F238E27FC236}">
                <a16:creationId xmlns:a16="http://schemas.microsoft.com/office/drawing/2014/main" id="{1AF43E01-3CD4-B125-C82B-A1D1EE64FFDB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3" name="Shape 21">
            <a:extLst>
              <a:ext uri="{FF2B5EF4-FFF2-40B4-BE49-F238E27FC236}">
                <a16:creationId xmlns:a16="http://schemas.microsoft.com/office/drawing/2014/main" id="{007B7D6D-4743-9113-3D39-B4548F1C21CD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23">
            <a:extLst>
              <a:ext uri="{FF2B5EF4-FFF2-40B4-BE49-F238E27FC236}">
                <a16:creationId xmlns:a16="http://schemas.microsoft.com/office/drawing/2014/main" id="{ADA34AFF-22CD-CAD4-BC49-8BECB323DF83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24">
            <a:extLst>
              <a:ext uri="{FF2B5EF4-FFF2-40B4-BE49-F238E27FC236}">
                <a16:creationId xmlns:a16="http://schemas.microsoft.com/office/drawing/2014/main" id="{5275323B-5111-5BE9-C392-FA6E26614C68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5">
            <a:extLst>
              <a:ext uri="{FF2B5EF4-FFF2-40B4-BE49-F238E27FC236}">
                <a16:creationId xmlns:a16="http://schemas.microsoft.com/office/drawing/2014/main" id="{B75FAFD2-422B-17F8-6957-F2BDCFE6DE4A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6">
            <a:extLst>
              <a:ext uri="{FF2B5EF4-FFF2-40B4-BE49-F238E27FC236}">
                <a16:creationId xmlns:a16="http://schemas.microsoft.com/office/drawing/2014/main" id="{5CB1F94F-CC2D-EA8A-4CB9-CEE9D3DE3C48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7">
            <a:extLst>
              <a:ext uri="{FF2B5EF4-FFF2-40B4-BE49-F238E27FC236}">
                <a16:creationId xmlns:a16="http://schemas.microsoft.com/office/drawing/2014/main" id="{86C45C0F-4340-00F7-6CAF-5F9DEE4E638C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8">
            <a:extLst>
              <a:ext uri="{FF2B5EF4-FFF2-40B4-BE49-F238E27FC236}">
                <a16:creationId xmlns:a16="http://schemas.microsoft.com/office/drawing/2014/main" id="{745AD911-B1CC-D86D-0DDF-23A7AAD04AE0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9">
            <a:extLst>
              <a:ext uri="{FF2B5EF4-FFF2-40B4-BE49-F238E27FC236}">
                <a16:creationId xmlns:a16="http://schemas.microsoft.com/office/drawing/2014/main" id="{C219651A-270C-F725-C1B1-6AAD063BE0E1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1" name="Shape 30">
            <a:extLst>
              <a:ext uri="{FF2B5EF4-FFF2-40B4-BE49-F238E27FC236}">
                <a16:creationId xmlns:a16="http://schemas.microsoft.com/office/drawing/2014/main" id="{0D275D07-6D2E-D3E6-1A07-90161F12D05B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31">
            <a:extLst>
              <a:ext uri="{FF2B5EF4-FFF2-40B4-BE49-F238E27FC236}">
                <a16:creationId xmlns:a16="http://schemas.microsoft.com/office/drawing/2014/main" id="{A7170828-0CF6-731D-1185-BD454E4C7C65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8">
            <a:extLst>
              <a:ext uri="{FF2B5EF4-FFF2-40B4-BE49-F238E27FC236}">
                <a16:creationId xmlns:a16="http://schemas.microsoft.com/office/drawing/2014/main" id="{5BBC0A2C-C5D7-61AA-0992-A10BB18F4327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8">
            <a:extLst>
              <a:ext uri="{FF2B5EF4-FFF2-40B4-BE49-F238E27FC236}">
                <a16:creationId xmlns:a16="http://schemas.microsoft.com/office/drawing/2014/main" id="{F896D3B8-8A8D-F98F-0E70-9AC4E2C79DB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8">
            <a:extLst>
              <a:ext uri="{FF2B5EF4-FFF2-40B4-BE49-F238E27FC236}">
                <a16:creationId xmlns:a16="http://schemas.microsoft.com/office/drawing/2014/main" id="{899D4316-5E44-CF9F-673C-58274C01A1C3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Shape 28">
            <a:extLst>
              <a:ext uri="{FF2B5EF4-FFF2-40B4-BE49-F238E27FC236}">
                <a16:creationId xmlns:a16="http://schemas.microsoft.com/office/drawing/2014/main" id="{EFEB961A-5757-711D-003F-5BD0FEA9C4F9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48E6B0-06E2-7256-30E3-B417D7284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87786"/>
              </p:ext>
            </p:extLst>
          </p:nvPr>
        </p:nvGraphicFramePr>
        <p:xfrm>
          <a:off x="9472991" y="589139"/>
          <a:ext cx="2645322" cy="98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마이페이지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마이페이지 선택 시 기존에 입력했던 기업 정보 수정 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668C92-4304-932F-298C-01E427F42209}"/>
              </a:ext>
            </a:extLst>
          </p:cNvPr>
          <p:cNvSpPr txBox="1"/>
          <p:nvPr/>
        </p:nvSpPr>
        <p:spPr>
          <a:xfrm>
            <a:off x="2924175" y="52175"/>
            <a:ext cx="1840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마이페이지 </a:t>
            </a:r>
            <a:r>
              <a:rPr lang="en-US" altLang="ko-KR" sz="1000" dirty="0"/>
              <a:t>– </a:t>
            </a:r>
            <a:r>
              <a:rPr lang="ko-KR" altLang="en-US" sz="1000" dirty="0"/>
              <a:t>계정정보 변경</a:t>
            </a:r>
          </a:p>
        </p:txBody>
      </p:sp>
      <p:sp>
        <p:nvSpPr>
          <p:cNvPr id="26" name="모서리가 둥근 직사각형 48">
            <a:extLst>
              <a:ext uri="{FF2B5EF4-FFF2-40B4-BE49-F238E27FC236}">
                <a16:creationId xmlns:a16="http://schemas.microsoft.com/office/drawing/2014/main" id="{C5A4451E-DC08-3EE9-0E90-A759207A83DB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마이페이지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4D8AB1F-0EC1-D227-4106-F668FFCE575B}"/>
              </a:ext>
            </a:extLst>
          </p:cNvPr>
          <p:cNvSpPr txBox="1"/>
          <p:nvPr/>
        </p:nvSpPr>
        <p:spPr>
          <a:xfrm>
            <a:off x="3489796" y="914302"/>
            <a:ext cx="23162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추가정보 변경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중복선택 가능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6642D4-375C-F2BD-30BA-665DE8785CAD}"/>
              </a:ext>
            </a:extLst>
          </p:cNvPr>
          <p:cNvSpPr txBox="1"/>
          <p:nvPr/>
        </p:nvSpPr>
        <p:spPr>
          <a:xfrm>
            <a:off x="3511066" y="1195017"/>
            <a:ext cx="422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추가정보 입력 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정보를 바탕으로 맞춤형 고용정책 추천 서비스 및 인력 관리 서비스를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간편하게 이용하실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E177179-5749-D7CC-16D4-765AB443B4AE}"/>
              </a:ext>
            </a:extLst>
          </p:cNvPr>
          <p:cNvSpPr/>
          <p:nvPr/>
        </p:nvSpPr>
        <p:spPr>
          <a:xfrm>
            <a:off x="4907929" y="5989320"/>
            <a:ext cx="1397000" cy="221054"/>
          </a:xfrm>
          <a:prstGeom prst="rect">
            <a:avLst/>
          </a:prstGeom>
          <a:solidFill>
            <a:schemeClr val="bg1"/>
          </a:solidFill>
          <a:ln w="952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666666"/>
                </a:solidFill>
                <a:latin typeface="noto"/>
              </a:rPr>
              <a:t>계정 정보 업데이트</a:t>
            </a:r>
            <a:endParaRPr lang="en-US" altLang="ko-KR" sz="700" dirty="0">
              <a:solidFill>
                <a:srgbClr val="666666"/>
              </a:solidFill>
              <a:latin typeface="n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623D8-0BAF-70DB-507F-2A695AD11F05}"/>
              </a:ext>
            </a:extLst>
          </p:cNvPr>
          <p:cNvSpPr txBox="1"/>
          <p:nvPr/>
        </p:nvSpPr>
        <p:spPr>
          <a:xfrm>
            <a:off x="3536563" y="154227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A857B8-BBCD-6436-1C19-82900E5729C5}"/>
              </a:ext>
            </a:extLst>
          </p:cNvPr>
          <p:cNvSpPr/>
          <p:nvPr/>
        </p:nvSpPr>
        <p:spPr>
          <a:xfrm>
            <a:off x="4640293" y="1540238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벤처기업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4448BB-3011-D2B6-9D29-194458DE5EF7}"/>
              </a:ext>
            </a:extLst>
          </p:cNvPr>
          <p:cNvSpPr/>
          <p:nvPr/>
        </p:nvSpPr>
        <p:spPr>
          <a:xfrm>
            <a:off x="5225561" y="1540237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여성기업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D522B2-2815-BEFB-68C5-76033BA845C1}"/>
              </a:ext>
            </a:extLst>
          </p:cNvPr>
          <p:cNvSpPr/>
          <p:nvPr/>
        </p:nvSpPr>
        <p:spPr>
          <a:xfrm>
            <a:off x="5806034" y="1540236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</a:t>
            </a:r>
            <a:endParaRPr lang="en-US" altLang="ko-KR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C5919-5A6A-1372-BE6B-202948FE8BB2}"/>
              </a:ext>
            </a:extLst>
          </p:cNvPr>
          <p:cNvSpPr/>
          <p:nvPr/>
        </p:nvSpPr>
        <p:spPr>
          <a:xfrm>
            <a:off x="6387413" y="154023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장애인</a:t>
            </a:r>
            <a:endParaRPr lang="en-US" altLang="ko-KR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4B7AA6-6E8F-5510-375A-5354E7AC3CE7}"/>
              </a:ext>
            </a:extLst>
          </p:cNvPr>
          <p:cNvSpPr txBox="1"/>
          <p:nvPr/>
        </p:nvSpPr>
        <p:spPr>
          <a:xfrm>
            <a:off x="3536563" y="188801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기업소재지 또는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관심지역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670655-709C-0CBB-5524-A5440746A3B5}"/>
              </a:ext>
            </a:extLst>
          </p:cNvPr>
          <p:cNvSpPr/>
          <p:nvPr/>
        </p:nvSpPr>
        <p:spPr>
          <a:xfrm>
            <a:off x="4640293" y="1885976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52E57C-8E04-5FF2-75B9-4319DCF6CCC5}"/>
              </a:ext>
            </a:extLst>
          </p:cNvPr>
          <p:cNvSpPr/>
          <p:nvPr/>
        </p:nvSpPr>
        <p:spPr>
          <a:xfrm>
            <a:off x="5225561" y="1885975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C7CC10-3C21-2977-84BB-57ACE4AF4CA7}"/>
              </a:ext>
            </a:extLst>
          </p:cNvPr>
          <p:cNvSpPr/>
          <p:nvPr/>
        </p:nvSpPr>
        <p:spPr>
          <a:xfrm>
            <a:off x="5806034" y="188597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219C70-4AEE-079A-BC44-C0CE9E90E424}"/>
              </a:ext>
            </a:extLst>
          </p:cNvPr>
          <p:cNvSpPr/>
          <p:nvPr/>
        </p:nvSpPr>
        <p:spPr>
          <a:xfrm>
            <a:off x="6387413" y="1885973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48ECA4-5DF7-6D46-01ED-01F76EB70F53}"/>
              </a:ext>
            </a:extLst>
          </p:cNvPr>
          <p:cNvSpPr/>
          <p:nvPr/>
        </p:nvSpPr>
        <p:spPr>
          <a:xfrm>
            <a:off x="6975506" y="1883020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7482E3-C4A2-195D-7AA1-7C8DA65D7F4E}"/>
              </a:ext>
            </a:extLst>
          </p:cNvPr>
          <p:cNvSpPr/>
          <p:nvPr/>
        </p:nvSpPr>
        <p:spPr>
          <a:xfrm>
            <a:off x="7548359" y="1885973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0F80C14-DFFB-BAE6-C2BA-0DC780CA40DA}"/>
              </a:ext>
            </a:extLst>
          </p:cNvPr>
          <p:cNvSpPr/>
          <p:nvPr/>
        </p:nvSpPr>
        <p:spPr>
          <a:xfrm>
            <a:off x="4643175" y="2130347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D7BF10-AAB7-109B-1979-95F90085D48F}"/>
              </a:ext>
            </a:extLst>
          </p:cNvPr>
          <p:cNvSpPr/>
          <p:nvPr/>
        </p:nvSpPr>
        <p:spPr>
          <a:xfrm>
            <a:off x="5228443" y="2130346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073058-6531-B5C8-3AB3-BE649405E682}"/>
              </a:ext>
            </a:extLst>
          </p:cNvPr>
          <p:cNvSpPr/>
          <p:nvPr/>
        </p:nvSpPr>
        <p:spPr>
          <a:xfrm>
            <a:off x="5808916" y="213034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034920-67D5-68C9-810E-8A0D6D9F10AA}"/>
              </a:ext>
            </a:extLst>
          </p:cNvPr>
          <p:cNvSpPr/>
          <p:nvPr/>
        </p:nvSpPr>
        <p:spPr>
          <a:xfrm>
            <a:off x="6390295" y="213034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037B67-51E0-998F-20C1-C80FC81D19A8}"/>
              </a:ext>
            </a:extLst>
          </p:cNvPr>
          <p:cNvSpPr/>
          <p:nvPr/>
        </p:nvSpPr>
        <p:spPr>
          <a:xfrm>
            <a:off x="6970768" y="2127391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A1AC34-8FC5-490C-F857-C2A6FEBBA8A0}"/>
              </a:ext>
            </a:extLst>
          </p:cNvPr>
          <p:cNvSpPr/>
          <p:nvPr/>
        </p:nvSpPr>
        <p:spPr>
          <a:xfrm>
            <a:off x="7551241" y="213034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C8E573-FB80-229F-C381-30F8D568BFF1}"/>
              </a:ext>
            </a:extLst>
          </p:cNvPr>
          <p:cNvSpPr/>
          <p:nvPr/>
        </p:nvSpPr>
        <p:spPr>
          <a:xfrm>
            <a:off x="4642435" y="2373549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36AFAD-E54C-F547-2ACA-2FA8F46A825F}"/>
              </a:ext>
            </a:extLst>
          </p:cNvPr>
          <p:cNvSpPr/>
          <p:nvPr/>
        </p:nvSpPr>
        <p:spPr>
          <a:xfrm>
            <a:off x="5227703" y="2373548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AE4B39-A549-4775-3E92-55DF4C579B01}"/>
              </a:ext>
            </a:extLst>
          </p:cNvPr>
          <p:cNvSpPr/>
          <p:nvPr/>
        </p:nvSpPr>
        <p:spPr>
          <a:xfrm>
            <a:off x="5808176" y="2373547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EE15DB-AA8D-EE05-96B7-B8C123683AAB}"/>
              </a:ext>
            </a:extLst>
          </p:cNvPr>
          <p:cNvSpPr/>
          <p:nvPr/>
        </p:nvSpPr>
        <p:spPr>
          <a:xfrm>
            <a:off x="6395033" y="2373628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전북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8BB80E-054D-9EB3-21F3-42DBA5886686}"/>
              </a:ext>
            </a:extLst>
          </p:cNvPr>
          <p:cNvSpPr/>
          <p:nvPr/>
        </p:nvSpPr>
        <p:spPr>
          <a:xfrm>
            <a:off x="6975506" y="237067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EB28FE-EA48-1412-DE81-2E7EC3C96C7D}"/>
              </a:ext>
            </a:extLst>
          </p:cNvPr>
          <p:cNvSpPr txBox="1"/>
          <p:nvPr/>
        </p:nvSpPr>
        <p:spPr>
          <a:xfrm>
            <a:off x="3536563" y="270444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종업원 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4AF905-8FF8-4599-BEAD-C9EE38BEE9F2}"/>
              </a:ext>
            </a:extLst>
          </p:cNvPr>
          <p:cNvSpPr txBox="1"/>
          <p:nvPr/>
        </p:nvSpPr>
        <p:spPr>
          <a:xfrm>
            <a:off x="3536563" y="306927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관심 키워드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C8F3C2-9D0B-244C-5DF7-0DDC2C0E0BE1}"/>
              </a:ext>
            </a:extLst>
          </p:cNvPr>
          <p:cNvSpPr/>
          <p:nvPr/>
        </p:nvSpPr>
        <p:spPr>
          <a:xfrm>
            <a:off x="6975506" y="1540235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C89AF4-C3D3-CDD2-8CDC-A9D363965AA5}"/>
              </a:ext>
            </a:extLst>
          </p:cNvPr>
          <p:cNvSpPr/>
          <p:nvPr/>
        </p:nvSpPr>
        <p:spPr>
          <a:xfrm>
            <a:off x="4608297" y="3124287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133D172-D806-941D-3282-835AE481F0C7}"/>
              </a:ext>
            </a:extLst>
          </p:cNvPr>
          <p:cNvSpPr/>
          <p:nvPr/>
        </p:nvSpPr>
        <p:spPr>
          <a:xfrm>
            <a:off x="5193565" y="3124286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6A4717-9031-027B-F980-B6B6D422D74F}"/>
              </a:ext>
            </a:extLst>
          </p:cNvPr>
          <p:cNvSpPr/>
          <p:nvPr/>
        </p:nvSpPr>
        <p:spPr>
          <a:xfrm>
            <a:off x="5774038" y="312428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8E967C-4307-0466-84E7-5722FAEDF9AA}"/>
              </a:ext>
            </a:extLst>
          </p:cNvPr>
          <p:cNvSpPr/>
          <p:nvPr/>
        </p:nvSpPr>
        <p:spPr>
          <a:xfrm>
            <a:off x="6355417" y="3124284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FB84C7-DF68-3FBF-4F21-46DFE5630DB9}"/>
              </a:ext>
            </a:extLst>
          </p:cNvPr>
          <p:cNvSpPr/>
          <p:nvPr/>
        </p:nvSpPr>
        <p:spPr>
          <a:xfrm>
            <a:off x="6943510" y="3121331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21AE8F-E55F-55E7-8E3A-8BABA78B37E2}"/>
              </a:ext>
            </a:extLst>
          </p:cNvPr>
          <p:cNvSpPr/>
          <p:nvPr/>
        </p:nvSpPr>
        <p:spPr>
          <a:xfrm>
            <a:off x="7516363" y="312428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6214A27-A25A-A6B1-D725-9E81AB2A6D94}"/>
              </a:ext>
            </a:extLst>
          </p:cNvPr>
          <p:cNvSpPr/>
          <p:nvPr/>
        </p:nvSpPr>
        <p:spPr>
          <a:xfrm>
            <a:off x="4611179" y="3368658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577139-DDE9-9C0F-C90B-2E28D251EE54}"/>
              </a:ext>
            </a:extLst>
          </p:cNvPr>
          <p:cNvSpPr/>
          <p:nvPr/>
        </p:nvSpPr>
        <p:spPr>
          <a:xfrm>
            <a:off x="5196447" y="3368657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79D392-D3E3-EBFD-FCDA-518EED0F460A}"/>
              </a:ext>
            </a:extLst>
          </p:cNvPr>
          <p:cNvSpPr/>
          <p:nvPr/>
        </p:nvSpPr>
        <p:spPr>
          <a:xfrm>
            <a:off x="5776920" y="3368656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DDEE14-60DB-0F57-B69D-096819FB2CD0}"/>
              </a:ext>
            </a:extLst>
          </p:cNvPr>
          <p:cNvSpPr/>
          <p:nvPr/>
        </p:nvSpPr>
        <p:spPr>
          <a:xfrm>
            <a:off x="6358299" y="336865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EAA9B0-B96E-17B5-5232-3228F06686F2}"/>
              </a:ext>
            </a:extLst>
          </p:cNvPr>
          <p:cNvSpPr/>
          <p:nvPr/>
        </p:nvSpPr>
        <p:spPr>
          <a:xfrm>
            <a:off x="6938772" y="3365702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BD5B20-6F3A-7014-8616-A3FECE7912F1}"/>
              </a:ext>
            </a:extLst>
          </p:cNvPr>
          <p:cNvSpPr/>
          <p:nvPr/>
        </p:nvSpPr>
        <p:spPr>
          <a:xfrm>
            <a:off x="7519245" y="336865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en-US" altLang="ko-KR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82421D-0B0A-0DA2-CFA1-33590900EE8F}"/>
              </a:ext>
            </a:extLst>
          </p:cNvPr>
          <p:cNvSpPr txBox="1"/>
          <p:nvPr/>
        </p:nvSpPr>
        <p:spPr>
          <a:xfrm>
            <a:off x="3617453" y="3912695"/>
            <a:ext cx="23162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수신동의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0FA6401-CFC1-A8DF-D198-8E34BDE9F0C8}"/>
              </a:ext>
            </a:extLst>
          </p:cNvPr>
          <p:cNvSpPr txBox="1"/>
          <p:nvPr/>
        </p:nvSpPr>
        <p:spPr>
          <a:xfrm>
            <a:off x="3638723" y="4193864"/>
            <a:ext cx="41553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고용정책검색서비스에서 제공하는 유용한 서비스에 대해 추가적으로 필요한 동의를 진행합니다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0383C6E-86F2-A5D5-1E4B-4E9A1967F5E8}"/>
              </a:ext>
            </a:extLst>
          </p:cNvPr>
          <p:cNvGrpSpPr/>
          <p:nvPr/>
        </p:nvGrpSpPr>
        <p:grpSpPr>
          <a:xfrm>
            <a:off x="3750968" y="4590229"/>
            <a:ext cx="3813443" cy="570752"/>
            <a:chOff x="3846820" y="4970279"/>
            <a:chExt cx="3813443" cy="57075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5BD3A47-FD2D-0BD3-234E-278D7A6C6321}"/>
                </a:ext>
              </a:extLst>
            </p:cNvPr>
            <p:cNvSpPr txBox="1"/>
            <p:nvPr/>
          </p:nvSpPr>
          <p:spPr>
            <a:xfrm>
              <a:off x="3846820" y="4970279"/>
              <a:ext cx="8835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SMS </a:t>
              </a:r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수신 동의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BEA597C-A499-77E6-D417-29B38375E58F}"/>
                </a:ext>
              </a:extLst>
            </p:cNvPr>
            <p:cNvSpPr txBox="1"/>
            <p:nvPr/>
          </p:nvSpPr>
          <p:spPr>
            <a:xfrm>
              <a:off x="3907313" y="5233254"/>
              <a:ext cx="37529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관심 고용정책 등록 시 알림 서비스에 대해 고객님의 휴대전화로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SNS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알림을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보내는 것에 대한 동의입니다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DC8B705-9968-2D7B-8469-73A75B13816B}"/>
                </a:ext>
              </a:extLst>
            </p:cNvPr>
            <p:cNvSpPr/>
            <p:nvPr/>
          </p:nvSpPr>
          <p:spPr>
            <a:xfrm>
              <a:off x="4709942" y="4988648"/>
              <a:ext cx="151001" cy="1510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ppleSDGothicNeo"/>
                </a:rPr>
                <a:t>✔</a:t>
              </a:r>
              <a:endParaRPr lang="ko-KR" altLang="en-US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21D9A92-6798-CE2F-FEBC-9628AAD3C02F}"/>
              </a:ext>
            </a:extLst>
          </p:cNvPr>
          <p:cNvGrpSpPr/>
          <p:nvPr/>
        </p:nvGrpSpPr>
        <p:grpSpPr>
          <a:xfrm>
            <a:off x="3750968" y="5254586"/>
            <a:ext cx="3859931" cy="566002"/>
            <a:chOff x="3846820" y="5728240"/>
            <a:chExt cx="3859931" cy="56600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197E023-1991-82A2-64DB-785503BE8AD3}"/>
                </a:ext>
              </a:extLst>
            </p:cNvPr>
            <p:cNvSpPr txBox="1"/>
            <p:nvPr/>
          </p:nvSpPr>
          <p:spPr>
            <a:xfrm>
              <a:off x="3846820" y="5728240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메일 수신 동의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0D6ACCB-1209-0C3F-05E4-AC6B54E0AAC4}"/>
                </a:ext>
              </a:extLst>
            </p:cNvPr>
            <p:cNvSpPr txBox="1"/>
            <p:nvPr/>
          </p:nvSpPr>
          <p:spPr>
            <a:xfrm>
              <a:off x="3907313" y="5986465"/>
              <a:ext cx="3799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관심 고용정책 등록 시 알림 서비스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각종 유용한 정보를 메일을 통해 수신 받을 것인지에</a:t>
              </a:r>
              <a:b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 동의입니다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2E9C78C-AD32-CDFB-ABEF-23A5E5BBEEEA}"/>
                </a:ext>
              </a:extLst>
            </p:cNvPr>
            <p:cNvSpPr/>
            <p:nvPr/>
          </p:nvSpPr>
          <p:spPr>
            <a:xfrm>
              <a:off x="4709942" y="5738573"/>
              <a:ext cx="151001" cy="1510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ppleSDGothicNeo"/>
                </a:rPr>
                <a:t>✔</a:t>
              </a:r>
              <a:endParaRPr lang="ko-KR" altLang="en-US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ppleSDGothicNeo"/>
              </a:endParaRPr>
            </a:p>
          </p:txBody>
        </p:sp>
      </p:grp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DE2E7EAA-02FB-3572-D9AB-1A31AFB1761E}"/>
              </a:ext>
            </a:extLst>
          </p:cNvPr>
          <p:cNvCxnSpPr>
            <a:cxnSpLocks/>
          </p:cNvCxnSpPr>
          <p:nvPr/>
        </p:nvCxnSpPr>
        <p:spPr bwMode="auto">
          <a:xfrm>
            <a:off x="2997600" y="3756597"/>
            <a:ext cx="52292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C29B61D-495B-043E-E5CD-DEBAFA46077B}"/>
              </a:ext>
            </a:extLst>
          </p:cNvPr>
          <p:cNvSpPr txBox="1"/>
          <p:nvPr/>
        </p:nvSpPr>
        <p:spPr>
          <a:xfrm>
            <a:off x="3448574" y="1547698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D95ED04-0B09-691F-3C82-8CC464171EEB}"/>
              </a:ext>
            </a:extLst>
          </p:cNvPr>
          <p:cNvSpPr txBox="1"/>
          <p:nvPr/>
        </p:nvSpPr>
        <p:spPr>
          <a:xfrm>
            <a:off x="3441707" y="1953255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113D76-A803-9B77-7874-36EFD0A10992}"/>
              </a:ext>
            </a:extLst>
          </p:cNvPr>
          <p:cNvSpPr txBox="1"/>
          <p:nvPr/>
        </p:nvSpPr>
        <p:spPr>
          <a:xfrm>
            <a:off x="3441707" y="2710825"/>
            <a:ext cx="2231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7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F315DFB-F814-6ED8-B6B6-7601C89C7F39}"/>
              </a:ext>
            </a:extLst>
          </p:cNvPr>
          <p:cNvSpPr/>
          <p:nvPr/>
        </p:nvSpPr>
        <p:spPr>
          <a:xfrm>
            <a:off x="7548358" y="2367732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</a:t>
            </a:r>
            <a:endParaRPr lang="ko-KR" altLang="en-US" sz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사각형: 둥근 모서리 25">
            <a:extLst>
              <a:ext uri="{FF2B5EF4-FFF2-40B4-BE49-F238E27FC236}">
                <a16:creationId xmlns:a16="http://schemas.microsoft.com/office/drawing/2014/main" id="{002B1784-FB8F-9C48-6BAB-F72986DD6650}"/>
              </a:ext>
            </a:extLst>
          </p:cNvPr>
          <p:cNvSpPr/>
          <p:nvPr/>
        </p:nvSpPr>
        <p:spPr>
          <a:xfrm>
            <a:off x="4634543" y="2699742"/>
            <a:ext cx="1733520" cy="189355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종업원 수를 입력해 주세요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33AF672-CCE4-2044-E3F5-9C3BCB76A137}"/>
              </a:ext>
            </a:extLst>
          </p:cNvPr>
          <p:cNvSpPr txBox="1"/>
          <p:nvPr/>
        </p:nvSpPr>
        <p:spPr>
          <a:xfrm>
            <a:off x="6347167" y="270310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명</a:t>
            </a:r>
          </a:p>
        </p:txBody>
      </p:sp>
      <p:sp>
        <p:nvSpPr>
          <p:cNvPr id="129" name="Shape 152">
            <a:extLst>
              <a:ext uri="{FF2B5EF4-FFF2-40B4-BE49-F238E27FC236}">
                <a16:creationId xmlns:a16="http://schemas.microsoft.com/office/drawing/2014/main" id="{F0B9E98D-C527-240D-7C57-28880B884A9A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F82B43A4-4C2C-46FC-8A62-CF6C523A1F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BB464-5758-C6D6-0D86-3DF8B90EA844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A2CEAD-215E-E88B-B391-DC526A8325D2}"/>
              </a:ext>
            </a:extLst>
          </p:cNvPr>
          <p:cNvGrpSpPr/>
          <p:nvPr/>
        </p:nvGrpSpPr>
        <p:grpSpPr>
          <a:xfrm>
            <a:off x="2155238" y="1476604"/>
            <a:ext cx="6998287" cy="3904792"/>
            <a:chOff x="2155238" y="1476604"/>
            <a:chExt cx="6998287" cy="3904792"/>
          </a:xfrm>
        </p:grpSpPr>
        <p:sp>
          <p:nvSpPr>
            <p:cNvPr id="2" name="모서리가 둥근 직사각형 67">
              <a:extLst>
                <a:ext uri="{FF2B5EF4-FFF2-40B4-BE49-F238E27FC236}">
                  <a16:creationId xmlns:a16="http://schemas.microsoft.com/office/drawing/2014/main" id="{A3DEF75A-B0DF-FB31-697C-F422F2104645}"/>
                </a:ext>
              </a:extLst>
            </p:cNvPr>
            <p:cNvSpPr/>
            <p:nvPr/>
          </p:nvSpPr>
          <p:spPr>
            <a:xfrm>
              <a:off x="2155238" y="1769868"/>
              <a:ext cx="6998287" cy="3611528"/>
            </a:xfrm>
            <a:prstGeom prst="roundRect">
              <a:avLst>
                <a:gd name="adj" fmla="val 463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9BB1E4-85B4-9283-A28B-3148F577FB60}"/>
                </a:ext>
              </a:extLst>
            </p:cNvPr>
            <p:cNvSpPr txBox="1"/>
            <p:nvPr/>
          </p:nvSpPr>
          <p:spPr>
            <a:xfrm>
              <a:off x="2155239" y="1476604"/>
              <a:ext cx="777777" cy="21051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r>
                <a:rPr lang="ko-KR" altLang="en-US" sz="900" b="1" dirty="0"/>
                <a:t>공고 검색 진입</a:t>
              </a:r>
              <a:endParaRPr lang="en-US" altLang="ko-KR" sz="900" b="1" dirty="0"/>
            </a:p>
          </p:txBody>
        </p:sp>
        <p:sp>
          <p:nvSpPr>
            <p:cNvPr id="8" name="모서리가 둥근 직사각형 64">
              <a:extLst>
                <a:ext uri="{FF2B5EF4-FFF2-40B4-BE49-F238E27FC236}">
                  <a16:creationId xmlns:a16="http://schemas.microsoft.com/office/drawing/2014/main" id="{9EC3D4E3-4604-C96F-46EC-397C2ED96F63}"/>
                </a:ext>
              </a:extLst>
            </p:cNvPr>
            <p:cNvSpPr/>
            <p:nvPr/>
          </p:nvSpPr>
          <p:spPr>
            <a:xfrm>
              <a:off x="4105364" y="3463808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공고 검색 선택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126EFA5-A3A7-4E46-66EC-B499BC0E7866}"/>
                </a:ext>
              </a:extLst>
            </p:cNvPr>
            <p:cNvSpPr/>
            <p:nvPr/>
          </p:nvSpPr>
          <p:spPr>
            <a:xfrm>
              <a:off x="5256151" y="3395897"/>
              <a:ext cx="939234" cy="480849"/>
            </a:xfrm>
            <a:prstGeom prst="flowChartDecision">
              <a:avLst/>
            </a:prstGeom>
            <a:solidFill>
              <a:srgbClr val="FFFFFF">
                <a:alpha val="69804"/>
              </a:srgb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여부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A1D8BC-E2EB-C6B2-E654-551B0F9CE9B4}"/>
                </a:ext>
              </a:extLst>
            </p:cNvPr>
            <p:cNvSpPr txBox="1"/>
            <p:nvPr/>
          </p:nvSpPr>
          <p:spPr>
            <a:xfrm>
              <a:off x="5725215" y="3039160"/>
              <a:ext cx="198217" cy="21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AFE280-C3F9-0B70-39A3-B6ADAFC46474}"/>
                </a:ext>
              </a:extLst>
            </p:cNvPr>
            <p:cNvSpPr txBox="1"/>
            <p:nvPr/>
          </p:nvSpPr>
          <p:spPr>
            <a:xfrm>
              <a:off x="5716865" y="4014827"/>
              <a:ext cx="198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</a:t>
              </a:r>
            </a:p>
          </p:txBody>
        </p:sp>
        <p:cxnSp>
          <p:nvCxnSpPr>
            <p:cNvPr id="15" name="꺾인 연결선 73">
              <a:extLst>
                <a:ext uri="{FF2B5EF4-FFF2-40B4-BE49-F238E27FC236}">
                  <a16:creationId xmlns:a16="http://schemas.microsoft.com/office/drawing/2014/main" id="{8B994428-B44F-B7E8-3B15-CB399CF0CE8D}"/>
                </a:ext>
              </a:extLst>
            </p:cNvPr>
            <p:cNvCxnSpPr>
              <a:stCxn id="12" idx="2"/>
            </p:cNvCxnSpPr>
            <p:nvPr/>
          </p:nvCxnSpPr>
          <p:spPr>
            <a:xfrm rot="16200000" flipH="1">
              <a:off x="5788079" y="3814435"/>
              <a:ext cx="355130" cy="47975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149">
              <a:extLst>
                <a:ext uri="{FF2B5EF4-FFF2-40B4-BE49-F238E27FC236}">
                  <a16:creationId xmlns:a16="http://schemas.microsoft.com/office/drawing/2014/main" id="{81E355F6-A6A5-628A-4A3E-57FDC9C5A560}"/>
                </a:ext>
              </a:extLst>
            </p:cNvPr>
            <p:cNvSpPr/>
            <p:nvPr/>
          </p:nvSpPr>
          <p:spPr>
            <a:xfrm>
              <a:off x="6205520" y="4066133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공고 검색 피이지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입장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78956D7-3786-80B9-8658-9E691F904166}"/>
                </a:ext>
              </a:extLst>
            </p:cNvPr>
            <p:cNvCxnSpPr/>
            <p:nvPr/>
          </p:nvCxnSpPr>
          <p:spPr>
            <a:xfrm>
              <a:off x="5032350" y="3634951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74">
              <a:extLst>
                <a:ext uri="{FF2B5EF4-FFF2-40B4-BE49-F238E27FC236}">
                  <a16:creationId xmlns:a16="http://schemas.microsoft.com/office/drawing/2014/main" id="{F3FC8D86-DCB7-9C60-199D-10E0DC2E575A}"/>
                </a:ext>
              </a:extLst>
            </p:cNvPr>
            <p:cNvCxnSpPr/>
            <p:nvPr/>
          </p:nvCxnSpPr>
          <p:spPr>
            <a:xfrm rot="5400000" flipH="1" flipV="1">
              <a:off x="5794615" y="2980268"/>
              <a:ext cx="355130" cy="476125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97">
              <a:extLst>
                <a:ext uri="{FF2B5EF4-FFF2-40B4-BE49-F238E27FC236}">
                  <a16:creationId xmlns:a16="http://schemas.microsoft.com/office/drawing/2014/main" id="{E7966416-A22D-34E8-F970-1E6E4C2FB070}"/>
                </a:ext>
              </a:extLst>
            </p:cNvPr>
            <p:cNvSpPr/>
            <p:nvPr/>
          </p:nvSpPr>
          <p:spPr>
            <a:xfrm>
              <a:off x="6221365" y="2868367"/>
              <a:ext cx="1070052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안내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8BA4AE-0CEE-56AF-F1C9-DBD86735A12D}"/>
                </a:ext>
              </a:extLst>
            </p:cNvPr>
            <p:cNvSpPr/>
            <p:nvPr/>
          </p:nvSpPr>
          <p:spPr>
            <a:xfrm>
              <a:off x="6221365" y="2693198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A1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7E4345-18F6-C766-7E8C-E810A20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54094"/>
              </p:ext>
            </p:extLst>
          </p:nvPr>
        </p:nvGraphicFramePr>
        <p:xfrm>
          <a:off x="542227" y="1223982"/>
          <a:ext cx="11107546" cy="506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로그인 안내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날짜 선택 팝업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시작 날짜보다 종료 날짜가 빠른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시작 금액보다 종료 금액이 낮은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Alert/Confirm/</a:t>
                      </a:r>
                    </a:p>
                    <a:p>
                      <a:pPr algn="ctr"/>
                      <a:r>
                        <a:rPr lang="en-US" altLang="ko-KR" sz="1200" b="1" dirty="0"/>
                        <a:t>Pop-up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4F713E-49EC-DEB1-1AF8-F1E22F657A10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22DC6-417A-566E-D9D5-89B644B6A61A}"/>
              </a:ext>
            </a:extLst>
          </p:cNvPr>
          <p:cNvSpPr txBox="1"/>
          <p:nvPr/>
        </p:nvSpPr>
        <p:spPr>
          <a:xfrm>
            <a:off x="475208" y="806365"/>
            <a:ext cx="106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공고 검색 진입 및 검색 팝업 케이스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956AC2-E521-555D-9EA0-4FFFAF09DF35}"/>
              </a:ext>
            </a:extLst>
          </p:cNvPr>
          <p:cNvGrpSpPr/>
          <p:nvPr/>
        </p:nvGrpSpPr>
        <p:grpSpPr>
          <a:xfrm>
            <a:off x="2090307" y="3429000"/>
            <a:ext cx="1984747" cy="1072806"/>
            <a:chOff x="2103007" y="2165030"/>
            <a:chExt cx="1984747" cy="107280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103B91B-B57F-299C-428F-9C7A0D3B9671}"/>
                </a:ext>
              </a:extLst>
            </p:cNvPr>
            <p:cNvGrpSpPr/>
            <p:nvPr/>
          </p:nvGrpSpPr>
          <p:grpSpPr>
            <a:xfrm>
              <a:off x="2103007" y="2274870"/>
              <a:ext cx="1984747" cy="962966"/>
              <a:chOff x="3240428" y="5107224"/>
              <a:chExt cx="1728001" cy="96296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9BED377-8D82-EA8A-84D2-4CFA4AFE207F}"/>
                  </a:ext>
                </a:extLst>
              </p:cNvPr>
              <p:cNvSpPr/>
              <p:nvPr/>
            </p:nvSpPr>
            <p:spPr>
              <a:xfrm>
                <a:off x="3240429" y="5107224"/>
                <a:ext cx="1728000" cy="7109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로그인이 필요한 서비스 입니다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계정이 없을 시 회원가입을 해주시기 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바랍니다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FE8C07-A147-AD17-D076-918099FDB741}"/>
                  </a:ext>
                </a:extLst>
              </p:cNvPr>
              <p:cNvSpPr/>
              <p:nvPr/>
            </p:nvSpPr>
            <p:spPr>
              <a:xfrm>
                <a:off x="3240428" y="5818190"/>
                <a:ext cx="861449" cy="252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로그인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A8E403-619A-91D8-657E-4B9FE2D6A6AE}"/>
                </a:ext>
              </a:extLst>
            </p:cNvPr>
            <p:cNvSpPr/>
            <p:nvPr/>
          </p:nvSpPr>
          <p:spPr>
            <a:xfrm>
              <a:off x="2103007" y="2165030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A1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27597-081F-A822-FE3F-3FCF96C2420A}"/>
              </a:ext>
            </a:extLst>
          </p:cNvPr>
          <p:cNvSpPr/>
          <p:nvPr/>
        </p:nvSpPr>
        <p:spPr>
          <a:xfrm>
            <a:off x="3079750" y="4249806"/>
            <a:ext cx="989443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FFFBCDE-16DC-76CB-CE85-85D668CD3B7C}"/>
              </a:ext>
            </a:extLst>
          </p:cNvPr>
          <p:cNvGrpSpPr/>
          <p:nvPr/>
        </p:nvGrpSpPr>
        <p:grpSpPr>
          <a:xfrm>
            <a:off x="6965459" y="3429000"/>
            <a:ext cx="1984747" cy="1072806"/>
            <a:chOff x="2103007" y="2165030"/>
            <a:chExt cx="1984747" cy="107280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F2ADC12-EE68-9C86-3439-4915D6FDFA63}"/>
                </a:ext>
              </a:extLst>
            </p:cNvPr>
            <p:cNvGrpSpPr/>
            <p:nvPr/>
          </p:nvGrpSpPr>
          <p:grpSpPr>
            <a:xfrm>
              <a:off x="2103007" y="2274870"/>
              <a:ext cx="1984747" cy="962966"/>
              <a:chOff x="3240428" y="5107224"/>
              <a:chExt cx="1728001" cy="96296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D207DA5-5B31-F144-A13E-8643DEE43C7A}"/>
                  </a:ext>
                </a:extLst>
              </p:cNvPr>
              <p:cNvSpPr/>
              <p:nvPr/>
            </p:nvSpPr>
            <p:spPr>
              <a:xfrm>
                <a:off x="3240429" y="5107224"/>
                <a:ext cx="1728000" cy="7109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ko-KR" altLang="en-US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시작 날짜보다 종료 날짜가 </a:t>
                </a:r>
                <a:endParaRPr lang="en-US" altLang="ko-KR" sz="800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 latinLnBrk="1">
                  <a:lnSpc>
                    <a:spcPct val="150000"/>
                  </a:lnSpc>
                </a:pPr>
                <a:r>
                  <a:rPr lang="ko-KR" altLang="en-US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빠를 수 없습니다</a:t>
                </a:r>
                <a:r>
                  <a:rPr lang="en-US" altLang="ko-KR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4BADC0D-DB47-8317-0A46-3B46A9986844}"/>
                  </a:ext>
                </a:extLst>
              </p:cNvPr>
              <p:cNvSpPr/>
              <p:nvPr/>
            </p:nvSpPr>
            <p:spPr>
              <a:xfrm>
                <a:off x="3240428" y="5818190"/>
                <a:ext cx="1728000" cy="252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2AD2B4-3107-7450-E32E-05AF21984D24}"/>
                </a:ext>
              </a:extLst>
            </p:cNvPr>
            <p:cNvSpPr/>
            <p:nvPr/>
          </p:nvSpPr>
          <p:spPr>
            <a:xfrm>
              <a:off x="2103007" y="2165030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A3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AB189AB3-1D1F-22F5-8E35-E89F2FA84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30" t="60556" r="26930" b="13611"/>
          <a:stretch/>
        </p:blipFill>
        <p:spPr>
          <a:xfrm>
            <a:off x="4547757" y="2815991"/>
            <a:ext cx="2030355" cy="215666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9074FC-CCBD-48E7-2336-73E118CD00B5}"/>
              </a:ext>
            </a:extLst>
          </p:cNvPr>
          <p:cNvSpPr/>
          <p:nvPr/>
        </p:nvSpPr>
        <p:spPr>
          <a:xfrm>
            <a:off x="4547757" y="2706151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A2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9A11F-07C7-BE07-BAF0-BA3210523CC2}"/>
              </a:ext>
            </a:extLst>
          </p:cNvPr>
          <p:cNvSpPr txBox="1"/>
          <p:nvPr/>
        </p:nvSpPr>
        <p:spPr>
          <a:xfrm>
            <a:off x="4500459" y="4972653"/>
            <a:ext cx="20776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날짜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584BFEF-789C-DEB7-3407-F359FC809F48}"/>
              </a:ext>
            </a:extLst>
          </p:cNvPr>
          <p:cNvGrpSpPr/>
          <p:nvPr/>
        </p:nvGrpSpPr>
        <p:grpSpPr>
          <a:xfrm>
            <a:off x="9408572" y="3429000"/>
            <a:ext cx="1984747" cy="1072806"/>
            <a:chOff x="2103007" y="2165030"/>
            <a:chExt cx="1984747" cy="107280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645978C-D764-87D7-08A8-B922DA110ACD}"/>
                </a:ext>
              </a:extLst>
            </p:cNvPr>
            <p:cNvGrpSpPr/>
            <p:nvPr/>
          </p:nvGrpSpPr>
          <p:grpSpPr>
            <a:xfrm>
              <a:off x="2103007" y="2274870"/>
              <a:ext cx="1984747" cy="962966"/>
              <a:chOff x="3240428" y="5107224"/>
              <a:chExt cx="1728001" cy="96296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937F149-F637-D1CE-E455-18FC95C48480}"/>
                  </a:ext>
                </a:extLst>
              </p:cNvPr>
              <p:cNvSpPr/>
              <p:nvPr/>
            </p:nvSpPr>
            <p:spPr>
              <a:xfrm>
                <a:off x="3240429" y="5107224"/>
                <a:ext cx="1728000" cy="7109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ko-KR" altLang="en-US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올바른 금액을 입력해 주세요</a:t>
                </a:r>
                <a:r>
                  <a:rPr lang="en-US" altLang="ko-KR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C298246-1699-7C8C-8CB1-59ABDAA3AB5B}"/>
                  </a:ext>
                </a:extLst>
              </p:cNvPr>
              <p:cNvSpPr/>
              <p:nvPr/>
            </p:nvSpPr>
            <p:spPr>
              <a:xfrm>
                <a:off x="3240428" y="5818190"/>
                <a:ext cx="1728000" cy="252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</a:t>
                </a: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FA60589-BA0B-6FFD-D9A8-2F3804AA61CA}"/>
                </a:ext>
              </a:extLst>
            </p:cNvPr>
            <p:cNvSpPr/>
            <p:nvPr/>
          </p:nvSpPr>
          <p:spPr>
            <a:xfrm>
              <a:off x="2103007" y="2165030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A4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87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56E577AD-DD0A-6856-9CBC-D9E6D62CDC57}"/>
              </a:ext>
            </a:extLst>
          </p:cNvPr>
          <p:cNvSpPr txBox="1">
            <a:spLocks/>
          </p:cNvSpPr>
          <p:nvPr/>
        </p:nvSpPr>
        <p:spPr>
          <a:xfrm>
            <a:off x="343724" y="274640"/>
            <a:ext cx="5752276" cy="3460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Alert/Confirm/Pop-up Case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7640D6-F7B2-F381-5FFD-479261FF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13309"/>
              </p:ext>
            </p:extLst>
          </p:nvPr>
        </p:nvGraphicFramePr>
        <p:xfrm>
          <a:off x="343724" y="955901"/>
          <a:ext cx="11381816" cy="295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0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구분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케이스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문구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버튼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이후 액션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중복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로그인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로그인이 필요한 서비스 입니다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계정이 없을 시 회원가입을 해주시기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바랍니다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로그인 </a:t>
                      </a:r>
                      <a:r>
                        <a:rPr lang="en-US" altLang="ko-KR" sz="900" dirty="0"/>
                        <a:t>/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회원가입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로그인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로그인 페이지 이동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취소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회원가입 페이지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 선택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달력 아이콘 선택 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A2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팝업 참고</a:t>
                      </a: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시작 날짜보다 종료 날짜가 빠른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필터 검색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날짜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시작 날짜보다 종료 날짜가 빠를 수 없습니다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A4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시작 금액보다 종료 금액이 낮은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필터 검색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금액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올바른 금액을 입력해 주세요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  <a:endParaRPr lang="en-US" altLang="ko-KR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A5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 찾기 추가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즐겨 찾기 추가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즐겨찾기에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추가되었습니다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토스트 메시지 형태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233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A6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 찾기 제거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즐겨 찾기 제거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즐겨찾기에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제거되었습니다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토스트 메시지 형태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3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492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348630" y="422275"/>
            <a:ext cx="8382000" cy="6013450"/>
            <a:chOff x="647700" y="546100"/>
            <a:chExt cx="10096500" cy="58039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99817C-E99C-143E-9105-4BDC8E08BBBE}"/>
              </a:ext>
            </a:extLst>
          </p:cNvPr>
          <p:cNvSpPr/>
          <p:nvPr/>
        </p:nvSpPr>
        <p:spPr>
          <a:xfrm>
            <a:off x="2710307" y="1769264"/>
            <a:ext cx="3683000" cy="949606"/>
          </a:xfrm>
          <a:prstGeom prst="roundRect">
            <a:avLst>
              <a:gd name="adj" fmla="val 12319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A846E3D1-9EA4-01B4-ECA5-1486C4270B67}"/>
              </a:ext>
            </a:extLst>
          </p:cNvPr>
          <p:cNvSpPr/>
          <p:nvPr/>
        </p:nvSpPr>
        <p:spPr>
          <a:xfrm>
            <a:off x="2817199" y="1872714"/>
            <a:ext cx="521623" cy="522000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D1EB2B-EC24-7607-050A-77E20180A7BC}"/>
              </a:ext>
            </a:extLst>
          </p:cNvPr>
          <p:cNvSpPr txBox="1"/>
          <p:nvPr/>
        </p:nvSpPr>
        <p:spPr>
          <a:xfrm>
            <a:off x="3414331" y="1844091"/>
            <a:ext cx="28303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070BFA-52C5-58CC-B8BA-0EED2D6ABB72}"/>
              </a:ext>
            </a:extLst>
          </p:cNvPr>
          <p:cNvSpPr txBox="1"/>
          <p:nvPr/>
        </p:nvSpPr>
        <p:spPr>
          <a:xfrm>
            <a:off x="3414331" y="2086153"/>
            <a:ext cx="2830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일반인력지원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011E72-3D9F-32ED-2E58-98DE6B709711}"/>
              </a:ext>
            </a:extLst>
          </p:cNvPr>
          <p:cNvSpPr txBox="1"/>
          <p:nvPr/>
        </p:nvSpPr>
        <p:spPr>
          <a:xfrm>
            <a:off x="3534348" y="2244527"/>
            <a:ext cx="1749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KOTRA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대전 대구 세종지원단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CF3CBB71-DB51-AEDA-DC83-98B12F33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624" y="2277271"/>
            <a:ext cx="110242" cy="11024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C4C72E7-3C32-0A1A-FB04-D6EA7F484A2F}"/>
              </a:ext>
            </a:extLst>
          </p:cNvPr>
          <p:cNvSpPr txBox="1"/>
          <p:nvPr/>
        </p:nvSpPr>
        <p:spPr>
          <a:xfrm>
            <a:off x="2815354" y="2430144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C41B489-D079-2150-7B28-D83A1DA4038E}"/>
              </a:ext>
            </a:extLst>
          </p:cNvPr>
          <p:cNvGrpSpPr/>
          <p:nvPr/>
        </p:nvGrpSpPr>
        <p:grpSpPr>
          <a:xfrm>
            <a:off x="4690026" y="2240058"/>
            <a:ext cx="637203" cy="184666"/>
            <a:chOff x="4208046" y="2243233"/>
            <a:chExt cx="637203" cy="184666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ABCEE70E-9912-8B9A-2524-ACE93160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7AAB48-E73A-BB2A-DF7E-305F92CE64F9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8404-9286-0B5E-F7E1-BEFF7DCFC62A}"/>
              </a:ext>
            </a:extLst>
          </p:cNvPr>
          <p:cNvSpPr/>
          <p:nvPr/>
        </p:nvSpPr>
        <p:spPr>
          <a:xfrm>
            <a:off x="3490623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#AI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6E0F525-CF4B-C041-1FE3-E1B6228C9C87}"/>
              </a:ext>
            </a:extLst>
          </p:cNvPr>
          <p:cNvSpPr/>
          <p:nvPr/>
        </p:nvSpPr>
        <p:spPr>
          <a:xfrm>
            <a:off x="4007519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중소기업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B40A676-1CE5-B3A5-27AB-BB3CDF0BB2FE}"/>
              </a:ext>
            </a:extLst>
          </p:cNvPr>
          <p:cNvSpPr/>
          <p:nvPr/>
        </p:nvSpPr>
        <p:spPr>
          <a:xfrm>
            <a:off x="4501532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연구소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7F36E-19C8-6A28-1A0F-E8A2877FB461}"/>
              </a:ext>
            </a:extLst>
          </p:cNvPr>
          <p:cNvSpPr txBox="1"/>
          <p:nvPr/>
        </p:nvSpPr>
        <p:spPr>
          <a:xfrm>
            <a:off x="5456453" y="2422014"/>
            <a:ext cx="787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100,000,000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C46002-CFED-6452-F10B-A03E2411F378}"/>
              </a:ext>
            </a:extLst>
          </p:cNvPr>
          <p:cNvGrpSpPr/>
          <p:nvPr/>
        </p:nvGrpSpPr>
        <p:grpSpPr>
          <a:xfrm>
            <a:off x="2704480" y="2887021"/>
            <a:ext cx="3683000" cy="949606"/>
            <a:chOff x="2818877" y="1772439"/>
            <a:chExt cx="3683000" cy="94960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4C3B493-A7D5-98C4-2C87-D8EEF5C25C84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모서리가 둥근 직사각형 20">
              <a:extLst>
                <a:ext uri="{FF2B5EF4-FFF2-40B4-BE49-F238E27FC236}">
                  <a16:creationId xmlns:a16="http://schemas.microsoft.com/office/drawing/2014/main" id="{07814FA1-E794-C177-E577-DA840F53EEF8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03AA06F-D382-7F16-2348-326A63F7C3D7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667D22-144E-E4AD-8624-23B84FF6629A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33634C-4841-50DF-8D89-FD65F1A1F8A3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7B4A79DE-1F20-97D9-305C-486C22F2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48603D-A77C-C7D6-D94D-43CE3B426E8D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D16632FB-A707-F7EA-C85F-04E7062D2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3980733-B0B2-4E73-481D-AA3A513CDD0B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523D58A-E1C6-0D75-E0B3-BB2C982984AC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EA8E98A-FAF6-2FA2-C31A-5217A8A6A038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4BD7FEEA-0825-3B47-6562-67144795B5ED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F1A7046-7F38-5CA1-E5C5-F1E23172D1E8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B392409-7220-993B-0F07-F9F087BAEE1C}"/>
              </a:ext>
            </a:extLst>
          </p:cNvPr>
          <p:cNvGrpSpPr/>
          <p:nvPr/>
        </p:nvGrpSpPr>
        <p:grpSpPr>
          <a:xfrm>
            <a:off x="2704480" y="3981243"/>
            <a:ext cx="3683000" cy="949606"/>
            <a:chOff x="2818877" y="1772439"/>
            <a:chExt cx="3683000" cy="949606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031C453-2947-7732-D8B6-A6A9D4B6A8FD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모서리가 둥근 직사각형 20">
              <a:extLst>
                <a:ext uri="{FF2B5EF4-FFF2-40B4-BE49-F238E27FC236}">
                  <a16:creationId xmlns:a16="http://schemas.microsoft.com/office/drawing/2014/main" id="{5C3E9CBA-30C5-CA26-46F1-7B815DA19DAE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73CD1-7C4E-A966-DB49-E6C33E1C9241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3B54D50-326C-77FC-090C-0EFBD70C44F7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31A2AC1-0E25-8BF2-D255-1F1FF6DD92B4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110D3C4D-D188-7FC9-2D56-563317BB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777A4EE-EB1F-5590-A89B-F288544B057F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D88F9130-8130-5164-5355-29489C17D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B0086C3-5152-CEA1-F15B-E4548ACF4124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E03E0122-B05C-5F77-B27D-7CF5EE9C9CF2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824A2F7-DDEE-E98F-74E9-A351FF8B6FCE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7EAE665-CAF5-C0BA-6FC8-A8AA14864EA5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E6738E4-6E60-DB7F-292D-888941DE0389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2F09EB4-DB53-EB91-7D91-E2A9400F1C4B}"/>
              </a:ext>
            </a:extLst>
          </p:cNvPr>
          <p:cNvGrpSpPr/>
          <p:nvPr/>
        </p:nvGrpSpPr>
        <p:grpSpPr>
          <a:xfrm>
            <a:off x="2704480" y="5075465"/>
            <a:ext cx="3683000" cy="949606"/>
            <a:chOff x="2818877" y="1772439"/>
            <a:chExt cx="3683000" cy="949606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E754A10-9AC8-7E1C-402C-ACA7B613A3C9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20">
              <a:extLst>
                <a:ext uri="{FF2B5EF4-FFF2-40B4-BE49-F238E27FC236}">
                  <a16:creationId xmlns:a16="http://schemas.microsoft.com/office/drawing/2014/main" id="{288C0D20-D4DC-4075-CAC0-2571AB6CC2E0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DC3DABA-16A1-04A1-E117-939E67F53FFE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752B18-46BE-D3F2-6EB5-2AB02CAA00F2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4CD5252-E1A3-90C1-66B3-D3655B79B2D4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751025DA-20F4-FC10-CE04-1612EAC9D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3DE298E-F72D-93FE-E264-7BE4700247F7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35783C76-5DB1-9E45-EBF8-384A6DF2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446B464-C34E-70F2-BC68-2F8E33C14D04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088450D-1F03-8DE3-179B-4D66A62AD56C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7C97E8D1-1835-7B31-8D48-F760AC45799E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44A0C184-586A-E49B-B844-89499EB4A51D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BF5C7-B376-2584-DA2F-66FBE4BBF7C2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pic>
        <p:nvPicPr>
          <p:cNvPr id="178" name="그림 177">
            <a:extLst>
              <a:ext uri="{FF2B5EF4-FFF2-40B4-BE49-F238E27FC236}">
                <a16:creationId xmlns:a16="http://schemas.microsoft.com/office/drawing/2014/main" id="{75193A0F-AA9D-0C13-E6A2-874E13D6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31" y="1822073"/>
            <a:ext cx="178935" cy="178935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9300E307-DF0B-AE79-59A5-F56C8B1BB52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40" y="2936301"/>
            <a:ext cx="178935" cy="178935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9BBAB00B-1F9F-01C7-1BB3-9336C8050A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40" y="4022396"/>
            <a:ext cx="178935" cy="178935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102F0825-EC2E-EF57-080D-B4C9D08C415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40" y="5145751"/>
            <a:ext cx="178935" cy="178935"/>
          </a:xfrm>
          <a:prstGeom prst="rect">
            <a:avLst/>
          </a:prstGeom>
        </p:spPr>
      </p:pic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3EE962-684F-9665-D51C-AB91DAB1031A}"/>
              </a:ext>
            </a:extLst>
          </p:cNvPr>
          <p:cNvSpPr txBox="1"/>
          <p:nvPr/>
        </p:nvSpPr>
        <p:spPr>
          <a:xfrm>
            <a:off x="6888021" y="968574"/>
            <a:ext cx="1581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AI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맞춤 추천 공고</a:t>
            </a: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68B74604-D0DB-D3BF-B6C3-D0EAE19BBD59}"/>
              </a:ext>
            </a:extLst>
          </p:cNvPr>
          <p:cNvGrpSpPr/>
          <p:nvPr/>
        </p:nvGrpSpPr>
        <p:grpSpPr>
          <a:xfrm>
            <a:off x="6844358" y="1215680"/>
            <a:ext cx="1665886" cy="2123182"/>
            <a:chOff x="9977532" y="1146443"/>
            <a:chExt cx="1665886" cy="2123182"/>
          </a:xfrm>
        </p:grpSpPr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B0B0D884-1A46-157A-2DC8-0FD414D523A6}"/>
                </a:ext>
              </a:extLst>
            </p:cNvPr>
            <p:cNvSpPr/>
            <p:nvPr/>
          </p:nvSpPr>
          <p:spPr>
            <a:xfrm>
              <a:off x="9983949" y="1146443"/>
              <a:ext cx="1659469" cy="2123182"/>
            </a:xfrm>
            <a:prstGeom prst="roundRect">
              <a:avLst>
                <a:gd name="adj" fmla="val 626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4F7351A-E91C-2556-A1AE-286E6F2B8FEA}"/>
                </a:ext>
              </a:extLst>
            </p:cNvPr>
            <p:cNvSpPr txBox="1"/>
            <p:nvPr/>
          </p:nvSpPr>
          <p:spPr>
            <a:xfrm>
              <a:off x="9977532" y="1460433"/>
              <a:ext cx="1659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대구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]2023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년 중소기업 정규직 채용지원사업 시행 공고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18C2E25-6B3C-EA81-E2C9-C9AE69888B76}"/>
                </a:ext>
              </a:extLst>
            </p:cNvPr>
            <p:cNvSpPr txBox="1"/>
            <p:nvPr/>
          </p:nvSpPr>
          <p:spPr>
            <a:xfrm>
              <a:off x="9980516" y="1196788"/>
              <a:ext cx="6513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6B26D393-CCB5-FE1F-57EF-FFEC24E9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9570" y="1207347"/>
              <a:ext cx="178935" cy="178935"/>
            </a:xfrm>
            <a:prstGeom prst="rect">
              <a:avLst/>
            </a:prstGeom>
          </p:spPr>
        </p:pic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3E27503C-3D0C-20CE-39C0-EEFDE9F2FFA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850" y="1778423"/>
              <a:ext cx="14679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74B78D-4740-8E6C-F544-0F0A6274C093}"/>
                </a:ext>
              </a:extLst>
            </p:cNvPr>
            <p:cNvSpPr txBox="1"/>
            <p:nvPr/>
          </p:nvSpPr>
          <p:spPr>
            <a:xfrm>
              <a:off x="10752844" y="1794799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인력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D798C58-FCE0-BE40-33A1-3FBF91E49F14}"/>
                </a:ext>
              </a:extLst>
            </p:cNvPr>
            <p:cNvSpPr txBox="1"/>
            <p:nvPr/>
          </p:nvSpPr>
          <p:spPr>
            <a:xfrm>
              <a:off x="10038821" y="1794799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분야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79EA87D-5CD4-B382-155F-FB31DFC84CE4}"/>
                </a:ext>
              </a:extLst>
            </p:cNvPr>
            <p:cNvSpPr txBox="1"/>
            <p:nvPr/>
          </p:nvSpPr>
          <p:spPr>
            <a:xfrm>
              <a:off x="10038821" y="1963414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사업목적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D9A38FB-E2C3-080E-DD81-091E5D607E21}"/>
                </a:ext>
              </a:extLst>
            </p:cNvPr>
            <p:cNvSpPr txBox="1"/>
            <p:nvPr/>
          </p:nvSpPr>
          <p:spPr>
            <a:xfrm>
              <a:off x="10764551" y="1963414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일반인력지원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8A4F3A9-799A-8080-09A3-92EA69036492}"/>
                </a:ext>
              </a:extLst>
            </p:cNvPr>
            <p:cNvSpPr txBox="1"/>
            <p:nvPr/>
          </p:nvSpPr>
          <p:spPr>
            <a:xfrm>
              <a:off x="10038821" y="2132029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소관부처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1C0B81E-BF5E-C5B1-72E0-B5BDEBBF2FD5}"/>
                </a:ext>
              </a:extLst>
            </p:cNvPr>
            <p:cNvSpPr txBox="1"/>
            <p:nvPr/>
          </p:nvSpPr>
          <p:spPr>
            <a:xfrm>
              <a:off x="10764551" y="2132029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대구광역시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1A553F9-A5D2-8C23-0D7F-FD5243466377}"/>
                </a:ext>
              </a:extLst>
            </p:cNvPr>
            <p:cNvSpPr txBox="1"/>
            <p:nvPr/>
          </p:nvSpPr>
          <p:spPr>
            <a:xfrm>
              <a:off x="10038821" y="2346810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수행기관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A4A3300-3A9F-5990-452D-DD3DDDC6B57D}"/>
                </a:ext>
              </a:extLst>
            </p:cNvPr>
            <p:cNvSpPr txBox="1"/>
            <p:nvPr/>
          </p:nvSpPr>
          <p:spPr>
            <a:xfrm>
              <a:off x="10764551" y="2300644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KOTRA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대전 대구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세종지원단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AF0622A-12D1-E798-BCF8-5F8107BC05DA}"/>
                </a:ext>
              </a:extLst>
            </p:cNvPr>
            <p:cNvSpPr txBox="1"/>
            <p:nvPr/>
          </p:nvSpPr>
          <p:spPr>
            <a:xfrm>
              <a:off x="10038821" y="256159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게시일시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3808099-E00A-2E20-DFAF-548B175F57AA}"/>
                </a:ext>
              </a:extLst>
            </p:cNvPr>
            <p:cNvSpPr txBox="1"/>
            <p:nvPr/>
          </p:nvSpPr>
          <p:spPr>
            <a:xfrm>
              <a:off x="10755543" y="256159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2023-05-08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53A0013-A25C-32B1-F137-38B475CA89EC}"/>
                </a:ext>
              </a:extLst>
            </p:cNvPr>
            <p:cNvSpPr txBox="1"/>
            <p:nvPr/>
          </p:nvSpPr>
          <p:spPr>
            <a:xfrm>
              <a:off x="10038821" y="275629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사업금액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2F9088B-DEA2-22EF-AA05-5314E05F06F3}"/>
                </a:ext>
              </a:extLst>
            </p:cNvPr>
            <p:cNvSpPr txBox="1"/>
            <p:nvPr/>
          </p:nvSpPr>
          <p:spPr>
            <a:xfrm>
              <a:off x="10755543" y="2743216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100,000,000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E91B5A6C-F713-9CD7-5B52-456C14C746D4}"/>
                </a:ext>
              </a:extLst>
            </p:cNvPr>
            <p:cNvSpPr/>
            <p:nvPr/>
          </p:nvSpPr>
          <p:spPr>
            <a:xfrm>
              <a:off x="10076227" y="2945353"/>
              <a:ext cx="1454331" cy="278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상세 보기</a:t>
              </a: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265CFCE0-9766-9B2B-3765-8E9381E07346}"/>
              </a:ext>
            </a:extLst>
          </p:cNvPr>
          <p:cNvGrpSpPr/>
          <p:nvPr/>
        </p:nvGrpSpPr>
        <p:grpSpPr>
          <a:xfrm>
            <a:off x="6844358" y="3463957"/>
            <a:ext cx="1665886" cy="2123182"/>
            <a:chOff x="9977532" y="1146443"/>
            <a:chExt cx="1665886" cy="2123182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B41BA42A-4D02-D288-8C41-F00B6633CDEE}"/>
                </a:ext>
              </a:extLst>
            </p:cNvPr>
            <p:cNvSpPr/>
            <p:nvPr/>
          </p:nvSpPr>
          <p:spPr>
            <a:xfrm>
              <a:off x="9983949" y="1146443"/>
              <a:ext cx="1659469" cy="2123182"/>
            </a:xfrm>
            <a:prstGeom prst="roundRect">
              <a:avLst>
                <a:gd name="adj" fmla="val 626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C1F39FD-5F8B-50DD-B919-5A4F002AB2B9}"/>
                </a:ext>
              </a:extLst>
            </p:cNvPr>
            <p:cNvSpPr txBox="1"/>
            <p:nvPr/>
          </p:nvSpPr>
          <p:spPr>
            <a:xfrm>
              <a:off x="9977532" y="1460433"/>
              <a:ext cx="1659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대구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]2023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년 중소기업 정규직 채용지원사업 시행 공고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DC98CCA-D460-DC58-639C-B37903A27006}"/>
                </a:ext>
              </a:extLst>
            </p:cNvPr>
            <p:cNvSpPr txBox="1"/>
            <p:nvPr/>
          </p:nvSpPr>
          <p:spPr>
            <a:xfrm>
              <a:off x="9980516" y="1196788"/>
              <a:ext cx="6513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51" name="그림 250">
              <a:extLst>
                <a:ext uri="{FF2B5EF4-FFF2-40B4-BE49-F238E27FC236}">
                  <a16:creationId xmlns:a16="http://schemas.microsoft.com/office/drawing/2014/main" id="{A6D770C0-4145-B1B2-F90B-A4BF3E65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9570" y="1207347"/>
              <a:ext cx="178935" cy="178935"/>
            </a:xfrm>
            <a:prstGeom prst="rect">
              <a:avLst/>
            </a:prstGeom>
          </p:spPr>
        </p:pic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E079CF15-B7C1-7013-9E21-CACB53BEB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850" y="1778423"/>
              <a:ext cx="14679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534F0D0-4210-71A2-01E7-36AECCAAA83E}"/>
                </a:ext>
              </a:extLst>
            </p:cNvPr>
            <p:cNvSpPr txBox="1"/>
            <p:nvPr/>
          </p:nvSpPr>
          <p:spPr>
            <a:xfrm>
              <a:off x="10752844" y="1794799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인력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25EA52A-0FA8-C46E-E638-5217D8ED50C9}"/>
                </a:ext>
              </a:extLst>
            </p:cNvPr>
            <p:cNvSpPr txBox="1"/>
            <p:nvPr/>
          </p:nvSpPr>
          <p:spPr>
            <a:xfrm>
              <a:off x="10038821" y="1794799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분야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988088C-3DB6-6509-210C-580AF1C7CAC5}"/>
                </a:ext>
              </a:extLst>
            </p:cNvPr>
            <p:cNvSpPr txBox="1"/>
            <p:nvPr/>
          </p:nvSpPr>
          <p:spPr>
            <a:xfrm>
              <a:off x="10038821" y="1963414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사업목적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8261A1E-2AA8-01C7-C0D3-32091DCA6E3A}"/>
                </a:ext>
              </a:extLst>
            </p:cNvPr>
            <p:cNvSpPr txBox="1"/>
            <p:nvPr/>
          </p:nvSpPr>
          <p:spPr>
            <a:xfrm>
              <a:off x="10764551" y="1963414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일반인력지원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7DB95AC-F089-A2FD-8F01-2F73E7DE7F96}"/>
                </a:ext>
              </a:extLst>
            </p:cNvPr>
            <p:cNvSpPr txBox="1"/>
            <p:nvPr/>
          </p:nvSpPr>
          <p:spPr>
            <a:xfrm>
              <a:off x="10038821" y="2132029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소관부처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AC267C3-95B8-C586-D970-95E27141E24A}"/>
                </a:ext>
              </a:extLst>
            </p:cNvPr>
            <p:cNvSpPr txBox="1"/>
            <p:nvPr/>
          </p:nvSpPr>
          <p:spPr>
            <a:xfrm>
              <a:off x="10764551" y="2132029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대구광역시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E3556E8-4B8C-1791-C791-31126F18D9FC}"/>
                </a:ext>
              </a:extLst>
            </p:cNvPr>
            <p:cNvSpPr txBox="1"/>
            <p:nvPr/>
          </p:nvSpPr>
          <p:spPr>
            <a:xfrm>
              <a:off x="10038821" y="2346810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수행기관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4776CDE-024D-6D18-AFBE-39A871BB7F93}"/>
                </a:ext>
              </a:extLst>
            </p:cNvPr>
            <p:cNvSpPr txBox="1"/>
            <p:nvPr/>
          </p:nvSpPr>
          <p:spPr>
            <a:xfrm>
              <a:off x="10764551" y="2300644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KOTRA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대전 대구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세종지원단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00EDD53-CFAE-97A6-648F-238DE23EB82D}"/>
                </a:ext>
              </a:extLst>
            </p:cNvPr>
            <p:cNvSpPr txBox="1"/>
            <p:nvPr/>
          </p:nvSpPr>
          <p:spPr>
            <a:xfrm>
              <a:off x="10038821" y="256159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게시일시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AB9102D-16A0-3235-5D2F-B5AEE1D710F1}"/>
                </a:ext>
              </a:extLst>
            </p:cNvPr>
            <p:cNvSpPr txBox="1"/>
            <p:nvPr/>
          </p:nvSpPr>
          <p:spPr>
            <a:xfrm>
              <a:off x="10755543" y="256159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2023-05-08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1BF77297-1309-3B4E-B751-6DC123CEF938}"/>
                </a:ext>
              </a:extLst>
            </p:cNvPr>
            <p:cNvSpPr txBox="1"/>
            <p:nvPr/>
          </p:nvSpPr>
          <p:spPr>
            <a:xfrm>
              <a:off x="10038821" y="275629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사업금액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C155DD0-365B-963B-6883-FB9EA69A873F}"/>
                </a:ext>
              </a:extLst>
            </p:cNvPr>
            <p:cNvSpPr txBox="1"/>
            <p:nvPr/>
          </p:nvSpPr>
          <p:spPr>
            <a:xfrm>
              <a:off x="10755543" y="2743216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100,000,000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4463BFAF-63DD-3809-D8EB-91DB60698680}"/>
                </a:ext>
              </a:extLst>
            </p:cNvPr>
            <p:cNvSpPr/>
            <p:nvPr/>
          </p:nvSpPr>
          <p:spPr>
            <a:xfrm>
              <a:off x="10076227" y="2945353"/>
              <a:ext cx="1454331" cy="278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상세 보기</a:t>
              </a:r>
            </a:p>
          </p:txBody>
        </p:sp>
      </p:grp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05B0DFC8-4FE9-7834-C96F-7FB796729485}"/>
              </a:ext>
            </a:extLst>
          </p:cNvPr>
          <p:cNvSpPr/>
          <p:nvPr/>
        </p:nvSpPr>
        <p:spPr>
          <a:xfrm>
            <a:off x="6858608" y="5712234"/>
            <a:ext cx="1659469" cy="713166"/>
          </a:xfrm>
          <a:prstGeom prst="roundRect">
            <a:avLst>
              <a:gd name="adj" fmla="val 62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94B3A83-FD1F-0BE5-7BE2-297AC125FAE5}"/>
              </a:ext>
            </a:extLst>
          </p:cNvPr>
          <p:cNvSpPr txBox="1"/>
          <p:nvPr/>
        </p:nvSpPr>
        <p:spPr>
          <a:xfrm>
            <a:off x="6852191" y="6026224"/>
            <a:ext cx="165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16A1EA2-93E1-D107-0A3C-2C42CA2B5A45}"/>
              </a:ext>
            </a:extLst>
          </p:cNvPr>
          <p:cNvSpPr txBox="1"/>
          <p:nvPr/>
        </p:nvSpPr>
        <p:spPr>
          <a:xfrm>
            <a:off x="6855175" y="5762579"/>
            <a:ext cx="6513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0" name="그림 269">
            <a:extLst>
              <a:ext uri="{FF2B5EF4-FFF2-40B4-BE49-F238E27FC236}">
                <a16:creationId xmlns:a16="http://schemas.microsoft.com/office/drawing/2014/main" id="{664304DA-4D5A-8A9E-9F9B-70F3ADB7A6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29" y="5773138"/>
            <a:ext cx="178935" cy="178935"/>
          </a:xfrm>
          <a:prstGeom prst="rect">
            <a:avLst/>
          </a:prstGeom>
        </p:spPr>
      </p:pic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0E11C7C0-604F-1E3D-61AB-94CEB1FFB46D}"/>
              </a:ext>
            </a:extLst>
          </p:cNvPr>
          <p:cNvCxnSpPr>
            <a:cxnSpLocks/>
          </p:cNvCxnSpPr>
          <p:nvPr/>
        </p:nvCxnSpPr>
        <p:spPr>
          <a:xfrm>
            <a:off x="6902509" y="6344214"/>
            <a:ext cx="1467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CF8FA7-1777-7E70-F8E7-A7C3ED07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39498"/>
              </p:ext>
            </p:extLst>
          </p:nvPr>
        </p:nvGraphicFramePr>
        <p:xfrm>
          <a:off x="9472991" y="589139"/>
          <a:ext cx="2645322" cy="258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AI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맞춤 추천 공고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회원 가입에서 등록한 정보를 기반으로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AI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맞춤 추천 공고 노출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종업원 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기업형태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기업 규모를 기반으로 추천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5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개 항목 노출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아래로 스크롤 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공고 리스트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인력지원 사업으로 한정해서 사업 공고 목록 구성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즐겨찾기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선택 시 즐겨찾기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제거 시 추가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토스트 메시지 노출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초 노출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AA378C17-4384-BB53-A78D-13EC12403DE7}"/>
              </a:ext>
            </a:extLst>
          </p:cNvPr>
          <p:cNvSpPr/>
          <p:nvPr/>
        </p:nvSpPr>
        <p:spPr>
          <a:xfrm>
            <a:off x="8648445" y="7712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A16F6CF-0EA0-48BB-9C06-0D74718ED3AD}"/>
              </a:ext>
            </a:extLst>
          </p:cNvPr>
          <p:cNvSpPr/>
          <p:nvPr/>
        </p:nvSpPr>
        <p:spPr>
          <a:xfrm>
            <a:off x="2604162" y="14471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D495C58-C660-DBE2-B3BB-1B89CC1A7CCF}"/>
              </a:ext>
            </a:extLst>
          </p:cNvPr>
          <p:cNvSpPr/>
          <p:nvPr/>
        </p:nvSpPr>
        <p:spPr>
          <a:xfrm>
            <a:off x="6293846" y="19710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B51ADB-4737-9BCD-01BD-F9296A30AA03}"/>
              </a:ext>
            </a:extLst>
          </p:cNvPr>
          <p:cNvSpPr txBox="1"/>
          <p:nvPr/>
        </p:nvSpPr>
        <p:spPr>
          <a:xfrm>
            <a:off x="2924175" y="521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공고검색</a:t>
            </a:r>
          </a:p>
        </p:txBody>
      </p:sp>
      <p:sp>
        <p:nvSpPr>
          <p:cNvPr id="27" name="Shape 152">
            <a:extLst>
              <a:ext uri="{FF2B5EF4-FFF2-40B4-BE49-F238E27FC236}">
                <a16:creationId xmlns:a16="http://schemas.microsoft.com/office/drawing/2014/main" id="{4246BA56-523A-8549-7F0A-99798197B6CD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D5C83CD-BBED-B5F8-5E0C-257E7EB0890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4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78EC2C-89FF-161C-872D-7A40035740A4}"/>
              </a:ext>
            </a:extLst>
          </p:cNvPr>
          <p:cNvGrpSpPr/>
          <p:nvPr/>
        </p:nvGrpSpPr>
        <p:grpSpPr>
          <a:xfrm>
            <a:off x="348630" y="422275"/>
            <a:ext cx="8382000" cy="6013450"/>
            <a:chOff x="647700" y="546100"/>
            <a:chExt cx="10096500" cy="580390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864BC7-03C1-92DB-D86D-BE44434E2A43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09EA66-8027-3E61-5C77-A1D65EF25C4B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66CB93B-E3EA-F04E-E327-0D111E257781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D5FBDE05-96DD-D9CB-2C2A-BA027CB4941F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그래픽 155" descr="돋보기">
              <a:extLst>
                <a:ext uri="{FF2B5EF4-FFF2-40B4-BE49-F238E27FC236}">
                  <a16:creationId xmlns:a16="http://schemas.microsoft.com/office/drawing/2014/main" id="{35350127-F7B8-CDBA-0FDB-538553B79824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843E595-6183-93EA-3905-C6299CD182C7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8">
            <a:extLst>
              <a:ext uri="{FF2B5EF4-FFF2-40B4-BE49-F238E27FC236}">
                <a16:creationId xmlns:a16="http://schemas.microsoft.com/office/drawing/2014/main" id="{D0FB26AA-0462-A37F-251D-1B1344B4EF79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8301DD2-4804-E9FE-2E84-B4F3A810135F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58" name="Shape 152">
              <a:extLst>
                <a:ext uri="{FF2B5EF4-FFF2-40B4-BE49-F238E27FC236}">
                  <a16:creationId xmlns:a16="http://schemas.microsoft.com/office/drawing/2014/main" id="{8F0B0D66-215D-373D-C353-DF0AE4207800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59" name="Shape 152">
              <a:extLst>
                <a:ext uri="{FF2B5EF4-FFF2-40B4-BE49-F238E27FC236}">
                  <a16:creationId xmlns:a16="http://schemas.microsoft.com/office/drawing/2014/main" id="{6CDD19CD-B52A-39DE-9C3A-A2985D65450E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1" name="그래픽 155" descr="돋보기">
              <a:extLst>
                <a:ext uri="{FF2B5EF4-FFF2-40B4-BE49-F238E27FC236}">
                  <a16:creationId xmlns:a16="http://schemas.microsoft.com/office/drawing/2014/main" id="{5B8B237D-A095-6296-05D1-82CAE1F60AE2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CD4F90C8-485E-5838-D5E4-257B44A95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7E9E328-7120-7453-3A08-C1E56D872F86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모서리가 둥근 직사각형 95">
            <a:extLst>
              <a:ext uri="{FF2B5EF4-FFF2-40B4-BE49-F238E27FC236}">
                <a16:creationId xmlns:a16="http://schemas.microsoft.com/office/drawing/2014/main" id="{C18303B0-BC4E-DF24-49C0-0C4867A7F171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FBBB9E60-75AE-C5C2-0982-1E1FF6774A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5DDB5FE5-B54F-811A-EBAA-B7512478D8C5}"/>
              </a:ext>
            </a:extLst>
          </p:cNvPr>
          <p:cNvSpPr txBox="1"/>
          <p:nvPr/>
        </p:nvSpPr>
        <p:spPr>
          <a:xfrm>
            <a:off x="6888021" y="968574"/>
            <a:ext cx="1581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AI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맞춤 추천 공고</a:t>
            </a: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9EB20CE6-9E1B-344D-9524-0972338DF174}"/>
              </a:ext>
            </a:extLst>
          </p:cNvPr>
          <p:cNvSpPr/>
          <p:nvPr/>
        </p:nvSpPr>
        <p:spPr>
          <a:xfrm>
            <a:off x="8648445" y="13029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88" name="사각형: 둥근 모서리 287">
            <a:extLst>
              <a:ext uri="{FF2B5EF4-FFF2-40B4-BE49-F238E27FC236}">
                <a16:creationId xmlns:a16="http://schemas.microsoft.com/office/drawing/2014/main" id="{04C364BA-054F-0572-AFEA-5855BE972A5E}"/>
              </a:ext>
            </a:extLst>
          </p:cNvPr>
          <p:cNvSpPr/>
          <p:nvPr/>
        </p:nvSpPr>
        <p:spPr>
          <a:xfrm>
            <a:off x="6849104" y="1414317"/>
            <a:ext cx="1659469" cy="2123182"/>
          </a:xfrm>
          <a:prstGeom prst="roundRect">
            <a:avLst>
              <a:gd name="adj" fmla="val 62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Image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48C1816-D469-06C7-BEBB-84F2BABDB952}"/>
              </a:ext>
            </a:extLst>
          </p:cNvPr>
          <p:cNvSpPr txBox="1"/>
          <p:nvPr/>
        </p:nvSpPr>
        <p:spPr>
          <a:xfrm>
            <a:off x="6888208" y="3571208"/>
            <a:ext cx="158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아쉽게도 추천할 만한 공고가 없습니다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0EF831B2-AA55-069E-F399-DBD382283448}"/>
              </a:ext>
            </a:extLst>
          </p:cNvPr>
          <p:cNvSpPr/>
          <p:nvPr/>
        </p:nvSpPr>
        <p:spPr>
          <a:xfrm>
            <a:off x="3740136" y="2055951"/>
            <a:ext cx="1659469" cy="2123182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Image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91B2197-857E-740D-6ACE-D567A0CBA23C}"/>
              </a:ext>
            </a:extLst>
          </p:cNvPr>
          <p:cNvSpPr txBox="1"/>
          <p:nvPr/>
        </p:nvSpPr>
        <p:spPr>
          <a:xfrm>
            <a:off x="3661299" y="4304228"/>
            <a:ext cx="1817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아쉽게도 일치하는 내용이 없습니다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B299D62B-B055-AD9B-5B94-FD7B0861F8D1}"/>
              </a:ext>
            </a:extLst>
          </p:cNvPr>
          <p:cNvSpPr/>
          <p:nvPr/>
        </p:nvSpPr>
        <p:spPr>
          <a:xfrm>
            <a:off x="5415940" y="19402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93" name="표 292">
            <a:extLst>
              <a:ext uri="{FF2B5EF4-FFF2-40B4-BE49-F238E27FC236}">
                <a16:creationId xmlns:a16="http://schemas.microsoft.com/office/drawing/2014/main" id="{842A6D7B-494F-F3C4-EA20-431C09EB9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94351"/>
              </p:ext>
            </p:extLst>
          </p:nvPr>
        </p:nvGraphicFramePr>
        <p:xfrm>
          <a:off x="9472991" y="589139"/>
          <a:ext cx="2645322" cy="164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검색 결과 없을 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이미지 및 텍스트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AI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맞춤 추천 공고 없을 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이미지 및 텍스트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8633C0-9EF8-CF48-CAE7-4C8026955FF5}"/>
              </a:ext>
            </a:extLst>
          </p:cNvPr>
          <p:cNvSpPr txBox="1"/>
          <p:nvPr/>
        </p:nvSpPr>
        <p:spPr>
          <a:xfrm>
            <a:off x="2924175" y="52175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공고검색 </a:t>
            </a:r>
            <a:r>
              <a:rPr lang="en-US" altLang="ko-KR" sz="1000" dirty="0"/>
              <a:t>- Default</a:t>
            </a:r>
            <a:endParaRPr lang="ko-KR" altLang="en-US" sz="1000" dirty="0"/>
          </a:p>
        </p:txBody>
      </p:sp>
      <p:sp>
        <p:nvSpPr>
          <p:cNvPr id="3" name="Shape 152">
            <a:extLst>
              <a:ext uri="{FF2B5EF4-FFF2-40B4-BE49-F238E27FC236}">
                <a16:creationId xmlns:a16="http://schemas.microsoft.com/office/drawing/2014/main" id="{BC15C1CA-1207-D525-B403-649381FEB027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63CFDD-2AF8-F61F-2EB7-452A624F6CD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1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348630" y="422275"/>
            <a:ext cx="8382000" cy="6013450"/>
            <a:chOff x="647700" y="546100"/>
            <a:chExt cx="10096500" cy="58039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3EE962-684F-9665-D51C-AB91DAB1031A}"/>
              </a:ext>
            </a:extLst>
          </p:cNvPr>
          <p:cNvSpPr txBox="1"/>
          <p:nvPr/>
        </p:nvSpPr>
        <p:spPr>
          <a:xfrm>
            <a:off x="6888021" y="968574"/>
            <a:ext cx="1581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AI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맞춤 추천 공고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CF8FA7-1777-7E70-F8E7-A7C3ED07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16082"/>
              </p:ext>
            </p:extLst>
          </p:nvPr>
        </p:nvGraphicFramePr>
        <p:xfrm>
          <a:off x="9472991" y="589139"/>
          <a:ext cx="2645322" cy="135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공고 로딩 시 로딩 아이콘 노출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A40D9D83-67D7-32AA-D3B5-ED01A65148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959" y="3088612"/>
            <a:ext cx="928276" cy="92827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42ECFDB-1F5A-D8FB-9DE1-540B0F7544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42" y="3088612"/>
            <a:ext cx="928276" cy="92827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F4498F80-B259-B847-B609-2F317B18C499}"/>
              </a:ext>
            </a:extLst>
          </p:cNvPr>
          <p:cNvSpPr/>
          <p:nvPr/>
        </p:nvSpPr>
        <p:spPr>
          <a:xfrm>
            <a:off x="4900235" y="31303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91F57-B82C-180E-1FC2-F8E9BF7AADEA}"/>
              </a:ext>
            </a:extLst>
          </p:cNvPr>
          <p:cNvSpPr txBox="1"/>
          <p:nvPr/>
        </p:nvSpPr>
        <p:spPr>
          <a:xfrm>
            <a:off x="2924175" y="52175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공고검색 </a:t>
            </a:r>
            <a:r>
              <a:rPr lang="en-US" altLang="ko-KR" sz="1000" dirty="0"/>
              <a:t>– Loading</a:t>
            </a:r>
            <a:endParaRPr lang="ko-KR" altLang="en-US" sz="1000" dirty="0"/>
          </a:p>
        </p:txBody>
      </p:sp>
      <p:sp>
        <p:nvSpPr>
          <p:cNvPr id="22" name="Shape 152">
            <a:extLst>
              <a:ext uri="{FF2B5EF4-FFF2-40B4-BE49-F238E27FC236}">
                <a16:creationId xmlns:a16="http://schemas.microsoft.com/office/drawing/2014/main" id="{0DEC30A4-9B7A-5917-1391-03DCAEC115D2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9893D26-1769-5F2C-FC86-693D20154D5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348630" y="422275"/>
            <a:ext cx="8382000" cy="6013450"/>
            <a:chOff x="647700" y="546100"/>
            <a:chExt cx="10096500" cy="58039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96308E5-E47E-CAAC-6CF6-749D679A10A6}"/>
              </a:ext>
            </a:extLst>
          </p:cNvPr>
          <p:cNvSpPr/>
          <p:nvPr/>
        </p:nvSpPr>
        <p:spPr>
          <a:xfrm>
            <a:off x="7459954" y="1210533"/>
            <a:ext cx="415419" cy="415719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4B875-7F2E-EF95-C11E-E0737FAB00B2}"/>
              </a:ext>
            </a:extLst>
          </p:cNvPr>
          <p:cNvSpPr txBox="1"/>
          <p:nvPr/>
        </p:nvSpPr>
        <p:spPr>
          <a:xfrm>
            <a:off x="6879362" y="1638600"/>
            <a:ext cx="158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BDA3E6-E354-700B-3705-DFB4CA422BBB}"/>
              </a:ext>
            </a:extLst>
          </p:cNvPr>
          <p:cNvCxnSpPr/>
          <p:nvPr/>
        </p:nvCxnSpPr>
        <p:spPr>
          <a:xfrm>
            <a:off x="6738361" y="1974283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8F6D88-8314-2AFB-6635-E4602CA3E6BE}"/>
              </a:ext>
            </a:extLst>
          </p:cNvPr>
          <p:cNvCxnSpPr>
            <a:cxnSpLocks/>
          </p:cNvCxnSpPr>
          <p:nvPr/>
        </p:nvCxnSpPr>
        <p:spPr>
          <a:xfrm>
            <a:off x="6738361" y="3921745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C3EC41-43EE-2C70-A070-7344FCBD4A9F}"/>
              </a:ext>
            </a:extLst>
          </p:cNvPr>
          <p:cNvCxnSpPr/>
          <p:nvPr/>
        </p:nvCxnSpPr>
        <p:spPr>
          <a:xfrm>
            <a:off x="6738361" y="5348256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FDC86-1EEA-2135-35B6-A32A919B9575}"/>
              </a:ext>
            </a:extLst>
          </p:cNvPr>
          <p:cNvSpPr/>
          <p:nvPr/>
        </p:nvSpPr>
        <p:spPr>
          <a:xfrm>
            <a:off x="6910539" y="6098244"/>
            <a:ext cx="1454331" cy="278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사이트 바로가기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D5E6A-2244-7FF6-A2E3-15CACC680300}"/>
              </a:ext>
            </a:extLst>
          </p:cNvPr>
          <p:cNvSpPr txBox="1"/>
          <p:nvPr/>
        </p:nvSpPr>
        <p:spPr>
          <a:xfrm>
            <a:off x="7843684" y="1141238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48F0F-5045-BF0E-F096-23604AFB1B25}"/>
              </a:ext>
            </a:extLst>
          </p:cNvPr>
          <p:cNvSpPr txBox="1"/>
          <p:nvPr/>
        </p:nvSpPr>
        <p:spPr>
          <a:xfrm>
            <a:off x="6780032" y="4123349"/>
            <a:ext cx="18636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지역에서 발생하는 다양한 데이터를 활용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학습용 데이터 제작 스타트업 및 디지털 공공 일자리 창출을 위하여 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2023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인공지능 학습용 데이터 제작지원」 대상기업을 모집하오니 참여를 희망하는 기업은 신청해 주시기 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대전소재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학습데이터 제작이 가능한 기업 또는 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공고일 현재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이상이 대전광역시에 소재한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접수마감일 전까지 대전광역시에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이상을 이전한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CE35C-A1C0-5563-F25E-4B4C2FB2AE00}"/>
              </a:ext>
            </a:extLst>
          </p:cNvPr>
          <p:cNvGrpSpPr/>
          <p:nvPr/>
        </p:nvGrpSpPr>
        <p:grpSpPr>
          <a:xfrm>
            <a:off x="6738361" y="2037556"/>
            <a:ext cx="1831015" cy="184666"/>
            <a:chOff x="6879550" y="1932781"/>
            <a:chExt cx="1831015" cy="1846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277AFE-88D3-BB48-A026-7C3ABF549C0E}"/>
                </a:ext>
              </a:extLst>
            </p:cNvPr>
            <p:cNvSpPr txBox="1"/>
            <p:nvPr/>
          </p:nvSpPr>
          <p:spPr>
            <a:xfrm>
              <a:off x="7923510" y="193278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인력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047BF8-1470-8941-B75E-3CFD5FEDFC4D}"/>
                </a:ext>
              </a:extLst>
            </p:cNvPr>
            <p:cNvSpPr txBox="1"/>
            <p:nvPr/>
          </p:nvSpPr>
          <p:spPr>
            <a:xfrm>
              <a:off x="6879550" y="193278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분야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17FF058-761D-C0A9-DCC6-4C04AC2B0D79}"/>
              </a:ext>
            </a:extLst>
          </p:cNvPr>
          <p:cNvGrpSpPr/>
          <p:nvPr/>
        </p:nvGrpSpPr>
        <p:grpSpPr>
          <a:xfrm>
            <a:off x="6738361" y="2206171"/>
            <a:ext cx="1842722" cy="184666"/>
            <a:chOff x="6871261" y="2103536"/>
            <a:chExt cx="1842722" cy="1846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A71ED2-8D8E-FF04-0C26-084E443A2B2A}"/>
                </a:ext>
              </a:extLst>
            </p:cNvPr>
            <p:cNvSpPr txBox="1"/>
            <p:nvPr/>
          </p:nvSpPr>
          <p:spPr>
            <a:xfrm>
              <a:off x="6871261" y="2103536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사업목적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33B013-84CE-400F-4D26-3107653972FB}"/>
                </a:ext>
              </a:extLst>
            </p:cNvPr>
            <p:cNvSpPr txBox="1"/>
            <p:nvPr/>
          </p:nvSpPr>
          <p:spPr>
            <a:xfrm>
              <a:off x="7926928" y="2103536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일반인력지원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830D938-784F-70F3-AAC4-FB257EF2EBBF}"/>
              </a:ext>
            </a:extLst>
          </p:cNvPr>
          <p:cNvGrpSpPr/>
          <p:nvPr/>
        </p:nvGrpSpPr>
        <p:grpSpPr>
          <a:xfrm>
            <a:off x="6738361" y="2374786"/>
            <a:ext cx="1842722" cy="184666"/>
            <a:chOff x="6871538" y="2274291"/>
            <a:chExt cx="1842722" cy="1846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33496A-EA86-0759-A63A-2A2AD8293016}"/>
                </a:ext>
              </a:extLst>
            </p:cNvPr>
            <p:cNvSpPr txBox="1"/>
            <p:nvPr/>
          </p:nvSpPr>
          <p:spPr>
            <a:xfrm>
              <a:off x="6871538" y="227429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소관부처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664BAC-CE90-7470-8053-74F1D0570EAC}"/>
                </a:ext>
              </a:extLst>
            </p:cNvPr>
            <p:cNvSpPr txBox="1"/>
            <p:nvPr/>
          </p:nvSpPr>
          <p:spPr>
            <a:xfrm>
              <a:off x="7927205" y="227429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대구광역시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D81893A-40B0-EC19-552F-420835A6889E}"/>
              </a:ext>
            </a:extLst>
          </p:cNvPr>
          <p:cNvGrpSpPr/>
          <p:nvPr/>
        </p:nvGrpSpPr>
        <p:grpSpPr>
          <a:xfrm>
            <a:off x="6738361" y="2543401"/>
            <a:ext cx="1842722" cy="276999"/>
            <a:chOff x="6867566" y="2445046"/>
            <a:chExt cx="1842722" cy="2769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9C0B84-F138-1F70-144D-02412BDF931C}"/>
                </a:ext>
              </a:extLst>
            </p:cNvPr>
            <p:cNvSpPr txBox="1"/>
            <p:nvPr/>
          </p:nvSpPr>
          <p:spPr>
            <a:xfrm>
              <a:off x="6867566" y="249121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수행기관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7EAD9E-1C97-C26B-7822-2EE9112F851E}"/>
                </a:ext>
              </a:extLst>
            </p:cNvPr>
            <p:cNvSpPr txBox="1"/>
            <p:nvPr/>
          </p:nvSpPr>
          <p:spPr>
            <a:xfrm>
              <a:off x="7923233" y="2445046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KOTRA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대전 대구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세종지원단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26FEEAC-399F-AE00-2EB1-EA02E89C6859}"/>
              </a:ext>
            </a:extLst>
          </p:cNvPr>
          <p:cNvGrpSpPr/>
          <p:nvPr/>
        </p:nvGrpSpPr>
        <p:grpSpPr>
          <a:xfrm>
            <a:off x="6738361" y="2972964"/>
            <a:ext cx="1833714" cy="276999"/>
            <a:chOff x="6867566" y="2877719"/>
            <a:chExt cx="1833714" cy="27699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0832B5-4A3A-198D-FF88-B8FA36340A53}"/>
                </a:ext>
              </a:extLst>
            </p:cNvPr>
            <p:cNvSpPr txBox="1"/>
            <p:nvPr/>
          </p:nvSpPr>
          <p:spPr>
            <a:xfrm>
              <a:off x="6867566" y="2923885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접수기간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8ADBB8-A614-0C32-7AC9-2C670EBADF90}"/>
                </a:ext>
              </a:extLst>
            </p:cNvPr>
            <p:cNvSpPr txBox="1"/>
            <p:nvPr/>
          </p:nvSpPr>
          <p:spPr>
            <a:xfrm>
              <a:off x="7914225" y="2877719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2023-05-10 ~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 2023-06-30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380C1DB-97D8-8ACF-AEF8-6154279017C4}"/>
              </a:ext>
            </a:extLst>
          </p:cNvPr>
          <p:cNvSpPr txBox="1"/>
          <p:nvPr/>
        </p:nvSpPr>
        <p:spPr>
          <a:xfrm>
            <a:off x="6780032" y="3958741"/>
            <a:ext cx="6513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사업안내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40856AA-6DF0-161F-B6B8-33AC42705EC2}"/>
              </a:ext>
            </a:extLst>
          </p:cNvPr>
          <p:cNvGrpSpPr/>
          <p:nvPr/>
        </p:nvGrpSpPr>
        <p:grpSpPr>
          <a:xfrm>
            <a:off x="6738361" y="3233912"/>
            <a:ext cx="1833714" cy="276999"/>
            <a:chOff x="6866736" y="3104212"/>
            <a:chExt cx="1833714" cy="27699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AEBF4F-BA3A-7DD3-5BD9-52114747A400}"/>
                </a:ext>
              </a:extLst>
            </p:cNvPr>
            <p:cNvSpPr txBox="1"/>
            <p:nvPr/>
          </p:nvSpPr>
          <p:spPr>
            <a:xfrm>
              <a:off x="6866736" y="31503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문의처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36261F-0F18-D2D7-4139-01A37178EA21}"/>
                </a:ext>
              </a:extLst>
            </p:cNvPr>
            <p:cNvSpPr txBox="1"/>
            <p:nvPr/>
          </p:nvSpPr>
          <p:spPr>
            <a:xfrm>
              <a:off x="7913395" y="3104212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TEL : 0000-0000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FAX : 0000-0000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8E88304-90B8-9942-8B44-9EDDCADCA193}"/>
              </a:ext>
            </a:extLst>
          </p:cNvPr>
          <p:cNvGrpSpPr/>
          <p:nvPr/>
        </p:nvGrpSpPr>
        <p:grpSpPr>
          <a:xfrm>
            <a:off x="6758166" y="5408505"/>
            <a:ext cx="1812868" cy="610654"/>
            <a:chOff x="6866736" y="5182786"/>
            <a:chExt cx="1812868" cy="61065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7FB81F7-95B8-3F2B-5992-742F3009C35D}"/>
                </a:ext>
              </a:extLst>
            </p:cNvPr>
            <p:cNvGrpSpPr/>
            <p:nvPr/>
          </p:nvGrpSpPr>
          <p:grpSpPr>
            <a:xfrm>
              <a:off x="6869086" y="5182786"/>
              <a:ext cx="1810518" cy="184666"/>
              <a:chOff x="6847711" y="5009821"/>
              <a:chExt cx="1810518" cy="18466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28E97F-6205-E006-CA0D-ED9E5CEDB98D}"/>
                  </a:ext>
                </a:extLst>
              </p:cNvPr>
              <p:cNvSpPr txBox="1"/>
              <p:nvPr/>
            </p:nvSpPr>
            <p:spPr>
              <a:xfrm>
                <a:off x="6977271" y="5009821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C65BF0BB-419A-22F8-7CB2-283EC0030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7711" y="5017001"/>
                <a:ext cx="171398" cy="168069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9203D45-AFD6-2E33-A30D-8DF1C7C2DE6E}"/>
                </a:ext>
              </a:extLst>
            </p:cNvPr>
            <p:cNvGrpSpPr/>
            <p:nvPr/>
          </p:nvGrpSpPr>
          <p:grpSpPr>
            <a:xfrm>
              <a:off x="6868306" y="5349614"/>
              <a:ext cx="1811298" cy="276999"/>
              <a:chOff x="6846931" y="5248665"/>
              <a:chExt cx="1811298" cy="276999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9873277D-AC2E-287E-39FF-E86CBE49F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6931" y="5300527"/>
                <a:ext cx="171398" cy="168069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49B8F2-2433-7BC8-FCE6-C1B51D18ECA2}"/>
                  </a:ext>
                </a:extLst>
              </p:cNvPr>
              <p:cNvSpPr txBox="1"/>
              <p:nvPr/>
            </p:nvSpPr>
            <p:spPr>
              <a:xfrm>
                <a:off x="6977271" y="5248665"/>
                <a:ext cx="168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20230538694-00_1684978964515_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붙임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2) </a:t>
                </a:r>
              </a:p>
              <a:p>
                <a:pPr algn="l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학술용역계약조건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.hwp</a:t>
                </a:r>
                <a:endParaRPr lang="en-US" altLang="ko-KR" sz="6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855FC0F-BCDE-0E56-24AF-3C22C4532900}"/>
                </a:ext>
              </a:extLst>
            </p:cNvPr>
            <p:cNvGrpSpPr/>
            <p:nvPr/>
          </p:nvGrpSpPr>
          <p:grpSpPr>
            <a:xfrm>
              <a:off x="6866736" y="5608774"/>
              <a:ext cx="1812868" cy="184666"/>
              <a:chOff x="6845361" y="5525972"/>
              <a:chExt cx="1812868" cy="18466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A45B01C5-6167-E1D7-5438-C44F98C8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5361" y="5532035"/>
                <a:ext cx="171398" cy="168069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505AC0-E61F-A8E5-458B-8928039ED2A2}"/>
                  </a:ext>
                </a:extLst>
              </p:cNvPr>
              <p:cNvSpPr txBox="1"/>
              <p:nvPr/>
            </p:nvSpPr>
            <p:spPr>
              <a:xfrm>
                <a:off x="6977271" y="5525972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A8F6EEF-C2A4-4CE8-2F34-5517100973AA}"/>
              </a:ext>
            </a:extLst>
          </p:cNvPr>
          <p:cNvGrpSpPr/>
          <p:nvPr/>
        </p:nvGrpSpPr>
        <p:grpSpPr>
          <a:xfrm>
            <a:off x="6738361" y="2804349"/>
            <a:ext cx="1833714" cy="184666"/>
            <a:chOff x="6866736" y="2689377"/>
            <a:chExt cx="1833714" cy="18466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DD0F6D-F5DE-DA0D-7399-01308F9D142E}"/>
                </a:ext>
              </a:extLst>
            </p:cNvPr>
            <p:cNvSpPr txBox="1"/>
            <p:nvPr/>
          </p:nvSpPr>
          <p:spPr>
            <a:xfrm>
              <a:off x="6866736" y="2689377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게시일시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105F80-9774-208D-ADC0-5B7972C4015D}"/>
                </a:ext>
              </a:extLst>
            </p:cNvPr>
            <p:cNvSpPr txBox="1"/>
            <p:nvPr/>
          </p:nvSpPr>
          <p:spPr>
            <a:xfrm>
              <a:off x="7913395" y="2689377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2023-05-08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F6A9DDC-5B6A-E756-AED6-961A8D2F3BEE}"/>
              </a:ext>
            </a:extLst>
          </p:cNvPr>
          <p:cNvSpPr txBox="1"/>
          <p:nvPr/>
        </p:nvSpPr>
        <p:spPr>
          <a:xfrm>
            <a:off x="6782413" y="5108465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더보기</a:t>
            </a: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8369120-FFFB-1B07-5EA5-863E97C74F1F}"/>
              </a:ext>
            </a:extLst>
          </p:cNvPr>
          <p:cNvSpPr/>
          <p:nvPr/>
        </p:nvSpPr>
        <p:spPr>
          <a:xfrm rot="10800000">
            <a:off x="7143114" y="5176593"/>
            <a:ext cx="54797" cy="47239"/>
          </a:xfrm>
          <a:prstGeom prst="triangle">
            <a:avLst/>
          </a:prstGeom>
          <a:solidFill>
            <a:srgbClr val="595959"/>
          </a:solidFill>
          <a:ln cap="rnd">
            <a:solidFill>
              <a:srgbClr val="595959"/>
            </a:solidFill>
          </a:ln>
          <a:effectLst>
            <a:softEdge rad="381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E7F7A0E-B808-19AF-ECE0-6C9EF2FAC37C}"/>
              </a:ext>
            </a:extLst>
          </p:cNvPr>
          <p:cNvGrpSpPr/>
          <p:nvPr/>
        </p:nvGrpSpPr>
        <p:grpSpPr>
          <a:xfrm>
            <a:off x="6738361" y="3676551"/>
            <a:ext cx="1833714" cy="197742"/>
            <a:chOff x="6867629" y="3497842"/>
            <a:chExt cx="1833714" cy="19774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0046D6D-05AF-A928-7097-2A06213AA2ED}"/>
                </a:ext>
              </a:extLst>
            </p:cNvPr>
            <p:cNvSpPr txBox="1"/>
            <p:nvPr/>
          </p:nvSpPr>
          <p:spPr>
            <a:xfrm>
              <a:off x="6867629" y="351091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사업금액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503DA0-59F0-3656-3F07-05FD7A2B4FF4}"/>
                </a:ext>
              </a:extLst>
            </p:cNvPr>
            <p:cNvSpPr txBox="1"/>
            <p:nvPr/>
          </p:nvSpPr>
          <p:spPr>
            <a:xfrm>
              <a:off x="7914288" y="349784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100,000,000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33AE202-3962-D316-F05F-F60A505A5740}"/>
              </a:ext>
            </a:extLst>
          </p:cNvPr>
          <p:cNvGrpSpPr/>
          <p:nvPr/>
        </p:nvGrpSpPr>
        <p:grpSpPr>
          <a:xfrm>
            <a:off x="6738361" y="3494860"/>
            <a:ext cx="1833714" cy="197742"/>
            <a:chOff x="6859981" y="3332602"/>
            <a:chExt cx="1833714" cy="19774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B07FD0-9A98-AF59-2856-D60973B6C856}"/>
                </a:ext>
              </a:extLst>
            </p:cNvPr>
            <p:cNvSpPr txBox="1"/>
            <p:nvPr/>
          </p:nvSpPr>
          <p:spPr>
            <a:xfrm>
              <a:off x="6859981" y="33456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예가방법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EEE49C-8133-44FB-EAEB-47EEEA83357D}"/>
                </a:ext>
              </a:extLst>
            </p:cNvPr>
            <p:cNvSpPr txBox="1"/>
            <p:nvPr/>
          </p:nvSpPr>
          <p:spPr>
            <a:xfrm>
              <a:off x="7906640" y="333260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단일예가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99817C-E99C-143E-9105-4BDC8E08BBBE}"/>
              </a:ext>
            </a:extLst>
          </p:cNvPr>
          <p:cNvSpPr/>
          <p:nvPr/>
        </p:nvSpPr>
        <p:spPr>
          <a:xfrm>
            <a:off x="2710307" y="1769264"/>
            <a:ext cx="3683000" cy="949606"/>
          </a:xfrm>
          <a:prstGeom prst="roundRect">
            <a:avLst>
              <a:gd name="adj" fmla="val 123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A846E3D1-9EA4-01B4-ECA5-1486C4270B67}"/>
              </a:ext>
            </a:extLst>
          </p:cNvPr>
          <p:cNvSpPr/>
          <p:nvPr/>
        </p:nvSpPr>
        <p:spPr>
          <a:xfrm>
            <a:off x="2817199" y="1872714"/>
            <a:ext cx="521623" cy="522000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D1EB2B-EC24-7607-050A-77E20180A7BC}"/>
              </a:ext>
            </a:extLst>
          </p:cNvPr>
          <p:cNvSpPr txBox="1"/>
          <p:nvPr/>
        </p:nvSpPr>
        <p:spPr>
          <a:xfrm>
            <a:off x="3414331" y="1844091"/>
            <a:ext cx="28303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070BFA-52C5-58CC-B8BA-0EED2D6ABB72}"/>
              </a:ext>
            </a:extLst>
          </p:cNvPr>
          <p:cNvSpPr txBox="1"/>
          <p:nvPr/>
        </p:nvSpPr>
        <p:spPr>
          <a:xfrm>
            <a:off x="3414331" y="2086153"/>
            <a:ext cx="2830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일반인력지원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011E72-3D9F-32ED-2E58-98DE6B709711}"/>
              </a:ext>
            </a:extLst>
          </p:cNvPr>
          <p:cNvSpPr txBox="1"/>
          <p:nvPr/>
        </p:nvSpPr>
        <p:spPr>
          <a:xfrm>
            <a:off x="3534348" y="2244527"/>
            <a:ext cx="1749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KOTRA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대전 대구 세종지원단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CF3CBB71-DB51-AEDA-DC83-98B12F3365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624" y="2277271"/>
            <a:ext cx="110242" cy="11024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C4C72E7-3C32-0A1A-FB04-D6EA7F484A2F}"/>
              </a:ext>
            </a:extLst>
          </p:cNvPr>
          <p:cNvSpPr txBox="1"/>
          <p:nvPr/>
        </p:nvSpPr>
        <p:spPr>
          <a:xfrm>
            <a:off x="2815354" y="2430144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C41B489-D079-2150-7B28-D83A1DA4038E}"/>
              </a:ext>
            </a:extLst>
          </p:cNvPr>
          <p:cNvGrpSpPr/>
          <p:nvPr/>
        </p:nvGrpSpPr>
        <p:grpSpPr>
          <a:xfrm>
            <a:off x="4690026" y="2240058"/>
            <a:ext cx="637203" cy="184666"/>
            <a:chOff x="4208046" y="2243233"/>
            <a:chExt cx="637203" cy="184666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ABCEE70E-9912-8B9A-2524-ACE93160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7AAB48-E73A-BB2A-DF7E-305F92CE64F9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8404-9286-0B5E-F7E1-BEFF7DCFC62A}"/>
              </a:ext>
            </a:extLst>
          </p:cNvPr>
          <p:cNvSpPr/>
          <p:nvPr/>
        </p:nvSpPr>
        <p:spPr>
          <a:xfrm>
            <a:off x="3490623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#AI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6E0F525-CF4B-C041-1FE3-E1B6228C9C87}"/>
              </a:ext>
            </a:extLst>
          </p:cNvPr>
          <p:cNvSpPr/>
          <p:nvPr/>
        </p:nvSpPr>
        <p:spPr>
          <a:xfrm>
            <a:off x="4007519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중소기업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B40A676-1CE5-B3A5-27AB-BB3CDF0BB2FE}"/>
              </a:ext>
            </a:extLst>
          </p:cNvPr>
          <p:cNvSpPr/>
          <p:nvPr/>
        </p:nvSpPr>
        <p:spPr>
          <a:xfrm>
            <a:off x="4501532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연구소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7F36E-19C8-6A28-1A0F-E8A2877FB461}"/>
              </a:ext>
            </a:extLst>
          </p:cNvPr>
          <p:cNvSpPr txBox="1"/>
          <p:nvPr/>
        </p:nvSpPr>
        <p:spPr>
          <a:xfrm>
            <a:off x="5456453" y="2422014"/>
            <a:ext cx="787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100,000,000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C46002-CFED-6452-F10B-A03E2411F378}"/>
              </a:ext>
            </a:extLst>
          </p:cNvPr>
          <p:cNvGrpSpPr/>
          <p:nvPr/>
        </p:nvGrpSpPr>
        <p:grpSpPr>
          <a:xfrm>
            <a:off x="2704480" y="2887021"/>
            <a:ext cx="3683000" cy="949606"/>
            <a:chOff x="2818877" y="1772439"/>
            <a:chExt cx="3683000" cy="94960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4C3B493-A7D5-98C4-2C87-D8EEF5C25C84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모서리가 둥근 직사각형 20">
              <a:extLst>
                <a:ext uri="{FF2B5EF4-FFF2-40B4-BE49-F238E27FC236}">
                  <a16:creationId xmlns:a16="http://schemas.microsoft.com/office/drawing/2014/main" id="{07814FA1-E794-C177-E577-DA840F53EEF8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03AA06F-D382-7F16-2348-326A63F7C3D7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667D22-144E-E4AD-8624-23B84FF6629A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33634C-4841-50DF-8D89-FD65F1A1F8A3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7B4A79DE-1F20-97D9-305C-486C22F2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48603D-A77C-C7D6-D94D-43CE3B426E8D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D16632FB-A707-F7EA-C85F-04E7062D2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3980733-B0B2-4E73-481D-AA3A513CDD0B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523D58A-E1C6-0D75-E0B3-BB2C982984AC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EA8E98A-FAF6-2FA2-C31A-5217A8A6A038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4BD7FEEA-0825-3B47-6562-67144795B5ED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F1A7046-7F38-5CA1-E5C5-F1E23172D1E8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B392409-7220-993B-0F07-F9F087BAEE1C}"/>
              </a:ext>
            </a:extLst>
          </p:cNvPr>
          <p:cNvGrpSpPr/>
          <p:nvPr/>
        </p:nvGrpSpPr>
        <p:grpSpPr>
          <a:xfrm>
            <a:off x="2704480" y="3981243"/>
            <a:ext cx="3683000" cy="949606"/>
            <a:chOff x="2818877" y="1772439"/>
            <a:chExt cx="3683000" cy="949606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031C453-2947-7732-D8B6-A6A9D4B6A8FD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모서리가 둥근 직사각형 20">
              <a:extLst>
                <a:ext uri="{FF2B5EF4-FFF2-40B4-BE49-F238E27FC236}">
                  <a16:creationId xmlns:a16="http://schemas.microsoft.com/office/drawing/2014/main" id="{5C3E9CBA-30C5-CA26-46F1-7B815DA19DAE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73CD1-7C4E-A966-DB49-E6C33E1C9241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3B54D50-326C-77FC-090C-0EFBD70C44F7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31A2AC1-0E25-8BF2-D255-1F1FF6DD92B4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110D3C4D-D188-7FC9-2D56-563317BB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777A4EE-EB1F-5590-A89B-F288544B057F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D88F9130-8130-5164-5355-29489C17D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B0086C3-5152-CEA1-F15B-E4548ACF4124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E03E0122-B05C-5F77-B27D-7CF5EE9C9CF2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824A2F7-DDEE-E98F-74E9-A351FF8B6FCE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7EAE665-CAF5-C0BA-6FC8-A8AA14864EA5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E6738E4-6E60-DB7F-292D-888941DE0389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2F09EB4-DB53-EB91-7D91-E2A9400F1C4B}"/>
              </a:ext>
            </a:extLst>
          </p:cNvPr>
          <p:cNvGrpSpPr/>
          <p:nvPr/>
        </p:nvGrpSpPr>
        <p:grpSpPr>
          <a:xfrm>
            <a:off x="2704480" y="5075465"/>
            <a:ext cx="3683000" cy="949606"/>
            <a:chOff x="2818877" y="1772439"/>
            <a:chExt cx="3683000" cy="949606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E754A10-9AC8-7E1C-402C-ACA7B613A3C9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20">
              <a:extLst>
                <a:ext uri="{FF2B5EF4-FFF2-40B4-BE49-F238E27FC236}">
                  <a16:creationId xmlns:a16="http://schemas.microsoft.com/office/drawing/2014/main" id="{288C0D20-D4DC-4075-CAC0-2571AB6CC2E0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DC3DABA-16A1-04A1-E117-939E67F53FFE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752B18-46BE-D3F2-6EB5-2AB02CAA00F2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4CD5252-E1A3-90C1-66B3-D3655B79B2D4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751025DA-20F4-FC10-CE04-1612EAC9D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3DE298E-F72D-93FE-E264-7BE4700247F7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35783C76-5DB1-9E45-EBF8-384A6DF2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446B464-C34E-70F2-BC68-2F8E33C14D04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088450D-1F03-8DE3-179B-4D66A62AD56C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7C97E8D1-1835-7B31-8D48-F760AC45799E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44A0C184-586A-E49B-B844-89499EB4A51D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BF5C7-B376-2584-DA2F-66FBE4BBF7C2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pic>
        <p:nvPicPr>
          <p:cNvPr id="178" name="그림 177">
            <a:extLst>
              <a:ext uri="{FF2B5EF4-FFF2-40B4-BE49-F238E27FC236}">
                <a16:creationId xmlns:a16="http://schemas.microsoft.com/office/drawing/2014/main" id="{75193A0F-AA9D-0C13-E6A2-874E13D60C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31" y="1822073"/>
            <a:ext cx="178935" cy="178935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9300E307-DF0B-AE79-59A5-F56C8B1BB52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40" y="2936301"/>
            <a:ext cx="178935" cy="178935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9BBAB00B-1F9F-01C7-1BB3-9336C8050A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40" y="4022396"/>
            <a:ext cx="178935" cy="178935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102F0825-EC2E-EF57-080D-B4C9D08C415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40" y="5145751"/>
            <a:ext cx="178935" cy="178935"/>
          </a:xfrm>
          <a:prstGeom prst="rect">
            <a:avLst/>
          </a:prstGeom>
        </p:spPr>
      </p:pic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2C1AF9E-5ABE-1AD3-C83B-20B5EF77F276}"/>
              </a:ext>
            </a:extLst>
          </p:cNvPr>
          <p:cNvCxnSpPr>
            <a:cxnSpLocks/>
          </p:cNvCxnSpPr>
          <p:nvPr/>
        </p:nvCxnSpPr>
        <p:spPr>
          <a:xfrm>
            <a:off x="6609730" y="1102509"/>
            <a:ext cx="2120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82E79C4-C1BF-6575-B21E-1457E43853B5}"/>
              </a:ext>
            </a:extLst>
          </p:cNvPr>
          <p:cNvSpPr txBox="1"/>
          <p:nvPr/>
        </p:nvSpPr>
        <p:spPr>
          <a:xfrm>
            <a:off x="7401582" y="874517"/>
            <a:ext cx="578754" cy="201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공고상세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02EB987D-D942-39E3-B95B-FF2A5D4F56E9}"/>
              </a:ext>
            </a:extLst>
          </p:cNvPr>
          <p:cNvGrpSpPr/>
          <p:nvPr/>
        </p:nvGrpSpPr>
        <p:grpSpPr>
          <a:xfrm>
            <a:off x="8528112" y="906146"/>
            <a:ext cx="138449" cy="138449"/>
            <a:chOff x="8383498" y="1163300"/>
            <a:chExt cx="648583" cy="648583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5ABBE19-EDC7-F4AA-C66A-FF839A68DB89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E05C5C02-AD4F-ACA6-A362-96D03EAA35B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92E9B77C-42AD-9EEC-C34F-5E2F33AEF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50AB995-E31F-30A0-BA44-DA2A547A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02970"/>
              </p:ext>
            </p:extLst>
          </p:nvPr>
        </p:nvGraphicFramePr>
        <p:xfrm>
          <a:off x="9472991" y="589139"/>
          <a:ext cx="2645322" cy="273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공고 선택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AI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맞춤 공고 또는 중앙에 공고 선택 시 우측에 공고 상세 내역 노출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중앙에 선택한 공고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Highlight)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“X”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선택 시 공고 상세 종료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-&gt; AI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맞춤 공고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사업 안내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11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줄 이상일 경우 더보기 버튼 노출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더보기 선택 시 사업 안내 텍스트 전체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첨부 파일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첨부 파일 선택 시 파일 다운로드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사이트 바로가기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연결된 사이트 링크로 새창으로 오픈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150A5897-573B-017E-B304-063B02E2FDD7}"/>
              </a:ext>
            </a:extLst>
          </p:cNvPr>
          <p:cNvSpPr/>
          <p:nvPr/>
        </p:nvSpPr>
        <p:spPr>
          <a:xfrm>
            <a:off x="6604784" y="8281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583591-B2EB-B452-DE49-424A11437E37}"/>
              </a:ext>
            </a:extLst>
          </p:cNvPr>
          <p:cNvSpPr/>
          <p:nvPr/>
        </p:nvSpPr>
        <p:spPr>
          <a:xfrm>
            <a:off x="6617493" y="5108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BA4A50E-CA87-5167-5138-3D87889D50F9}"/>
              </a:ext>
            </a:extLst>
          </p:cNvPr>
          <p:cNvSpPr/>
          <p:nvPr/>
        </p:nvSpPr>
        <p:spPr>
          <a:xfrm>
            <a:off x="8568965" y="54002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46847C-E9E8-040F-8A7F-BFEB89023D0B}"/>
              </a:ext>
            </a:extLst>
          </p:cNvPr>
          <p:cNvSpPr/>
          <p:nvPr/>
        </p:nvSpPr>
        <p:spPr>
          <a:xfrm>
            <a:off x="8417942" y="61374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A018F2-AD37-4070-E869-90E5FD52A771}"/>
              </a:ext>
            </a:extLst>
          </p:cNvPr>
          <p:cNvSpPr txBox="1"/>
          <p:nvPr/>
        </p:nvSpPr>
        <p:spPr>
          <a:xfrm>
            <a:off x="2924175" y="52175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공고검색 </a:t>
            </a:r>
            <a:r>
              <a:rPr lang="en-US" altLang="ko-KR" sz="1000" dirty="0"/>
              <a:t>– </a:t>
            </a:r>
            <a:r>
              <a:rPr lang="ko-KR" altLang="en-US" sz="1000" dirty="0"/>
              <a:t>공고상세</a:t>
            </a:r>
          </a:p>
        </p:txBody>
      </p:sp>
      <p:sp>
        <p:nvSpPr>
          <p:cNvPr id="63" name="Shape 152">
            <a:extLst>
              <a:ext uri="{FF2B5EF4-FFF2-40B4-BE49-F238E27FC236}">
                <a16:creationId xmlns:a16="http://schemas.microsoft.com/office/drawing/2014/main" id="{74A264A0-C1C7-8276-6626-D9ACE77AE81D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31BE881B-46ED-3AFE-F7B1-054FFD8AC06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65EEE6-C284-3954-6B3D-005E0B421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68234"/>
              </p:ext>
            </p:extLst>
          </p:nvPr>
        </p:nvGraphicFramePr>
        <p:xfrm>
          <a:off x="541912" y="1223981"/>
          <a:ext cx="11107543" cy="4907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항목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3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목적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200" dirty="0" err="1"/>
                        <a:t>데이터바우처</a:t>
                      </a:r>
                      <a:r>
                        <a:rPr lang="ko-KR" altLang="en-US" sz="1200" dirty="0"/>
                        <a:t> 프로토타입 웹 플랫폼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52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8">
            <a:extLst>
              <a:ext uri="{FF2B5EF4-FFF2-40B4-BE49-F238E27FC236}">
                <a16:creationId xmlns:a16="http://schemas.microsoft.com/office/drawing/2014/main" id="{0BD216CA-FE60-8206-5C1B-0FC1EA1E04A7}"/>
              </a:ext>
            </a:extLst>
          </p:cNvPr>
          <p:cNvSpPr txBox="1">
            <a:spLocks/>
          </p:cNvSpPr>
          <p:nvPr/>
        </p:nvSpPr>
        <p:spPr>
          <a:xfrm>
            <a:off x="343724" y="274640"/>
            <a:ext cx="5752276" cy="3460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AE2B5F-DC05-6AA7-A61C-E8E8799C1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82015"/>
              </p:ext>
            </p:extLst>
          </p:nvPr>
        </p:nvGraphicFramePr>
        <p:xfrm>
          <a:off x="2015112" y="3394631"/>
          <a:ext cx="3175953" cy="220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3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일정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워킹데이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100" dirty="0"/>
                        <a:t>디자인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100" dirty="0"/>
                        <a:t>미정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100" dirty="0" err="1"/>
                        <a:t>퍼블리싱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미정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100" dirty="0"/>
                        <a:t>개발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미정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3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100" dirty="0"/>
                        <a:t>테스트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미정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2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오픈 미정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8591C0-45D4-19E2-8512-0E36A89F1A70}"/>
              </a:ext>
            </a:extLst>
          </p:cNvPr>
          <p:cNvSpPr txBox="1"/>
          <p:nvPr/>
        </p:nvSpPr>
        <p:spPr>
          <a:xfrm>
            <a:off x="475208" y="806365"/>
            <a:ext cx="106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EE68CC46-31FF-13D7-3F16-71480004E3D5}"/>
              </a:ext>
            </a:extLst>
          </p:cNvPr>
          <p:cNvSpPr/>
          <p:nvPr/>
        </p:nvSpPr>
        <p:spPr>
          <a:xfrm>
            <a:off x="2015112" y="3027902"/>
            <a:ext cx="3175953" cy="2832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100" b="1" spc="-100">
                <a:solidFill>
                  <a:schemeClr val="tx1">
                    <a:lumMod val="75000"/>
                    <a:lumOff val="25000"/>
                  </a:schemeClr>
                </a:solidFill>
              </a:rPr>
              <a:t>작업 일정</a:t>
            </a:r>
            <a:endParaRPr lang="ko-KR" altLang="en-US" sz="1100" b="1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E7D68E-6E16-1641-130F-63C764C3BDB1}"/>
              </a:ext>
            </a:extLst>
          </p:cNvPr>
          <p:cNvCxnSpPr/>
          <p:nvPr/>
        </p:nvCxnSpPr>
        <p:spPr>
          <a:xfrm>
            <a:off x="381824" y="677754"/>
            <a:ext cx="113057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85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348630" y="422274"/>
            <a:ext cx="8382000" cy="6315410"/>
            <a:chOff x="647700" y="546100"/>
            <a:chExt cx="10096500" cy="58039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23865"/>
              <a:ext cx="4971761" cy="5426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96308E5-E47E-CAAC-6CF6-749D679A10A6}"/>
              </a:ext>
            </a:extLst>
          </p:cNvPr>
          <p:cNvSpPr/>
          <p:nvPr/>
        </p:nvSpPr>
        <p:spPr>
          <a:xfrm>
            <a:off x="7459954" y="1210533"/>
            <a:ext cx="415419" cy="415719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4B875-7F2E-EF95-C11E-E0737FAB00B2}"/>
              </a:ext>
            </a:extLst>
          </p:cNvPr>
          <p:cNvSpPr txBox="1"/>
          <p:nvPr/>
        </p:nvSpPr>
        <p:spPr>
          <a:xfrm>
            <a:off x="6879362" y="1638600"/>
            <a:ext cx="158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BDA3E6-E354-700B-3705-DFB4CA422BBB}"/>
              </a:ext>
            </a:extLst>
          </p:cNvPr>
          <p:cNvCxnSpPr/>
          <p:nvPr/>
        </p:nvCxnSpPr>
        <p:spPr>
          <a:xfrm>
            <a:off x="6738361" y="1974283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8F6D88-8314-2AFB-6635-E4602CA3E6BE}"/>
              </a:ext>
            </a:extLst>
          </p:cNvPr>
          <p:cNvCxnSpPr>
            <a:cxnSpLocks/>
          </p:cNvCxnSpPr>
          <p:nvPr/>
        </p:nvCxnSpPr>
        <p:spPr>
          <a:xfrm>
            <a:off x="6738361" y="3921745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C3EC41-43EE-2C70-A070-7344FCBD4A9F}"/>
              </a:ext>
            </a:extLst>
          </p:cNvPr>
          <p:cNvCxnSpPr/>
          <p:nvPr/>
        </p:nvCxnSpPr>
        <p:spPr>
          <a:xfrm>
            <a:off x="6738361" y="5348256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FDC86-1EEA-2135-35B6-A32A919B9575}"/>
              </a:ext>
            </a:extLst>
          </p:cNvPr>
          <p:cNvSpPr/>
          <p:nvPr/>
        </p:nvSpPr>
        <p:spPr>
          <a:xfrm>
            <a:off x="6910539" y="6098244"/>
            <a:ext cx="1454331" cy="278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사이트 바로가기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D5E6A-2244-7FF6-A2E3-15CACC680300}"/>
              </a:ext>
            </a:extLst>
          </p:cNvPr>
          <p:cNvSpPr txBox="1"/>
          <p:nvPr/>
        </p:nvSpPr>
        <p:spPr>
          <a:xfrm>
            <a:off x="7843684" y="1141238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48F0F-5045-BF0E-F096-23604AFB1B25}"/>
              </a:ext>
            </a:extLst>
          </p:cNvPr>
          <p:cNvSpPr txBox="1"/>
          <p:nvPr/>
        </p:nvSpPr>
        <p:spPr>
          <a:xfrm>
            <a:off x="6780032" y="4123349"/>
            <a:ext cx="18636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지역에서 발생하는 다양한 데이터를 활용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학습용 데이터 제작 스타트업 및 디지털 공공 일자리 창출을 위하여 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2023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인공지능 학습용 데이터 제작지원」 대상기업을 모집하오니 참여를 희망하는 기업은 신청해 주시기 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대전소재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학습데이터 제작이 가능한 기업 또는 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공고일 현재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이상이 대전광역시에 소재한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접수마감일 전까지 대전광역시에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이상을 이전한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CE35C-A1C0-5563-F25E-4B4C2FB2AE00}"/>
              </a:ext>
            </a:extLst>
          </p:cNvPr>
          <p:cNvGrpSpPr/>
          <p:nvPr/>
        </p:nvGrpSpPr>
        <p:grpSpPr>
          <a:xfrm>
            <a:off x="6738361" y="2037556"/>
            <a:ext cx="1831015" cy="184666"/>
            <a:chOff x="6879550" y="1932781"/>
            <a:chExt cx="1831015" cy="1846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277AFE-88D3-BB48-A026-7C3ABF549C0E}"/>
                </a:ext>
              </a:extLst>
            </p:cNvPr>
            <p:cNvSpPr txBox="1"/>
            <p:nvPr/>
          </p:nvSpPr>
          <p:spPr>
            <a:xfrm>
              <a:off x="7923510" y="193278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인력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047BF8-1470-8941-B75E-3CFD5FEDFC4D}"/>
                </a:ext>
              </a:extLst>
            </p:cNvPr>
            <p:cNvSpPr txBox="1"/>
            <p:nvPr/>
          </p:nvSpPr>
          <p:spPr>
            <a:xfrm>
              <a:off x="6879550" y="193278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분야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17FF058-761D-C0A9-DCC6-4C04AC2B0D79}"/>
              </a:ext>
            </a:extLst>
          </p:cNvPr>
          <p:cNvGrpSpPr/>
          <p:nvPr/>
        </p:nvGrpSpPr>
        <p:grpSpPr>
          <a:xfrm>
            <a:off x="6738361" y="2206171"/>
            <a:ext cx="1842722" cy="184666"/>
            <a:chOff x="6871261" y="2103536"/>
            <a:chExt cx="1842722" cy="1846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A71ED2-8D8E-FF04-0C26-084E443A2B2A}"/>
                </a:ext>
              </a:extLst>
            </p:cNvPr>
            <p:cNvSpPr txBox="1"/>
            <p:nvPr/>
          </p:nvSpPr>
          <p:spPr>
            <a:xfrm>
              <a:off x="6871261" y="2103536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사업목적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33B013-84CE-400F-4D26-3107653972FB}"/>
                </a:ext>
              </a:extLst>
            </p:cNvPr>
            <p:cNvSpPr txBox="1"/>
            <p:nvPr/>
          </p:nvSpPr>
          <p:spPr>
            <a:xfrm>
              <a:off x="7926928" y="2103536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일반인력지원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830D938-784F-70F3-AAC4-FB257EF2EBBF}"/>
              </a:ext>
            </a:extLst>
          </p:cNvPr>
          <p:cNvGrpSpPr/>
          <p:nvPr/>
        </p:nvGrpSpPr>
        <p:grpSpPr>
          <a:xfrm>
            <a:off x="6738361" y="2374786"/>
            <a:ext cx="1842722" cy="184666"/>
            <a:chOff x="6871538" y="2274291"/>
            <a:chExt cx="1842722" cy="1846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33496A-EA86-0759-A63A-2A2AD8293016}"/>
                </a:ext>
              </a:extLst>
            </p:cNvPr>
            <p:cNvSpPr txBox="1"/>
            <p:nvPr/>
          </p:nvSpPr>
          <p:spPr>
            <a:xfrm>
              <a:off x="6871538" y="227429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소관부처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664BAC-CE90-7470-8053-74F1D0570EAC}"/>
                </a:ext>
              </a:extLst>
            </p:cNvPr>
            <p:cNvSpPr txBox="1"/>
            <p:nvPr/>
          </p:nvSpPr>
          <p:spPr>
            <a:xfrm>
              <a:off x="7927205" y="227429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대구광역시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D81893A-40B0-EC19-552F-420835A6889E}"/>
              </a:ext>
            </a:extLst>
          </p:cNvPr>
          <p:cNvGrpSpPr/>
          <p:nvPr/>
        </p:nvGrpSpPr>
        <p:grpSpPr>
          <a:xfrm>
            <a:off x="6738361" y="2543401"/>
            <a:ext cx="1842722" cy="276999"/>
            <a:chOff x="6867566" y="2445046"/>
            <a:chExt cx="1842722" cy="2769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9C0B84-F138-1F70-144D-02412BDF931C}"/>
                </a:ext>
              </a:extLst>
            </p:cNvPr>
            <p:cNvSpPr txBox="1"/>
            <p:nvPr/>
          </p:nvSpPr>
          <p:spPr>
            <a:xfrm>
              <a:off x="6867566" y="249121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수행기관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7EAD9E-1C97-C26B-7822-2EE9112F851E}"/>
                </a:ext>
              </a:extLst>
            </p:cNvPr>
            <p:cNvSpPr txBox="1"/>
            <p:nvPr/>
          </p:nvSpPr>
          <p:spPr>
            <a:xfrm>
              <a:off x="7923233" y="2445046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KOTRA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대전 대구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세종지원단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26FEEAC-399F-AE00-2EB1-EA02E89C6859}"/>
              </a:ext>
            </a:extLst>
          </p:cNvPr>
          <p:cNvGrpSpPr/>
          <p:nvPr/>
        </p:nvGrpSpPr>
        <p:grpSpPr>
          <a:xfrm>
            <a:off x="6738361" y="2972964"/>
            <a:ext cx="1833714" cy="276999"/>
            <a:chOff x="6867566" y="2877719"/>
            <a:chExt cx="1833714" cy="27699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0832B5-4A3A-198D-FF88-B8FA36340A53}"/>
                </a:ext>
              </a:extLst>
            </p:cNvPr>
            <p:cNvSpPr txBox="1"/>
            <p:nvPr/>
          </p:nvSpPr>
          <p:spPr>
            <a:xfrm>
              <a:off x="6867566" y="2923885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접수기간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8ADBB8-A614-0C32-7AC9-2C670EBADF90}"/>
                </a:ext>
              </a:extLst>
            </p:cNvPr>
            <p:cNvSpPr txBox="1"/>
            <p:nvPr/>
          </p:nvSpPr>
          <p:spPr>
            <a:xfrm>
              <a:off x="7914225" y="2877719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2023-05-10 ~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 2023-06-30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380C1DB-97D8-8ACF-AEF8-6154279017C4}"/>
              </a:ext>
            </a:extLst>
          </p:cNvPr>
          <p:cNvSpPr txBox="1"/>
          <p:nvPr/>
        </p:nvSpPr>
        <p:spPr>
          <a:xfrm>
            <a:off x="6780032" y="3958741"/>
            <a:ext cx="6513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사업안내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40856AA-6DF0-161F-B6B8-33AC42705EC2}"/>
              </a:ext>
            </a:extLst>
          </p:cNvPr>
          <p:cNvGrpSpPr/>
          <p:nvPr/>
        </p:nvGrpSpPr>
        <p:grpSpPr>
          <a:xfrm>
            <a:off x="6738361" y="3233912"/>
            <a:ext cx="1833714" cy="276999"/>
            <a:chOff x="6866736" y="3104212"/>
            <a:chExt cx="1833714" cy="27699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AEBF4F-BA3A-7DD3-5BD9-52114747A400}"/>
                </a:ext>
              </a:extLst>
            </p:cNvPr>
            <p:cNvSpPr txBox="1"/>
            <p:nvPr/>
          </p:nvSpPr>
          <p:spPr>
            <a:xfrm>
              <a:off x="6866736" y="31503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문의처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36261F-0F18-D2D7-4139-01A37178EA21}"/>
                </a:ext>
              </a:extLst>
            </p:cNvPr>
            <p:cNvSpPr txBox="1"/>
            <p:nvPr/>
          </p:nvSpPr>
          <p:spPr>
            <a:xfrm>
              <a:off x="7913395" y="3104212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TEL : 0000-0000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FAX : 0000-0000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8E88304-90B8-9942-8B44-9EDDCADCA193}"/>
              </a:ext>
            </a:extLst>
          </p:cNvPr>
          <p:cNvGrpSpPr/>
          <p:nvPr/>
        </p:nvGrpSpPr>
        <p:grpSpPr>
          <a:xfrm>
            <a:off x="6758166" y="5408505"/>
            <a:ext cx="1812868" cy="610654"/>
            <a:chOff x="6866736" y="5182786"/>
            <a:chExt cx="1812868" cy="61065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7FB81F7-95B8-3F2B-5992-742F3009C35D}"/>
                </a:ext>
              </a:extLst>
            </p:cNvPr>
            <p:cNvGrpSpPr/>
            <p:nvPr/>
          </p:nvGrpSpPr>
          <p:grpSpPr>
            <a:xfrm>
              <a:off x="6869086" y="5182786"/>
              <a:ext cx="1810518" cy="184666"/>
              <a:chOff x="6847711" y="5009821"/>
              <a:chExt cx="1810518" cy="18466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28E97F-6205-E006-CA0D-ED9E5CEDB98D}"/>
                  </a:ext>
                </a:extLst>
              </p:cNvPr>
              <p:cNvSpPr txBox="1"/>
              <p:nvPr/>
            </p:nvSpPr>
            <p:spPr>
              <a:xfrm>
                <a:off x="6977271" y="5009821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C65BF0BB-419A-22F8-7CB2-283EC0030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7711" y="5017001"/>
                <a:ext cx="171398" cy="168069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9203D45-AFD6-2E33-A30D-8DF1C7C2DE6E}"/>
                </a:ext>
              </a:extLst>
            </p:cNvPr>
            <p:cNvGrpSpPr/>
            <p:nvPr/>
          </p:nvGrpSpPr>
          <p:grpSpPr>
            <a:xfrm>
              <a:off x="6868306" y="5349614"/>
              <a:ext cx="1811298" cy="276999"/>
              <a:chOff x="6846931" y="5248665"/>
              <a:chExt cx="1811298" cy="276999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9873277D-AC2E-287E-39FF-E86CBE49F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6931" y="5300527"/>
                <a:ext cx="171398" cy="168069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49B8F2-2433-7BC8-FCE6-C1B51D18ECA2}"/>
                  </a:ext>
                </a:extLst>
              </p:cNvPr>
              <p:cNvSpPr txBox="1"/>
              <p:nvPr/>
            </p:nvSpPr>
            <p:spPr>
              <a:xfrm>
                <a:off x="6977271" y="5248665"/>
                <a:ext cx="168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20230538694-00_1684978964515_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붙임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2) </a:t>
                </a:r>
              </a:p>
              <a:p>
                <a:pPr algn="l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학술용역계약조건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.hwp</a:t>
                </a:r>
                <a:endParaRPr lang="en-US" altLang="ko-KR" sz="6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855FC0F-BCDE-0E56-24AF-3C22C4532900}"/>
                </a:ext>
              </a:extLst>
            </p:cNvPr>
            <p:cNvGrpSpPr/>
            <p:nvPr/>
          </p:nvGrpSpPr>
          <p:grpSpPr>
            <a:xfrm>
              <a:off x="6866736" y="5608774"/>
              <a:ext cx="1812868" cy="184666"/>
              <a:chOff x="6845361" y="5525972"/>
              <a:chExt cx="1812868" cy="18466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A45B01C5-6167-E1D7-5438-C44F98C8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5361" y="5532035"/>
                <a:ext cx="171398" cy="168069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505AC0-E61F-A8E5-458B-8928039ED2A2}"/>
                  </a:ext>
                </a:extLst>
              </p:cNvPr>
              <p:cNvSpPr txBox="1"/>
              <p:nvPr/>
            </p:nvSpPr>
            <p:spPr>
              <a:xfrm>
                <a:off x="6977271" y="5525972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A8F6EEF-C2A4-4CE8-2F34-5517100973AA}"/>
              </a:ext>
            </a:extLst>
          </p:cNvPr>
          <p:cNvGrpSpPr/>
          <p:nvPr/>
        </p:nvGrpSpPr>
        <p:grpSpPr>
          <a:xfrm>
            <a:off x="6738361" y="2804349"/>
            <a:ext cx="1833714" cy="184666"/>
            <a:chOff x="6866736" y="2689377"/>
            <a:chExt cx="1833714" cy="18466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DD0F6D-F5DE-DA0D-7399-01308F9D142E}"/>
                </a:ext>
              </a:extLst>
            </p:cNvPr>
            <p:cNvSpPr txBox="1"/>
            <p:nvPr/>
          </p:nvSpPr>
          <p:spPr>
            <a:xfrm>
              <a:off x="6866736" y="2689377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게시일시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105F80-9774-208D-ADC0-5B7972C4015D}"/>
                </a:ext>
              </a:extLst>
            </p:cNvPr>
            <p:cNvSpPr txBox="1"/>
            <p:nvPr/>
          </p:nvSpPr>
          <p:spPr>
            <a:xfrm>
              <a:off x="7913395" y="2689377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2023-05-08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F6A9DDC-5B6A-E756-AED6-961A8D2F3BEE}"/>
              </a:ext>
            </a:extLst>
          </p:cNvPr>
          <p:cNvSpPr txBox="1"/>
          <p:nvPr/>
        </p:nvSpPr>
        <p:spPr>
          <a:xfrm>
            <a:off x="6782413" y="5108465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더보기</a:t>
            </a: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8369120-FFFB-1B07-5EA5-863E97C74F1F}"/>
              </a:ext>
            </a:extLst>
          </p:cNvPr>
          <p:cNvSpPr/>
          <p:nvPr/>
        </p:nvSpPr>
        <p:spPr>
          <a:xfrm rot="10800000">
            <a:off x="7143114" y="5176593"/>
            <a:ext cx="54797" cy="47239"/>
          </a:xfrm>
          <a:prstGeom prst="triangle">
            <a:avLst/>
          </a:prstGeom>
          <a:solidFill>
            <a:srgbClr val="595959"/>
          </a:solidFill>
          <a:ln cap="rnd">
            <a:solidFill>
              <a:srgbClr val="595959"/>
            </a:solidFill>
          </a:ln>
          <a:effectLst>
            <a:softEdge rad="381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E7F7A0E-B808-19AF-ECE0-6C9EF2FAC37C}"/>
              </a:ext>
            </a:extLst>
          </p:cNvPr>
          <p:cNvGrpSpPr/>
          <p:nvPr/>
        </p:nvGrpSpPr>
        <p:grpSpPr>
          <a:xfrm>
            <a:off x="6738361" y="3676551"/>
            <a:ext cx="1833714" cy="197742"/>
            <a:chOff x="6867629" y="3497842"/>
            <a:chExt cx="1833714" cy="19774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0046D6D-05AF-A928-7097-2A06213AA2ED}"/>
                </a:ext>
              </a:extLst>
            </p:cNvPr>
            <p:cNvSpPr txBox="1"/>
            <p:nvPr/>
          </p:nvSpPr>
          <p:spPr>
            <a:xfrm>
              <a:off x="6867629" y="351091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사업금액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503DA0-59F0-3656-3F07-05FD7A2B4FF4}"/>
                </a:ext>
              </a:extLst>
            </p:cNvPr>
            <p:cNvSpPr txBox="1"/>
            <p:nvPr/>
          </p:nvSpPr>
          <p:spPr>
            <a:xfrm>
              <a:off x="7914288" y="349784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100,000,000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33AE202-3962-D316-F05F-F60A505A5740}"/>
              </a:ext>
            </a:extLst>
          </p:cNvPr>
          <p:cNvGrpSpPr/>
          <p:nvPr/>
        </p:nvGrpSpPr>
        <p:grpSpPr>
          <a:xfrm>
            <a:off x="6738361" y="3494860"/>
            <a:ext cx="1833714" cy="197742"/>
            <a:chOff x="6859981" y="3332602"/>
            <a:chExt cx="1833714" cy="19774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B07FD0-9A98-AF59-2856-D60973B6C856}"/>
                </a:ext>
              </a:extLst>
            </p:cNvPr>
            <p:cNvSpPr txBox="1"/>
            <p:nvPr/>
          </p:nvSpPr>
          <p:spPr>
            <a:xfrm>
              <a:off x="6859981" y="33456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예가방법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EEE49C-8133-44FB-EAEB-47EEEA83357D}"/>
                </a:ext>
              </a:extLst>
            </p:cNvPr>
            <p:cNvSpPr txBox="1"/>
            <p:nvPr/>
          </p:nvSpPr>
          <p:spPr>
            <a:xfrm>
              <a:off x="7906640" y="333260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단일예가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3654232" y="998029"/>
            <a:ext cx="2733248" cy="306951"/>
            <a:chOff x="3916974" y="829754"/>
            <a:chExt cx="2579075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3916974" y="829754"/>
              <a:ext cx="2579075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2C1AF9E-5ABE-1AD3-C83B-20B5EF77F276}"/>
              </a:ext>
            </a:extLst>
          </p:cNvPr>
          <p:cNvCxnSpPr>
            <a:cxnSpLocks/>
          </p:cNvCxnSpPr>
          <p:nvPr/>
        </p:nvCxnSpPr>
        <p:spPr>
          <a:xfrm>
            <a:off x="6609730" y="1102509"/>
            <a:ext cx="2120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82E79C4-C1BF-6575-B21E-1457E43853B5}"/>
              </a:ext>
            </a:extLst>
          </p:cNvPr>
          <p:cNvSpPr txBox="1"/>
          <p:nvPr/>
        </p:nvSpPr>
        <p:spPr>
          <a:xfrm>
            <a:off x="7401582" y="874517"/>
            <a:ext cx="578754" cy="201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공고상세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02EB987D-D942-39E3-B95B-FF2A5D4F56E9}"/>
              </a:ext>
            </a:extLst>
          </p:cNvPr>
          <p:cNvGrpSpPr/>
          <p:nvPr/>
        </p:nvGrpSpPr>
        <p:grpSpPr>
          <a:xfrm>
            <a:off x="8528112" y="906146"/>
            <a:ext cx="138449" cy="138449"/>
            <a:chOff x="8383498" y="1163300"/>
            <a:chExt cx="648583" cy="648583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5ABBE19-EDC7-F4AA-C66A-FF839A68DB89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E05C5C02-AD4F-ACA6-A362-96D03EAA35B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92E9B77C-42AD-9EEC-C34F-5E2F33AEF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27DD6251-6F9D-86AA-DB20-0DD46B985E12}"/>
              </a:ext>
            </a:extLst>
          </p:cNvPr>
          <p:cNvSpPr/>
          <p:nvPr/>
        </p:nvSpPr>
        <p:spPr>
          <a:xfrm>
            <a:off x="2757782" y="1004388"/>
            <a:ext cx="820555" cy="306951"/>
          </a:xfrm>
          <a:prstGeom prst="roundRect">
            <a:avLst>
              <a:gd name="adj" fmla="val 290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B0A82A-1680-6097-3B4F-53299D16929D}"/>
              </a:ext>
            </a:extLst>
          </p:cNvPr>
          <p:cNvSpPr txBox="1"/>
          <p:nvPr/>
        </p:nvSpPr>
        <p:spPr>
          <a:xfrm>
            <a:off x="2833676" y="105335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공고 중</a:t>
            </a: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6E82ECA8-BAA6-9080-7D01-CEF17EDA778C}"/>
              </a:ext>
            </a:extLst>
          </p:cNvPr>
          <p:cNvSpPr/>
          <p:nvPr/>
        </p:nvSpPr>
        <p:spPr>
          <a:xfrm rot="10800000">
            <a:off x="3384142" y="1132062"/>
            <a:ext cx="76318" cy="65792"/>
          </a:xfrm>
          <a:prstGeom prst="triangle">
            <a:avLst/>
          </a:prstGeom>
          <a:solidFill>
            <a:srgbClr val="595959"/>
          </a:solidFill>
          <a:ln cap="rnd">
            <a:solidFill>
              <a:srgbClr val="595959"/>
            </a:solidFill>
          </a:ln>
          <a:effectLst>
            <a:softEdge rad="381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19" name="표 218">
            <a:extLst>
              <a:ext uri="{FF2B5EF4-FFF2-40B4-BE49-F238E27FC236}">
                <a16:creationId xmlns:a16="http://schemas.microsoft.com/office/drawing/2014/main" id="{963FEE1C-20B0-74D7-7A55-F6A2FC8A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30480"/>
              </p:ext>
            </p:extLst>
          </p:nvPr>
        </p:nvGraphicFramePr>
        <p:xfrm>
          <a:off x="9472991" y="589139"/>
          <a:ext cx="2645322" cy="382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버튼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버튼 선택 시 필터링 뷰 노출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스크롤 시 하단에 리스트 유지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버튼 재 선택 시 필터링 뷰 종료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선택 항목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중복 선택 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 시 회색 변환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선택된 항목 재 선택 시 선택 해제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기간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게시일시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접수기간 드롭다운 메뉴로 선택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(Default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게시 일시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달력 아이콘 선택 시 날짜 선택 팝업 노출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(A2)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시작 날짜 보다 종료 날짜가 빠를 시 날짜 선택 오류 안내 팝업 노출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(A3)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팝업 노출 시점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날짜 선택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]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금액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시작 금액보다 종료 금액이 낮을 경우 팝업 노출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(A4)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팝업 노출 시점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 조건 검색 클릭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]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종료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“X”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선택 시 필터링 뷰 종료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244" name="타원 243">
            <a:extLst>
              <a:ext uri="{FF2B5EF4-FFF2-40B4-BE49-F238E27FC236}">
                <a16:creationId xmlns:a16="http://schemas.microsoft.com/office/drawing/2014/main" id="{3CE8556F-8FBF-F2A9-2435-D569820E7306}"/>
              </a:ext>
            </a:extLst>
          </p:cNvPr>
          <p:cNvSpPr/>
          <p:nvPr/>
        </p:nvSpPr>
        <p:spPr>
          <a:xfrm>
            <a:off x="5716873" y="91618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3C51D-EC59-EC86-44C5-E48A4A8303C7}"/>
              </a:ext>
            </a:extLst>
          </p:cNvPr>
          <p:cNvSpPr txBox="1"/>
          <p:nvPr/>
        </p:nvSpPr>
        <p:spPr>
          <a:xfrm>
            <a:off x="2924175" y="5217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공고검색 </a:t>
            </a:r>
            <a:r>
              <a:rPr lang="en-US" altLang="ko-KR" sz="1000" dirty="0"/>
              <a:t>- Filter</a:t>
            </a:r>
            <a:endParaRPr lang="ko-KR" altLang="en-US" sz="10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856924D-39B8-1A7A-6EFD-8C0EDB7C2F37}"/>
              </a:ext>
            </a:extLst>
          </p:cNvPr>
          <p:cNvSpPr/>
          <p:nvPr/>
        </p:nvSpPr>
        <p:spPr>
          <a:xfrm>
            <a:off x="2755187" y="1456174"/>
            <a:ext cx="3632293" cy="5199149"/>
          </a:xfrm>
          <a:prstGeom prst="roundRect">
            <a:avLst>
              <a:gd name="adj" fmla="val 391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7" name="그래픽 66" descr="닫기">
            <a:extLst>
              <a:ext uri="{FF2B5EF4-FFF2-40B4-BE49-F238E27FC236}">
                <a16:creationId xmlns:a16="http://schemas.microsoft.com/office/drawing/2014/main" id="{57B954D9-C22A-A809-6CC3-FD66A6328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0442" y="1534907"/>
            <a:ext cx="155892" cy="155892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B133E5-CCAE-4E98-9E0E-E0A2244B7555}"/>
              </a:ext>
            </a:extLst>
          </p:cNvPr>
          <p:cNvSpPr/>
          <p:nvPr/>
        </p:nvSpPr>
        <p:spPr>
          <a:xfrm>
            <a:off x="2864670" y="1910437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BB22EBF-6F47-73F5-3859-E106EDF3719C}"/>
              </a:ext>
            </a:extLst>
          </p:cNvPr>
          <p:cNvSpPr/>
          <p:nvPr/>
        </p:nvSpPr>
        <p:spPr>
          <a:xfrm>
            <a:off x="3449938" y="1910436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0B179B2-6239-BE96-C146-8DA69112D120}"/>
              </a:ext>
            </a:extLst>
          </p:cNvPr>
          <p:cNvSpPr/>
          <p:nvPr/>
        </p:nvSpPr>
        <p:spPr>
          <a:xfrm>
            <a:off x="4030411" y="191043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0A543C-CCA5-46C3-100A-378130FF9B1E}"/>
              </a:ext>
            </a:extLst>
          </p:cNvPr>
          <p:cNvSpPr/>
          <p:nvPr/>
        </p:nvSpPr>
        <p:spPr>
          <a:xfrm>
            <a:off x="4611790" y="1910434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634034-3DD5-2DC9-4AC3-61483E66C1B7}"/>
              </a:ext>
            </a:extLst>
          </p:cNvPr>
          <p:cNvSpPr/>
          <p:nvPr/>
        </p:nvSpPr>
        <p:spPr>
          <a:xfrm>
            <a:off x="5199883" y="1907481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충남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B6EE9B5-B4B6-EBC2-3536-1F5F9A5D0E31}"/>
              </a:ext>
            </a:extLst>
          </p:cNvPr>
          <p:cNvSpPr/>
          <p:nvPr/>
        </p:nvSpPr>
        <p:spPr>
          <a:xfrm>
            <a:off x="5772736" y="191043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1CD9AC4-A2AF-986F-BE55-42F6A022ED9F}"/>
              </a:ext>
            </a:extLst>
          </p:cNvPr>
          <p:cNvSpPr/>
          <p:nvPr/>
        </p:nvSpPr>
        <p:spPr>
          <a:xfrm>
            <a:off x="2867552" y="2154808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충북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CB14632-7D55-1DF0-5FF3-715931CB88C5}"/>
              </a:ext>
            </a:extLst>
          </p:cNvPr>
          <p:cNvSpPr/>
          <p:nvPr/>
        </p:nvSpPr>
        <p:spPr>
          <a:xfrm>
            <a:off x="3452820" y="2154807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A9BCE2B-1F8A-AF34-C257-F485E2F9C705}"/>
              </a:ext>
            </a:extLst>
          </p:cNvPr>
          <p:cNvSpPr/>
          <p:nvPr/>
        </p:nvSpPr>
        <p:spPr>
          <a:xfrm>
            <a:off x="4033293" y="2154806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812AB3B-CD0B-DB9C-EB2B-818D165C571B}"/>
              </a:ext>
            </a:extLst>
          </p:cNvPr>
          <p:cNvSpPr/>
          <p:nvPr/>
        </p:nvSpPr>
        <p:spPr>
          <a:xfrm>
            <a:off x="4614672" y="215480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울산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30F2479-B287-5081-2A1D-D5F4AB67A186}"/>
              </a:ext>
            </a:extLst>
          </p:cNvPr>
          <p:cNvSpPr/>
          <p:nvPr/>
        </p:nvSpPr>
        <p:spPr>
          <a:xfrm>
            <a:off x="5195145" y="2151852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2DC66E-BC3C-303B-D1EC-75C0B8522BDC}"/>
              </a:ext>
            </a:extLst>
          </p:cNvPr>
          <p:cNvSpPr/>
          <p:nvPr/>
        </p:nvSpPr>
        <p:spPr>
          <a:xfrm>
            <a:off x="5775618" y="215480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경북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FB15A7E-FEB2-CE01-90E8-A91375266CF2}"/>
              </a:ext>
            </a:extLst>
          </p:cNvPr>
          <p:cNvSpPr/>
          <p:nvPr/>
        </p:nvSpPr>
        <p:spPr>
          <a:xfrm>
            <a:off x="2866812" y="2398010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경남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8F0C5A2-58E0-AF81-A062-A049109F1543}"/>
              </a:ext>
            </a:extLst>
          </p:cNvPr>
          <p:cNvSpPr/>
          <p:nvPr/>
        </p:nvSpPr>
        <p:spPr>
          <a:xfrm>
            <a:off x="3452080" y="2398009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전남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466B04A-A5FE-3243-08B5-E09ABB742C86}"/>
              </a:ext>
            </a:extLst>
          </p:cNvPr>
          <p:cNvSpPr/>
          <p:nvPr/>
        </p:nvSpPr>
        <p:spPr>
          <a:xfrm>
            <a:off x="4032553" y="2398008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D29F0B3-55C1-3426-0731-A7A7F62BEF92}"/>
              </a:ext>
            </a:extLst>
          </p:cNvPr>
          <p:cNvSpPr/>
          <p:nvPr/>
        </p:nvSpPr>
        <p:spPr>
          <a:xfrm>
            <a:off x="4619410" y="2398089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전북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E873F3-1243-83D5-126B-CD4A45302BAB}"/>
              </a:ext>
            </a:extLst>
          </p:cNvPr>
          <p:cNvSpPr/>
          <p:nvPr/>
        </p:nvSpPr>
        <p:spPr>
          <a:xfrm>
            <a:off x="5199883" y="2395136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A483DA2-BD72-613F-0457-5E616D80A25A}"/>
              </a:ext>
            </a:extLst>
          </p:cNvPr>
          <p:cNvSpPr/>
          <p:nvPr/>
        </p:nvSpPr>
        <p:spPr>
          <a:xfrm>
            <a:off x="5772735" y="2392193"/>
            <a:ext cx="543739" cy="19930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1B26D5B-FE3A-E873-1AB6-C49D8288FE17}"/>
              </a:ext>
            </a:extLst>
          </p:cNvPr>
          <p:cNvSpPr txBox="1"/>
          <p:nvPr/>
        </p:nvSpPr>
        <p:spPr>
          <a:xfrm>
            <a:off x="2825760" y="1689060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지역 검색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중복선택 가능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111237-6891-6161-6015-FFE2DF25789B}"/>
              </a:ext>
            </a:extLst>
          </p:cNvPr>
          <p:cNvSpPr txBox="1"/>
          <p:nvPr/>
        </p:nvSpPr>
        <p:spPr>
          <a:xfrm>
            <a:off x="2841001" y="2646409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대상 기업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중복선택 가능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9E55FEA-D541-8D45-DBFA-8609DE6325ED}"/>
              </a:ext>
            </a:extLst>
          </p:cNvPr>
          <p:cNvSpPr/>
          <p:nvPr/>
        </p:nvSpPr>
        <p:spPr>
          <a:xfrm>
            <a:off x="2872965" y="2871539"/>
            <a:ext cx="828000" cy="199307"/>
          </a:xfrm>
          <a:prstGeom prst="rect">
            <a:avLst/>
          </a:prstGeom>
          <a:solidFill>
            <a:srgbClr val="A6A6A6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 기업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049FA19-78E0-B1C0-FF87-008D9BA8D136}"/>
              </a:ext>
            </a:extLst>
          </p:cNvPr>
          <p:cNvSpPr/>
          <p:nvPr/>
        </p:nvSpPr>
        <p:spPr>
          <a:xfrm>
            <a:off x="3743940" y="2871538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장애인 기업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6E71698-3ACE-8F27-2352-2D79AABD3AA4}"/>
              </a:ext>
            </a:extLst>
          </p:cNvPr>
          <p:cNvSpPr/>
          <p:nvPr/>
        </p:nvSpPr>
        <p:spPr>
          <a:xfrm>
            <a:off x="4614505" y="2871537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 기업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D0E98C9-5B73-3C52-0A27-26DD8F35A3CC}"/>
              </a:ext>
            </a:extLst>
          </p:cNvPr>
          <p:cNvSpPr/>
          <p:nvPr/>
        </p:nvSpPr>
        <p:spPr>
          <a:xfrm>
            <a:off x="5485069" y="2871536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소상공인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733E3D6-12BC-A263-9656-305FC62FB2AF}"/>
              </a:ext>
            </a:extLst>
          </p:cNvPr>
          <p:cNvSpPr/>
          <p:nvPr/>
        </p:nvSpPr>
        <p:spPr>
          <a:xfrm>
            <a:off x="2872965" y="3117729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협동 조합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6C4AEF8-DD4C-B8FB-D606-E4B7A2446934}"/>
              </a:ext>
            </a:extLst>
          </p:cNvPr>
          <p:cNvSpPr/>
          <p:nvPr/>
        </p:nvSpPr>
        <p:spPr>
          <a:xfrm>
            <a:off x="3744302" y="3117729"/>
            <a:ext cx="82763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여성 기업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9E93F31-C286-25BD-E76B-87192604083D}"/>
              </a:ext>
            </a:extLst>
          </p:cNvPr>
          <p:cNvSpPr/>
          <p:nvPr/>
        </p:nvSpPr>
        <p:spPr>
          <a:xfrm>
            <a:off x="4626117" y="3117729"/>
            <a:ext cx="81638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마을 기업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A2AA325-013A-0CB7-D7D1-E96D1A65868A}"/>
              </a:ext>
            </a:extLst>
          </p:cNvPr>
          <p:cNvSpPr/>
          <p:nvPr/>
        </p:nvSpPr>
        <p:spPr>
          <a:xfrm>
            <a:off x="5488474" y="3117729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 벤처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194B07-FA79-C5F9-995A-BCC14D1B633E}"/>
              </a:ext>
            </a:extLst>
          </p:cNvPr>
          <p:cNvSpPr txBox="1"/>
          <p:nvPr/>
        </p:nvSpPr>
        <p:spPr>
          <a:xfrm>
            <a:off x="2836596" y="3383247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사업장 인력 규모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F572B05-AB87-74F4-C422-717618B78982}"/>
              </a:ext>
            </a:extLst>
          </p:cNvPr>
          <p:cNvSpPr txBox="1"/>
          <p:nvPr/>
        </p:nvSpPr>
        <p:spPr>
          <a:xfrm>
            <a:off x="2823310" y="4407382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분야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중복선택 가능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345CDE6-F75A-32F4-E8DA-5F1B3B762199}"/>
              </a:ext>
            </a:extLst>
          </p:cNvPr>
          <p:cNvSpPr/>
          <p:nvPr/>
        </p:nvSpPr>
        <p:spPr>
          <a:xfrm>
            <a:off x="2855274" y="4632512"/>
            <a:ext cx="828000" cy="199307"/>
          </a:xfrm>
          <a:prstGeom prst="rect">
            <a:avLst/>
          </a:prstGeom>
          <a:solidFill>
            <a:srgbClr val="A6A6A6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2D9DA3F-A1CE-2F13-374F-9A9A3B3602CA}"/>
              </a:ext>
            </a:extLst>
          </p:cNvPr>
          <p:cNvSpPr/>
          <p:nvPr/>
        </p:nvSpPr>
        <p:spPr>
          <a:xfrm>
            <a:off x="3726249" y="4632511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8AA0A20-8527-22C6-C410-8658655C0BB5}"/>
              </a:ext>
            </a:extLst>
          </p:cNvPr>
          <p:cNvSpPr/>
          <p:nvPr/>
        </p:nvSpPr>
        <p:spPr>
          <a:xfrm>
            <a:off x="4596814" y="4632510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인력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17469E9-3350-EFEA-ED9E-38876263ECAE}"/>
              </a:ext>
            </a:extLst>
          </p:cNvPr>
          <p:cNvSpPr/>
          <p:nvPr/>
        </p:nvSpPr>
        <p:spPr>
          <a:xfrm>
            <a:off x="5467378" y="4632509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6BD3E57-F2D5-E8CD-D156-5BF139CC7AA2}"/>
              </a:ext>
            </a:extLst>
          </p:cNvPr>
          <p:cNvSpPr/>
          <p:nvPr/>
        </p:nvSpPr>
        <p:spPr>
          <a:xfrm>
            <a:off x="2855274" y="4878702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내수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2F3B968-7BA9-57E0-6F98-770350D66FFB}"/>
              </a:ext>
            </a:extLst>
          </p:cNvPr>
          <p:cNvSpPr/>
          <p:nvPr/>
        </p:nvSpPr>
        <p:spPr>
          <a:xfrm>
            <a:off x="3726611" y="4878702"/>
            <a:ext cx="82763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23C63C8-C82F-18FB-639B-20772B9D022D}"/>
              </a:ext>
            </a:extLst>
          </p:cNvPr>
          <p:cNvSpPr/>
          <p:nvPr/>
        </p:nvSpPr>
        <p:spPr>
          <a:xfrm>
            <a:off x="4608426" y="4878702"/>
            <a:ext cx="81638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D31117D-EC25-A765-D4EC-F731B814449C}"/>
              </a:ext>
            </a:extLst>
          </p:cNvPr>
          <p:cNvSpPr/>
          <p:nvPr/>
        </p:nvSpPr>
        <p:spPr>
          <a:xfrm>
            <a:off x="5470783" y="4878702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7A8B24B-B2BA-10F1-BFF6-3071E1CB1587}"/>
              </a:ext>
            </a:extLst>
          </p:cNvPr>
          <p:cNvSpPr txBox="1"/>
          <p:nvPr/>
        </p:nvSpPr>
        <p:spPr>
          <a:xfrm>
            <a:off x="4066223" y="6414449"/>
            <a:ext cx="1106374" cy="199308"/>
          </a:xfrm>
          <a:prstGeom prst="roundRect">
            <a:avLst>
              <a:gd name="adj" fmla="val 10872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선택 조건 검색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ECE0E3-CC78-BBCA-1DBE-10D6148318B3}"/>
              </a:ext>
            </a:extLst>
          </p:cNvPr>
          <p:cNvSpPr txBox="1"/>
          <p:nvPr/>
        </p:nvSpPr>
        <p:spPr>
          <a:xfrm>
            <a:off x="2838112" y="5143515"/>
            <a:ext cx="627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기간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A078042-D01A-FE79-F4A4-891D32D2DB15}"/>
              </a:ext>
            </a:extLst>
          </p:cNvPr>
          <p:cNvGrpSpPr/>
          <p:nvPr/>
        </p:nvGrpSpPr>
        <p:grpSpPr>
          <a:xfrm>
            <a:off x="3041886" y="5389762"/>
            <a:ext cx="3025794" cy="475140"/>
            <a:chOff x="3001943" y="5114626"/>
            <a:chExt cx="3025794" cy="475140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C1557BE-EE62-1206-B87D-B9B35F1EE916}"/>
                </a:ext>
              </a:extLst>
            </p:cNvPr>
            <p:cNvGrpSpPr/>
            <p:nvPr/>
          </p:nvGrpSpPr>
          <p:grpSpPr>
            <a:xfrm>
              <a:off x="3001943" y="5114626"/>
              <a:ext cx="598551" cy="233630"/>
              <a:chOff x="2918099" y="4954447"/>
              <a:chExt cx="598551" cy="233630"/>
            </a:xfrm>
          </p:grpSpPr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A61FFAD9-9975-C6FB-B4AE-068287394594}"/>
                  </a:ext>
                </a:extLst>
              </p:cNvPr>
              <p:cNvSpPr/>
              <p:nvPr/>
            </p:nvSpPr>
            <p:spPr>
              <a:xfrm>
                <a:off x="2918099" y="4954447"/>
                <a:ext cx="598551" cy="233630"/>
              </a:xfrm>
              <a:prstGeom prst="roundRect">
                <a:avLst>
                  <a:gd name="adj" fmla="val 2908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4E97F7F-4C55-9583-7C3C-5D4A7C83808B}"/>
                  </a:ext>
                </a:extLst>
              </p:cNvPr>
              <p:cNvSpPr txBox="1"/>
              <p:nvPr/>
            </p:nvSpPr>
            <p:spPr>
              <a:xfrm>
                <a:off x="2918101" y="4978929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50000"/>
                      </a:schemeClr>
                    </a:solidFill>
                  </a:rPr>
                  <a:t>게시일시</a:t>
                </a:r>
              </a:p>
            </p:txBody>
          </p:sp>
          <p:sp>
            <p:nvSpPr>
              <p:cNvPr id="223" name="이등변 삼각형 222">
                <a:extLst>
                  <a:ext uri="{FF2B5EF4-FFF2-40B4-BE49-F238E27FC236}">
                    <a16:creationId xmlns:a16="http://schemas.microsoft.com/office/drawing/2014/main" id="{5C86E7CD-A2E6-B59F-8E9C-2B20AC23BC11}"/>
                  </a:ext>
                </a:extLst>
              </p:cNvPr>
              <p:cNvSpPr/>
              <p:nvPr/>
            </p:nvSpPr>
            <p:spPr>
              <a:xfrm rot="10800000">
                <a:off x="3370141" y="5038366"/>
                <a:ext cx="76318" cy="65792"/>
              </a:xfrm>
              <a:prstGeom prst="triangle">
                <a:avLst/>
              </a:prstGeom>
              <a:solidFill>
                <a:srgbClr val="595959"/>
              </a:solidFill>
              <a:ln cap="rnd">
                <a:solidFill>
                  <a:srgbClr val="595959"/>
                </a:solidFill>
              </a:ln>
              <a:effectLst>
                <a:softEdge rad="381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4487F5C0-72B5-9809-45DE-4944F367A0E8}"/>
                </a:ext>
              </a:extLst>
            </p:cNvPr>
            <p:cNvSpPr/>
            <p:nvPr/>
          </p:nvSpPr>
          <p:spPr>
            <a:xfrm>
              <a:off x="3693249" y="5114626"/>
              <a:ext cx="827637" cy="233630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2023/11/11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666438E8-7B7D-82DF-0475-15CF12143681}"/>
                </a:ext>
              </a:extLst>
            </p:cNvPr>
            <p:cNvSpPr/>
            <p:nvPr/>
          </p:nvSpPr>
          <p:spPr>
            <a:xfrm>
              <a:off x="5007493" y="5114626"/>
              <a:ext cx="827637" cy="233630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2023/11/11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20BBB36E-72BF-7720-137A-6452A22FE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500" y="5148444"/>
              <a:ext cx="165993" cy="165993"/>
            </a:xfrm>
            <a:prstGeom prst="rect">
              <a:avLst/>
            </a:prstGeom>
          </p:spPr>
        </p:pic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12FE0529-7E1B-7DD7-C61F-B11387989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744" y="5144878"/>
              <a:ext cx="165993" cy="165993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0141310-87A1-2D5C-9C7E-6F75F5F7521C}"/>
                </a:ext>
              </a:extLst>
            </p:cNvPr>
            <p:cNvSpPr txBox="1"/>
            <p:nvPr/>
          </p:nvSpPr>
          <p:spPr>
            <a:xfrm>
              <a:off x="4740107" y="5139107"/>
              <a:ext cx="2407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BC6EAB4-9360-9086-DA77-9866CCF1426B}"/>
                </a:ext>
              </a:extLst>
            </p:cNvPr>
            <p:cNvSpPr txBox="1"/>
            <p:nvPr/>
          </p:nvSpPr>
          <p:spPr>
            <a:xfrm>
              <a:off x="3129375" y="5405100"/>
              <a:ext cx="7505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접수마감건 제외</a:t>
              </a:r>
            </a:p>
          </p:txBody>
        </p:sp>
        <p:sp>
          <p:nvSpPr>
            <p:cNvPr id="220" name="모서리가 둥근 직사각형 20">
              <a:extLst>
                <a:ext uri="{FF2B5EF4-FFF2-40B4-BE49-F238E27FC236}">
                  <a16:creationId xmlns:a16="http://schemas.microsoft.com/office/drawing/2014/main" id="{7A101F77-55E1-156D-47A9-BDD2ABEC82F4}"/>
                </a:ext>
              </a:extLst>
            </p:cNvPr>
            <p:cNvSpPr/>
            <p:nvPr/>
          </p:nvSpPr>
          <p:spPr>
            <a:xfrm>
              <a:off x="3075740" y="5448868"/>
              <a:ext cx="86713" cy="86776"/>
            </a:xfrm>
            <a:prstGeom prst="roundRect">
              <a:avLst>
                <a:gd name="adj" fmla="val 2918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F685D79-80E9-D509-6371-0CD0DEE46A6A}"/>
              </a:ext>
            </a:extLst>
          </p:cNvPr>
          <p:cNvSpPr txBox="1"/>
          <p:nvPr/>
        </p:nvSpPr>
        <p:spPr>
          <a:xfrm>
            <a:off x="2879207" y="5880194"/>
            <a:ext cx="627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금액</a:t>
            </a: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A382FD63-6EE8-0F6F-BBA7-FBF3B5D83352}"/>
              </a:ext>
            </a:extLst>
          </p:cNvPr>
          <p:cNvSpPr/>
          <p:nvPr/>
        </p:nvSpPr>
        <p:spPr>
          <a:xfrm>
            <a:off x="2970323" y="6117162"/>
            <a:ext cx="827637" cy="233630"/>
          </a:xfrm>
          <a:prstGeom prst="roundRect">
            <a:avLst>
              <a:gd name="adj" fmla="val 290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10,000,000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3D81D8D6-64DC-1C0A-3E2B-D23DAB3ACFBF}"/>
              </a:ext>
            </a:extLst>
          </p:cNvPr>
          <p:cNvSpPr/>
          <p:nvPr/>
        </p:nvSpPr>
        <p:spPr>
          <a:xfrm>
            <a:off x="4201749" y="6112787"/>
            <a:ext cx="827637" cy="233630"/>
          </a:xfrm>
          <a:prstGeom prst="roundRect">
            <a:avLst>
              <a:gd name="adj" fmla="val 290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1,000,000,000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F319002-B19B-3851-D79D-DF12430635BC}"/>
              </a:ext>
            </a:extLst>
          </p:cNvPr>
          <p:cNvSpPr txBox="1"/>
          <p:nvPr/>
        </p:nvSpPr>
        <p:spPr>
          <a:xfrm>
            <a:off x="3979499" y="6140186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~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D30DB5-3E65-FEC6-F3CD-5E2E7C54A540}"/>
              </a:ext>
            </a:extLst>
          </p:cNvPr>
          <p:cNvSpPr txBox="1"/>
          <p:nvPr/>
        </p:nvSpPr>
        <p:spPr>
          <a:xfrm>
            <a:off x="3786055" y="614565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0BAF0A4-23B5-9767-923D-602F549EFB8A}"/>
              </a:ext>
            </a:extLst>
          </p:cNvPr>
          <p:cNvSpPr txBox="1"/>
          <p:nvPr/>
        </p:nvSpPr>
        <p:spPr>
          <a:xfrm>
            <a:off x="5025247" y="613148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0381BCD-91C4-7C87-8656-C1DC4CBA7120}"/>
              </a:ext>
            </a:extLst>
          </p:cNvPr>
          <p:cNvSpPr/>
          <p:nvPr/>
        </p:nvSpPr>
        <p:spPr>
          <a:xfrm>
            <a:off x="2699207" y="1470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612ED5F-6BDA-2E69-37C4-4D9DFDF1DAAA}"/>
              </a:ext>
            </a:extLst>
          </p:cNvPr>
          <p:cNvSpPr/>
          <p:nvPr/>
        </p:nvSpPr>
        <p:spPr>
          <a:xfrm>
            <a:off x="2682166" y="51679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E60D957-383E-B701-5304-F79367762A2D}"/>
              </a:ext>
            </a:extLst>
          </p:cNvPr>
          <p:cNvSpPr/>
          <p:nvPr/>
        </p:nvSpPr>
        <p:spPr>
          <a:xfrm>
            <a:off x="2701863" y="5881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A657CAFD-CA00-72A4-FF10-99C8D9E85996}"/>
              </a:ext>
            </a:extLst>
          </p:cNvPr>
          <p:cNvSpPr/>
          <p:nvPr/>
        </p:nvSpPr>
        <p:spPr>
          <a:xfrm>
            <a:off x="2917619" y="3627360"/>
            <a:ext cx="851764" cy="233630"/>
          </a:xfrm>
          <a:prstGeom prst="roundRect">
            <a:avLst>
              <a:gd name="adj" fmla="val 290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81CC434-AACE-A469-E95B-B69FFFBE3ECF}"/>
              </a:ext>
            </a:extLst>
          </p:cNvPr>
          <p:cNvSpPr txBox="1"/>
          <p:nvPr/>
        </p:nvSpPr>
        <p:spPr>
          <a:xfrm>
            <a:off x="3785596" y="365585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명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C7D1EF8-F611-EC3A-F6E3-0AEA3896DBBD}"/>
              </a:ext>
            </a:extLst>
          </p:cNvPr>
          <p:cNvSpPr txBox="1"/>
          <p:nvPr/>
        </p:nvSpPr>
        <p:spPr>
          <a:xfrm>
            <a:off x="2841001" y="3921692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인력 충원 형태</a:t>
            </a: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0C9416AB-27BC-8C77-78BD-6E913DEF49A4}"/>
              </a:ext>
            </a:extLst>
          </p:cNvPr>
          <p:cNvSpPr/>
          <p:nvPr/>
        </p:nvSpPr>
        <p:spPr>
          <a:xfrm>
            <a:off x="2848969" y="4169777"/>
            <a:ext cx="828000" cy="199307"/>
          </a:xfrm>
          <a:prstGeom prst="rect">
            <a:avLst/>
          </a:prstGeom>
          <a:solidFill>
            <a:srgbClr val="A6A6A6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지원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3C819B5-6768-6A95-D59D-EFBD7E81C9DA}"/>
              </a:ext>
            </a:extLst>
          </p:cNvPr>
          <p:cNvSpPr/>
          <p:nvPr/>
        </p:nvSpPr>
        <p:spPr>
          <a:xfrm>
            <a:off x="3719944" y="4169776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청년 지원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801989E-357B-ED7D-6F77-E850C7F55B07}"/>
              </a:ext>
            </a:extLst>
          </p:cNvPr>
          <p:cNvSpPr/>
          <p:nvPr/>
        </p:nvSpPr>
        <p:spPr>
          <a:xfrm>
            <a:off x="4590509" y="4169775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여성 지원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EB251C-CA97-822E-D21B-05A5BC12E70E}"/>
              </a:ext>
            </a:extLst>
          </p:cNvPr>
          <p:cNvSpPr/>
          <p:nvPr/>
        </p:nvSpPr>
        <p:spPr>
          <a:xfrm>
            <a:off x="5461073" y="4169774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장애인 지원</a:t>
            </a: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8D38B77C-C962-9928-B4A3-C16335FD2E94}"/>
              </a:ext>
            </a:extLst>
          </p:cNvPr>
          <p:cNvSpPr/>
          <p:nvPr/>
        </p:nvSpPr>
        <p:spPr>
          <a:xfrm>
            <a:off x="6318605" y="14136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" name="Shape 152">
            <a:extLst>
              <a:ext uri="{FF2B5EF4-FFF2-40B4-BE49-F238E27FC236}">
                <a16:creationId xmlns:a16="http://schemas.microsoft.com/office/drawing/2014/main" id="{39DC3593-D3F0-781E-4B21-A144F7A8A974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FD9F350-3C83-9A6F-1556-744B07C1DF7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13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286370" y="422275"/>
            <a:ext cx="8382000" cy="6013450"/>
            <a:chOff x="647700" y="546100"/>
            <a:chExt cx="10096500" cy="58039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99817C-E99C-143E-9105-4BDC8E08BBBE}"/>
              </a:ext>
            </a:extLst>
          </p:cNvPr>
          <p:cNvSpPr/>
          <p:nvPr/>
        </p:nvSpPr>
        <p:spPr>
          <a:xfrm>
            <a:off x="2775882" y="2978867"/>
            <a:ext cx="3683000" cy="949606"/>
          </a:xfrm>
          <a:prstGeom prst="roundRect">
            <a:avLst>
              <a:gd name="adj" fmla="val 123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A846E3D1-9EA4-01B4-ECA5-1486C4270B67}"/>
              </a:ext>
            </a:extLst>
          </p:cNvPr>
          <p:cNvSpPr/>
          <p:nvPr/>
        </p:nvSpPr>
        <p:spPr>
          <a:xfrm>
            <a:off x="2882774" y="3082317"/>
            <a:ext cx="521623" cy="522000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D1EB2B-EC24-7607-050A-77E20180A7BC}"/>
              </a:ext>
            </a:extLst>
          </p:cNvPr>
          <p:cNvSpPr txBox="1"/>
          <p:nvPr/>
        </p:nvSpPr>
        <p:spPr>
          <a:xfrm>
            <a:off x="3479906" y="3053694"/>
            <a:ext cx="28303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070BFA-52C5-58CC-B8BA-0EED2D6ABB72}"/>
              </a:ext>
            </a:extLst>
          </p:cNvPr>
          <p:cNvSpPr txBox="1"/>
          <p:nvPr/>
        </p:nvSpPr>
        <p:spPr>
          <a:xfrm>
            <a:off x="3479906" y="3295756"/>
            <a:ext cx="2830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일반인력지원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011E72-3D9F-32ED-2E58-98DE6B709711}"/>
              </a:ext>
            </a:extLst>
          </p:cNvPr>
          <p:cNvSpPr txBox="1"/>
          <p:nvPr/>
        </p:nvSpPr>
        <p:spPr>
          <a:xfrm>
            <a:off x="3599923" y="3454130"/>
            <a:ext cx="1749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KOTRA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대전 대구 세종지원단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CF3CBB71-DB51-AEDA-DC83-98B12F33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99" y="3486874"/>
            <a:ext cx="110242" cy="11024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C4C72E7-3C32-0A1A-FB04-D6EA7F484A2F}"/>
              </a:ext>
            </a:extLst>
          </p:cNvPr>
          <p:cNvSpPr txBox="1"/>
          <p:nvPr/>
        </p:nvSpPr>
        <p:spPr>
          <a:xfrm>
            <a:off x="2880929" y="3639747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C41B489-D079-2150-7B28-D83A1DA4038E}"/>
              </a:ext>
            </a:extLst>
          </p:cNvPr>
          <p:cNvGrpSpPr/>
          <p:nvPr/>
        </p:nvGrpSpPr>
        <p:grpSpPr>
          <a:xfrm>
            <a:off x="4755601" y="3449661"/>
            <a:ext cx="637203" cy="184666"/>
            <a:chOff x="4208046" y="2243233"/>
            <a:chExt cx="637203" cy="184666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ABCEE70E-9912-8B9A-2524-ACE93160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7AAB48-E73A-BB2A-DF7E-305F92CE64F9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8404-9286-0B5E-F7E1-BEFF7DCFC62A}"/>
              </a:ext>
            </a:extLst>
          </p:cNvPr>
          <p:cNvSpPr/>
          <p:nvPr/>
        </p:nvSpPr>
        <p:spPr>
          <a:xfrm>
            <a:off x="3556198" y="3657076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#AI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6E0F525-CF4B-C041-1FE3-E1B6228C9C87}"/>
              </a:ext>
            </a:extLst>
          </p:cNvPr>
          <p:cNvSpPr/>
          <p:nvPr/>
        </p:nvSpPr>
        <p:spPr>
          <a:xfrm>
            <a:off x="4073094" y="3657076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중소기업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B40A676-1CE5-B3A5-27AB-BB3CDF0BB2FE}"/>
              </a:ext>
            </a:extLst>
          </p:cNvPr>
          <p:cNvSpPr/>
          <p:nvPr/>
        </p:nvSpPr>
        <p:spPr>
          <a:xfrm>
            <a:off x="4567107" y="3657076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연구소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7F36E-19C8-6A28-1A0F-E8A2877FB461}"/>
              </a:ext>
            </a:extLst>
          </p:cNvPr>
          <p:cNvSpPr txBox="1"/>
          <p:nvPr/>
        </p:nvSpPr>
        <p:spPr>
          <a:xfrm>
            <a:off x="5522028" y="3631617"/>
            <a:ext cx="787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100,000,000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C46002-CFED-6452-F10B-A03E2411F378}"/>
              </a:ext>
            </a:extLst>
          </p:cNvPr>
          <p:cNvGrpSpPr/>
          <p:nvPr/>
        </p:nvGrpSpPr>
        <p:grpSpPr>
          <a:xfrm>
            <a:off x="2770055" y="4096624"/>
            <a:ext cx="3683000" cy="949606"/>
            <a:chOff x="2818877" y="1772439"/>
            <a:chExt cx="3683000" cy="94960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4C3B493-A7D5-98C4-2C87-D8EEF5C25C84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모서리가 둥근 직사각형 20">
              <a:extLst>
                <a:ext uri="{FF2B5EF4-FFF2-40B4-BE49-F238E27FC236}">
                  <a16:creationId xmlns:a16="http://schemas.microsoft.com/office/drawing/2014/main" id="{07814FA1-E794-C177-E577-DA840F53EEF8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03AA06F-D382-7F16-2348-326A63F7C3D7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667D22-144E-E4AD-8624-23B84FF6629A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33634C-4841-50DF-8D89-FD65F1A1F8A3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7B4A79DE-1F20-97D9-305C-486C22F2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48603D-A77C-C7D6-D94D-43CE3B426E8D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D16632FB-A707-F7EA-C85F-04E7062D2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3980733-B0B2-4E73-481D-AA3A513CDD0B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523D58A-E1C6-0D75-E0B3-BB2C982984AC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EA8E98A-FAF6-2FA2-C31A-5217A8A6A038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4BD7FEEA-0825-3B47-6562-67144795B5ED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F1A7046-7F38-5CA1-E5C5-F1E23172D1E8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B392409-7220-993B-0F07-F9F087BAEE1C}"/>
              </a:ext>
            </a:extLst>
          </p:cNvPr>
          <p:cNvGrpSpPr/>
          <p:nvPr/>
        </p:nvGrpSpPr>
        <p:grpSpPr>
          <a:xfrm>
            <a:off x="2770055" y="5190846"/>
            <a:ext cx="3683000" cy="949606"/>
            <a:chOff x="2818877" y="1772439"/>
            <a:chExt cx="3683000" cy="949606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031C453-2947-7732-D8B6-A6A9D4B6A8FD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모서리가 둥근 직사각형 20">
              <a:extLst>
                <a:ext uri="{FF2B5EF4-FFF2-40B4-BE49-F238E27FC236}">
                  <a16:creationId xmlns:a16="http://schemas.microsoft.com/office/drawing/2014/main" id="{5C3E9CBA-30C5-CA26-46F1-7B815DA19DAE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73CD1-7C4E-A966-DB49-E6C33E1C9241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3B54D50-326C-77FC-090C-0EFBD70C44F7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31A2AC1-0E25-8BF2-D255-1F1FF6DD92B4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110D3C4D-D188-7FC9-2D56-563317BB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777A4EE-EB1F-5590-A89B-F288544B057F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D88F9130-8130-5164-5355-29489C17D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B0086C3-5152-CEA1-F15B-E4548ACF4124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E03E0122-B05C-5F77-B27D-7CF5EE9C9CF2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824A2F7-DDEE-E98F-74E9-A351FF8B6FCE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7EAE665-CAF5-C0BA-6FC8-A8AA14864EA5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E6738E4-6E60-DB7F-292D-888941DE0389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E494B352-85F1-EC2C-FA4F-1FDCB63A52F5}"/>
              </a:ext>
            </a:extLst>
          </p:cNvPr>
          <p:cNvSpPr/>
          <p:nvPr/>
        </p:nvSpPr>
        <p:spPr>
          <a:xfrm>
            <a:off x="2755188" y="1397868"/>
            <a:ext cx="843570" cy="2437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C9D4E36A-32EC-6C17-06C3-D5EC893EBE09}"/>
              </a:ext>
            </a:extLst>
          </p:cNvPr>
          <p:cNvSpPr/>
          <p:nvPr/>
        </p:nvSpPr>
        <p:spPr>
          <a:xfrm>
            <a:off x="3663697" y="1397868"/>
            <a:ext cx="843570" cy="2437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25668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23A814E-D337-E0A8-9CE2-AC449BFC3633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63" name="Shape 152">
              <a:extLst>
                <a:ext uri="{FF2B5EF4-FFF2-40B4-BE49-F238E27FC236}">
                  <a16:creationId xmlns:a16="http://schemas.microsoft.com/office/drawing/2014/main" id="{E478E473-64B8-6BF0-5310-0CDBB5B33C87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4" name="Shape 152">
              <a:extLst>
                <a:ext uri="{FF2B5EF4-FFF2-40B4-BE49-F238E27FC236}">
                  <a16:creationId xmlns:a16="http://schemas.microsoft.com/office/drawing/2014/main" id="{C5B3BD42-0FAC-7618-4392-88723252FA3F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즐겨찾기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67" name="그래픽 155" descr="돋보기">
              <a:extLst>
                <a:ext uri="{FF2B5EF4-FFF2-40B4-BE49-F238E27FC236}">
                  <a16:creationId xmlns:a16="http://schemas.microsoft.com/office/drawing/2014/main" id="{84745D3F-3930-7554-656D-993753A4CFEC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91EB55EC-CD63-F46F-44BF-A113232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pic>
        <p:nvPicPr>
          <p:cNvPr id="178" name="그림 177">
            <a:extLst>
              <a:ext uri="{FF2B5EF4-FFF2-40B4-BE49-F238E27FC236}">
                <a16:creationId xmlns:a16="http://schemas.microsoft.com/office/drawing/2014/main" id="{75193A0F-AA9D-0C13-E6A2-874E13D6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06" y="3031676"/>
            <a:ext cx="178935" cy="178935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9300E307-DF0B-AE79-59A5-F56C8B1BB52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15" y="4145904"/>
            <a:ext cx="178935" cy="178935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9BBAB00B-1F9F-01C7-1BB3-9336C8050A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15" y="5231999"/>
            <a:ext cx="178935" cy="178935"/>
          </a:xfrm>
          <a:prstGeom prst="rect">
            <a:avLst/>
          </a:prstGeom>
        </p:spPr>
      </p:pic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1997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모서리가 둥근 직사각형 20">
            <a:extLst>
              <a:ext uri="{FF2B5EF4-FFF2-40B4-BE49-F238E27FC236}">
                <a16:creationId xmlns:a16="http://schemas.microsoft.com/office/drawing/2014/main" id="{2D2F0EAA-A323-A82A-68A8-D3328E2F32D1}"/>
              </a:ext>
            </a:extLst>
          </p:cNvPr>
          <p:cNvSpPr/>
          <p:nvPr/>
        </p:nvSpPr>
        <p:spPr>
          <a:xfrm>
            <a:off x="7459954" y="1210533"/>
            <a:ext cx="415419" cy="415719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37B77A-6040-114C-59B7-647CE65B809A}"/>
              </a:ext>
            </a:extLst>
          </p:cNvPr>
          <p:cNvSpPr txBox="1"/>
          <p:nvPr/>
        </p:nvSpPr>
        <p:spPr>
          <a:xfrm>
            <a:off x="6879362" y="1638600"/>
            <a:ext cx="158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55F922B-CD51-590F-EBFF-606A2672F1A3}"/>
              </a:ext>
            </a:extLst>
          </p:cNvPr>
          <p:cNvCxnSpPr/>
          <p:nvPr/>
        </p:nvCxnSpPr>
        <p:spPr>
          <a:xfrm>
            <a:off x="6738361" y="1974283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3A9A40-99C4-69C4-EE22-7438DBE9BDB9}"/>
              </a:ext>
            </a:extLst>
          </p:cNvPr>
          <p:cNvCxnSpPr>
            <a:cxnSpLocks/>
          </p:cNvCxnSpPr>
          <p:nvPr/>
        </p:nvCxnSpPr>
        <p:spPr>
          <a:xfrm>
            <a:off x="6738361" y="3921745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E8841C6-9DFB-5360-EE19-ECC09F9D90B0}"/>
              </a:ext>
            </a:extLst>
          </p:cNvPr>
          <p:cNvCxnSpPr/>
          <p:nvPr/>
        </p:nvCxnSpPr>
        <p:spPr>
          <a:xfrm>
            <a:off x="6738361" y="5348256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B99E4B6-60C4-7DAA-5789-74A7AF2C70F7}"/>
              </a:ext>
            </a:extLst>
          </p:cNvPr>
          <p:cNvSpPr/>
          <p:nvPr/>
        </p:nvSpPr>
        <p:spPr>
          <a:xfrm>
            <a:off x="6910539" y="6098244"/>
            <a:ext cx="1454331" cy="278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사이트 바로가기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2E9007-8075-E8B4-1EA7-F0FCE045C573}"/>
              </a:ext>
            </a:extLst>
          </p:cNvPr>
          <p:cNvSpPr txBox="1"/>
          <p:nvPr/>
        </p:nvSpPr>
        <p:spPr>
          <a:xfrm>
            <a:off x="7843684" y="1141238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50CBFD-7F25-241A-7055-21848C7CC090}"/>
              </a:ext>
            </a:extLst>
          </p:cNvPr>
          <p:cNvSpPr txBox="1"/>
          <p:nvPr/>
        </p:nvSpPr>
        <p:spPr>
          <a:xfrm>
            <a:off x="6780032" y="4123349"/>
            <a:ext cx="18636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지역에서 발생하는 다양한 데이터를 활용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학습용 데이터 제작 스타트업 및 디지털 공공 일자리 창출을 위하여 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2023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인공지능 학습용 데이터 제작지원」 대상기업을 모집하오니 참여를 희망하는 기업은 신청해 주시기 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대전소재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학습데이터 제작이 가능한 기업 또는 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공고일 현재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이상이 대전광역시에 소재한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접수마감일 전까지 대전광역시에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이상을 이전한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01E50D-DCBC-788C-5A17-C99E24F235D7}"/>
              </a:ext>
            </a:extLst>
          </p:cNvPr>
          <p:cNvGrpSpPr/>
          <p:nvPr/>
        </p:nvGrpSpPr>
        <p:grpSpPr>
          <a:xfrm>
            <a:off x="6738361" y="2037556"/>
            <a:ext cx="1831015" cy="184666"/>
            <a:chOff x="6879550" y="1932781"/>
            <a:chExt cx="1831015" cy="18466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60313B-E840-A6B6-2D1B-36E04FD1C9E1}"/>
                </a:ext>
              </a:extLst>
            </p:cNvPr>
            <p:cNvSpPr txBox="1"/>
            <p:nvPr/>
          </p:nvSpPr>
          <p:spPr>
            <a:xfrm>
              <a:off x="7923510" y="193278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인력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A4AA8E-5595-7F4E-A2E4-0DFE0B8C235D}"/>
                </a:ext>
              </a:extLst>
            </p:cNvPr>
            <p:cNvSpPr txBox="1"/>
            <p:nvPr/>
          </p:nvSpPr>
          <p:spPr>
            <a:xfrm>
              <a:off x="6879550" y="193278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분야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7C89CAF-BEA0-BD24-3C41-5C405BDDCD03}"/>
              </a:ext>
            </a:extLst>
          </p:cNvPr>
          <p:cNvGrpSpPr/>
          <p:nvPr/>
        </p:nvGrpSpPr>
        <p:grpSpPr>
          <a:xfrm>
            <a:off x="6738361" y="2206171"/>
            <a:ext cx="1842722" cy="184666"/>
            <a:chOff x="6871261" y="2103536"/>
            <a:chExt cx="1842722" cy="1846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2014156-F128-CCD4-92D8-1BAAB6C27183}"/>
                </a:ext>
              </a:extLst>
            </p:cNvPr>
            <p:cNvSpPr txBox="1"/>
            <p:nvPr/>
          </p:nvSpPr>
          <p:spPr>
            <a:xfrm>
              <a:off x="6871261" y="2103536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사업목적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D82B63D-86AF-BEB1-BEA4-F44CA29FC42F}"/>
                </a:ext>
              </a:extLst>
            </p:cNvPr>
            <p:cNvSpPr txBox="1"/>
            <p:nvPr/>
          </p:nvSpPr>
          <p:spPr>
            <a:xfrm>
              <a:off x="7926928" y="2103536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일반인력지원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819408D-1E20-6CEB-473E-B7DC23D11ED2}"/>
              </a:ext>
            </a:extLst>
          </p:cNvPr>
          <p:cNvGrpSpPr/>
          <p:nvPr/>
        </p:nvGrpSpPr>
        <p:grpSpPr>
          <a:xfrm>
            <a:off x="6738361" y="2374786"/>
            <a:ext cx="1842722" cy="184666"/>
            <a:chOff x="6871538" y="2274291"/>
            <a:chExt cx="1842722" cy="18466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4733AE5-93A5-6CC7-C9B0-D60DE6EB3036}"/>
                </a:ext>
              </a:extLst>
            </p:cNvPr>
            <p:cNvSpPr txBox="1"/>
            <p:nvPr/>
          </p:nvSpPr>
          <p:spPr>
            <a:xfrm>
              <a:off x="6871538" y="227429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소관부처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0B8AEEC-80E6-F258-F002-7F3740F85BBF}"/>
                </a:ext>
              </a:extLst>
            </p:cNvPr>
            <p:cNvSpPr txBox="1"/>
            <p:nvPr/>
          </p:nvSpPr>
          <p:spPr>
            <a:xfrm>
              <a:off x="7927205" y="227429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대구광역시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04FBABA-65C1-E1D9-EE6B-F7A49CB75320}"/>
              </a:ext>
            </a:extLst>
          </p:cNvPr>
          <p:cNvGrpSpPr/>
          <p:nvPr/>
        </p:nvGrpSpPr>
        <p:grpSpPr>
          <a:xfrm>
            <a:off x="6738361" y="2543401"/>
            <a:ext cx="1842722" cy="276999"/>
            <a:chOff x="6867566" y="2445046"/>
            <a:chExt cx="1842722" cy="27699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2BCC1B-7F79-C601-6300-4E01135321A7}"/>
                </a:ext>
              </a:extLst>
            </p:cNvPr>
            <p:cNvSpPr txBox="1"/>
            <p:nvPr/>
          </p:nvSpPr>
          <p:spPr>
            <a:xfrm>
              <a:off x="6867566" y="249121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수행기관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8900145-4E1B-EB7D-AD8F-DA92FD48A46F}"/>
                </a:ext>
              </a:extLst>
            </p:cNvPr>
            <p:cNvSpPr txBox="1"/>
            <p:nvPr/>
          </p:nvSpPr>
          <p:spPr>
            <a:xfrm>
              <a:off x="7923233" y="2445046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KOTRA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대전 대구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세종지원단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F756BFE-5BB8-2522-FDE1-8D37135078A1}"/>
              </a:ext>
            </a:extLst>
          </p:cNvPr>
          <p:cNvGrpSpPr/>
          <p:nvPr/>
        </p:nvGrpSpPr>
        <p:grpSpPr>
          <a:xfrm>
            <a:off x="6738361" y="2972964"/>
            <a:ext cx="1833714" cy="276999"/>
            <a:chOff x="6867566" y="2877719"/>
            <a:chExt cx="1833714" cy="27699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527448B-E4D4-8D2B-AC40-E3113FCCE9E7}"/>
                </a:ext>
              </a:extLst>
            </p:cNvPr>
            <p:cNvSpPr txBox="1"/>
            <p:nvPr/>
          </p:nvSpPr>
          <p:spPr>
            <a:xfrm>
              <a:off x="6867566" y="2923885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접수기간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FC5F00-9F30-3318-D6BA-A370540D9F10}"/>
                </a:ext>
              </a:extLst>
            </p:cNvPr>
            <p:cNvSpPr txBox="1"/>
            <p:nvPr/>
          </p:nvSpPr>
          <p:spPr>
            <a:xfrm>
              <a:off x="7914225" y="2877719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2023-05-10 ~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 2023-06-30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C4187606-6939-E31E-0672-AB9E544EDC8D}"/>
              </a:ext>
            </a:extLst>
          </p:cNvPr>
          <p:cNvSpPr txBox="1"/>
          <p:nvPr/>
        </p:nvSpPr>
        <p:spPr>
          <a:xfrm>
            <a:off x="6780032" y="3958741"/>
            <a:ext cx="6513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사업안내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9E54BEB-888E-8348-F8CB-6123123EDD46}"/>
              </a:ext>
            </a:extLst>
          </p:cNvPr>
          <p:cNvGrpSpPr/>
          <p:nvPr/>
        </p:nvGrpSpPr>
        <p:grpSpPr>
          <a:xfrm>
            <a:off x="6738361" y="3233912"/>
            <a:ext cx="1833714" cy="276999"/>
            <a:chOff x="6866736" y="3104212"/>
            <a:chExt cx="1833714" cy="276999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8C78CF6-80EC-1EA2-A6BD-69231D2B3620}"/>
                </a:ext>
              </a:extLst>
            </p:cNvPr>
            <p:cNvSpPr txBox="1"/>
            <p:nvPr/>
          </p:nvSpPr>
          <p:spPr>
            <a:xfrm>
              <a:off x="6866736" y="31503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문의처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C2B319B-75E3-804C-417D-BAD6B64F4097}"/>
                </a:ext>
              </a:extLst>
            </p:cNvPr>
            <p:cNvSpPr txBox="1"/>
            <p:nvPr/>
          </p:nvSpPr>
          <p:spPr>
            <a:xfrm>
              <a:off x="7913395" y="3104212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TEL : 0000-0000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FAX : 0000-0000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DC4027E-C82D-C64B-AA24-C8CA90699449}"/>
              </a:ext>
            </a:extLst>
          </p:cNvPr>
          <p:cNvGrpSpPr/>
          <p:nvPr/>
        </p:nvGrpSpPr>
        <p:grpSpPr>
          <a:xfrm>
            <a:off x="6758166" y="5408505"/>
            <a:ext cx="1812868" cy="610654"/>
            <a:chOff x="6866736" y="5182786"/>
            <a:chExt cx="1812868" cy="610654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7F279A44-1F9D-B4D7-E71D-C71949CD59EF}"/>
                </a:ext>
              </a:extLst>
            </p:cNvPr>
            <p:cNvGrpSpPr/>
            <p:nvPr/>
          </p:nvGrpSpPr>
          <p:grpSpPr>
            <a:xfrm>
              <a:off x="6869086" y="5182786"/>
              <a:ext cx="1810518" cy="184666"/>
              <a:chOff x="6847711" y="5009821"/>
              <a:chExt cx="1810518" cy="184666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A3862D9-0C28-81E4-7DF1-FB6D5957D51A}"/>
                  </a:ext>
                </a:extLst>
              </p:cNvPr>
              <p:cNvSpPr txBox="1"/>
              <p:nvPr/>
            </p:nvSpPr>
            <p:spPr>
              <a:xfrm>
                <a:off x="6977271" y="5009821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C4B3BDDE-5678-5B3E-580D-667DA050E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7711" y="5017001"/>
                <a:ext cx="171398" cy="168069"/>
              </a:xfrm>
              <a:prstGeom prst="rect">
                <a:avLst/>
              </a:prstGeom>
            </p:spPr>
          </p:pic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3E12B4DF-A3EA-8D4A-E0BA-04031F51690C}"/>
                </a:ext>
              </a:extLst>
            </p:cNvPr>
            <p:cNvGrpSpPr/>
            <p:nvPr/>
          </p:nvGrpSpPr>
          <p:grpSpPr>
            <a:xfrm>
              <a:off x="6868306" y="5349614"/>
              <a:ext cx="1811298" cy="276999"/>
              <a:chOff x="6846931" y="5248665"/>
              <a:chExt cx="1811298" cy="276999"/>
            </a:xfrm>
          </p:grpSpPr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2B209216-D50B-6BE4-4C46-A2FB3509A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6931" y="5300527"/>
                <a:ext cx="171398" cy="168069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A6BF9E8-4C0D-3F16-1F28-0914436ACCF0}"/>
                  </a:ext>
                </a:extLst>
              </p:cNvPr>
              <p:cNvSpPr txBox="1"/>
              <p:nvPr/>
            </p:nvSpPr>
            <p:spPr>
              <a:xfrm>
                <a:off x="6977271" y="5248665"/>
                <a:ext cx="168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20230538694-00_1684978964515_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붙임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2) </a:t>
                </a:r>
              </a:p>
              <a:p>
                <a:pPr algn="l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학술용역계약조건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.hwp</a:t>
                </a:r>
                <a:endParaRPr lang="en-US" altLang="ko-KR" sz="6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EFF934E7-4F8C-1512-1073-5BFF979D2A1C}"/>
                </a:ext>
              </a:extLst>
            </p:cNvPr>
            <p:cNvGrpSpPr/>
            <p:nvPr/>
          </p:nvGrpSpPr>
          <p:grpSpPr>
            <a:xfrm>
              <a:off x="6866736" y="5608774"/>
              <a:ext cx="1812868" cy="184666"/>
              <a:chOff x="6845361" y="5525972"/>
              <a:chExt cx="1812868" cy="184666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288FE57D-2950-CEA9-F26B-84DD0A86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5361" y="5532035"/>
                <a:ext cx="171398" cy="168069"/>
              </a:xfrm>
              <a:prstGeom prst="rect">
                <a:avLst/>
              </a:prstGeom>
            </p:spPr>
          </p:pic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08D97E7-211A-7F67-3E70-7B02DF96DF70}"/>
                  </a:ext>
                </a:extLst>
              </p:cNvPr>
              <p:cNvSpPr txBox="1"/>
              <p:nvPr/>
            </p:nvSpPr>
            <p:spPr>
              <a:xfrm>
                <a:off x="6977271" y="5525972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</p:grp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8CF09070-4F4E-4B99-1075-8AFF5B57D9EC}"/>
              </a:ext>
            </a:extLst>
          </p:cNvPr>
          <p:cNvGrpSpPr/>
          <p:nvPr/>
        </p:nvGrpSpPr>
        <p:grpSpPr>
          <a:xfrm>
            <a:off x="6738361" y="2804349"/>
            <a:ext cx="1833714" cy="184666"/>
            <a:chOff x="6866736" y="2689377"/>
            <a:chExt cx="1833714" cy="184666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BF006A2-B162-135F-29CC-E3E777FA4558}"/>
                </a:ext>
              </a:extLst>
            </p:cNvPr>
            <p:cNvSpPr txBox="1"/>
            <p:nvPr/>
          </p:nvSpPr>
          <p:spPr>
            <a:xfrm>
              <a:off x="6866736" y="2689377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게시일시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58A61F2-3FA4-9A72-4E83-68AD8CD681C5}"/>
                </a:ext>
              </a:extLst>
            </p:cNvPr>
            <p:cNvSpPr txBox="1"/>
            <p:nvPr/>
          </p:nvSpPr>
          <p:spPr>
            <a:xfrm>
              <a:off x="7913395" y="2689377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2023-05-08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ED408DF-952E-ED23-9E91-1BBF43AC892F}"/>
              </a:ext>
            </a:extLst>
          </p:cNvPr>
          <p:cNvSpPr txBox="1"/>
          <p:nvPr/>
        </p:nvSpPr>
        <p:spPr>
          <a:xfrm>
            <a:off x="6782413" y="5108465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더보기</a:t>
            </a:r>
          </a:p>
        </p:txBody>
      </p:sp>
      <p:sp>
        <p:nvSpPr>
          <p:cNvPr id="198" name="이등변 삼각형 197">
            <a:extLst>
              <a:ext uri="{FF2B5EF4-FFF2-40B4-BE49-F238E27FC236}">
                <a16:creationId xmlns:a16="http://schemas.microsoft.com/office/drawing/2014/main" id="{49F15FDA-5928-A1B0-3744-59FF42CE5BB5}"/>
              </a:ext>
            </a:extLst>
          </p:cNvPr>
          <p:cNvSpPr/>
          <p:nvPr/>
        </p:nvSpPr>
        <p:spPr>
          <a:xfrm rot="10800000">
            <a:off x="7143114" y="5176593"/>
            <a:ext cx="54797" cy="47239"/>
          </a:xfrm>
          <a:prstGeom prst="triangle">
            <a:avLst/>
          </a:prstGeom>
          <a:solidFill>
            <a:srgbClr val="595959"/>
          </a:solidFill>
          <a:ln cap="rnd">
            <a:solidFill>
              <a:srgbClr val="595959"/>
            </a:solidFill>
          </a:ln>
          <a:effectLst>
            <a:softEdge rad="381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C9DB5DDF-F513-05F1-67A1-88E6BB5F5C96}"/>
              </a:ext>
            </a:extLst>
          </p:cNvPr>
          <p:cNvGrpSpPr/>
          <p:nvPr/>
        </p:nvGrpSpPr>
        <p:grpSpPr>
          <a:xfrm>
            <a:off x="6738361" y="3676551"/>
            <a:ext cx="1833714" cy="197742"/>
            <a:chOff x="6867629" y="3497842"/>
            <a:chExt cx="1833714" cy="197742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861A8F7-B192-793F-90DA-677DC8B98762}"/>
                </a:ext>
              </a:extLst>
            </p:cNvPr>
            <p:cNvSpPr txBox="1"/>
            <p:nvPr/>
          </p:nvSpPr>
          <p:spPr>
            <a:xfrm>
              <a:off x="6867629" y="351091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사업금액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A41E284-9806-E035-344C-1BA594A67E05}"/>
                </a:ext>
              </a:extLst>
            </p:cNvPr>
            <p:cNvSpPr txBox="1"/>
            <p:nvPr/>
          </p:nvSpPr>
          <p:spPr>
            <a:xfrm>
              <a:off x="7914288" y="349784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100,000,000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78E0FD8-FA53-A944-8FC1-2B49F5A3275F}"/>
              </a:ext>
            </a:extLst>
          </p:cNvPr>
          <p:cNvGrpSpPr/>
          <p:nvPr/>
        </p:nvGrpSpPr>
        <p:grpSpPr>
          <a:xfrm>
            <a:off x="6738361" y="3494860"/>
            <a:ext cx="1833714" cy="197742"/>
            <a:chOff x="6859981" y="3332602"/>
            <a:chExt cx="1833714" cy="197742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5745744-6F48-1637-7975-1DB8C4D2C0F9}"/>
                </a:ext>
              </a:extLst>
            </p:cNvPr>
            <p:cNvSpPr txBox="1"/>
            <p:nvPr/>
          </p:nvSpPr>
          <p:spPr>
            <a:xfrm>
              <a:off x="6859981" y="33456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예가방법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9969E26-2CA0-936F-D5C8-DA97C38594EB}"/>
                </a:ext>
              </a:extLst>
            </p:cNvPr>
            <p:cNvSpPr txBox="1"/>
            <p:nvPr/>
          </p:nvSpPr>
          <p:spPr>
            <a:xfrm>
              <a:off x="7906640" y="333260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단일예가</a:t>
              </a:r>
            </a:p>
          </p:txBody>
        </p:sp>
      </p:grp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AEF826F-B2E5-ADF7-6E3A-D61E059FEBBF}"/>
              </a:ext>
            </a:extLst>
          </p:cNvPr>
          <p:cNvCxnSpPr>
            <a:cxnSpLocks/>
          </p:cNvCxnSpPr>
          <p:nvPr/>
        </p:nvCxnSpPr>
        <p:spPr>
          <a:xfrm>
            <a:off x="6543741" y="1102509"/>
            <a:ext cx="2120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C412A3-B14F-E135-3D93-767BB92A3204}"/>
              </a:ext>
            </a:extLst>
          </p:cNvPr>
          <p:cNvSpPr txBox="1"/>
          <p:nvPr/>
        </p:nvSpPr>
        <p:spPr>
          <a:xfrm>
            <a:off x="7401582" y="874517"/>
            <a:ext cx="578754" cy="201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공고상세</a:t>
            </a: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99B74DD8-B23A-3E4A-0DBB-3F0A4A0A95F8}"/>
              </a:ext>
            </a:extLst>
          </p:cNvPr>
          <p:cNvGrpSpPr/>
          <p:nvPr/>
        </p:nvGrpSpPr>
        <p:grpSpPr>
          <a:xfrm>
            <a:off x="8499831" y="906146"/>
            <a:ext cx="138449" cy="138449"/>
            <a:chOff x="8383498" y="1163300"/>
            <a:chExt cx="648583" cy="648583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1F989F5-4D3B-4879-6960-A42BB29E61AD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6864FF8B-6C96-26B3-26E0-68A9F50E3907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7E3A7D8B-DCBA-76DA-B9D7-E0C199C2F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3B7806-574D-92F5-095B-AE913D57B040}"/>
              </a:ext>
            </a:extLst>
          </p:cNvPr>
          <p:cNvGrpSpPr/>
          <p:nvPr/>
        </p:nvGrpSpPr>
        <p:grpSpPr>
          <a:xfrm>
            <a:off x="4572206" y="1397868"/>
            <a:ext cx="843570" cy="243731"/>
            <a:chOff x="4572206" y="1397868"/>
            <a:chExt cx="843570" cy="243731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4461BDB4-C985-F57E-9E47-DFB4757319CB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E5116E5-8E9F-8335-6E92-11B0A590E1F1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5EEC7A-165E-1CEA-46FB-5FDB0ADD27C1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6ABCEB4-8A8F-E797-49BA-BB2B1D01D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838FA63-2109-E48B-364E-8867A3E1D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BDA62A-E59F-0B81-1E3D-BE5615EC8B68}"/>
              </a:ext>
            </a:extLst>
          </p:cNvPr>
          <p:cNvGrpSpPr/>
          <p:nvPr/>
        </p:nvGrpSpPr>
        <p:grpSpPr>
          <a:xfrm>
            <a:off x="4307617" y="1452406"/>
            <a:ext cx="138449" cy="138449"/>
            <a:chOff x="8383498" y="1163300"/>
            <a:chExt cx="648583" cy="64858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8CC72E-EF48-93CB-5881-9A7E368C6574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17218F9-5B05-4C23-6032-346184649793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1AF4E8-9B31-959F-5623-0D98E5739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22EBB43-D953-5FE5-445A-87C40F7F4E9A}"/>
              </a:ext>
            </a:extLst>
          </p:cNvPr>
          <p:cNvGrpSpPr/>
          <p:nvPr/>
        </p:nvGrpSpPr>
        <p:grpSpPr>
          <a:xfrm>
            <a:off x="3390073" y="1445546"/>
            <a:ext cx="138449" cy="138449"/>
            <a:chOff x="8383498" y="1163300"/>
            <a:chExt cx="648583" cy="64858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E2E9F28-BFC7-5536-EABC-0D92F7BC22EF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7D56F1E-A4AD-820B-D848-A66D460D1AD1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E69199-FFF2-D1AF-100A-1EFFD0DB1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C264985-F6C5-0134-4A17-C567321E99B6}"/>
              </a:ext>
            </a:extLst>
          </p:cNvPr>
          <p:cNvGrpSpPr/>
          <p:nvPr/>
        </p:nvGrpSpPr>
        <p:grpSpPr>
          <a:xfrm>
            <a:off x="2754742" y="1709880"/>
            <a:ext cx="843570" cy="243731"/>
            <a:chOff x="4572206" y="1397868"/>
            <a:chExt cx="843570" cy="24373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368E06C-691F-DDF4-2B49-6D07B67F2BAB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6916482-FD7C-F5D5-FF1E-CBFD858B82AF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31D7586-E72B-BD4E-28A6-4EA672B4C2B0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AC40623-9EA1-30E1-B8D2-1735C32D9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1770B05-4054-04BB-3D5E-8E85DF0D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E07CD16-A2B5-460B-CE05-154185AB498B}"/>
              </a:ext>
            </a:extLst>
          </p:cNvPr>
          <p:cNvGrpSpPr/>
          <p:nvPr/>
        </p:nvGrpSpPr>
        <p:grpSpPr>
          <a:xfrm>
            <a:off x="5501577" y="1409407"/>
            <a:ext cx="843570" cy="243731"/>
            <a:chOff x="4572206" y="1397868"/>
            <a:chExt cx="843570" cy="24373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175F140-D65F-1683-E3B3-78BA057E2A4A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4EADC6E-0DD2-446B-D880-AE604AC2B1E2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6BAA077D-0021-48A7-543B-839D92CE7C40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B397FB7-FA57-AB38-002E-1223696E5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1BF2C0-C067-AEB8-AFB0-576B68F36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130DFC6-D969-DD65-6954-9CF54ECC86B3}"/>
              </a:ext>
            </a:extLst>
          </p:cNvPr>
          <p:cNvGrpSpPr/>
          <p:nvPr/>
        </p:nvGrpSpPr>
        <p:grpSpPr>
          <a:xfrm>
            <a:off x="3662461" y="1721014"/>
            <a:ext cx="843570" cy="243731"/>
            <a:chOff x="4572206" y="1397868"/>
            <a:chExt cx="843570" cy="243731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8AA2A42-EEE7-3A30-5941-2F8477C7C753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45CDEBF-816F-87D7-2208-E87DBF269309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7D7CAFA-3BA0-097F-255D-4223E038478E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539B5C2F-D040-BBD3-51A6-808596A10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183622D-2C5A-CAAD-4A03-1F3EAEC6D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0E0A348-D97C-00CB-77B9-F33C7DDC9391}"/>
              </a:ext>
            </a:extLst>
          </p:cNvPr>
          <p:cNvGrpSpPr/>
          <p:nvPr/>
        </p:nvGrpSpPr>
        <p:grpSpPr>
          <a:xfrm>
            <a:off x="4580429" y="1713083"/>
            <a:ext cx="843570" cy="243731"/>
            <a:chOff x="4572206" y="1397868"/>
            <a:chExt cx="843570" cy="24373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ABA5FDA-A6C5-FC78-6EF7-9F478E151001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BC4C19B-4360-4976-A8F5-EB6E18A302BC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AE7B51A-29B0-1CED-C4FA-0F3E2A0D0386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C688EBA4-D43C-D707-B429-D596B046C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D4DBF7F9-5E0B-24A0-579B-76342B992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5EB10B-E772-BA88-11F0-B0A49C56FE0F}"/>
              </a:ext>
            </a:extLst>
          </p:cNvPr>
          <p:cNvGrpSpPr/>
          <p:nvPr/>
        </p:nvGrpSpPr>
        <p:grpSpPr>
          <a:xfrm>
            <a:off x="5506172" y="1717460"/>
            <a:ext cx="843570" cy="243731"/>
            <a:chOff x="4572206" y="1397868"/>
            <a:chExt cx="843570" cy="243731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F6C7436-B012-C774-519A-68D7E399DF8B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001E1AE-3321-D422-EDA9-AF14CC3A5DDC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4F410EA-056B-E71A-67E6-24C636EED367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1EB8EFCE-B9F8-44D2-E8F0-A48AADDF6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048C889-AF13-0AA2-98A9-757FD23123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BC36C49-2DD3-D06A-BF5A-27B635965E83}"/>
              </a:ext>
            </a:extLst>
          </p:cNvPr>
          <p:cNvGrpSpPr/>
          <p:nvPr/>
        </p:nvGrpSpPr>
        <p:grpSpPr>
          <a:xfrm>
            <a:off x="2754742" y="2041649"/>
            <a:ext cx="843570" cy="243731"/>
            <a:chOff x="4572206" y="1397868"/>
            <a:chExt cx="843570" cy="243731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35BFDBF3-E239-D0E9-7126-C37C79DF87FC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DA899A0-129B-E6B7-9738-851A116FB299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FCD55D5-6C07-F632-C6C1-04C6EB72C4B9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3EB4562-69EC-58C4-D754-116D67FC6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BD63565B-F340-7F1B-432D-973559C88E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AD5E8C3B-92FB-2CA4-1FB6-654EF6890E67}"/>
              </a:ext>
            </a:extLst>
          </p:cNvPr>
          <p:cNvGrpSpPr/>
          <p:nvPr/>
        </p:nvGrpSpPr>
        <p:grpSpPr>
          <a:xfrm>
            <a:off x="3662461" y="2052783"/>
            <a:ext cx="843570" cy="243731"/>
            <a:chOff x="4572206" y="1397868"/>
            <a:chExt cx="843570" cy="243731"/>
          </a:xfrm>
        </p:grpSpPr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32C6B8B0-6572-8518-AF09-E6AF23C8BF38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A875D2EA-0E82-5783-63DD-C877057798D5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99C64CE6-0BB8-1A3F-B8F8-A2594EEBFC77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BCF6C26D-2897-1592-6381-837D688E5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57D87609-FCB8-0E53-8A05-13F9339AD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CE473D4-4023-727F-098B-BAFE8B2D1E81}"/>
              </a:ext>
            </a:extLst>
          </p:cNvPr>
          <p:cNvGrpSpPr/>
          <p:nvPr/>
        </p:nvGrpSpPr>
        <p:grpSpPr>
          <a:xfrm>
            <a:off x="4580429" y="2044852"/>
            <a:ext cx="843570" cy="243731"/>
            <a:chOff x="4572206" y="1397868"/>
            <a:chExt cx="843570" cy="243731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EA3FECF1-1EB3-173A-F388-EE2FEFDA14AF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6F3AF44E-B81E-F098-B474-7D77206E885E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7ED9209F-3DFE-FF6B-A3FD-3A8751386D67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C12C5E4F-04FD-4AE2-DE3A-298E1B25D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BFE5ACB-BB18-D8D9-FE61-51C852D33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2959A5CB-4BB0-AC5C-94D4-8D46C6BF472F}"/>
              </a:ext>
            </a:extLst>
          </p:cNvPr>
          <p:cNvGrpSpPr/>
          <p:nvPr/>
        </p:nvGrpSpPr>
        <p:grpSpPr>
          <a:xfrm>
            <a:off x="5506172" y="2049229"/>
            <a:ext cx="843570" cy="243731"/>
            <a:chOff x="4572206" y="1397868"/>
            <a:chExt cx="843570" cy="243731"/>
          </a:xfrm>
        </p:grpSpPr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35BF8EA8-10A5-FF88-C30C-7ABCC85EC9F9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11DFF313-94DA-64E8-0525-1FE7BBA82869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2E0D47D7-CB26-9B30-DA58-764381BD171E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AB4C5091-0F84-9999-C255-15E3469DB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B9D4CFE5-8B23-1682-F9A9-A6E48492DE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0" name="표 229">
            <a:extLst>
              <a:ext uri="{FF2B5EF4-FFF2-40B4-BE49-F238E27FC236}">
                <a16:creationId xmlns:a16="http://schemas.microsoft.com/office/drawing/2014/main" id="{559A2A8B-F852-827D-8941-41C216786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56960"/>
              </p:ext>
            </p:extLst>
          </p:nvPr>
        </p:nvGraphicFramePr>
        <p:xfrm>
          <a:off x="9472991" y="589139"/>
          <a:ext cx="2645322" cy="340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항목 노출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뷰에서 선택한 필터링 사항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선택한 사항 개별로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기간 검색의 경우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startdate~enddate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형식으로 표기 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만 존재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“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~”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Enddate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만 존재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“~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enddate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” 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금액 검색의 경우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startcost~endcost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형식으로 표기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Startcost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만 존재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“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startcost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~”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Endcost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만 존재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“~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endcost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” 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각 필터 항목 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“X”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선택 시 해당 필터 삭제 후 재 검색 진행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 제거 선택 시 전체 필터 제거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231" name="타원 230">
            <a:extLst>
              <a:ext uri="{FF2B5EF4-FFF2-40B4-BE49-F238E27FC236}">
                <a16:creationId xmlns:a16="http://schemas.microsoft.com/office/drawing/2014/main" id="{B4DAD4B3-696E-E8A2-391D-92A798A6B5BD}"/>
              </a:ext>
            </a:extLst>
          </p:cNvPr>
          <p:cNvSpPr/>
          <p:nvPr/>
        </p:nvSpPr>
        <p:spPr>
          <a:xfrm>
            <a:off x="2512118" y="1348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FDF0E3D-658D-9C69-2C97-BFDA84D9AF19}"/>
              </a:ext>
            </a:extLst>
          </p:cNvPr>
          <p:cNvSpPr txBox="1"/>
          <p:nvPr/>
        </p:nvSpPr>
        <p:spPr>
          <a:xfrm>
            <a:off x="5840882" y="2375109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필터 제거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F0DC2F-45D3-584A-8DAA-B94CAC28451D}"/>
              </a:ext>
            </a:extLst>
          </p:cNvPr>
          <p:cNvSpPr txBox="1"/>
          <p:nvPr/>
        </p:nvSpPr>
        <p:spPr>
          <a:xfrm>
            <a:off x="2924175" y="52175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공고검색 </a:t>
            </a:r>
            <a:r>
              <a:rPr lang="en-US" altLang="ko-KR" sz="1000" dirty="0"/>
              <a:t>– Filter (</a:t>
            </a:r>
            <a:r>
              <a:rPr lang="ko-KR" altLang="en-US" sz="1000" dirty="0"/>
              <a:t>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1" name="Shape 152">
            <a:extLst>
              <a:ext uri="{FF2B5EF4-FFF2-40B4-BE49-F238E27FC236}">
                <a16:creationId xmlns:a16="http://schemas.microsoft.com/office/drawing/2014/main" id="{97AA4CC0-D37E-E6C3-A01B-BBF02E44BF5C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560FD419-DDA1-EF06-C3B3-DBFCFEACE7F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2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BB464-5758-C6D6-0D86-3DF8B90EA844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A2CEAD-215E-E88B-B391-DC526A8325D2}"/>
              </a:ext>
            </a:extLst>
          </p:cNvPr>
          <p:cNvGrpSpPr/>
          <p:nvPr/>
        </p:nvGrpSpPr>
        <p:grpSpPr>
          <a:xfrm>
            <a:off x="2155238" y="1476604"/>
            <a:ext cx="6998287" cy="3904792"/>
            <a:chOff x="2155238" y="1476604"/>
            <a:chExt cx="6998287" cy="3904792"/>
          </a:xfrm>
        </p:grpSpPr>
        <p:sp>
          <p:nvSpPr>
            <p:cNvPr id="2" name="모서리가 둥근 직사각형 67">
              <a:extLst>
                <a:ext uri="{FF2B5EF4-FFF2-40B4-BE49-F238E27FC236}">
                  <a16:creationId xmlns:a16="http://schemas.microsoft.com/office/drawing/2014/main" id="{A3DEF75A-B0DF-FB31-697C-F422F2104645}"/>
                </a:ext>
              </a:extLst>
            </p:cNvPr>
            <p:cNvSpPr/>
            <p:nvPr/>
          </p:nvSpPr>
          <p:spPr>
            <a:xfrm>
              <a:off x="2155238" y="1769868"/>
              <a:ext cx="6998287" cy="3611528"/>
            </a:xfrm>
            <a:prstGeom prst="roundRect">
              <a:avLst>
                <a:gd name="adj" fmla="val 463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9BB1E4-85B4-9283-A28B-3148F577FB60}"/>
                </a:ext>
              </a:extLst>
            </p:cNvPr>
            <p:cNvSpPr txBox="1"/>
            <p:nvPr/>
          </p:nvSpPr>
          <p:spPr>
            <a:xfrm>
              <a:off x="2155239" y="1476604"/>
              <a:ext cx="777777" cy="21051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r>
                <a:rPr lang="ko-KR" altLang="en-US" sz="900" b="1" dirty="0"/>
                <a:t>즐겨 찾기 진입</a:t>
              </a:r>
              <a:endParaRPr lang="en-US" altLang="ko-KR" sz="900" b="1" dirty="0"/>
            </a:p>
          </p:txBody>
        </p:sp>
        <p:sp>
          <p:nvSpPr>
            <p:cNvPr id="8" name="모서리가 둥근 직사각형 64">
              <a:extLst>
                <a:ext uri="{FF2B5EF4-FFF2-40B4-BE49-F238E27FC236}">
                  <a16:creationId xmlns:a16="http://schemas.microsoft.com/office/drawing/2014/main" id="{9EC3D4E3-4604-C96F-46EC-397C2ED96F63}"/>
                </a:ext>
              </a:extLst>
            </p:cNvPr>
            <p:cNvSpPr/>
            <p:nvPr/>
          </p:nvSpPr>
          <p:spPr>
            <a:xfrm>
              <a:off x="4105364" y="3463808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즐겨 찾기 선택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126EFA5-A3A7-4E46-66EC-B499BC0E7866}"/>
                </a:ext>
              </a:extLst>
            </p:cNvPr>
            <p:cNvSpPr/>
            <p:nvPr/>
          </p:nvSpPr>
          <p:spPr>
            <a:xfrm>
              <a:off x="5256151" y="3395897"/>
              <a:ext cx="939234" cy="480849"/>
            </a:xfrm>
            <a:prstGeom prst="flowChartDecision">
              <a:avLst/>
            </a:prstGeom>
            <a:solidFill>
              <a:srgbClr val="FFFFFF">
                <a:alpha val="69804"/>
              </a:srgb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여부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A1D8BC-E2EB-C6B2-E654-551B0F9CE9B4}"/>
                </a:ext>
              </a:extLst>
            </p:cNvPr>
            <p:cNvSpPr txBox="1"/>
            <p:nvPr/>
          </p:nvSpPr>
          <p:spPr>
            <a:xfrm>
              <a:off x="5725215" y="3039160"/>
              <a:ext cx="198217" cy="21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AFE280-C3F9-0B70-39A3-B6ADAFC46474}"/>
                </a:ext>
              </a:extLst>
            </p:cNvPr>
            <p:cNvSpPr txBox="1"/>
            <p:nvPr/>
          </p:nvSpPr>
          <p:spPr>
            <a:xfrm>
              <a:off x="5716865" y="4014827"/>
              <a:ext cx="198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</a:t>
              </a:r>
            </a:p>
          </p:txBody>
        </p:sp>
        <p:cxnSp>
          <p:nvCxnSpPr>
            <p:cNvPr id="15" name="꺾인 연결선 73">
              <a:extLst>
                <a:ext uri="{FF2B5EF4-FFF2-40B4-BE49-F238E27FC236}">
                  <a16:creationId xmlns:a16="http://schemas.microsoft.com/office/drawing/2014/main" id="{8B994428-B44F-B7E8-3B15-CB399CF0CE8D}"/>
                </a:ext>
              </a:extLst>
            </p:cNvPr>
            <p:cNvCxnSpPr>
              <a:stCxn id="12" idx="2"/>
            </p:cNvCxnSpPr>
            <p:nvPr/>
          </p:nvCxnSpPr>
          <p:spPr>
            <a:xfrm rot="16200000" flipH="1">
              <a:off x="5788079" y="3814435"/>
              <a:ext cx="355130" cy="47975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149">
              <a:extLst>
                <a:ext uri="{FF2B5EF4-FFF2-40B4-BE49-F238E27FC236}">
                  <a16:creationId xmlns:a16="http://schemas.microsoft.com/office/drawing/2014/main" id="{81E355F6-A6A5-628A-4A3E-57FDC9C5A560}"/>
                </a:ext>
              </a:extLst>
            </p:cNvPr>
            <p:cNvSpPr/>
            <p:nvPr/>
          </p:nvSpPr>
          <p:spPr>
            <a:xfrm>
              <a:off x="6205520" y="4066133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즐겨 찾기 피이지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입장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78956D7-3786-80B9-8658-9E691F904166}"/>
                </a:ext>
              </a:extLst>
            </p:cNvPr>
            <p:cNvCxnSpPr/>
            <p:nvPr/>
          </p:nvCxnSpPr>
          <p:spPr>
            <a:xfrm>
              <a:off x="5032350" y="3634951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74">
              <a:extLst>
                <a:ext uri="{FF2B5EF4-FFF2-40B4-BE49-F238E27FC236}">
                  <a16:creationId xmlns:a16="http://schemas.microsoft.com/office/drawing/2014/main" id="{F3FC8D86-DCB7-9C60-199D-10E0DC2E575A}"/>
                </a:ext>
              </a:extLst>
            </p:cNvPr>
            <p:cNvCxnSpPr/>
            <p:nvPr/>
          </p:nvCxnSpPr>
          <p:spPr>
            <a:xfrm rot="5400000" flipH="1" flipV="1">
              <a:off x="5794615" y="2980268"/>
              <a:ext cx="355130" cy="476125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97">
              <a:extLst>
                <a:ext uri="{FF2B5EF4-FFF2-40B4-BE49-F238E27FC236}">
                  <a16:creationId xmlns:a16="http://schemas.microsoft.com/office/drawing/2014/main" id="{E7966416-A22D-34E8-F970-1E6E4C2FB070}"/>
                </a:ext>
              </a:extLst>
            </p:cNvPr>
            <p:cNvSpPr/>
            <p:nvPr/>
          </p:nvSpPr>
          <p:spPr>
            <a:xfrm>
              <a:off x="6221365" y="2868367"/>
              <a:ext cx="1070052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안내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8BA4AE-0CEE-56AF-F1C9-DBD86735A12D}"/>
                </a:ext>
              </a:extLst>
            </p:cNvPr>
            <p:cNvSpPr/>
            <p:nvPr/>
          </p:nvSpPr>
          <p:spPr>
            <a:xfrm>
              <a:off x="6221365" y="2693198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A1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196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7E4345-18F6-C766-7E8C-E810A2068AF5}"/>
              </a:ext>
            </a:extLst>
          </p:cNvPr>
          <p:cNvGraphicFramePr>
            <a:graphicFrameLocks noGrp="1"/>
          </p:cNvGraphicFramePr>
          <p:nvPr/>
        </p:nvGraphicFramePr>
        <p:xfrm>
          <a:off x="542227" y="1223982"/>
          <a:ext cx="11107546" cy="506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로그인 안내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날짜 선택 팝업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시작 날짜보다 종료 날짜가 빠른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시작 금액보다 종료 금액이 낮은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Alert/Confirm/</a:t>
                      </a:r>
                    </a:p>
                    <a:p>
                      <a:pPr algn="ctr"/>
                      <a:r>
                        <a:rPr lang="en-US" altLang="ko-KR" sz="1200" b="1" dirty="0"/>
                        <a:t>Pop-up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4F713E-49EC-DEB1-1AF8-F1E22F657A10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22DC6-417A-566E-D9D5-89B644B6A61A}"/>
              </a:ext>
            </a:extLst>
          </p:cNvPr>
          <p:cNvSpPr txBox="1"/>
          <p:nvPr/>
        </p:nvSpPr>
        <p:spPr>
          <a:xfrm>
            <a:off x="475208" y="806365"/>
            <a:ext cx="106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공고 검색 진입 및 검색 팝업 케이스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956AC2-E521-555D-9EA0-4FFFAF09DF35}"/>
              </a:ext>
            </a:extLst>
          </p:cNvPr>
          <p:cNvGrpSpPr/>
          <p:nvPr/>
        </p:nvGrpSpPr>
        <p:grpSpPr>
          <a:xfrm>
            <a:off x="2090307" y="3429000"/>
            <a:ext cx="1984747" cy="1072806"/>
            <a:chOff x="2103007" y="2165030"/>
            <a:chExt cx="1984747" cy="107280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103B91B-B57F-299C-428F-9C7A0D3B9671}"/>
                </a:ext>
              </a:extLst>
            </p:cNvPr>
            <p:cNvGrpSpPr/>
            <p:nvPr/>
          </p:nvGrpSpPr>
          <p:grpSpPr>
            <a:xfrm>
              <a:off x="2103007" y="2274870"/>
              <a:ext cx="1984747" cy="962966"/>
              <a:chOff x="3240428" y="5107224"/>
              <a:chExt cx="1728001" cy="96296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9BED377-8D82-EA8A-84D2-4CFA4AFE207F}"/>
                  </a:ext>
                </a:extLst>
              </p:cNvPr>
              <p:cNvSpPr/>
              <p:nvPr/>
            </p:nvSpPr>
            <p:spPr>
              <a:xfrm>
                <a:off x="3240429" y="5107224"/>
                <a:ext cx="1728000" cy="7109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로그인이 필요한 서비스 입니다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계정이 없을 시 회원가입을 해주시기 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바랍니다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FE8C07-A147-AD17-D076-918099FDB741}"/>
                  </a:ext>
                </a:extLst>
              </p:cNvPr>
              <p:cNvSpPr/>
              <p:nvPr/>
            </p:nvSpPr>
            <p:spPr>
              <a:xfrm>
                <a:off x="3240428" y="5818190"/>
                <a:ext cx="861449" cy="252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로그인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A8E403-619A-91D8-657E-4B9FE2D6A6AE}"/>
                </a:ext>
              </a:extLst>
            </p:cNvPr>
            <p:cNvSpPr/>
            <p:nvPr/>
          </p:nvSpPr>
          <p:spPr>
            <a:xfrm>
              <a:off x="2103007" y="2165030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A1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27597-081F-A822-FE3F-3FCF96C2420A}"/>
              </a:ext>
            </a:extLst>
          </p:cNvPr>
          <p:cNvSpPr/>
          <p:nvPr/>
        </p:nvSpPr>
        <p:spPr>
          <a:xfrm>
            <a:off x="3079750" y="4249806"/>
            <a:ext cx="989443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FFFBCDE-16DC-76CB-CE85-85D668CD3B7C}"/>
              </a:ext>
            </a:extLst>
          </p:cNvPr>
          <p:cNvGrpSpPr/>
          <p:nvPr/>
        </p:nvGrpSpPr>
        <p:grpSpPr>
          <a:xfrm>
            <a:off x="6965459" y="3429000"/>
            <a:ext cx="1984747" cy="1072806"/>
            <a:chOff x="2103007" y="2165030"/>
            <a:chExt cx="1984747" cy="107280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F2ADC12-EE68-9C86-3439-4915D6FDFA63}"/>
                </a:ext>
              </a:extLst>
            </p:cNvPr>
            <p:cNvGrpSpPr/>
            <p:nvPr/>
          </p:nvGrpSpPr>
          <p:grpSpPr>
            <a:xfrm>
              <a:off x="2103007" y="2274870"/>
              <a:ext cx="1984747" cy="962966"/>
              <a:chOff x="3240428" y="5107224"/>
              <a:chExt cx="1728001" cy="96296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D207DA5-5B31-F144-A13E-8643DEE43C7A}"/>
                  </a:ext>
                </a:extLst>
              </p:cNvPr>
              <p:cNvSpPr/>
              <p:nvPr/>
            </p:nvSpPr>
            <p:spPr>
              <a:xfrm>
                <a:off x="3240429" y="5107224"/>
                <a:ext cx="1728000" cy="7109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ko-KR" altLang="en-US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시작 날짜보다 종료 날짜가 </a:t>
                </a:r>
                <a:endParaRPr lang="en-US" altLang="ko-KR" sz="800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 latinLnBrk="1">
                  <a:lnSpc>
                    <a:spcPct val="150000"/>
                  </a:lnSpc>
                </a:pPr>
                <a:r>
                  <a:rPr lang="ko-KR" altLang="en-US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빠를 수 없습니다</a:t>
                </a:r>
                <a:r>
                  <a:rPr lang="en-US" altLang="ko-KR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4BADC0D-DB47-8317-0A46-3B46A9986844}"/>
                  </a:ext>
                </a:extLst>
              </p:cNvPr>
              <p:cNvSpPr/>
              <p:nvPr/>
            </p:nvSpPr>
            <p:spPr>
              <a:xfrm>
                <a:off x="3240428" y="5818190"/>
                <a:ext cx="1728000" cy="252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2AD2B4-3107-7450-E32E-05AF21984D24}"/>
                </a:ext>
              </a:extLst>
            </p:cNvPr>
            <p:cNvSpPr/>
            <p:nvPr/>
          </p:nvSpPr>
          <p:spPr>
            <a:xfrm>
              <a:off x="2103007" y="2165030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A3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AB189AB3-1D1F-22F5-8E35-E89F2FA84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30" t="60556" r="26930" b="13611"/>
          <a:stretch/>
        </p:blipFill>
        <p:spPr>
          <a:xfrm>
            <a:off x="4547757" y="2815991"/>
            <a:ext cx="2030355" cy="215666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9074FC-CCBD-48E7-2336-73E118CD00B5}"/>
              </a:ext>
            </a:extLst>
          </p:cNvPr>
          <p:cNvSpPr/>
          <p:nvPr/>
        </p:nvSpPr>
        <p:spPr>
          <a:xfrm>
            <a:off x="4547757" y="2706151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A2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9A11F-07C7-BE07-BAF0-BA3210523CC2}"/>
              </a:ext>
            </a:extLst>
          </p:cNvPr>
          <p:cNvSpPr txBox="1"/>
          <p:nvPr/>
        </p:nvSpPr>
        <p:spPr>
          <a:xfrm>
            <a:off x="4500459" y="4972653"/>
            <a:ext cx="20776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날짜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584BFEF-789C-DEB7-3407-F359FC809F48}"/>
              </a:ext>
            </a:extLst>
          </p:cNvPr>
          <p:cNvGrpSpPr/>
          <p:nvPr/>
        </p:nvGrpSpPr>
        <p:grpSpPr>
          <a:xfrm>
            <a:off x="9408572" y="3429000"/>
            <a:ext cx="1984747" cy="1072806"/>
            <a:chOff x="2103007" y="2165030"/>
            <a:chExt cx="1984747" cy="107280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645978C-D764-87D7-08A8-B922DA110ACD}"/>
                </a:ext>
              </a:extLst>
            </p:cNvPr>
            <p:cNvGrpSpPr/>
            <p:nvPr/>
          </p:nvGrpSpPr>
          <p:grpSpPr>
            <a:xfrm>
              <a:off x="2103007" y="2274870"/>
              <a:ext cx="1984747" cy="962966"/>
              <a:chOff x="3240428" y="5107224"/>
              <a:chExt cx="1728001" cy="96296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937F149-F637-D1CE-E455-18FC95C48480}"/>
                  </a:ext>
                </a:extLst>
              </p:cNvPr>
              <p:cNvSpPr/>
              <p:nvPr/>
            </p:nvSpPr>
            <p:spPr>
              <a:xfrm>
                <a:off x="3240429" y="5107224"/>
                <a:ext cx="1728000" cy="7109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ko-KR" altLang="en-US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올바른 금액을 입력해 주세요</a:t>
                </a:r>
                <a:r>
                  <a:rPr lang="en-US" altLang="ko-KR" sz="8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C298246-1699-7C8C-8CB1-59ABDAA3AB5B}"/>
                  </a:ext>
                </a:extLst>
              </p:cNvPr>
              <p:cNvSpPr/>
              <p:nvPr/>
            </p:nvSpPr>
            <p:spPr>
              <a:xfrm>
                <a:off x="3240428" y="5818190"/>
                <a:ext cx="1728000" cy="252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</a:t>
                </a: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FA60589-BA0B-6FFD-D9A8-2F3804AA61CA}"/>
                </a:ext>
              </a:extLst>
            </p:cNvPr>
            <p:cNvSpPr/>
            <p:nvPr/>
          </p:nvSpPr>
          <p:spPr>
            <a:xfrm>
              <a:off x="2103007" y="2165030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A4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314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56E577AD-DD0A-6856-9CBC-D9E6D62CDC57}"/>
              </a:ext>
            </a:extLst>
          </p:cNvPr>
          <p:cNvSpPr txBox="1">
            <a:spLocks/>
          </p:cNvSpPr>
          <p:nvPr/>
        </p:nvSpPr>
        <p:spPr>
          <a:xfrm>
            <a:off x="343724" y="274640"/>
            <a:ext cx="5752276" cy="3460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Alert/Confirm/Pop-up Case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7640D6-F7B2-F381-5FFD-479261FFF9D0}"/>
              </a:ext>
            </a:extLst>
          </p:cNvPr>
          <p:cNvGraphicFramePr>
            <a:graphicFrameLocks noGrp="1"/>
          </p:cNvGraphicFramePr>
          <p:nvPr/>
        </p:nvGraphicFramePr>
        <p:xfrm>
          <a:off x="343724" y="955901"/>
          <a:ext cx="11381816" cy="295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0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구분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케이스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문구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버튼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이후 액션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중복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로그인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로그인이 필요한 서비스 입니다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계정이 없을 시 회원가입을 해주시기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바랍니다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로그인 </a:t>
                      </a:r>
                      <a:r>
                        <a:rPr lang="en-US" altLang="ko-KR" sz="900" dirty="0"/>
                        <a:t>/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회원가입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로그인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로그인 페이지 이동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취소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회원가입 페이지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 선택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달력 아이콘 선택 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A2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팝업 참고</a:t>
                      </a: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시작 날짜보다 종료 날짜가 빠른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필터 검색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날짜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시작 날짜보다 종료 날짜가 빠를 수 없습니다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A4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시작 금액보다 종료 금액이 낮은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필터 검색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금액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올바른 금액을 입력해 주세요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  <a:endParaRPr lang="en-US" altLang="ko-KR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A5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 찾기 추가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즐겨 찾기 추가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즐겨찾기에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추가되었습니다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토스트 메시지 형태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233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A6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 찾기 제거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즐겨 찾기 제거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즐겨찾기에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제거되었습니다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토스트 메시지 형태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3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81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78EC2C-89FF-161C-872D-7A40035740A4}"/>
              </a:ext>
            </a:extLst>
          </p:cNvPr>
          <p:cNvGrpSpPr/>
          <p:nvPr/>
        </p:nvGrpSpPr>
        <p:grpSpPr>
          <a:xfrm>
            <a:off x="348630" y="422275"/>
            <a:ext cx="8382000" cy="6013450"/>
            <a:chOff x="647700" y="546100"/>
            <a:chExt cx="10096500" cy="580390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864BC7-03C1-92DB-D86D-BE44434E2A43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09EA66-8027-3E61-5C77-A1D65EF25C4B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66CB93B-E3EA-F04E-E327-0D111E257781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D5FBDE05-96DD-D9CB-2C2A-BA027CB4941F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그래픽 155" descr="돋보기">
              <a:extLst>
                <a:ext uri="{FF2B5EF4-FFF2-40B4-BE49-F238E27FC236}">
                  <a16:creationId xmlns:a16="http://schemas.microsoft.com/office/drawing/2014/main" id="{35350127-F7B8-CDBA-0FDB-538553B79824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843E595-6183-93EA-3905-C6299CD182C7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8">
            <a:extLst>
              <a:ext uri="{FF2B5EF4-FFF2-40B4-BE49-F238E27FC236}">
                <a16:creationId xmlns:a16="http://schemas.microsoft.com/office/drawing/2014/main" id="{D0FB26AA-0462-A37F-251D-1B1344B4EF79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7E9E328-7120-7453-3A08-C1E56D872F86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모서리가 둥근 직사각형 95">
            <a:extLst>
              <a:ext uri="{FF2B5EF4-FFF2-40B4-BE49-F238E27FC236}">
                <a16:creationId xmlns:a16="http://schemas.microsoft.com/office/drawing/2014/main" id="{C18303B0-BC4E-DF24-49C0-0C4867A7F171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FBBB9E60-75AE-C5C2-0982-1E1FF677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0EF831B2-AA55-069E-F399-DBD382283448}"/>
              </a:ext>
            </a:extLst>
          </p:cNvPr>
          <p:cNvSpPr/>
          <p:nvPr/>
        </p:nvSpPr>
        <p:spPr>
          <a:xfrm>
            <a:off x="3740136" y="2055951"/>
            <a:ext cx="1659469" cy="2123182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Image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91B2197-857E-740D-6ACE-D567A0CBA23C}"/>
              </a:ext>
            </a:extLst>
          </p:cNvPr>
          <p:cNvSpPr txBox="1"/>
          <p:nvPr/>
        </p:nvSpPr>
        <p:spPr>
          <a:xfrm>
            <a:off x="3661299" y="4304228"/>
            <a:ext cx="1817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아쉽게도 일치하는 공고가 없습니다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B299D62B-B055-AD9B-5B94-FD7B0861F8D1}"/>
              </a:ext>
            </a:extLst>
          </p:cNvPr>
          <p:cNvSpPr/>
          <p:nvPr/>
        </p:nvSpPr>
        <p:spPr>
          <a:xfrm>
            <a:off x="5415940" y="19402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93" name="표 292">
            <a:extLst>
              <a:ext uri="{FF2B5EF4-FFF2-40B4-BE49-F238E27FC236}">
                <a16:creationId xmlns:a16="http://schemas.microsoft.com/office/drawing/2014/main" id="{842A6D7B-494F-F3C4-EA20-431C09EB9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97149"/>
              </p:ext>
            </p:extLst>
          </p:nvPr>
        </p:nvGraphicFramePr>
        <p:xfrm>
          <a:off x="9472991" y="589139"/>
          <a:ext cx="2645322" cy="212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공고 없는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Case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검색 결과 없을 시 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텍스트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아쉽게도 일치하는 공고가 없습니다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.”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즐겨찾기 항목 없을 시 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텍스트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즐겨찾기 된 공고가 없습니다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.”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선택된 공고 없을 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이미지 및 텍스트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:a16="http://schemas.microsoft.com/office/drawing/2014/main" id="{10ACD6EF-0618-6636-7AC0-C849311D2978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83" name="Shape 152">
              <a:extLst>
                <a:ext uri="{FF2B5EF4-FFF2-40B4-BE49-F238E27FC236}">
                  <a16:creationId xmlns:a16="http://schemas.microsoft.com/office/drawing/2014/main" id="{3FFEB333-48EF-ADCE-1847-A81B7B48170D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84" name="Shape 152">
              <a:extLst>
                <a:ext uri="{FF2B5EF4-FFF2-40B4-BE49-F238E27FC236}">
                  <a16:creationId xmlns:a16="http://schemas.microsoft.com/office/drawing/2014/main" id="{71ED3DBA-AA29-692F-11D0-C64F41B017BA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85" name="그래픽 155" descr="돋보기">
              <a:extLst>
                <a:ext uri="{FF2B5EF4-FFF2-40B4-BE49-F238E27FC236}">
                  <a16:creationId xmlns:a16="http://schemas.microsoft.com/office/drawing/2014/main" id="{D5E91E73-4E5B-87C3-7FA9-D7CE6E13B00E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84" cap="flat">
              <a:solidFill>
                <a:schemeClr val="bg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26C49AA-7A41-2F52-490F-097581F8F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23E31A2-EBDC-AE16-5175-A99E57A183C8}"/>
              </a:ext>
            </a:extLst>
          </p:cNvPr>
          <p:cNvSpPr/>
          <p:nvPr/>
        </p:nvSpPr>
        <p:spPr>
          <a:xfrm>
            <a:off x="6870181" y="2055951"/>
            <a:ext cx="1659469" cy="2123182"/>
          </a:xfrm>
          <a:prstGeom prst="roundRect">
            <a:avLst>
              <a:gd name="adj" fmla="val 62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Image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DDF701-D88B-390A-8F59-B964DA8757ED}"/>
              </a:ext>
            </a:extLst>
          </p:cNvPr>
          <p:cNvSpPr txBox="1"/>
          <p:nvPr/>
        </p:nvSpPr>
        <p:spPr>
          <a:xfrm>
            <a:off x="6909285" y="4212842"/>
            <a:ext cx="1581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선택된 공고가 없습니다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4CF1B33-F131-E341-0470-FED7C6A60097}"/>
              </a:ext>
            </a:extLst>
          </p:cNvPr>
          <p:cNvSpPr/>
          <p:nvPr/>
        </p:nvSpPr>
        <p:spPr>
          <a:xfrm>
            <a:off x="8537465" y="19402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70117-99D7-BE6A-57FB-2930EB880DD7}"/>
              </a:ext>
            </a:extLst>
          </p:cNvPr>
          <p:cNvSpPr txBox="1"/>
          <p:nvPr/>
        </p:nvSpPr>
        <p:spPr>
          <a:xfrm>
            <a:off x="2924175" y="52175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즐겨찾기 </a:t>
            </a:r>
            <a:r>
              <a:rPr lang="en-US" altLang="ko-KR" sz="1000" dirty="0"/>
              <a:t>- Default</a:t>
            </a:r>
            <a:endParaRPr lang="ko-KR" altLang="en-US" sz="1000" dirty="0"/>
          </a:p>
        </p:txBody>
      </p:sp>
      <p:sp>
        <p:nvSpPr>
          <p:cNvPr id="3" name="Shape 152">
            <a:extLst>
              <a:ext uri="{FF2B5EF4-FFF2-40B4-BE49-F238E27FC236}">
                <a16:creationId xmlns:a16="http://schemas.microsoft.com/office/drawing/2014/main" id="{083FDADF-597A-974A-B37B-AB8A296B4D33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140BD-6558-0D18-B798-63D56C3D83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83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348630" y="422275"/>
            <a:ext cx="8382000" cy="6013450"/>
            <a:chOff x="647700" y="546100"/>
            <a:chExt cx="10096500" cy="58039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CF8FA7-1777-7E70-F8E7-A7C3ED07245B}"/>
              </a:ext>
            </a:extLst>
          </p:cNvPr>
          <p:cNvGraphicFramePr>
            <a:graphicFrameLocks noGrp="1"/>
          </p:cNvGraphicFramePr>
          <p:nvPr/>
        </p:nvGraphicFramePr>
        <p:xfrm>
          <a:off x="9472991" y="589139"/>
          <a:ext cx="2645322" cy="135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공고 로딩 시 로딩 아이콘 노출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A40D9D83-67D7-32AA-D3B5-ED01A6514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959" y="3088612"/>
            <a:ext cx="928276" cy="92827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42ECFDB-1F5A-D8FB-9DE1-540B0F7544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42" y="3088612"/>
            <a:ext cx="928276" cy="92827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F4498F80-B259-B847-B609-2F317B18C499}"/>
              </a:ext>
            </a:extLst>
          </p:cNvPr>
          <p:cNvSpPr/>
          <p:nvPr/>
        </p:nvSpPr>
        <p:spPr>
          <a:xfrm>
            <a:off x="4900235" y="31303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9FE8F7-A7C0-4BB5-3C6B-B0ABE5474C15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9AA5AF81-AE5C-B828-BB8A-BE0E0DB8194F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24" name="Shape 152">
              <a:extLst>
                <a:ext uri="{FF2B5EF4-FFF2-40B4-BE49-F238E27FC236}">
                  <a16:creationId xmlns:a16="http://schemas.microsoft.com/office/drawing/2014/main" id="{3D36F864-C973-69DC-BD35-3D7950C2481C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25" name="그래픽 155" descr="돋보기">
              <a:extLst>
                <a:ext uri="{FF2B5EF4-FFF2-40B4-BE49-F238E27FC236}">
                  <a16:creationId xmlns:a16="http://schemas.microsoft.com/office/drawing/2014/main" id="{A48C2EBA-54D8-E35F-76F2-24ECA9171017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84" cap="flat">
              <a:solidFill>
                <a:schemeClr val="bg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A0AC197-D605-46EB-D4FD-0CD39104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D93740C-D51F-E3FF-67DA-03841558C7A9}"/>
              </a:ext>
            </a:extLst>
          </p:cNvPr>
          <p:cNvSpPr txBox="1"/>
          <p:nvPr/>
        </p:nvSpPr>
        <p:spPr>
          <a:xfrm>
            <a:off x="2924175" y="52175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즐겨찾기 </a:t>
            </a:r>
            <a:r>
              <a:rPr lang="en-US" altLang="ko-KR" sz="1000" dirty="0"/>
              <a:t>- Loading</a:t>
            </a:r>
            <a:endParaRPr lang="ko-KR" altLang="en-US" sz="1000" dirty="0"/>
          </a:p>
        </p:txBody>
      </p:sp>
      <p:sp>
        <p:nvSpPr>
          <p:cNvPr id="3" name="Shape 152">
            <a:extLst>
              <a:ext uri="{FF2B5EF4-FFF2-40B4-BE49-F238E27FC236}">
                <a16:creationId xmlns:a16="http://schemas.microsoft.com/office/drawing/2014/main" id="{DD036E78-2059-AAC4-7084-C7A67999A169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75C7B08-9958-AE33-0288-F483AB25F6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348630" y="422275"/>
            <a:ext cx="8382000" cy="6013450"/>
            <a:chOff x="647700" y="546100"/>
            <a:chExt cx="10096500" cy="58039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96308E5-E47E-CAAC-6CF6-749D679A10A6}"/>
              </a:ext>
            </a:extLst>
          </p:cNvPr>
          <p:cNvSpPr/>
          <p:nvPr/>
        </p:nvSpPr>
        <p:spPr>
          <a:xfrm>
            <a:off x="7459954" y="1210533"/>
            <a:ext cx="415419" cy="415719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4B875-7F2E-EF95-C11E-E0737FAB00B2}"/>
              </a:ext>
            </a:extLst>
          </p:cNvPr>
          <p:cNvSpPr txBox="1"/>
          <p:nvPr/>
        </p:nvSpPr>
        <p:spPr>
          <a:xfrm>
            <a:off x="6879362" y="1638600"/>
            <a:ext cx="158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BDA3E6-E354-700B-3705-DFB4CA422BBB}"/>
              </a:ext>
            </a:extLst>
          </p:cNvPr>
          <p:cNvCxnSpPr/>
          <p:nvPr/>
        </p:nvCxnSpPr>
        <p:spPr>
          <a:xfrm>
            <a:off x="6738361" y="1974283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8F6D88-8314-2AFB-6635-E4602CA3E6BE}"/>
              </a:ext>
            </a:extLst>
          </p:cNvPr>
          <p:cNvCxnSpPr>
            <a:cxnSpLocks/>
          </p:cNvCxnSpPr>
          <p:nvPr/>
        </p:nvCxnSpPr>
        <p:spPr>
          <a:xfrm>
            <a:off x="6738361" y="3921745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C3EC41-43EE-2C70-A070-7344FCBD4A9F}"/>
              </a:ext>
            </a:extLst>
          </p:cNvPr>
          <p:cNvCxnSpPr/>
          <p:nvPr/>
        </p:nvCxnSpPr>
        <p:spPr>
          <a:xfrm>
            <a:off x="6738361" y="5348256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FDC86-1EEA-2135-35B6-A32A919B9575}"/>
              </a:ext>
            </a:extLst>
          </p:cNvPr>
          <p:cNvSpPr/>
          <p:nvPr/>
        </p:nvSpPr>
        <p:spPr>
          <a:xfrm>
            <a:off x="6910539" y="6098244"/>
            <a:ext cx="1454331" cy="278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사이트 바로가기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D5E6A-2244-7FF6-A2E3-15CACC680300}"/>
              </a:ext>
            </a:extLst>
          </p:cNvPr>
          <p:cNvSpPr txBox="1"/>
          <p:nvPr/>
        </p:nvSpPr>
        <p:spPr>
          <a:xfrm>
            <a:off x="7843684" y="1141238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48F0F-5045-BF0E-F096-23604AFB1B25}"/>
              </a:ext>
            </a:extLst>
          </p:cNvPr>
          <p:cNvSpPr txBox="1"/>
          <p:nvPr/>
        </p:nvSpPr>
        <p:spPr>
          <a:xfrm>
            <a:off x="6780032" y="4123349"/>
            <a:ext cx="18636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지역에서 발생하는 다양한 데이터를 활용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학습용 데이터 제작 스타트업 및 디지털 공공 일자리 창출을 위하여 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2023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인공지능 학습용 데이터 제작지원」 대상기업을 모집하오니 참여를 희망하는 기업은 신청해 주시기 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대전소재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학습데이터 제작이 가능한 기업 또는 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공고일 현재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이상이 대전광역시에 소재한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접수마감일 전까지 대전광역시에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이상을 이전한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CE35C-A1C0-5563-F25E-4B4C2FB2AE00}"/>
              </a:ext>
            </a:extLst>
          </p:cNvPr>
          <p:cNvGrpSpPr/>
          <p:nvPr/>
        </p:nvGrpSpPr>
        <p:grpSpPr>
          <a:xfrm>
            <a:off x="6738361" y="2037556"/>
            <a:ext cx="1831015" cy="184666"/>
            <a:chOff x="6879550" y="1932781"/>
            <a:chExt cx="1831015" cy="1846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277AFE-88D3-BB48-A026-7C3ABF549C0E}"/>
                </a:ext>
              </a:extLst>
            </p:cNvPr>
            <p:cNvSpPr txBox="1"/>
            <p:nvPr/>
          </p:nvSpPr>
          <p:spPr>
            <a:xfrm>
              <a:off x="7923510" y="193278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인력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047BF8-1470-8941-B75E-3CFD5FEDFC4D}"/>
                </a:ext>
              </a:extLst>
            </p:cNvPr>
            <p:cNvSpPr txBox="1"/>
            <p:nvPr/>
          </p:nvSpPr>
          <p:spPr>
            <a:xfrm>
              <a:off x="6879550" y="193278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분야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17FF058-761D-C0A9-DCC6-4C04AC2B0D79}"/>
              </a:ext>
            </a:extLst>
          </p:cNvPr>
          <p:cNvGrpSpPr/>
          <p:nvPr/>
        </p:nvGrpSpPr>
        <p:grpSpPr>
          <a:xfrm>
            <a:off x="6738361" y="2206171"/>
            <a:ext cx="1842722" cy="184666"/>
            <a:chOff x="6871261" y="2103536"/>
            <a:chExt cx="1842722" cy="1846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A71ED2-8D8E-FF04-0C26-084E443A2B2A}"/>
                </a:ext>
              </a:extLst>
            </p:cNvPr>
            <p:cNvSpPr txBox="1"/>
            <p:nvPr/>
          </p:nvSpPr>
          <p:spPr>
            <a:xfrm>
              <a:off x="6871261" y="2103536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사업목적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33B013-84CE-400F-4D26-3107653972FB}"/>
                </a:ext>
              </a:extLst>
            </p:cNvPr>
            <p:cNvSpPr txBox="1"/>
            <p:nvPr/>
          </p:nvSpPr>
          <p:spPr>
            <a:xfrm>
              <a:off x="7926928" y="2103536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일반인력지원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830D938-784F-70F3-AAC4-FB257EF2EBBF}"/>
              </a:ext>
            </a:extLst>
          </p:cNvPr>
          <p:cNvGrpSpPr/>
          <p:nvPr/>
        </p:nvGrpSpPr>
        <p:grpSpPr>
          <a:xfrm>
            <a:off x="6738361" y="2374786"/>
            <a:ext cx="1842722" cy="184666"/>
            <a:chOff x="6871538" y="2274291"/>
            <a:chExt cx="1842722" cy="1846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33496A-EA86-0759-A63A-2A2AD8293016}"/>
                </a:ext>
              </a:extLst>
            </p:cNvPr>
            <p:cNvSpPr txBox="1"/>
            <p:nvPr/>
          </p:nvSpPr>
          <p:spPr>
            <a:xfrm>
              <a:off x="6871538" y="227429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소관부처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664BAC-CE90-7470-8053-74F1D0570EAC}"/>
                </a:ext>
              </a:extLst>
            </p:cNvPr>
            <p:cNvSpPr txBox="1"/>
            <p:nvPr/>
          </p:nvSpPr>
          <p:spPr>
            <a:xfrm>
              <a:off x="7927205" y="227429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대구광역시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D81893A-40B0-EC19-552F-420835A6889E}"/>
              </a:ext>
            </a:extLst>
          </p:cNvPr>
          <p:cNvGrpSpPr/>
          <p:nvPr/>
        </p:nvGrpSpPr>
        <p:grpSpPr>
          <a:xfrm>
            <a:off x="6738361" y="2543401"/>
            <a:ext cx="1842722" cy="276999"/>
            <a:chOff x="6867566" y="2445046"/>
            <a:chExt cx="1842722" cy="2769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9C0B84-F138-1F70-144D-02412BDF931C}"/>
                </a:ext>
              </a:extLst>
            </p:cNvPr>
            <p:cNvSpPr txBox="1"/>
            <p:nvPr/>
          </p:nvSpPr>
          <p:spPr>
            <a:xfrm>
              <a:off x="6867566" y="249121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수행기관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7EAD9E-1C97-C26B-7822-2EE9112F851E}"/>
                </a:ext>
              </a:extLst>
            </p:cNvPr>
            <p:cNvSpPr txBox="1"/>
            <p:nvPr/>
          </p:nvSpPr>
          <p:spPr>
            <a:xfrm>
              <a:off x="7923233" y="2445046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KOTRA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대전 대구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세종지원단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26FEEAC-399F-AE00-2EB1-EA02E89C6859}"/>
              </a:ext>
            </a:extLst>
          </p:cNvPr>
          <p:cNvGrpSpPr/>
          <p:nvPr/>
        </p:nvGrpSpPr>
        <p:grpSpPr>
          <a:xfrm>
            <a:off x="6738361" y="2972964"/>
            <a:ext cx="1833714" cy="276999"/>
            <a:chOff x="6867566" y="2877719"/>
            <a:chExt cx="1833714" cy="27699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0832B5-4A3A-198D-FF88-B8FA36340A53}"/>
                </a:ext>
              </a:extLst>
            </p:cNvPr>
            <p:cNvSpPr txBox="1"/>
            <p:nvPr/>
          </p:nvSpPr>
          <p:spPr>
            <a:xfrm>
              <a:off x="6867566" y="2923885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접수기간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8ADBB8-A614-0C32-7AC9-2C670EBADF90}"/>
                </a:ext>
              </a:extLst>
            </p:cNvPr>
            <p:cNvSpPr txBox="1"/>
            <p:nvPr/>
          </p:nvSpPr>
          <p:spPr>
            <a:xfrm>
              <a:off x="7914225" y="2877719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2023-05-10 ~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 2023-06-30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380C1DB-97D8-8ACF-AEF8-6154279017C4}"/>
              </a:ext>
            </a:extLst>
          </p:cNvPr>
          <p:cNvSpPr txBox="1"/>
          <p:nvPr/>
        </p:nvSpPr>
        <p:spPr>
          <a:xfrm>
            <a:off x="6780032" y="3958741"/>
            <a:ext cx="6513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사업안내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40856AA-6DF0-161F-B6B8-33AC42705EC2}"/>
              </a:ext>
            </a:extLst>
          </p:cNvPr>
          <p:cNvGrpSpPr/>
          <p:nvPr/>
        </p:nvGrpSpPr>
        <p:grpSpPr>
          <a:xfrm>
            <a:off x="6738361" y="3233912"/>
            <a:ext cx="1833714" cy="276999"/>
            <a:chOff x="6866736" y="3104212"/>
            <a:chExt cx="1833714" cy="27699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AEBF4F-BA3A-7DD3-5BD9-52114747A400}"/>
                </a:ext>
              </a:extLst>
            </p:cNvPr>
            <p:cNvSpPr txBox="1"/>
            <p:nvPr/>
          </p:nvSpPr>
          <p:spPr>
            <a:xfrm>
              <a:off x="6866736" y="31503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문의처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36261F-0F18-D2D7-4139-01A37178EA21}"/>
                </a:ext>
              </a:extLst>
            </p:cNvPr>
            <p:cNvSpPr txBox="1"/>
            <p:nvPr/>
          </p:nvSpPr>
          <p:spPr>
            <a:xfrm>
              <a:off x="7913395" y="3104212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TEL : 0000-0000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FAX : 0000-0000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8E88304-90B8-9942-8B44-9EDDCADCA193}"/>
              </a:ext>
            </a:extLst>
          </p:cNvPr>
          <p:cNvGrpSpPr/>
          <p:nvPr/>
        </p:nvGrpSpPr>
        <p:grpSpPr>
          <a:xfrm>
            <a:off x="6758166" y="5408505"/>
            <a:ext cx="1812868" cy="610654"/>
            <a:chOff x="6866736" y="5182786"/>
            <a:chExt cx="1812868" cy="61065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7FB81F7-95B8-3F2B-5992-742F3009C35D}"/>
                </a:ext>
              </a:extLst>
            </p:cNvPr>
            <p:cNvGrpSpPr/>
            <p:nvPr/>
          </p:nvGrpSpPr>
          <p:grpSpPr>
            <a:xfrm>
              <a:off x="6869086" y="5182786"/>
              <a:ext cx="1810518" cy="184666"/>
              <a:chOff x="6847711" y="5009821"/>
              <a:chExt cx="1810518" cy="18466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28E97F-6205-E006-CA0D-ED9E5CEDB98D}"/>
                  </a:ext>
                </a:extLst>
              </p:cNvPr>
              <p:cNvSpPr txBox="1"/>
              <p:nvPr/>
            </p:nvSpPr>
            <p:spPr>
              <a:xfrm>
                <a:off x="6977271" y="5009821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C65BF0BB-419A-22F8-7CB2-283EC0030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7711" y="5017001"/>
                <a:ext cx="171398" cy="168069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9203D45-AFD6-2E33-A30D-8DF1C7C2DE6E}"/>
                </a:ext>
              </a:extLst>
            </p:cNvPr>
            <p:cNvGrpSpPr/>
            <p:nvPr/>
          </p:nvGrpSpPr>
          <p:grpSpPr>
            <a:xfrm>
              <a:off x="6868306" y="5349614"/>
              <a:ext cx="1811298" cy="276999"/>
              <a:chOff x="6846931" y="5248665"/>
              <a:chExt cx="1811298" cy="276999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9873277D-AC2E-287E-39FF-E86CBE49F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6931" y="5300527"/>
                <a:ext cx="171398" cy="168069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49B8F2-2433-7BC8-FCE6-C1B51D18ECA2}"/>
                  </a:ext>
                </a:extLst>
              </p:cNvPr>
              <p:cNvSpPr txBox="1"/>
              <p:nvPr/>
            </p:nvSpPr>
            <p:spPr>
              <a:xfrm>
                <a:off x="6977271" y="5248665"/>
                <a:ext cx="168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20230538694-00_1684978964515_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붙임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2) </a:t>
                </a:r>
              </a:p>
              <a:p>
                <a:pPr algn="l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학술용역계약조건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.hwp</a:t>
                </a:r>
                <a:endParaRPr lang="en-US" altLang="ko-KR" sz="6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855FC0F-BCDE-0E56-24AF-3C22C4532900}"/>
                </a:ext>
              </a:extLst>
            </p:cNvPr>
            <p:cNvGrpSpPr/>
            <p:nvPr/>
          </p:nvGrpSpPr>
          <p:grpSpPr>
            <a:xfrm>
              <a:off x="6866736" y="5608774"/>
              <a:ext cx="1812868" cy="184666"/>
              <a:chOff x="6845361" y="5525972"/>
              <a:chExt cx="1812868" cy="18466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A45B01C5-6167-E1D7-5438-C44F98C8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5361" y="5532035"/>
                <a:ext cx="171398" cy="168069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505AC0-E61F-A8E5-458B-8928039ED2A2}"/>
                  </a:ext>
                </a:extLst>
              </p:cNvPr>
              <p:cNvSpPr txBox="1"/>
              <p:nvPr/>
            </p:nvSpPr>
            <p:spPr>
              <a:xfrm>
                <a:off x="6977271" y="5525972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A8F6EEF-C2A4-4CE8-2F34-5517100973AA}"/>
              </a:ext>
            </a:extLst>
          </p:cNvPr>
          <p:cNvGrpSpPr/>
          <p:nvPr/>
        </p:nvGrpSpPr>
        <p:grpSpPr>
          <a:xfrm>
            <a:off x="6738361" y="2804349"/>
            <a:ext cx="1833714" cy="184666"/>
            <a:chOff x="6866736" y="2689377"/>
            <a:chExt cx="1833714" cy="18466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DD0F6D-F5DE-DA0D-7399-01308F9D142E}"/>
                </a:ext>
              </a:extLst>
            </p:cNvPr>
            <p:cNvSpPr txBox="1"/>
            <p:nvPr/>
          </p:nvSpPr>
          <p:spPr>
            <a:xfrm>
              <a:off x="6866736" y="2689377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게시일시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105F80-9774-208D-ADC0-5B7972C4015D}"/>
                </a:ext>
              </a:extLst>
            </p:cNvPr>
            <p:cNvSpPr txBox="1"/>
            <p:nvPr/>
          </p:nvSpPr>
          <p:spPr>
            <a:xfrm>
              <a:off x="7913395" y="2689377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2023-05-08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F6A9DDC-5B6A-E756-AED6-961A8D2F3BEE}"/>
              </a:ext>
            </a:extLst>
          </p:cNvPr>
          <p:cNvSpPr txBox="1"/>
          <p:nvPr/>
        </p:nvSpPr>
        <p:spPr>
          <a:xfrm>
            <a:off x="6782413" y="5108465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더보기</a:t>
            </a: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8369120-FFFB-1B07-5EA5-863E97C74F1F}"/>
              </a:ext>
            </a:extLst>
          </p:cNvPr>
          <p:cNvSpPr/>
          <p:nvPr/>
        </p:nvSpPr>
        <p:spPr>
          <a:xfrm rot="10800000">
            <a:off x="7143114" y="5176593"/>
            <a:ext cx="54797" cy="47239"/>
          </a:xfrm>
          <a:prstGeom prst="triangle">
            <a:avLst/>
          </a:prstGeom>
          <a:solidFill>
            <a:srgbClr val="595959"/>
          </a:solidFill>
          <a:ln cap="rnd">
            <a:solidFill>
              <a:srgbClr val="595959"/>
            </a:solidFill>
          </a:ln>
          <a:effectLst>
            <a:softEdge rad="381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E7F7A0E-B808-19AF-ECE0-6C9EF2FAC37C}"/>
              </a:ext>
            </a:extLst>
          </p:cNvPr>
          <p:cNvGrpSpPr/>
          <p:nvPr/>
        </p:nvGrpSpPr>
        <p:grpSpPr>
          <a:xfrm>
            <a:off x="6738361" y="3676551"/>
            <a:ext cx="1833714" cy="197742"/>
            <a:chOff x="6867629" y="3497842"/>
            <a:chExt cx="1833714" cy="19774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0046D6D-05AF-A928-7097-2A06213AA2ED}"/>
                </a:ext>
              </a:extLst>
            </p:cNvPr>
            <p:cNvSpPr txBox="1"/>
            <p:nvPr/>
          </p:nvSpPr>
          <p:spPr>
            <a:xfrm>
              <a:off x="6867629" y="351091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사업금액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503DA0-59F0-3656-3F07-05FD7A2B4FF4}"/>
                </a:ext>
              </a:extLst>
            </p:cNvPr>
            <p:cNvSpPr txBox="1"/>
            <p:nvPr/>
          </p:nvSpPr>
          <p:spPr>
            <a:xfrm>
              <a:off x="7914288" y="349784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100,000,000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33AE202-3962-D316-F05F-F60A505A5740}"/>
              </a:ext>
            </a:extLst>
          </p:cNvPr>
          <p:cNvGrpSpPr/>
          <p:nvPr/>
        </p:nvGrpSpPr>
        <p:grpSpPr>
          <a:xfrm>
            <a:off x="6738361" y="3494860"/>
            <a:ext cx="1833714" cy="197742"/>
            <a:chOff x="6859981" y="3332602"/>
            <a:chExt cx="1833714" cy="19774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B07FD0-9A98-AF59-2856-D60973B6C856}"/>
                </a:ext>
              </a:extLst>
            </p:cNvPr>
            <p:cNvSpPr txBox="1"/>
            <p:nvPr/>
          </p:nvSpPr>
          <p:spPr>
            <a:xfrm>
              <a:off x="6859981" y="33456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예가방법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EEE49C-8133-44FB-EAEB-47EEEA83357D}"/>
                </a:ext>
              </a:extLst>
            </p:cNvPr>
            <p:cNvSpPr txBox="1"/>
            <p:nvPr/>
          </p:nvSpPr>
          <p:spPr>
            <a:xfrm>
              <a:off x="7906640" y="333260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단일예가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99817C-E99C-143E-9105-4BDC8E08BBBE}"/>
              </a:ext>
            </a:extLst>
          </p:cNvPr>
          <p:cNvSpPr/>
          <p:nvPr/>
        </p:nvSpPr>
        <p:spPr>
          <a:xfrm>
            <a:off x="2710307" y="1769264"/>
            <a:ext cx="3683000" cy="949606"/>
          </a:xfrm>
          <a:prstGeom prst="roundRect">
            <a:avLst>
              <a:gd name="adj" fmla="val 123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A846E3D1-9EA4-01B4-ECA5-1486C4270B67}"/>
              </a:ext>
            </a:extLst>
          </p:cNvPr>
          <p:cNvSpPr/>
          <p:nvPr/>
        </p:nvSpPr>
        <p:spPr>
          <a:xfrm>
            <a:off x="2817199" y="1872714"/>
            <a:ext cx="521623" cy="522000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D1EB2B-EC24-7607-050A-77E20180A7BC}"/>
              </a:ext>
            </a:extLst>
          </p:cNvPr>
          <p:cNvSpPr txBox="1"/>
          <p:nvPr/>
        </p:nvSpPr>
        <p:spPr>
          <a:xfrm>
            <a:off x="3414331" y="1844091"/>
            <a:ext cx="28303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070BFA-52C5-58CC-B8BA-0EED2D6ABB72}"/>
              </a:ext>
            </a:extLst>
          </p:cNvPr>
          <p:cNvSpPr txBox="1"/>
          <p:nvPr/>
        </p:nvSpPr>
        <p:spPr>
          <a:xfrm>
            <a:off x="3414331" y="2086153"/>
            <a:ext cx="2830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일반인력지원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011E72-3D9F-32ED-2E58-98DE6B709711}"/>
              </a:ext>
            </a:extLst>
          </p:cNvPr>
          <p:cNvSpPr txBox="1"/>
          <p:nvPr/>
        </p:nvSpPr>
        <p:spPr>
          <a:xfrm>
            <a:off x="3534348" y="2244527"/>
            <a:ext cx="1749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KOTRA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대전 대구 세종지원단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CF3CBB71-DB51-AEDA-DC83-98B12F3365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624" y="2277271"/>
            <a:ext cx="110242" cy="11024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C4C72E7-3C32-0A1A-FB04-D6EA7F484A2F}"/>
              </a:ext>
            </a:extLst>
          </p:cNvPr>
          <p:cNvSpPr txBox="1"/>
          <p:nvPr/>
        </p:nvSpPr>
        <p:spPr>
          <a:xfrm>
            <a:off x="2815354" y="2430144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C41B489-D079-2150-7B28-D83A1DA4038E}"/>
              </a:ext>
            </a:extLst>
          </p:cNvPr>
          <p:cNvGrpSpPr/>
          <p:nvPr/>
        </p:nvGrpSpPr>
        <p:grpSpPr>
          <a:xfrm>
            <a:off x="4690026" y="2240058"/>
            <a:ext cx="637203" cy="184666"/>
            <a:chOff x="4208046" y="2243233"/>
            <a:chExt cx="637203" cy="184666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ABCEE70E-9912-8B9A-2524-ACE93160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7AAB48-E73A-BB2A-DF7E-305F92CE64F9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8404-9286-0B5E-F7E1-BEFF7DCFC62A}"/>
              </a:ext>
            </a:extLst>
          </p:cNvPr>
          <p:cNvSpPr/>
          <p:nvPr/>
        </p:nvSpPr>
        <p:spPr>
          <a:xfrm>
            <a:off x="3490623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일반지원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6E0F525-CF4B-C041-1FE3-E1B6228C9C87}"/>
              </a:ext>
            </a:extLst>
          </p:cNvPr>
          <p:cNvSpPr/>
          <p:nvPr/>
        </p:nvSpPr>
        <p:spPr>
          <a:xfrm>
            <a:off x="4007519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청년지원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B40A676-1CE5-B3A5-27AB-BB3CDF0BB2FE}"/>
              </a:ext>
            </a:extLst>
          </p:cNvPr>
          <p:cNvSpPr/>
          <p:nvPr/>
        </p:nvSpPr>
        <p:spPr>
          <a:xfrm>
            <a:off x="4501532" y="2447473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여성지원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7F36E-19C8-6A28-1A0F-E8A2877FB461}"/>
              </a:ext>
            </a:extLst>
          </p:cNvPr>
          <p:cNvSpPr txBox="1"/>
          <p:nvPr/>
        </p:nvSpPr>
        <p:spPr>
          <a:xfrm>
            <a:off x="5456453" y="2422014"/>
            <a:ext cx="787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100,000,000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C46002-CFED-6452-F10B-A03E2411F378}"/>
              </a:ext>
            </a:extLst>
          </p:cNvPr>
          <p:cNvGrpSpPr/>
          <p:nvPr/>
        </p:nvGrpSpPr>
        <p:grpSpPr>
          <a:xfrm>
            <a:off x="2704480" y="2887021"/>
            <a:ext cx="3683000" cy="949606"/>
            <a:chOff x="2818877" y="1772439"/>
            <a:chExt cx="3683000" cy="94960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4C3B493-A7D5-98C4-2C87-D8EEF5C25C84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모서리가 둥근 직사각형 20">
              <a:extLst>
                <a:ext uri="{FF2B5EF4-FFF2-40B4-BE49-F238E27FC236}">
                  <a16:creationId xmlns:a16="http://schemas.microsoft.com/office/drawing/2014/main" id="{07814FA1-E794-C177-E577-DA840F53EEF8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03AA06F-D382-7F16-2348-326A63F7C3D7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667D22-144E-E4AD-8624-23B84FF6629A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33634C-4841-50DF-8D89-FD65F1A1F8A3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7B4A79DE-1F20-97D9-305C-486C22F2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48603D-A77C-C7D6-D94D-43CE3B426E8D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D16632FB-A707-F7EA-C85F-04E7062D2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3980733-B0B2-4E73-481D-AA3A513CDD0B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523D58A-E1C6-0D75-E0B3-BB2C982984AC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EA8E98A-FAF6-2FA2-C31A-5217A8A6A038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4BD7FEEA-0825-3B47-6562-67144795B5ED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F1A7046-7F38-5CA1-E5C5-F1E23172D1E8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B392409-7220-993B-0F07-F9F087BAEE1C}"/>
              </a:ext>
            </a:extLst>
          </p:cNvPr>
          <p:cNvGrpSpPr/>
          <p:nvPr/>
        </p:nvGrpSpPr>
        <p:grpSpPr>
          <a:xfrm>
            <a:off x="2704480" y="3981243"/>
            <a:ext cx="3683000" cy="949606"/>
            <a:chOff x="2818877" y="1772439"/>
            <a:chExt cx="3683000" cy="949606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031C453-2947-7732-D8B6-A6A9D4B6A8FD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모서리가 둥근 직사각형 20">
              <a:extLst>
                <a:ext uri="{FF2B5EF4-FFF2-40B4-BE49-F238E27FC236}">
                  <a16:creationId xmlns:a16="http://schemas.microsoft.com/office/drawing/2014/main" id="{5C3E9CBA-30C5-CA26-46F1-7B815DA19DAE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73CD1-7C4E-A966-DB49-E6C33E1C9241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3B54D50-326C-77FC-090C-0EFBD70C44F7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31A2AC1-0E25-8BF2-D255-1F1FF6DD92B4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110D3C4D-D188-7FC9-2D56-563317BB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777A4EE-EB1F-5590-A89B-F288544B057F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D88F9130-8130-5164-5355-29489C17D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B0086C3-5152-CEA1-F15B-E4548ACF4124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E03E0122-B05C-5F77-B27D-7CF5EE9C9CF2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824A2F7-DDEE-E98F-74E9-A351FF8B6FCE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7EAE665-CAF5-C0BA-6FC8-A8AA14864EA5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E6738E4-6E60-DB7F-292D-888941DE0389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2F09EB4-DB53-EB91-7D91-E2A9400F1C4B}"/>
              </a:ext>
            </a:extLst>
          </p:cNvPr>
          <p:cNvGrpSpPr/>
          <p:nvPr/>
        </p:nvGrpSpPr>
        <p:grpSpPr>
          <a:xfrm>
            <a:off x="2704480" y="5075465"/>
            <a:ext cx="3683000" cy="949606"/>
            <a:chOff x="2818877" y="1772439"/>
            <a:chExt cx="3683000" cy="949606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E754A10-9AC8-7E1C-402C-ACA7B613A3C9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20">
              <a:extLst>
                <a:ext uri="{FF2B5EF4-FFF2-40B4-BE49-F238E27FC236}">
                  <a16:creationId xmlns:a16="http://schemas.microsoft.com/office/drawing/2014/main" id="{288C0D20-D4DC-4075-CAC0-2571AB6CC2E0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DC3DABA-16A1-04A1-E117-939E67F53FFE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752B18-46BE-D3F2-6EB5-2AB02CAA00F2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4CD5252-E1A3-90C1-66B3-D3655B79B2D4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751025DA-20F4-FC10-CE04-1612EAC9D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3DE298E-F72D-93FE-E264-7BE4700247F7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35783C76-5DB1-9E45-EBF8-384A6DF2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446B464-C34E-70F2-BC68-2F8E33C14D04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088450D-1F03-8DE3-179B-4D66A62AD56C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7C97E8D1-1835-7B31-8D48-F760AC45799E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44A0C184-586A-E49B-B844-89499EB4A51D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BF5C7-B376-2584-DA2F-66FBE4BBF7C2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75193A0F-AA9D-0C13-E6A2-874E13D60C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31" y="1822073"/>
            <a:ext cx="178935" cy="178935"/>
          </a:xfrm>
          <a:prstGeom prst="rect">
            <a:avLst/>
          </a:prstGeom>
        </p:spPr>
      </p:pic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2C1AF9E-5ABE-1AD3-C83B-20B5EF77F276}"/>
              </a:ext>
            </a:extLst>
          </p:cNvPr>
          <p:cNvCxnSpPr>
            <a:cxnSpLocks/>
          </p:cNvCxnSpPr>
          <p:nvPr/>
        </p:nvCxnSpPr>
        <p:spPr>
          <a:xfrm>
            <a:off x="6609730" y="1102509"/>
            <a:ext cx="2120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82E79C4-C1BF-6575-B21E-1457E43853B5}"/>
              </a:ext>
            </a:extLst>
          </p:cNvPr>
          <p:cNvSpPr txBox="1"/>
          <p:nvPr/>
        </p:nvSpPr>
        <p:spPr>
          <a:xfrm>
            <a:off x="7401582" y="874517"/>
            <a:ext cx="578754" cy="201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공고상세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02EB987D-D942-39E3-B95B-FF2A5D4F56E9}"/>
              </a:ext>
            </a:extLst>
          </p:cNvPr>
          <p:cNvGrpSpPr/>
          <p:nvPr/>
        </p:nvGrpSpPr>
        <p:grpSpPr>
          <a:xfrm>
            <a:off x="8528112" y="906146"/>
            <a:ext cx="138449" cy="138449"/>
            <a:chOff x="8383498" y="1163300"/>
            <a:chExt cx="648583" cy="648583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5ABBE19-EDC7-F4AA-C66A-FF839A68DB89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E05C5C02-AD4F-ACA6-A362-96D03EAA35B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92E9B77C-42AD-9EEC-C34F-5E2F33AEF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50AB995-E31F-30A0-BA44-DA2A547A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61462"/>
              </p:ext>
            </p:extLst>
          </p:nvPr>
        </p:nvGraphicFramePr>
        <p:xfrm>
          <a:off x="9472991" y="589139"/>
          <a:ext cx="2645322" cy="3537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즐겨찾기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공고검색에서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즐겨찾기한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항목만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7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공고 선택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AI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맞춤 공고 또는 중앙에 공고 선택 시 우측에 공고 상세 내역 노출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중앙에 선택한 공고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Highlight)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“X”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선택 시 공고 상세 종료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-&gt; AI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맞춤 공고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65313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사업 안내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11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줄 이상일 경우 더보기 버튼 노출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더보기 선택 시 사업 안내 텍스트 전체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첨부 파일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첨부 파일 선택 시 파일 다운로드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사이트 바로가기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연결된 사이트 링크로 새창으로 오픈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즐겨찾기 해제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-  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선택 시 즐겨찾기 해제 및 리스트 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  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새로고침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150A5897-573B-017E-B304-063B02E2FDD7}"/>
              </a:ext>
            </a:extLst>
          </p:cNvPr>
          <p:cNvSpPr/>
          <p:nvPr/>
        </p:nvSpPr>
        <p:spPr>
          <a:xfrm>
            <a:off x="6604784" y="8281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583591-B2EB-B452-DE49-424A11437E37}"/>
              </a:ext>
            </a:extLst>
          </p:cNvPr>
          <p:cNvSpPr/>
          <p:nvPr/>
        </p:nvSpPr>
        <p:spPr>
          <a:xfrm>
            <a:off x="6617493" y="5108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BA4A50E-CA87-5167-5138-3D87889D50F9}"/>
              </a:ext>
            </a:extLst>
          </p:cNvPr>
          <p:cNvSpPr/>
          <p:nvPr/>
        </p:nvSpPr>
        <p:spPr>
          <a:xfrm>
            <a:off x="8568965" y="54002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46847C-E9E8-040F-8A7F-BFEB89023D0B}"/>
              </a:ext>
            </a:extLst>
          </p:cNvPr>
          <p:cNvSpPr/>
          <p:nvPr/>
        </p:nvSpPr>
        <p:spPr>
          <a:xfrm>
            <a:off x="8417942" y="61374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803B2C3-9E67-123F-6E24-F6C99ADF0E55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63" name="Shape 152">
              <a:extLst>
                <a:ext uri="{FF2B5EF4-FFF2-40B4-BE49-F238E27FC236}">
                  <a16:creationId xmlns:a16="http://schemas.microsoft.com/office/drawing/2014/main" id="{4D2CB5F5-8CC8-575A-E189-62B16AC1B058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64" name="Shape 152">
              <a:extLst>
                <a:ext uri="{FF2B5EF4-FFF2-40B4-BE49-F238E27FC236}">
                  <a16:creationId xmlns:a16="http://schemas.microsoft.com/office/drawing/2014/main" id="{41BAC8E1-0D56-65C6-AED5-D7CC089444EB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65" name="그래픽 155" descr="돋보기">
              <a:extLst>
                <a:ext uri="{FF2B5EF4-FFF2-40B4-BE49-F238E27FC236}">
                  <a16:creationId xmlns:a16="http://schemas.microsoft.com/office/drawing/2014/main" id="{C017C96C-C3C4-0D3E-8AA4-BB7A36B472E1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84" cap="flat">
              <a:solidFill>
                <a:schemeClr val="bg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8C96AA0E-77FF-CE47-0755-BD92892FC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9DABA870-FA35-0E15-F391-3F9D2D864883}"/>
              </a:ext>
            </a:extLst>
          </p:cNvPr>
          <p:cNvSpPr/>
          <p:nvPr/>
        </p:nvSpPr>
        <p:spPr>
          <a:xfrm>
            <a:off x="6313338" y="17151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514E6C7B-B1E2-DB2D-1173-E319D5BF5FB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80" y="2934660"/>
            <a:ext cx="178935" cy="17893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8BB7101-9308-D260-46C2-9B946B87F86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79" y="4035694"/>
            <a:ext cx="178935" cy="178935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F22ABEFD-4D2F-24EC-6A7F-3E71D5010B5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98" y="5132585"/>
            <a:ext cx="178935" cy="17893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48ACF44-0B24-692F-5C46-BC4388B8C1BE}"/>
              </a:ext>
            </a:extLst>
          </p:cNvPr>
          <p:cNvSpPr txBox="1"/>
          <p:nvPr/>
        </p:nvSpPr>
        <p:spPr>
          <a:xfrm>
            <a:off x="2924175" y="52175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즐겨찾기 </a:t>
            </a:r>
            <a:r>
              <a:rPr lang="en-US" altLang="ko-KR" sz="1000" dirty="0"/>
              <a:t>– </a:t>
            </a:r>
            <a:r>
              <a:rPr lang="ko-KR" altLang="en-US" sz="1000" dirty="0"/>
              <a:t>공고상세</a:t>
            </a:r>
          </a:p>
        </p:txBody>
      </p:sp>
      <p:sp>
        <p:nvSpPr>
          <p:cNvPr id="96" name="Shape 152">
            <a:extLst>
              <a:ext uri="{FF2B5EF4-FFF2-40B4-BE49-F238E27FC236}">
                <a16:creationId xmlns:a16="http://schemas.microsoft.com/office/drawing/2014/main" id="{3FED6EF7-8C36-A33F-7855-846E2F3C60DF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70E7A663-011C-EE24-BDCA-5C323F2039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3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348630" y="422274"/>
            <a:ext cx="8382000" cy="6315409"/>
            <a:chOff x="647700" y="546100"/>
            <a:chExt cx="10096500" cy="58039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26960"/>
              <a:ext cx="4971761" cy="5423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96308E5-E47E-CAAC-6CF6-749D679A10A6}"/>
              </a:ext>
            </a:extLst>
          </p:cNvPr>
          <p:cNvSpPr/>
          <p:nvPr/>
        </p:nvSpPr>
        <p:spPr>
          <a:xfrm>
            <a:off x="7459954" y="1210533"/>
            <a:ext cx="415419" cy="415719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4B875-7F2E-EF95-C11E-E0737FAB00B2}"/>
              </a:ext>
            </a:extLst>
          </p:cNvPr>
          <p:cNvSpPr txBox="1"/>
          <p:nvPr/>
        </p:nvSpPr>
        <p:spPr>
          <a:xfrm>
            <a:off x="6879362" y="1638600"/>
            <a:ext cx="158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BDA3E6-E354-700B-3705-DFB4CA422BBB}"/>
              </a:ext>
            </a:extLst>
          </p:cNvPr>
          <p:cNvCxnSpPr/>
          <p:nvPr/>
        </p:nvCxnSpPr>
        <p:spPr>
          <a:xfrm>
            <a:off x="6738361" y="1974283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8F6D88-8314-2AFB-6635-E4602CA3E6BE}"/>
              </a:ext>
            </a:extLst>
          </p:cNvPr>
          <p:cNvCxnSpPr>
            <a:cxnSpLocks/>
          </p:cNvCxnSpPr>
          <p:nvPr/>
        </p:nvCxnSpPr>
        <p:spPr>
          <a:xfrm>
            <a:off x="6738361" y="3921745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C3EC41-43EE-2C70-A070-7344FCBD4A9F}"/>
              </a:ext>
            </a:extLst>
          </p:cNvPr>
          <p:cNvCxnSpPr/>
          <p:nvPr/>
        </p:nvCxnSpPr>
        <p:spPr>
          <a:xfrm>
            <a:off x="6738361" y="5348256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FDC86-1EEA-2135-35B6-A32A919B9575}"/>
              </a:ext>
            </a:extLst>
          </p:cNvPr>
          <p:cNvSpPr/>
          <p:nvPr/>
        </p:nvSpPr>
        <p:spPr>
          <a:xfrm>
            <a:off x="6910539" y="6098244"/>
            <a:ext cx="1454331" cy="278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사이트 바로가기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D5E6A-2244-7FF6-A2E3-15CACC680300}"/>
              </a:ext>
            </a:extLst>
          </p:cNvPr>
          <p:cNvSpPr txBox="1"/>
          <p:nvPr/>
        </p:nvSpPr>
        <p:spPr>
          <a:xfrm>
            <a:off x="7843684" y="1141238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48F0F-5045-BF0E-F096-23604AFB1B25}"/>
              </a:ext>
            </a:extLst>
          </p:cNvPr>
          <p:cNvSpPr txBox="1"/>
          <p:nvPr/>
        </p:nvSpPr>
        <p:spPr>
          <a:xfrm>
            <a:off x="6780032" y="4123349"/>
            <a:ext cx="18636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지역에서 발생하는 다양한 데이터를 활용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학습용 데이터 제작 스타트업 및 디지털 공공 일자리 창출을 위하여 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2023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인공지능 학습용 데이터 제작지원」 대상기업을 모집하오니 참여를 희망하는 기업은 신청해 주시기 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대전소재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학습데이터 제작이 가능한 기업 또는 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공고일 현재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이상이 대전광역시에 소재한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접수마감일 전까지 대전광역시에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이상을 이전한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CE35C-A1C0-5563-F25E-4B4C2FB2AE00}"/>
              </a:ext>
            </a:extLst>
          </p:cNvPr>
          <p:cNvGrpSpPr/>
          <p:nvPr/>
        </p:nvGrpSpPr>
        <p:grpSpPr>
          <a:xfrm>
            <a:off x="6738361" y="2037556"/>
            <a:ext cx="1831015" cy="184666"/>
            <a:chOff x="6879550" y="1932781"/>
            <a:chExt cx="1831015" cy="1846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277AFE-88D3-BB48-A026-7C3ABF549C0E}"/>
                </a:ext>
              </a:extLst>
            </p:cNvPr>
            <p:cNvSpPr txBox="1"/>
            <p:nvPr/>
          </p:nvSpPr>
          <p:spPr>
            <a:xfrm>
              <a:off x="7923510" y="193278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인력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047BF8-1470-8941-B75E-3CFD5FEDFC4D}"/>
                </a:ext>
              </a:extLst>
            </p:cNvPr>
            <p:cNvSpPr txBox="1"/>
            <p:nvPr/>
          </p:nvSpPr>
          <p:spPr>
            <a:xfrm>
              <a:off x="6879550" y="193278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분야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17FF058-761D-C0A9-DCC6-4C04AC2B0D79}"/>
              </a:ext>
            </a:extLst>
          </p:cNvPr>
          <p:cNvGrpSpPr/>
          <p:nvPr/>
        </p:nvGrpSpPr>
        <p:grpSpPr>
          <a:xfrm>
            <a:off x="6738361" y="2206171"/>
            <a:ext cx="1842722" cy="184666"/>
            <a:chOff x="6871261" y="2103536"/>
            <a:chExt cx="1842722" cy="1846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A71ED2-8D8E-FF04-0C26-084E443A2B2A}"/>
                </a:ext>
              </a:extLst>
            </p:cNvPr>
            <p:cNvSpPr txBox="1"/>
            <p:nvPr/>
          </p:nvSpPr>
          <p:spPr>
            <a:xfrm>
              <a:off x="6871261" y="2103536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사업목적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33B013-84CE-400F-4D26-3107653972FB}"/>
                </a:ext>
              </a:extLst>
            </p:cNvPr>
            <p:cNvSpPr txBox="1"/>
            <p:nvPr/>
          </p:nvSpPr>
          <p:spPr>
            <a:xfrm>
              <a:off x="7926928" y="2103536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일반인력지원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830D938-784F-70F3-AAC4-FB257EF2EBBF}"/>
              </a:ext>
            </a:extLst>
          </p:cNvPr>
          <p:cNvGrpSpPr/>
          <p:nvPr/>
        </p:nvGrpSpPr>
        <p:grpSpPr>
          <a:xfrm>
            <a:off x="6738361" y="2374786"/>
            <a:ext cx="1842722" cy="184666"/>
            <a:chOff x="6871538" y="2274291"/>
            <a:chExt cx="1842722" cy="1846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33496A-EA86-0759-A63A-2A2AD8293016}"/>
                </a:ext>
              </a:extLst>
            </p:cNvPr>
            <p:cNvSpPr txBox="1"/>
            <p:nvPr/>
          </p:nvSpPr>
          <p:spPr>
            <a:xfrm>
              <a:off x="6871538" y="227429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소관부처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664BAC-CE90-7470-8053-74F1D0570EAC}"/>
                </a:ext>
              </a:extLst>
            </p:cNvPr>
            <p:cNvSpPr txBox="1"/>
            <p:nvPr/>
          </p:nvSpPr>
          <p:spPr>
            <a:xfrm>
              <a:off x="7927205" y="227429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대구광역시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D81893A-40B0-EC19-552F-420835A6889E}"/>
              </a:ext>
            </a:extLst>
          </p:cNvPr>
          <p:cNvGrpSpPr/>
          <p:nvPr/>
        </p:nvGrpSpPr>
        <p:grpSpPr>
          <a:xfrm>
            <a:off x="6738361" y="2543401"/>
            <a:ext cx="1842722" cy="276999"/>
            <a:chOff x="6867566" y="2445046"/>
            <a:chExt cx="1842722" cy="2769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9C0B84-F138-1F70-144D-02412BDF931C}"/>
                </a:ext>
              </a:extLst>
            </p:cNvPr>
            <p:cNvSpPr txBox="1"/>
            <p:nvPr/>
          </p:nvSpPr>
          <p:spPr>
            <a:xfrm>
              <a:off x="6867566" y="249121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수행기관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7EAD9E-1C97-C26B-7822-2EE9112F851E}"/>
                </a:ext>
              </a:extLst>
            </p:cNvPr>
            <p:cNvSpPr txBox="1"/>
            <p:nvPr/>
          </p:nvSpPr>
          <p:spPr>
            <a:xfrm>
              <a:off x="7923233" y="2445046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KOTRA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대전 대구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세종지원단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26FEEAC-399F-AE00-2EB1-EA02E89C6859}"/>
              </a:ext>
            </a:extLst>
          </p:cNvPr>
          <p:cNvGrpSpPr/>
          <p:nvPr/>
        </p:nvGrpSpPr>
        <p:grpSpPr>
          <a:xfrm>
            <a:off x="6738361" y="2972964"/>
            <a:ext cx="1833714" cy="276999"/>
            <a:chOff x="6867566" y="2877719"/>
            <a:chExt cx="1833714" cy="27699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0832B5-4A3A-198D-FF88-B8FA36340A53}"/>
                </a:ext>
              </a:extLst>
            </p:cNvPr>
            <p:cNvSpPr txBox="1"/>
            <p:nvPr/>
          </p:nvSpPr>
          <p:spPr>
            <a:xfrm>
              <a:off x="6867566" y="2923885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접수기간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8ADBB8-A614-0C32-7AC9-2C670EBADF90}"/>
                </a:ext>
              </a:extLst>
            </p:cNvPr>
            <p:cNvSpPr txBox="1"/>
            <p:nvPr/>
          </p:nvSpPr>
          <p:spPr>
            <a:xfrm>
              <a:off x="7914225" y="2877719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2023-05-10 ~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 2023-06-30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380C1DB-97D8-8ACF-AEF8-6154279017C4}"/>
              </a:ext>
            </a:extLst>
          </p:cNvPr>
          <p:cNvSpPr txBox="1"/>
          <p:nvPr/>
        </p:nvSpPr>
        <p:spPr>
          <a:xfrm>
            <a:off x="6780032" y="3958741"/>
            <a:ext cx="6513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사업안내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40856AA-6DF0-161F-B6B8-33AC42705EC2}"/>
              </a:ext>
            </a:extLst>
          </p:cNvPr>
          <p:cNvGrpSpPr/>
          <p:nvPr/>
        </p:nvGrpSpPr>
        <p:grpSpPr>
          <a:xfrm>
            <a:off x="6738361" y="3233912"/>
            <a:ext cx="1833714" cy="276999"/>
            <a:chOff x="6866736" y="3104212"/>
            <a:chExt cx="1833714" cy="27699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AEBF4F-BA3A-7DD3-5BD9-52114747A400}"/>
                </a:ext>
              </a:extLst>
            </p:cNvPr>
            <p:cNvSpPr txBox="1"/>
            <p:nvPr/>
          </p:nvSpPr>
          <p:spPr>
            <a:xfrm>
              <a:off x="6866736" y="31503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문의처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36261F-0F18-D2D7-4139-01A37178EA21}"/>
                </a:ext>
              </a:extLst>
            </p:cNvPr>
            <p:cNvSpPr txBox="1"/>
            <p:nvPr/>
          </p:nvSpPr>
          <p:spPr>
            <a:xfrm>
              <a:off x="7913395" y="3104212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TEL : 0000-0000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FAX : 0000-0000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8E88304-90B8-9942-8B44-9EDDCADCA193}"/>
              </a:ext>
            </a:extLst>
          </p:cNvPr>
          <p:cNvGrpSpPr/>
          <p:nvPr/>
        </p:nvGrpSpPr>
        <p:grpSpPr>
          <a:xfrm>
            <a:off x="6758166" y="5408505"/>
            <a:ext cx="1812868" cy="610654"/>
            <a:chOff x="6866736" y="5182786"/>
            <a:chExt cx="1812868" cy="61065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7FB81F7-95B8-3F2B-5992-742F3009C35D}"/>
                </a:ext>
              </a:extLst>
            </p:cNvPr>
            <p:cNvGrpSpPr/>
            <p:nvPr/>
          </p:nvGrpSpPr>
          <p:grpSpPr>
            <a:xfrm>
              <a:off x="6869086" y="5182786"/>
              <a:ext cx="1810518" cy="184666"/>
              <a:chOff x="6847711" y="5009821"/>
              <a:chExt cx="1810518" cy="18466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28E97F-6205-E006-CA0D-ED9E5CEDB98D}"/>
                  </a:ext>
                </a:extLst>
              </p:cNvPr>
              <p:cNvSpPr txBox="1"/>
              <p:nvPr/>
            </p:nvSpPr>
            <p:spPr>
              <a:xfrm>
                <a:off x="6977271" y="5009821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C65BF0BB-419A-22F8-7CB2-283EC0030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7711" y="5017001"/>
                <a:ext cx="171398" cy="168069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9203D45-AFD6-2E33-A30D-8DF1C7C2DE6E}"/>
                </a:ext>
              </a:extLst>
            </p:cNvPr>
            <p:cNvGrpSpPr/>
            <p:nvPr/>
          </p:nvGrpSpPr>
          <p:grpSpPr>
            <a:xfrm>
              <a:off x="6868306" y="5349614"/>
              <a:ext cx="1811298" cy="276999"/>
              <a:chOff x="6846931" y="5248665"/>
              <a:chExt cx="1811298" cy="276999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9873277D-AC2E-287E-39FF-E86CBE49F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6931" y="5300527"/>
                <a:ext cx="171398" cy="168069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49B8F2-2433-7BC8-FCE6-C1B51D18ECA2}"/>
                  </a:ext>
                </a:extLst>
              </p:cNvPr>
              <p:cNvSpPr txBox="1"/>
              <p:nvPr/>
            </p:nvSpPr>
            <p:spPr>
              <a:xfrm>
                <a:off x="6977271" y="5248665"/>
                <a:ext cx="168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20230538694-00_1684978964515_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붙임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2) </a:t>
                </a:r>
              </a:p>
              <a:p>
                <a:pPr algn="l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학술용역계약조건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.hwp</a:t>
                </a:r>
                <a:endParaRPr lang="en-US" altLang="ko-KR" sz="6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855FC0F-BCDE-0E56-24AF-3C22C4532900}"/>
                </a:ext>
              </a:extLst>
            </p:cNvPr>
            <p:cNvGrpSpPr/>
            <p:nvPr/>
          </p:nvGrpSpPr>
          <p:grpSpPr>
            <a:xfrm>
              <a:off x="6866736" y="5608774"/>
              <a:ext cx="1812868" cy="184666"/>
              <a:chOff x="6845361" y="5525972"/>
              <a:chExt cx="1812868" cy="18466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A45B01C5-6167-E1D7-5438-C44F98C8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5361" y="5532035"/>
                <a:ext cx="171398" cy="168069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505AC0-E61F-A8E5-458B-8928039ED2A2}"/>
                  </a:ext>
                </a:extLst>
              </p:cNvPr>
              <p:cNvSpPr txBox="1"/>
              <p:nvPr/>
            </p:nvSpPr>
            <p:spPr>
              <a:xfrm>
                <a:off x="6977271" y="5525972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A8F6EEF-C2A4-4CE8-2F34-5517100973AA}"/>
              </a:ext>
            </a:extLst>
          </p:cNvPr>
          <p:cNvGrpSpPr/>
          <p:nvPr/>
        </p:nvGrpSpPr>
        <p:grpSpPr>
          <a:xfrm>
            <a:off x="6738361" y="2804349"/>
            <a:ext cx="1833714" cy="184666"/>
            <a:chOff x="6866736" y="2689377"/>
            <a:chExt cx="1833714" cy="18466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7DD0F6D-F5DE-DA0D-7399-01308F9D142E}"/>
                </a:ext>
              </a:extLst>
            </p:cNvPr>
            <p:cNvSpPr txBox="1"/>
            <p:nvPr/>
          </p:nvSpPr>
          <p:spPr>
            <a:xfrm>
              <a:off x="6866736" y="2689377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게시일시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105F80-9774-208D-ADC0-5B7972C4015D}"/>
                </a:ext>
              </a:extLst>
            </p:cNvPr>
            <p:cNvSpPr txBox="1"/>
            <p:nvPr/>
          </p:nvSpPr>
          <p:spPr>
            <a:xfrm>
              <a:off x="7913395" y="2689377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2023-05-08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F6A9DDC-5B6A-E756-AED6-961A8D2F3BEE}"/>
              </a:ext>
            </a:extLst>
          </p:cNvPr>
          <p:cNvSpPr txBox="1"/>
          <p:nvPr/>
        </p:nvSpPr>
        <p:spPr>
          <a:xfrm>
            <a:off x="6782413" y="5108465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더보기</a:t>
            </a: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C8369120-FFFB-1B07-5EA5-863E97C74F1F}"/>
              </a:ext>
            </a:extLst>
          </p:cNvPr>
          <p:cNvSpPr/>
          <p:nvPr/>
        </p:nvSpPr>
        <p:spPr>
          <a:xfrm rot="10800000">
            <a:off x="7143114" y="5176593"/>
            <a:ext cx="54797" cy="47239"/>
          </a:xfrm>
          <a:prstGeom prst="triangle">
            <a:avLst/>
          </a:prstGeom>
          <a:solidFill>
            <a:srgbClr val="595959"/>
          </a:solidFill>
          <a:ln cap="rnd">
            <a:solidFill>
              <a:srgbClr val="595959"/>
            </a:solidFill>
          </a:ln>
          <a:effectLst>
            <a:softEdge rad="381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E7F7A0E-B808-19AF-ECE0-6C9EF2FAC37C}"/>
              </a:ext>
            </a:extLst>
          </p:cNvPr>
          <p:cNvGrpSpPr/>
          <p:nvPr/>
        </p:nvGrpSpPr>
        <p:grpSpPr>
          <a:xfrm>
            <a:off x="6738361" y="3676551"/>
            <a:ext cx="1833714" cy="197742"/>
            <a:chOff x="6867629" y="3497842"/>
            <a:chExt cx="1833714" cy="19774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0046D6D-05AF-A928-7097-2A06213AA2ED}"/>
                </a:ext>
              </a:extLst>
            </p:cNvPr>
            <p:cNvSpPr txBox="1"/>
            <p:nvPr/>
          </p:nvSpPr>
          <p:spPr>
            <a:xfrm>
              <a:off x="6867629" y="351091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사업금액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503DA0-59F0-3656-3F07-05FD7A2B4FF4}"/>
                </a:ext>
              </a:extLst>
            </p:cNvPr>
            <p:cNvSpPr txBox="1"/>
            <p:nvPr/>
          </p:nvSpPr>
          <p:spPr>
            <a:xfrm>
              <a:off x="7914288" y="349784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100,000,000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33AE202-3962-D316-F05F-F60A505A5740}"/>
              </a:ext>
            </a:extLst>
          </p:cNvPr>
          <p:cNvGrpSpPr/>
          <p:nvPr/>
        </p:nvGrpSpPr>
        <p:grpSpPr>
          <a:xfrm>
            <a:off x="6738361" y="3494860"/>
            <a:ext cx="1833714" cy="197742"/>
            <a:chOff x="6859981" y="3332602"/>
            <a:chExt cx="1833714" cy="19774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B07FD0-9A98-AF59-2856-D60973B6C856}"/>
                </a:ext>
              </a:extLst>
            </p:cNvPr>
            <p:cNvSpPr txBox="1"/>
            <p:nvPr/>
          </p:nvSpPr>
          <p:spPr>
            <a:xfrm>
              <a:off x="6859981" y="33456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예가방법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EEE49C-8133-44FB-EAEB-47EEEA83357D}"/>
                </a:ext>
              </a:extLst>
            </p:cNvPr>
            <p:cNvSpPr txBox="1"/>
            <p:nvPr/>
          </p:nvSpPr>
          <p:spPr>
            <a:xfrm>
              <a:off x="7906640" y="333260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단일예가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3654232" y="998029"/>
            <a:ext cx="2733248" cy="306951"/>
            <a:chOff x="3916974" y="829754"/>
            <a:chExt cx="2579075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3916974" y="829754"/>
              <a:ext cx="2579075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82230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8223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2C1AF9E-5ABE-1AD3-C83B-20B5EF77F276}"/>
              </a:ext>
            </a:extLst>
          </p:cNvPr>
          <p:cNvCxnSpPr>
            <a:cxnSpLocks/>
          </p:cNvCxnSpPr>
          <p:nvPr/>
        </p:nvCxnSpPr>
        <p:spPr>
          <a:xfrm>
            <a:off x="6609730" y="1102509"/>
            <a:ext cx="2120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82E79C4-C1BF-6575-B21E-1457E43853B5}"/>
              </a:ext>
            </a:extLst>
          </p:cNvPr>
          <p:cNvSpPr txBox="1"/>
          <p:nvPr/>
        </p:nvSpPr>
        <p:spPr>
          <a:xfrm>
            <a:off x="7401582" y="874517"/>
            <a:ext cx="578754" cy="201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공고상세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02EB987D-D942-39E3-B95B-FF2A5D4F56E9}"/>
              </a:ext>
            </a:extLst>
          </p:cNvPr>
          <p:cNvGrpSpPr/>
          <p:nvPr/>
        </p:nvGrpSpPr>
        <p:grpSpPr>
          <a:xfrm>
            <a:off x="8528112" y="906146"/>
            <a:ext cx="138449" cy="138449"/>
            <a:chOff x="8383498" y="1163300"/>
            <a:chExt cx="648583" cy="648583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5ABBE19-EDC7-F4AA-C66A-FF839A68DB89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E05C5C02-AD4F-ACA6-A362-96D03EAA35B4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92E9B77C-42AD-9EEC-C34F-5E2F33AEF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A314164-0FE5-267A-F9DB-53A640A303F8}"/>
              </a:ext>
            </a:extLst>
          </p:cNvPr>
          <p:cNvSpPr/>
          <p:nvPr/>
        </p:nvSpPr>
        <p:spPr>
          <a:xfrm>
            <a:off x="2755187" y="1456174"/>
            <a:ext cx="3632293" cy="5199149"/>
          </a:xfrm>
          <a:prstGeom prst="roundRect">
            <a:avLst>
              <a:gd name="adj" fmla="val 391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6" name="그래픽 135" descr="닫기">
            <a:extLst>
              <a:ext uri="{FF2B5EF4-FFF2-40B4-BE49-F238E27FC236}">
                <a16:creationId xmlns:a16="http://schemas.microsoft.com/office/drawing/2014/main" id="{47AA95D9-8699-FE84-ABD2-C6D940494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442" y="1534907"/>
            <a:ext cx="155892" cy="155892"/>
          </a:xfrm>
          <a:prstGeom prst="rect">
            <a:avLst/>
          </a:prstGeom>
        </p:spPr>
      </p:pic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27DD6251-6F9D-86AA-DB20-0DD46B985E12}"/>
              </a:ext>
            </a:extLst>
          </p:cNvPr>
          <p:cNvSpPr/>
          <p:nvPr/>
        </p:nvSpPr>
        <p:spPr>
          <a:xfrm>
            <a:off x="2757782" y="1004388"/>
            <a:ext cx="820555" cy="306951"/>
          </a:xfrm>
          <a:prstGeom prst="roundRect">
            <a:avLst>
              <a:gd name="adj" fmla="val 290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B0A82A-1680-6097-3B4F-53299D16929D}"/>
              </a:ext>
            </a:extLst>
          </p:cNvPr>
          <p:cNvSpPr txBox="1"/>
          <p:nvPr/>
        </p:nvSpPr>
        <p:spPr>
          <a:xfrm>
            <a:off x="2833676" y="105335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공고 중</a:t>
            </a: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6E82ECA8-BAA6-9080-7D01-CEF17EDA778C}"/>
              </a:ext>
            </a:extLst>
          </p:cNvPr>
          <p:cNvSpPr/>
          <p:nvPr/>
        </p:nvSpPr>
        <p:spPr>
          <a:xfrm rot="10800000">
            <a:off x="3384142" y="1132062"/>
            <a:ext cx="76318" cy="65792"/>
          </a:xfrm>
          <a:prstGeom prst="triangle">
            <a:avLst/>
          </a:prstGeom>
          <a:solidFill>
            <a:srgbClr val="595959"/>
          </a:solidFill>
          <a:ln cap="rnd">
            <a:solidFill>
              <a:srgbClr val="595959"/>
            </a:solidFill>
          </a:ln>
          <a:effectLst>
            <a:softEdge rad="381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84BDE4-FA81-4C2A-F82A-694E703A8FBA}"/>
              </a:ext>
            </a:extLst>
          </p:cNvPr>
          <p:cNvSpPr/>
          <p:nvPr/>
        </p:nvSpPr>
        <p:spPr>
          <a:xfrm>
            <a:off x="2864670" y="1910437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7C7330-7D13-8D27-8AC0-C530846CDB22}"/>
              </a:ext>
            </a:extLst>
          </p:cNvPr>
          <p:cNvSpPr/>
          <p:nvPr/>
        </p:nvSpPr>
        <p:spPr>
          <a:xfrm>
            <a:off x="3449938" y="1910436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FF1D10-EDF3-5CB6-8C33-7A8D930E93AF}"/>
              </a:ext>
            </a:extLst>
          </p:cNvPr>
          <p:cNvSpPr/>
          <p:nvPr/>
        </p:nvSpPr>
        <p:spPr>
          <a:xfrm>
            <a:off x="4030411" y="191043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EEF5DE-C068-1E43-BBF1-6BC7C21B78E5}"/>
              </a:ext>
            </a:extLst>
          </p:cNvPr>
          <p:cNvSpPr/>
          <p:nvPr/>
        </p:nvSpPr>
        <p:spPr>
          <a:xfrm>
            <a:off x="4611790" y="1910434"/>
            <a:ext cx="543739" cy="1993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148C11-579B-2C14-3282-8DB663C4FA3F}"/>
              </a:ext>
            </a:extLst>
          </p:cNvPr>
          <p:cNvSpPr/>
          <p:nvPr/>
        </p:nvSpPr>
        <p:spPr>
          <a:xfrm>
            <a:off x="5199883" y="1907481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AA06147-80C2-8275-60D7-5C88D2CFB103}"/>
              </a:ext>
            </a:extLst>
          </p:cNvPr>
          <p:cNvSpPr/>
          <p:nvPr/>
        </p:nvSpPr>
        <p:spPr>
          <a:xfrm>
            <a:off x="5772736" y="1910434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0A998C7-CD56-72BD-F342-BF77DC8A869F}"/>
              </a:ext>
            </a:extLst>
          </p:cNvPr>
          <p:cNvSpPr/>
          <p:nvPr/>
        </p:nvSpPr>
        <p:spPr>
          <a:xfrm>
            <a:off x="2867552" y="2154808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9DBE60-E32B-9E30-83AE-FEBF0F3449CE}"/>
              </a:ext>
            </a:extLst>
          </p:cNvPr>
          <p:cNvSpPr/>
          <p:nvPr/>
        </p:nvSpPr>
        <p:spPr>
          <a:xfrm>
            <a:off x="3452820" y="2154807"/>
            <a:ext cx="54085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9530C9-0976-4D2E-92BF-19ED1740FB92}"/>
              </a:ext>
            </a:extLst>
          </p:cNvPr>
          <p:cNvSpPr/>
          <p:nvPr/>
        </p:nvSpPr>
        <p:spPr>
          <a:xfrm>
            <a:off x="4033293" y="2154806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855401-EE61-845A-89B7-2AF7DEFD7576}"/>
              </a:ext>
            </a:extLst>
          </p:cNvPr>
          <p:cNvSpPr/>
          <p:nvPr/>
        </p:nvSpPr>
        <p:spPr>
          <a:xfrm>
            <a:off x="4614672" y="215480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2705E68-3FD0-EF40-239E-E8AD90181DE2}"/>
              </a:ext>
            </a:extLst>
          </p:cNvPr>
          <p:cNvSpPr/>
          <p:nvPr/>
        </p:nvSpPr>
        <p:spPr>
          <a:xfrm>
            <a:off x="5195145" y="2151852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C529A47-18B5-91E7-D388-75AADCEDC163}"/>
              </a:ext>
            </a:extLst>
          </p:cNvPr>
          <p:cNvSpPr/>
          <p:nvPr/>
        </p:nvSpPr>
        <p:spPr>
          <a:xfrm>
            <a:off x="5775618" y="2154805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경북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32A264E-0B77-1E47-08C0-2A813AF8FA17}"/>
              </a:ext>
            </a:extLst>
          </p:cNvPr>
          <p:cNvSpPr/>
          <p:nvPr/>
        </p:nvSpPr>
        <p:spPr>
          <a:xfrm>
            <a:off x="2866812" y="2398010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경남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E2C2744-0728-F8DB-8937-65754469D375}"/>
              </a:ext>
            </a:extLst>
          </p:cNvPr>
          <p:cNvSpPr/>
          <p:nvPr/>
        </p:nvSpPr>
        <p:spPr>
          <a:xfrm>
            <a:off x="3452080" y="2398009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전남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6BD8A4D-5641-A67A-26FE-184B02D96381}"/>
              </a:ext>
            </a:extLst>
          </p:cNvPr>
          <p:cNvSpPr/>
          <p:nvPr/>
        </p:nvSpPr>
        <p:spPr>
          <a:xfrm>
            <a:off x="4032553" y="2398008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1139277-A7E5-F148-3213-5EB244D02FD0}"/>
              </a:ext>
            </a:extLst>
          </p:cNvPr>
          <p:cNvSpPr/>
          <p:nvPr/>
        </p:nvSpPr>
        <p:spPr>
          <a:xfrm>
            <a:off x="4619410" y="2398089"/>
            <a:ext cx="53611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전북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41C94E8-8412-4DB9-4599-ADCBBF098D5C}"/>
              </a:ext>
            </a:extLst>
          </p:cNvPr>
          <p:cNvSpPr/>
          <p:nvPr/>
        </p:nvSpPr>
        <p:spPr>
          <a:xfrm>
            <a:off x="5199883" y="2395136"/>
            <a:ext cx="543739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CC8A8C9-2499-30A9-0C0B-ED9373093EBA}"/>
              </a:ext>
            </a:extLst>
          </p:cNvPr>
          <p:cNvSpPr/>
          <p:nvPr/>
        </p:nvSpPr>
        <p:spPr>
          <a:xfrm>
            <a:off x="5772735" y="2392193"/>
            <a:ext cx="543739" cy="19930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A4224D-2F0A-ABAB-4FB6-8C2CD2FCAEF3}"/>
              </a:ext>
            </a:extLst>
          </p:cNvPr>
          <p:cNvSpPr txBox="1"/>
          <p:nvPr/>
        </p:nvSpPr>
        <p:spPr>
          <a:xfrm>
            <a:off x="2825760" y="1689060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지역 검색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중복선택 가능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04AB8C-546A-A2C7-FF5C-6D903C2C8A7A}"/>
              </a:ext>
            </a:extLst>
          </p:cNvPr>
          <p:cNvSpPr txBox="1"/>
          <p:nvPr/>
        </p:nvSpPr>
        <p:spPr>
          <a:xfrm>
            <a:off x="2841001" y="2646409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대상 기업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중복선택 가능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A542017-045F-EA34-04B3-BA1AFD01CD66}"/>
              </a:ext>
            </a:extLst>
          </p:cNvPr>
          <p:cNvSpPr/>
          <p:nvPr/>
        </p:nvSpPr>
        <p:spPr>
          <a:xfrm>
            <a:off x="2872965" y="2871539"/>
            <a:ext cx="828000" cy="199307"/>
          </a:xfrm>
          <a:prstGeom prst="rect">
            <a:avLst/>
          </a:prstGeom>
          <a:solidFill>
            <a:srgbClr val="A6A6A6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 기업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7369190-5405-960C-1E64-C7236A7D7BEB}"/>
              </a:ext>
            </a:extLst>
          </p:cNvPr>
          <p:cNvSpPr/>
          <p:nvPr/>
        </p:nvSpPr>
        <p:spPr>
          <a:xfrm>
            <a:off x="3743940" y="2871538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장애인 기업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EE69DBF-24D0-76D2-F34D-09C1CE2C4DBF}"/>
              </a:ext>
            </a:extLst>
          </p:cNvPr>
          <p:cNvSpPr/>
          <p:nvPr/>
        </p:nvSpPr>
        <p:spPr>
          <a:xfrm>
            <a:off x="4614505" y="2871537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 기업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3B5B9C4-19CB-3A52-17A4-9F3D97AEDDA9}"/>
              </a:ext>
            </a:extLst>
          </p:cNvPr>
          <p:cNvSpPr/>
          <p:nvPr/>
        </p:nvSpPr>
        <p:spPr>
          <a:xfrm>
            <a:off x="5485069" y="2871536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소상공인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1A6BC3D-046E-E38E-5C67-ED7E31615090}"/>
              </a:ext>
            </a:extLst>
          </p:cNvPr>
          <p:cNvSpPr/>
          <p:nvPr/>
        </p:nvSpPr>
        <p:spPr>
          <a:xfrm>
            <a:off x="2872965" y="3117729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협동 조합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0DD0E4C-A823-641C-741B-004006506F32}"/>
              </a:ext>
            </a:extLst>
          </p:cNvPr>
          <p:cNvSpPr/>
          <p:nvPr/>
        </p:nvSpPr>
        <p:spPr>
          <a:xfrm>
            <a:off x="3744302" y="3117729"/>
            <a:ext cx="82763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여성 기업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99AC337-9E0D-DF72-2C42-F45ADF6CD599}"/>
              </a:ext>
            </a:extLst>
          </p:cNvPr>
          <p:cNvSpPr/>
          <p:nvPr/>
        </p:nvSpPr>
        <p:spPr>
          <a:xfrm>
            <a:off x="4626117" y="3117729"/>
            <a:ext cx="81638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마을 기업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74B5F27-16C7-A6E3-185D-DDC413C6A4D3}"/>
              </a:ext>
            </a:extLst>
          </p:cNvPr>
          <p:cNvSpPr/>
          <p:nvPr/>
        </p:nvSpPr>
        <p:spPr>
          <a:xfrm>
            <a:off x="5488474" y="3117729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 벤처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E50CE60-E3F7-454A-FC86-CA92BBE32833}"/>
              </a:ext>
            </a:extLst>
          </p:cNvPr>
          <p:cNvSpPr txBox="1"/>
          <p:nvPr/>
        </p:nvSpPr>
        <p:spPr>
          <a:xfrm>
            <a:off x="2836596" y="3383247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사업장 인력 규모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CF10853-6219-49DD-FCBB-7062AFC684BC}"/>
              </a:ext>
            </a:extLst>
          </p:cNvPr>
          <p:cNvSpPr txBox="1"/>
          <p:nvPr/>
        </p:nvSpPr>
        <p:spPr>
          <a:xfrm>
            <a:off x="2823310" y="4407382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분야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중복선택 가능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54967B2-E7A4-A823-3A10-E04D14005F41}"/>
              </a:ext>
            </a:extLst>
          </p:cNvPr>
          <p:cNvSpPr/>
          <p:nvPr/>
        </p:nvSpPr>
        <p:spPr>
          <a:xfrm>
            <a:off x="2855274" y="4632512"/>
            <a:ext cx="828000" cy="199307"/>
          </a:xfrm>
          <a:prstGeom prst="rect">
            <a:avLst/>
          </a:prstGeom>
          <a:solidFill>
            <a:srgbClr val="A6A6A6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274597B-DA3B-2851-449D-3BC51F48F292}"/>
              </a:ext>
            </a:extLst>
          </p:cNvPr>
          <p:cNvSpPr/>
          <p:nvPr/>
        </p:nvSpPr>
        <p:spPr>
          <a:xfrm>
            <a:off x="3726249" y="4632511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B0029FD-0AB4-8065-C365-FFE7D7388802}"/>
              </a:ext>
            </a:extLst>
          </p:cNvPr>
          <p:cNvSpPr/>
          <p:nvPr/>
        </p:nvSpPr>
        <p:spPr>
          <a:xfrm>
            <a:off x="4596814" y="4632510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인력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630922F-9EE3-E8E7-A706-BFC5D691F8F8}"/>
              </a:ext>
            </a:extLst>
          </p:cNvPr>
          <p:cNvSpPr/>
          <p:nvPr/>
        </p:nvSpPr>
        <p:spPr>
          <a:xfrm>
            <a:off x="5467378" y="4632509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수출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12E4435-5C65-9016-8930-970D2F4F3DFB}"/>
              </a:ext>
            </a:extLst>
          </p:cNvPr>
          <p:cNvSpPr/>
          <p:nvPr/>
        </p:nvSpPr>
        <p:spPr>
          <a:xfrm>
            <a:off x="2855274" y="4878702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내수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257B73D-95AB-8692-28D5-FFDB4174A253}"/>
              </a:ext>
            </a:extLst>
          </p:cNvPr>
          <p:cNvSpPr/>
          <p:nvPr/>
        </p:nvSpPr>
        <p:spPr>
          <a:xfrm>
            <a:off x="3726611" y="4878702"/>
            <a:ext cx="82763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1E0728-E79E-857C-3E6B-3033B21DDA99}"/>
              </a:ext>
            </a:extLst>
          </p:cNvPr>
          <p:cNvSpPr/>
          <p:nvPr/>
        </p:nvSpPr>
        <p:spPr>
          <a:xfrm>
            <a:off x="4608426" y="4878702"/>
            <a:ext cx="816387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ACFA6C8-2CDA-963D-347D-35C5445520C0}"/>
              </a:ext>
            </a:extLst>
          </p:cNvPr>
          <p:cNvSpPr/>
          <p:nvPr/>
        </p:nvSpPr>
        <p:spPr>
          <a:xfrm>
            <a:off x="5470783" y="4878702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A56CEA9-E40E-01F2-D379-CFD0EBDB2120}"/>
              </a:ext>
            </a:extLst>
          </p:cNvPr>
          <p:cNvSpPr txBox="1"/>
          <p:nvPr/>
        </p:nvSpPr>
        <p:spPr>
          <a:xfrm>
            <a:off x="4066223" y="6414449"/>
            <a:ext cx="1106374" cy="199308"/>
          </a:xfrm>
          <a:prstGeom prst="roundRect">
            <a:avLst>
              <a:gd name="adj" fmla="val 10872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선택 조건 검색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1793935-0FE6-9717-7784-BF59CB22D6A7}"/>
              </a:ext>
            </a:extLst>
          </p:cNvPr>
          <p:cNvSpPr txBox="1"/>
          <p:nvPr/>
        </p:nvSpPr>
        <p:spPr>
          <a:xfrm>
            <a:off x="2838112" y="5143515"/>
            <a:ext cx="627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기간</a:t>
            </a: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EDAD8676-390D-6DB0-8385-F9E8114591E8}"/>
              </a:ext>
            </a:extLst>
          </p:cNvPr>
          <p:cNvGrpSpPr/>
          <p:nvPr/>
        </p:nvGrpSpPr>
        <p:grpSpPr>
          <a:xfrm>
            <a:off x="3041886" y="5389762"/>
            <a:ext cx="3025794" cy="475140"/>
            <a:chOff x="3001943" y="5114626"/>
            <a:chExt cx="3025794" cy="47514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CE8D4ACF-857E-F0CE-9D99-8D150D15F383}"/>
                </a:ext>
              </a:extLst>
            </p:cNvPr>
            <p:cNvGrpSpPr/>
            <p:nvPr/>
          </p:nvGrpSpPr>
          <p:grpSpPr>
            <a:xfrm>
              <a:off x="3001943" y="5114626"/>
              <a:ext cx="598551" cy="233630"/>
              <a:chOff x="2918099" y="4954447"/>
              <a:chExt cx="598551" cy="233630"/>
            </a:xfrm>
          </p:grpSpPr>
          <p:sp>
            <p:nvSpPr>
              <p:cNvPr id="186" name="사각형: 둥근 모서리 185">
                <a:extLst>
                  <a:ext uri="{FF2B5EF4-FFF2-40B4-BE49-F238E27FC236}">
                    <a16:creationId xmlns:a16="http://schemas.microsoft.com/office/drawing/2014/main" id="{16907C90-C2C7-4837-7F02-409D693996F8}"/>
                  </a:ext>
                </a:extLst>
              </p:cNvPr>
              <p:cNvSpPr/>
              <p:nvPr/>
            </p:nvSpPr>
            <p:spPr>
              <a:xfrm>
                <a:off x="2918099" y="4954447"/>
                <a:ext cx="598551" cy="233630"/>
              </a:xfrm>
              <a:prstGeom prst="roundRect">
                <a:avLst>
                  <a:gd name="adj" fmla="val 2908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3F31EFF-1420-0A74-FE17-68315FB8028A}"/>
                  </a:ext>
                </a:extLst>
              </p:cNvPr>
              <p:cNvSpPr txBox="1"/>
              <p:nvPr/>
            </p:nvSpPr>
            <p:spPr>
              <a:xfrm>
                <a:off x="2918101" y="4978929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50000"/>
                      </a:schemeClr>
                    </a:solidFill>
                  </a:rPr>
                  <a:t>게시일시</a:t>
                </a:r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434FB1BE-0D64-3079-9585-6BC0A730C1F4}"/>
                  </a:ext>
                </a:extLst>
              </p:cNvPr>
              <p:cNvSpPr/>
              <p:nvPr/>
            </p:nvSpPr>
            <p:spPr>
              <a:xfrm rot="10800000">
                <a:off x="3370141" y="5038366"/>
                <a:ext cx="76318" cy="65792"/>
              </a:xfrm>
              <a:prstGeom prst="triangle">
                <a:avLst/>
              </a:prstGeom>
              <a:solidFill>
                <a:srgbClr val="595959"/>
              </a:solidFill>
              <a:ln cap="rnd">
                <a:solidFill>
                  <a:srgbClr val="595959"/>
                </a:solidFill>
              </a:ln>
              <a:effectLst>
                <a:softEdge rad="381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6FA3145C-1C8B-0C7F-279D-0F5DA00FBA16}"/>
                </a:ext>
              </a:extLst>
            </p:cNvPr>
            <p:cNvSpPr/>
            <p:nvPr/>
          </p:nvSpPr>
          <p:spPr>
            <a:xfrm>
              <a:off x="3693249" y="5114626"/>
              <a:ext cx="827637" cy="233630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2023/11/11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id="{F3ED5AE1-E43A-9E59-BC09-CCDCEF3D5635}"/>
                </a:ext>
              </a:extLst>
            </p:cNvPr>
            <p:cNvSpPr/>
            <p:nvPr/>
          </p:nvSpPr>
          <p:spPr>
            <a:xfrm>
              <a:off x="5007493" y="5114626"/>
              <a:ext cx="827637" cy="233630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2023/11/11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7F658BFD-FB7C-6B08-0DD3-3E8A497CB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500" y="5148444"/>
              <a:ext cx="165993" cy="165993"/>
            </a:xfrm>
            <a:prstGeom prst="rect">
              <a:avLst/>
            </a:prstGeom>
          </p:spPr>
        </p:pic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F3698C77-2848-28EF-C61A-C6591D3F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744" y="5144878"/>
              <a:ext cx="165993" cy="165993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4B19194-9C91-A3AE-B238-C796E4C79943}"/>
                </a:ext>
              </a:extLst>
            </p:cNvPr>
            <p:cNvSpPr txBox="1"/>
            <p:nvPr/>
          </p:nvSpPr>
          <p:spPr>
            <a:xfrm>
              <a:off x="4740107" y="5139107"/>
              <a:ext cx="2407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CC696CB-45C1-1BB7-0D91-F655E789CDDC}"/>
                </a:ext>
              </a:extLst>
            </p:cNvPr>
            <p:cNvSpPr txBox="1"/>
            <p:nvPr/>
          </p:nvSpPr>
          <p:spPr>
            <a:xfrm>
              <a:off x="3129375" y="5405100"/>
              <a:ext cx="7505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접수마감건 제외</a:t>
              </a:r>
            </a:p>
          </p:txBody>
        </p:sp>
        <p:sp>
          <p:nvSpPr>
            <p:cNvPr id="199" name="모서리가 둥근 직사각형 20">
              <a:extLst>
                <a:ext uri="{FF2B5EF4-FFF2-40B4-BE49-F238E27FC236}">
                  <a16:creationId xmlns:a16="http://schemas.microsoft.com/office/drawing/2014/main" id="{A9B335EE-7279-2450-3934-3D51FEAAEE14}"/>
                </a:ext>
              </a:extLst>
            </p:cNvPr>
            <p:cNvSpPr/>
            <p:nvPr/>
          </p:nvSpPr>
          <p:spPr>
            <a:xfrm>
              <a:off x="3075740" y="5448868"/>
              <a:ext cx="86713" cy="86776"/>
            </a:xfrm>
            <a:prstGeom prst="roundRect">
              <a:avLst>
                <a:gd name="adj" fmla="val 2918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3CCC0D94-6E01-D265-BC10-9489D6EDB0D7}"/>
              </a:ext>
            </a:extLst>
          </p:cNvPr>
          <p:cNvSpPr txBox="1"/>
          <p:nvPr/>
        </p:nvSpPr>
        <p:spPr>
          <a:xfrm>
            <a:off x="2879207" y="5880194"/>
            <a:ext cx="627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금액</a:t>
            </a: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F5F1D3C1-2621-7851-7C57-3168DAE8812B}"/>
              </a:ext>
            </a:extLst>
          </p:cNvPr>
          <p:cNvSpPr/>
          <p:nvPr/>
        </p:nvSpPr>
        <p:spPr>
          <a:xfrm>
            <a:off x="2970323" y="6117162"/>
            <a:ext cx="827637" cy="233630"/>
          </a:xfrm>
          <a:prstGeom prst="roundRect">
            <a:avLst>
              <a:gd name="adj" fmla="val 290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10,000,000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7EA86E93-109F-7BF9-2CB7-EB03916F6040}"/>
              </a:ext>
            </a:extLst>
          </p:cNvPr>
          <p:cNvSpPr/>
          <p:nvPr/>
        </p:nvSpPr>
        <p:spPr>
          <a:xfrm>
            <a:off x="4201749" y="6112787"/>
            <a:ext cx="827637" cy="233630"/>
          </a:xfrm>
          <a:prstGeom prst="roundRect">
            <a:avLst>
              <a:gd name="adj" fmla="val 290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1,000,000,000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7F6CAAE-8F8B-F2E7-DADC-3881923BC7D3}"/>
              </a:ext>
            </a:extLst>
          </p:cNvPr>
          <p:cNvSpPr txBox="1"/>
          <p:nvPr/>
        </p:nvSpPr>
        <p:spPr>
          <a:xfrm>
            <a:off x="3979499" y="6140186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</a:rPr>
              <a:t>~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80CC6D2-685D-2EEB-6CD3-67A9E7194C59}"/>
              </a:ext>
            </a:extLst>
          </p:cNvPr>
          <p:cNvSpPr txBox="1"/>
          <p:nvPr/>
        </p:nvSpPr>
        <p:spPr>
          <a:xfrm>
            <a:off x="3786055" y="614565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6D9990F-CE5A-3866-0D93-A47CFA799CDE}"/>
              </a:ext>
            </a:extLst>
          </p:cNvPr>
          <p:cNvSpPr txBox="1"/>
          <p:nvPr/>
        </p:nvSpPr>
        <p:spPr>
          <a:xfrm>
            <a:off x="5025247" y="613148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BAE070B-6A3C-2060-EC1D-5781C846EDB5}"/>
              </a:ext>
            </a:extLst>
          </p:cNvPr>
          <p:cNvSpPr/>
          <p:nvPr/>
        </p:nvSpPr>
        <p:spPr>
          <a:xfrm>
            <a:off x="2699207" y="1470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43F6C1C4-151F-6693-8C75-87F0515A715A}"/>
              </a:ext>
            </a:extLst>
          </p:cNvPr>
          <p:cNvSpPr/>
          <p:nvPr/>
        </p:nvSpPr>
        <p:spPr>
          <a:xfrm>
            <a:off x="2682166" y="51679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769CBAD2-8B78-DEC3-2C7E-40DAECA439F1}"/>
              </a:ext>
            </a:extLst>
          </p:cNvPr>
          <p:cNvSpPr/>
          <p:nvPr/>
        </p:nvSpPr>
        <p:spPr>
          <a:xfrm>
            <a:off x="2701863" y="5881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8D38B77C-C962-9928-B4A3-C16335FD2E94}"/>
              </a:ext>
            </a:extLst>
          </p:cNvPr>
          <p:cNvSpPr/>
          <p:nvPr/>
        </p:nvSpPr>
        <p:spPr>
          <a:xfrm>
            <a:off x="6318605" y="14136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219" name="표 218">
            <a:extLst>
              <a:ext uri="{FF2B5EF4-FFF2-40B4-BE49-F238E27FC236}">
                <a16:creationId xmlns:a16="http://schemas.microsoft.com/office/drawing/2014/main" id="{963FEE1C-20B0-74D7-7A55-F6A2FC8A7D67}"/>
              </a:ext>
            </a:extLst>
          </p:cNvPr>
          <p:cNvGraphicFramePr>
            <a:graphicFrameLocks noGrp="1"/>
          </p:cNvGraphicFramePr>
          <p:nvPr/>
        </p:nvGraphicFramePr>
        <p:xfrm>
          <a:off x="9472991" y="589139"/>
          <a:ext cx="2645322" cy="382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버튼 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버튼 선택 시 필터링 뷰 노출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스크롤 시 하단에 리스트 유지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버튼 재 선택 시 필터링 뷰 종료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선택 항목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중복 선택 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 시 회색 변환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선택된 항목 재 선택 시 선택 해제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기간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게시일시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접수기간 드롭다운 메뉴로 선택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(Default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게시 일시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달력 아이콘 선택 시 날짜 선택 팝업 노출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(A2)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시작 날짜 보다 종료 날짜가 빠를 시 날짜 선택 오류 안내 팝업 노출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(A3)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팝업 노출 시점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날짜 선택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]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금액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시작 금액보다 종료 금액이 낮을 경우 팝업 노출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(A4)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팝업 노출 시점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 조건 검색 클릭 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]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종료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“X”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선택 시 필터링 뷰 종료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244" name="타원 243">
            <a:extLst>
              <a:ext uri="{FF2B5EF4-FFF2-40B4-BE49-F238E27FC236}">
                <a16:creationId xmlns:a16="http://schemas.microsoft.com/office/drawing/2014/main" id="{3CE8556F-8FBF-F2A9-2435-D569820E7306}"/>
              </a:ext>
            </a:extLst>
          </p:cNvPr>
          <p:cNvSpPr/>
          <p:nvPr/>
        </p:nvSpPr>
        <p:spPr>
          <a:xfrm>
            <a:off x="5716873" y="91618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FC9ACBC-F752-7E24-5006-2EAA90D26705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66" name="Shape 152">
              <a:extLst>
                <a:ext uri="{FF2B5EF4-FFF2-40B4-BE49-F238E27FC236}">
                  <a16:creationId xmlns:a16="http://schemas.microsoft.com/office/drawing/2014/main" id="{9389C4AB-0B29-B8F6-20C5-D272D2F13669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67" name="Shape 152">
              <a:extLst>
                <a:ext uri="{FF2B5EF4-FFF2-40B4-BE49-F238E27FC236}">
                  <a16:creationId xmlns:a16="http://schemas.microsoft.com/office/drawing/2014/main" id="{04965341-2211-7AEB-C46A-EBC5167B5778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88" name="그래픽 155" descr="돋보기">
              <a:extLst>
                <a:ext uri="{FF2B5EF4-FFF2-40B4-BE49-F238E27FC236}">
                  <a16:creationId xmlns:a16="http://schemas.microsoft.com/office/drawing/2014/main" id="{851B926F-782E-F630-4C6B-ED41B47C2FF2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84" cap="flat">
              <a:solidFill>
                <a:schemeClr val="bg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CB2990D6-968A-7A1B-631D-EC54481FF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283C2C2-D715-DFB9-5581-6AC570C712FA}"/>
              </a:ext>
            </a:extLst>
          </p:cNvPr>
          <p:cNvSpPr txBox="1"/>
          <p:nvPr/>
        </p:nvSpPr>
        <p:spPr>
          <a:xfrm>
            <a:off x="2924175" y="5217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즐겨찾기 </a:t>
            </a:r>
            <a:r>
              <a:rPr lang="en-US" altLang="ko-KR" sz="1000" dirty="0"/>
              <a:t>– Filter</a:t>
            </a:r>
            <a:endParaRPr lang="ko-KR" altLang="en-US" sz="10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CA99B88-8046-FB88-E041-C775CB0DB76F}"/>
              </a:ext>
            </a:extLst>
          </p:cNvPr>
          <p:cNvSpPr/>
          <p:nvPr/>
        </p:nvSpPr>
        <p:spPr>
          <a:xfrm>
            <a:off x="2917619" y="3627360"/>
            <a:ext cx="851764" cy="233630"/>
          </a:xfrm>
          <a:prstGeom prst="roundRect">
            <a:avLst>
              <a:gd name="adj" fmla="val 290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E0DE0F-D0E2-46FA-9F72-C5852D7D68EE}"/>
              </a:ext>
            </a:extLst>
          </p:cNvPr>
          <p:cNvSpPr txBox="1"/>
          <p:nvPr/>
        </p:nvSpPr>
        <p:spPr>
          <a:xfrm>
            <a:off x="3785596" y="365585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명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5754E7-CA65-E57A-3BA4-3564383DAC4A}"/>
              </a:ext>
            </a:extLst>
          </p:cNvPr>
          <p:cNvSpPr txBox="1"/>
          <p:nvPr/>
        </p:nvSpPr>
        <p:spPr>
          <a:xfrm>
            <a:off x="2841001" y="3921692"/>
            <a:ext cx="34897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인력 충원 형태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DE86D-74D5-B974-ED3A-3F054C3F7625}"/>
              </a:ext>
            </a:extLst>
          </p:cNvPr>
          <p:cNvSpPr/>
          <p:nvPr/>
        </p:nvSpPr>
        <p:spPr>
          <a:xfrm>
            <a:off x="2848969" y="4169777"/>
            <a:ext cx="828000" cy="199307"/>
          </a:xfrm>
          <a:prstGeom prst="rect">
            <a:avLst/>
          </a:prstGeom>
          <a:solidFill>
            <a:srgbClr val="A6A6A6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지원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953D0B2-3D53-A2B1-D42A-5043F3F0E9A2}"/>
              </a:ext>
            </a:extLst>
          </p:cNvPr>
          <p:cNvSpPr/>
          <p:nvPr/>
        </p:nvSpPr>
        <p:spPr>
          <a:xfrm>
            <a:off x="3719944" y="4169776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청년 지원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561DCAF-EE33-2146-8FA8-3670117639D3}"/>
              </a:ext>
            </a:extLst>
          </p:cNvPr>
          <p:cNvSpPr/>
          <p:nvPr/>
        </p:nvSpPr>
        <p:spPr>
          <a:xfrm>
            <a:off x="4590509" y="4169775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여성 지원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825501-8E92-B6C1-1D42-5B5808E8F524}"/>
              </a:ext>
            </a:extLst>
          </p:cNvPr>
          <p:cNvSpPr/>
          <p:nvPr/>
        </p:nvSpPr>
        <p:spPr>
          <a:xfrm>
            <a:off x="5461073" y="4169774"/>
            <a:ext cx="828000" cy="1993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장애인 지원</a:t>
            </a:r>
          </a:p>
        </p:txBody>
      </p:sp>
      <p:sp>
        <p:nvSpPr>
          <p:cNvPr id="98" name="Shape 152">
            <a:extLst>
              <a:ext uri="{FF2B5EF4-FFF2-40B4-BE49-F238E27FC236}">
                <a16:creationId xmlns:a16="http://schemas.microsoft.com/office/drawing/2014/main" id="{32A426D2-99A6-A54E-DB2C-2DD932E1850E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23EFC0AF-E4EB-D16B-4554-40918DC589C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74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95CD612-F8B3-F70B-B713-EDE2B8998146}"/>
              </a:ext>
            </a:extLst>
          </p:cNvPr>
          <p:cNvGrpSpPr/>
          <p:nvPr/>
        </p:nvGrpSpPr>
        <p:grpSpPr>
          <a:xfrm>
            <a:off x="286370" y="422275"/>
            <a:ext cx="8382000" cy="6013450"/>
            <a:chOff x="647700" y="546100"/>
            <a:chExt cx="10096500" cy="58039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25C14-0113-810B-D371-78CE4FA290E2}"/>
                </a:ext>
              </a:extLst>
            </p:cNvPr>
            <p:cNvSpPr/>
            <p:nvPr/>
          </p:nvSpPr>
          <p:spPr>
            <a:xfrm>
              <a:off x="647700" y="546100"/>
              <a:ext cx="10096500" cy="5803900"/>
            </a:xfrm>
            <a:prstGeom prst="roundRect">
              <a:avLst>
                <a:gd name="adj" fmla="val 106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D4CD62-B9E2-6EAC-5223-8511745C35CA}"/>
                </a:ext>
              </a:extLst>
            </p:cNvPr>
            <p:cNvSpPr/>
            <p:nvPr/>
          </p:nvSpPr>
          <p:spPr>
            <a:xfrm>
              <a:off x="3217718" y="944467"/>
              <a:ext cx="4971761" cy="540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99817C-E99C-143E-9105-4BDC8E08BBBE}"/>
              </a:ext>
            </a:extLst>
          </p:cNvPr>
          <p:cNvSpPr/>
          <p:nvPr/>
        </p:nvSpPr>
        <p:spPr>
          <a:xfrm>
            <a:off x="2775882" y="2978867"/>
            <a:ext cx="3683000" cy="949606"/>
          </a:xfrm>
          <a:prstGeom prst="roundRect">
            <a:avLst>
              <a:gd name="adj" fmla="val 123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A846E3D1-9EA4-01B4-ECA5-1486C4270B67}"/>
              </a:ext>
            </a:extLst>
          </p:cNvPr>
          <p:cNvSpPr/>
          <p:nvPr/>
        </p:nvSpPr>
        <p:spPr>
          <a:xfrm>
            <a:off x="2882774" y="3082317"/>
            <a:ext cx="521623" cy="522000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D1EB2B-EC24-7607-050A-77E20180A7BC}"/>
              </a:ext>
            </a:extLst>
          </p:cNvPr>
          <p:cNvSpPr txBox="1"/>
          <p:nvPr/>
        </p:nvSpPr>
        <p:spPr>
          <a:xfrm>
            <a:off x="3479906" y="3053694"/>
            <a:ext cx="28303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070BFA-52C5-58CC-B8BA-0EED2D6ABB72}"/>
              </a:ext>
            </a:extLst>
          </p:cNvPr>
          <p:cNvSpPr txBox="1"/>
          <p:nvPr/>
        </p:nvSpPr>
        <p:spPr>
          <a:xfrm>
            <a:off x="3479906" y="3295756"/>
            <a:ext cx="2830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일반인력지원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011E72-3D9F-32ED-2E58-98DE6B709711}"/>
              </a:ext>
            </a:extLst>
          </p:cNvPr>
          <p:cNvSpPr txBox="1"/>
          <p:nvPr/>
        </p:nvSpPr>
        <p:spPr>
          <a:xfrm>
            <a:off x="3599923" y="3454130"/>
            <a:ext cx="1749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KOTRA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대전 대구 세종지원단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CF3CBB71-DB51-AEDA-DC83-98B12F33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99" y="3486874"/>
            <a:ext cx="110242" cy="11024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C4C72E7-3C32-0A1A-FB04-D6EA7F484A2F}"/>
              </a:ext>
            </a:extLst>
          </p:cNvPr>
          <p:cNvSpPr txBox="1"/>
          <p:nvPr/>
        </p:nvSpPr>
        <p:spPr>
          <a:xfrm>
            <a:off x="2880929" y="3639747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C41B489-D079-2150-7B28-D83A1DA4038E}"/>
              </a:ext>
            </a:extLst>
          </p:cNvPr>
          <p:cNvGrpSpPr/>
          <p:nvPr/>
        </p:nvGrpSpPr>
        <p:grpSpPr>
          <a:xfrm>
            <a:off x="4755601" y="3449661"/>
            <a:ext cx="637203" cy="184666"/>
            <a:chOff x="4208046" y="2243233"/>
            <a:chExt cx="637203" cy="184666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ABCEE70E-9912-8B9A-2524-ACE93160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7AAB48-E73A-BB2A-DF7E-305F92CE64F9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8404-9286-0B5E-F7E1-BEFF7DCFC62A}"/>
              </a:ext>
            </a:extLst>
          </p:cNvPr>
          <p:cNvSpPr/>
          <p:nvPr/>
        </p:nvSpPr>
        <p:spPr>
          <a:xfrm>
            <a:off x="3556198" y="3657076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#AI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6E0F525-CF4B-C041-1FE3-E1B6228C9C87}"/>
              </a:ext>
            </a:extLst>
          </p:cNvPr>
          <p:cNvSpPr/>
          <p:nvPr/>
        </p:nvSpPr>
        <p:spPr>
          <a:xfrm>
            <a:off x="4073094" y="3657076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중소기업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B40A676-1CE5-B3A5-27AB-BB3CDF0BB2FE}"/>
              </a:ext>
            </a:extLst>
          </p:cNvPr>
          <p:cNvSpPr/>
          <p:nvPr/>
        </p:nvSpPr>
        <p:spPr>
          <a:xfrm>
            <a:off x="4567107" y="3657076"/>
            <a:ext cx="439403" cy="157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연구소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7F36E-19C8-6A28-1A0F-E8A2877FB461}"/>
              </a:ext>
            </a:extLst>
          </p:cNvPr>
          <p:cNvSpPr txBox="1"/>
          <p:nvPr/>
        </p:nvSpPr>
        <p:spPr>
          <a:xfrm>
            <a:off x="5522028" y="3631617"/>
            <a:ext cx="787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100,000,000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C46002-CFED-6452-F10B-A03E2411F378}"/>
              </a:ext>
            </a:extLst>
          </p:cNvPr>
          <p:cNvGrpSpPr/>
          <p:nvPr/>
        </p:nvGrpSpPr>
        <p:grpSpPr>
          <a:xfrm>
            <a:off x="2770055" y="4096624"/>
            <a:ext cx="3683000" cy="949606"/>
            <a:chOff x="2818877" y="1772439"/>
            <a:chExt cx="3683000" cy="94960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4C3B493-A7D5-98C4-2C87-D8EEF5C25C84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모서리가 둥근 직사각형 20">
              <a:extLst>
                <a:ext uri="{FF2B5EF4-FFF2-40B4-BE49-F238E27FC236}">
                  <a16:creationId xmlns:a16="http://schemas.microsoft.com/office/drawing/2014/main" id="{07814FA1-E794-C177-E577-DA840F53EEF8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03AA06F-D382-7F16-2348-326A63F7C3D7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667D22-144E-E4AD-8624-23B84FF6629A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33634C-4841-50DF-8D89-FD65F1A1F8A3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7B4A79DE-1F20-97D9-305C-486C22F2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48603D-A77C-C7D6-D94D-43CE3B426E8D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D16632FB-A707-F7EA-C85F-04E7062D2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3980733-B0B2-4E73-481D-AA3A513CDD0B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523D58A-E1C6-0D75-E0B3-BB2C982984AC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EA8E98A-FAF6-2FA2-C31A-5217A8A6A038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4BD7FEEA-0825-3B47-6562-67144795B5ED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F1A7046-7F38-5CA1-E5C5-F1E23172D1E8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B392409-7220-993B-0F07-F9F087BAEE1C}"/>
              </a:ext>
            </a:extLst>
          </p:cNvPr>
          <p:cNvGrpSpPr/>
          <p:nvPr/>
        </p:nvGrpSpPr>
        <p:grpSpPr>
          <a:xfrm>
            <a:off x="2770055" y="5190846"/>
            <a:ext cx="3683000" cy="949606"/>
            <a:chOff x="2818877" y="1772439"/>
            <a:chExt cx="3683000" cy="949606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031C453-2947-7732-D8B6-A6A9D4B6A8FD}"/>
                </a:ext>
              </a:extLst>
            </p:cNvPr>
            <p:cNvSpPr/>
            <p:nvPr/>
          </p:nvSpPr>
          <p:spPr>
            <a:xfrm>
              <a:off x="2818877" y="1772439"/>
              <a:ext cx="3683000" cy="949606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모서리가 둥근 직사각형 20">
              <a:extLst>
                <a:ext uri="{FF2B5EF4-FFF2-40B4-BE49-F238E27FC236}">
                  <a16:creationId xmlns:a16="http://schemas.microsoft.com/office/drawing/2014/main" id="{5C3E9CBA-30C5-CA26-46F1-7B815DA19DAE}"/>
                </a:ext>
              </a:extLst>
            </p:cNvPr>
            <p:cNvSpPr/>
            <p:nvPr/>
          </p:nvSpPr>
          <p:spPr>
            <a:xfrm>
              <a:off x="2925769" y="1875889"/>
              <a:ext cx="521623" cy="522000"/>
            </a:xfrm>
            <a:prstGeom prst="roundRect">
              <a:avLst>
                <a:gd name="adj" fmla="val 291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+mn-ea"/>
                </a:rPr>
                <a:t>LOGO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73CD1-7C4E-A966-DB49-E6C33E1C9241}"/>
                </a:ext>
              </a:extLst>
            </p:cNvPr>
            <p:cNvSpPr txBox="1"/>
            <p:nvPr/>
          </p:nvSpPr>
          <p:spPr>
            <a:xfrm>
              <a:off x="3522901" y="1847266"/>
              <a:ext cx="28303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제목 사업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줄 초과 말줄임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</a:rPr>
                <a:t>….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3B54D50-326C-77FC-090C-0EFBD70C44F7}"/>
                </a:ext>
              </a:extLst>
            </p:cNvPr>
            <p:cNvSpPr txBox="1"/>
            <p:nvPr/>
          </p:nvSpPr>
          <p:spPr>
            <a:xfrm>
              <a:off x="3522901" y="2089328"/>
              <a:ext cx="28303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사업목적 사업목적 사업목적 사업목적 사업목적 사업목적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줄초과 말줄임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31A2AC1-0E25-8BF2-D255-1F1FF6DD92B4}"/>
                </a:ext>
              </a:extLst>
            </p:cNvPr>
            <p:cNvSpPr txBox="1"/>
            <p:nvPr/>
          </p:nvSpPr>
          <p:spPr>
            <a:xfrm>
              <a:off x="3642919" y="2247702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수행기관명</a:t>
              </a: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110D3C4D-D188-7FC9-2D56-563317BB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194" y="2280446"/>
              <a:ext cx="110242" cy="110242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777A4EE-EB1F-5590-A89B-F288544B057F}"/>
                </a:ext>
              </a:extLst>
            </p:cNvPr>
            <p:cNvSpPr txBox="1"/>
            <p:nvPr/>
          </p:nvSpPr>
          <p:spPr>
            <a:xfrm>
              <a:off x="2923924" y="2433319"/>
              <a:ext cx="521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D-25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D88F9130-8130-5164-5355-29489C17D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46" y="2271694"/>
              <a:ext cx="127745" cy="127745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B0086C3-5152-CEA1-F15B-E4548ACF4124}"/>
                </a:ext>
              </a:extLst>
            </p:cNvPr>
            <p:cNvSpPr txBox="1"/>
            <p:nvPr/>
          </p:nvSpPr>
          <p:spPr>
            <a:xfrm>
              <a:off x="4263827" y="2243233"/>
              <a:ext cx="5814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조회수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300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E03E0122-B05C-5F77-B27D-7CF5EE9C9CF2}"/>
                </a:ext>
              </a:extLst>
            </p:cNvPr>
            <p:cNvSpPr/>
            <p:nvPr/>
          </p:nvSpPr>
          <p:spPr>
            <a:xfrm>
              <a:off x="3599193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824A2F7-DDEE-E98F-74E9-A351FF8B6FCE}"/>
                </a:ext>
              </a:extLst>
            </p:cNvPr>
            <p:cNvSpPr/>
            <p:nvPr/>
          </p:nvSpPr>
          <p:spPr>
            <a:xfrm>
              <a:off x="4116089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7EAE665-CAF5-C0BA-6FC8-A8AA14864EA5}"/>
                </a:ext>
              </a:extLst>
            </p:cNvPr>
            <p:cNvSpPr/>
            <p:nvPr/>
          </p:nvSpPr>
          <p:spPr>
            <a:xfrm>
              <a:off x="4610102" y="2450648"/>
              <a:ext cx="439403" cy="157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#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검색태그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E6738E4-6E60-DB7F-292D-888941DE0389}"/>
                </a:ext>
              </a:extLst>
            </p:cNvPr>
            <p:cNvSpPr txBox="1"/>
            <p:nvPr/>
          </p:nvSpPr>
          <p:spPr>
            <a:xfrm>
              <a:off x="5565023" y="2425189"/>
              <a:ext cx="7870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100,000,000</a:t>
              </a:r>
              <a:r>
                <a:rPr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C8CA8A0-4D90-2ADA-1223-0A8FC58AAC24}"/>
              </a:ext>
            </a:extLst>
          </p:cNvPr>
          <p:cNvGrpSpPr/>
          <p:nvPr/>
        </p:nvGrpSpPr>
        <p:grpSpPr>
          <a:xfrm>
            <a:off x="2755188" y="998029"/>
            <a:ext cx="3632292" cy="306951"/>
            <a:chOff x="2863758" y="829754"/>
            <a:chExt cx="3632292" cy="306951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4AC4782A-C4F4-2E92-0A07-8FAF1F719CC0}"/>
                </a:ext>
              </a:extLst>
            </p:cNvPr>
            <p:cNvSpPr/>
            <p:nvPr/>
          </p:nvSpPr>
          <p:spPr>
            <a:xfrm>
              <a:off x="2863758" y="829754"/>
              <a:ext cx="3632292" cy="306951"/>
            </a:xfrm>
            <a:prstGeom prst="roundRect">
              <a:avLst>
                <a:gd name="adj" fmla="val 2908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그래픽 155" descr="돋보기">
              <a:extLst>
                <a:ext uri="{FF2B5EF4-FFF2-40B4-BE49-F238E27FC236}">
                  <a16:creationId xmlns:a16="http://schemas.microsoft.com/office/drawing/2014/main" id="{619C9700-D318-2900-AC1C-745FDB4062D3}"/>
                </a:ext>
              </a:extLst>
            </p:cNvPr>
            <p:cNvSpPr/>
            <p:nvPr/>
          </p:nvSpPr>
          <p:spPr>
            <a:xfrm>
              <a:off x="6249012" y="903588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E494B352-85F1-EC2C-FA4F-1FDCB63A52F5}"/>
              </a:ext>
            </a:extLst>
          </p:cNvPr>
          <p:cNvSpPr/>
          <p:nvPr/>
        </p:nvSpPr>
        <p:spPr>
          <a:xfrm>
            <a:off x="2755188" y="1397868"/>
            <a:ext cx="843570" cy="2437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C9D4E36A-32EC-6C17-06C3-D5EC893EBE09}"/>
              </a:ext>
            </a:extLst>
          </p:cNvPr>
          <p:cNvSpPr/>
          <p:nvPr/>
        </p:nvSpPr>
        <p:spPr>
          <a:xfrm>
            <a:off x="3663697" y="1397868"/>
            <a:ext cx="843570" cy="2437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25668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75193A0F-AA9D-0C13-E6A2-874E13D6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06" y="3031676"/>
            <a:ext cx="178935" cy="178935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9300E307-DF0B-AE79-59A5-F56C8B1BB52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15" y="4145904"/>
            <a:ext cx="178935" cy="178935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9BBAB00B-1F9F-01C7-1BB3-9336C8050A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15" y="5231999"/>
            <a:ext cx="178935" cy="178935"/>
          </a:xfrm>
          <a:prstGeom prst="rect">
            <a:avLst/>
          </a:prstGeom>
        </p:spPr>
      </p:pic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19970" y="422275"/>
            <a:ext cx="0" cy="48705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A449A-5FC8-E9EA-CF4D-9DC94FF84FD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82" y="1042289"/>
            <a:ext cx="208307" cy="208307"/>
          </a:xfrm>
          <a:prstGeom prst="rect">
            <a:avLst/>
          </a:prstGeom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모서리가 둥근 직사각형 20">
            <a:extLst>
              <a:ext uri="{FF2B5EF4-FFF2-40B4-BE49-F238E27FC236}">
                <a16:creationId xmlns:a16="http://schemas.microsoft.com/office/drawing/2014/main" id="{2D2F0EAA-A323-A82A-68A8-D3328E2F32D1}"/>
              </a:ext>
            </a:extLst>
          </p:cNvPr>
          <p:cNvSpPr/>
          <p:nvPr/>
        </p:nvSpPr>
        <p:spPr>
          <a:xfrm>
            <a:off x="7459954" y="1210533"/>
            <a:ext cx="415419" cy="415719"/>
          </a:xfrm>
          <a:prstGeom prst="roundRect">
            <a:avLst>
              <a:gd name="adj" fmla="val 291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LOGO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37B77A-6040-114C-59B7-647CE65B809A}"/>
              </a:ext>
            </a:extLst>
          </p:cNvPr>
          <p:cNvSpPr txBox="1"/>
          <p:nvPr/>
        </p:nvSpPr>
        <p:spPr>
          <a:xfrm>
            <a:off x="6879362" y="1638600"/>
            <a:ext cx="158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2023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년 중소기업 정규직 채용지원사업 시행 공고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55F922B-CD51-590F-EBFF-606A2672F1A3}"/>
              </a:ext>
            </a:extLst>
          </p:cNvPr>
          <p:cNvCxnSpPr/>
          <p:nvPr/>
        </p:nvCxnSpPr>
        <p:spPr>
          <a:xfrm>
            <a:off x="6738361" y="1974283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3A9A40-99C4-69C4-EE22-7438DBE9BDB9}"/>
              </a:ext>
            </a:extLst>
          </p:cNvPr>
          <p:cNvCxnSpPr>
            <a:cxnSpLocks/>
          </p:cNvCxnSpPr>
          <p:nvPr/>
        </p:nvCxnSpPr>
        <p:spPr>
          <a:xfrm>
            <a:off x="6738361" y="3921745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E8841C6-9DFB-5360-EE19-ECC09F9D90B0}"/>
              </a:ext>
            </a:extLst>
          </p:cNvPr>
          <p:cNvCxnSpPr/>
          <p:nvPr/>
        </p:nvCxnSpPr>
        <p:spPr>
          <a:xfrm>
            <a:off x="6738361" y="5348256"/>
            <a:ext cx="186363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B99E4B6-60C4-7DAA-5789-74A7AF2C70F7}"/>
              </a:ext>
            </a:extLst>
          </p:cNvPr>
          <p:cNvSpPr/>
          <p:nvPr/>
        </p:nvSpPr>
        <p:spPr>
          <a:xfrm>
            <a:off x="6910539" y="6098244"/>
            <a:ext cx="1454331" cy="278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사이트 바로가기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2E9007-8075-E8B4-1EA7-F0FCE045C573}"/>
              </a:ext>
            </a:extLst>
          </p:cNvPr>
          <p:cNvSpPr txBox="1"/>
          <p:nvPr/>
        </p:nvSpPr>
        <p:spPr>
          <a:xfrm>
            <a:off x="7843684" y="1141238"/>
            <a:ext cx="521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D-25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50CBFD-7F25-241A-7055-21848C7CC090}"/>
              </a:ext>
            </a:extLst>
          </p:cNvPr>
          <p:cNvSpPr txBox="1"/>
          <p:nvPr/>
        </p:nvSpPr>
        <p:spPr>
          <a:xfrm>
            <a:off x="6780032" y="4123349"/>
            <a:ext cx="18636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지역에서 발생하는 다양한 데이터를 활용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학습용 데이터 제작 스타트업 및 디지털 공공 일자리 창출을 위하여 「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2023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인공지능 학습용 데이터 제작지원」 대상기업을 모집하오니 참여를 희망하는 기업은 신청해 주시기 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대전소재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AI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학습데이터 제작이 가능한 기업 또는 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공고일 현재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이상이 대전광역시에 소재한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)-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접수마감일 전까지 대전광역시에 본사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연구소 중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개 이상을 이전한 기업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기관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01E50D-DCBC-788C-5A17-C99E24F235D7}"/>
              </a:ext>
            </a:extLst>
          </p:cNvPr>
          <p:cNvGrpSpPr/>
          <p:nvPr/>
        </p:nvGrpSpPr>
        <p:grpSpPr>
          <a:xfrm>
            <a:off x="6738361" y="2037556"/>
            <a:ext cx="1831015" cy="184666"/>
            <a:chOff x="6879550" y="1932781"/>
            <a:chExt cx="1831015" cy="18466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60313B-E840-A6B6-2D1B-36E04FD1C9E1}"/>
                </a:ext>
              </a:extLst>
            </p:cNvPr>
            <p:cNvSpPr txBox="1"/>
            <p:nvPr/>
          </p:nvSpPr>
          <p:spPr>
            <a:xfrm>
              <a:off x="7923510" y="193278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인력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A4AA8E-5595-7F4E-A2E4-0DFE0B8C235D}"/>
                </a:ext>
              </a:extLst>
            </p:cNvPr>
            <p:cNvSpPr txBox="1"/>
            <p:nvPr/>
          </p:nvSpPr>
          <p:spPr>
            <a:xfrm>
              <a:off x="6879550" y="193278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분야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7C89CAF-BEA0-BD24-3C41-5C405BDDCD03}"/>
              </a:ext>
            </a:extLst>
          </p:cNvPr>
          <p:cNvGrpSpPr/>
          <p:nvPr/>
        </p:nvGrpSpPr>
        <p:grpSpPr>
          <a:xfrm>
            <a:off x="6738361" y="2206171"/>
            <a:ext cx="1842722" cy="184666"/>
            <a:chOff x="6871261" y="2103536"/>
            <a:chExt cx="1842722" cy="1846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2014156-F128-CCD4-92D8-1BAAB6C27183}"/>
                </a:ext>
              </a:extLst>
            </p:cNvPr>
            <p:cNvSpPr txBox="1"/>
            <p:nvPr/>
          </p:nvSpPr>
          <p:spPr>
            <a:xfrm>
              <a:off x="6871261" y="2103536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사업목적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D82B63D-86AF-BEB1-BEA4-F44CA29FC42F}"/>
                </a:ext>
              </a:extLst>
            </p:cNvPr>
            <p:cNvSpPr txBox="1"/>
            <p:nvPr/>
          </p:nvSpPr>
          <p:spPr>
            <a:xfrm>
              <a:off x="7926928" y="2103536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일반인력지원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819408D-1E20-6CEB-473E-B7DC23D11ED2}"/>
              </a:ext>
            </a:extLst>
          </p:cNvPr>
          <p:cNvGrpSpPr/>
          <p:nvPr/>
        </p:nvGrpSpPr>
        <p:grpSpPr>
          <a:xfrm>
            <a:off x="6738361" y="2374786"/>
            <a:ext cx="1842722" cy="184666"/>
            <a:chOff x="6871538" y="2274291"/>
            <a:chExt cx="1842722" cy="18466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4733AE5-93A5-6CC7-C9B0-D60DE6EB3036}"/>
                </a:ext>
              </a:extLst>
            </p:cNvPr>
            <p:cNvSpPr txBox="1"/>
            <p:nvPr/>
          </p:nvSpPr>
          <p:spPr>
            <a:xfrm>
              <a:off x="6871538" y="2274291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소관부처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0B8AEEC-80E6-F258-F002-7F3740F85BBF}"/>
                </a:ext>
              </a:extLst>
            </p:cNvPr>
            <p:cNvSpPr txBox="1"/>
            <p:nvPr/>
          </p:nvSpPr>
          <p:spPr>
            <a:xfrm>
              <a:off x="7927205" y="2274291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>
                  <a:solidFill>
                    <a:schemeClr val="bg1">
                      <a:lumMod val="50000"/>
                    </a:schemeClr>
                  </a:solidFill>
                </a:rPr>
                <a:t>대구광역시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04FBABA-65C1-E1D9-EE6B-F7A49CB75320}"/>
              </a:ext>
            </a:extLst>
          </p:cNvPr>
          <p:cNvGrpSpPr/>
          <p:nvPr/>
        </p:nvGrpSpPr>
        <p:grpSpPr>
          <a:xfrm>
            <a:off x="6738361" y="2543401"/>
            <a:ext cx="1842722" cy="276999"/>
            <a:chOff x="6867566" y="2445046"/>
            <a:chExt cx="1842722" cy="27699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2BCC1B-7F79-C601-6300-4E01135321A7}"/>
                </a:ext>
              </a:extLst>
            </p:cNvPr>
            <p:cNvSpPr txBox="1"/>
            <p:nvPr/>
          </p:nvSpPr>
          <p:spPr>
            <a:xfrm>
              <a:off x="6867566" y="2491212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수행기관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8900145-4E1B-EB7D-AD8F-DA92FD48A46F}"/>
                </a:ext>
              </a:extLst>
            </p:cNvPr>
            <p:cNvSpPr txBox="1"/>
            <p:nvPr/>
          </p:nvSpPr>
          <p:spPr>
            <a:xfrm>
              <a:off x="7923233" y="2445046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KOTRA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대전 대구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세종지원단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F756BFE-5BB8-2522-FDE1-8D37135078A1}"/>
              </a:ext>
            </a:extLst>
          </p:cNvPr>
          <p:cNvGrpSpPr/>
          <p:nvPr/>
        </p:nvGrpSpPr>
        <p:grpSpPr>
          <a:xfrm>
            <a:off x="6738361" y="2972964"/>
            <a:ext cx="1833714" cy="276999"/>
            <a:chOff x="6867566" y="2877719"/>
            <a:chExt cx="1833714" cy="27699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527448B-E4D4-8D2B-AC40-E3113FCCE9E7}"/>
                </a:ext>
              </a:extLst>
            </p:cNvPr>
            <p:cNvSpPr txBox="1"/>
            <p:nvPr/>
          </p:nvSpPr>
          <p:spPr>
            <a:xfrm>
              <a:off x="6867566" y="2923885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접수기간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4FC5F00-9F30-3318-D6BA-A370540D9F10}"/>
                </a:ext>
              </a:extLst>
            </p:cNvPr>
            <p:cNvSpPr txBox="1"/>
            <p:nvPr/>
          </p:nvSpPr>
          <p:spPr>
            <a:xfrm>
              <a:off x="7914225" y="2877719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2023-05-10 ~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 2023-06-30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C4187606-6939-E31E-0672-AB9E544EDC8D}"/>
              </a:ext>
            </a:extLst>
          </p:cNvPr>
          <p:cNvSpPr txBox="1"/>
          <p:nvPr/>
        </p:nvSpPr>
        <p:spPr>
          <a:xfrm>
            <a:off x="6780032" y="3958741"/>
            <a:ext cx="6513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사업안내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9E54BEB-888E-8348-F8CB-6123123EDD46}"/>
              </a:ext>
            </a:extLst>
          </p:cNvPr>
          <p:cNvGrpSpPr/>
          <p:nvPr/>
        </p:nvGrpSpPr>
        <p:grpSpPr>
          <a:xfrm>
            <a:off x="6738361" y="3233912"/>
            <a:ext cx="1833714" cy="276999"/>
            <a:chOff x="6866736" y="3104212"/>
            <a:chExt cx="1833714" cy="276999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8C78CF6-80EC-1EA2-A6BD-69231D2B3620}"/>
                </a:ext>
              </a:extLst>
            </p:cNvPr>
            <p:cNvSpPr txBox="1"/>
            <p:nvPr/>
          </p:nvSpPr>
          <p:spPr>
            <a:xfrm>
              <a:off x="6866736" y="31503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문의처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C2B319B-75E3-804C-417D-BAD6B64F4097}"/>
                </a:ext>
              </a:extLst>
            </p:cNvPr>
            <p:cNvSpPr txBox="1"/>
            <p:nvPr/>
          </p:nvSpPr>
          <p:spPr>
            <a:xfrm>
              <a:off x="7913395" y="3104212"/>
              <a:ext cx="78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TEL : 0000-0000</a:t>
              </a:r>
            </a:p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FAX : 0000-0000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DC4027E-C82D-C64B-AA24-C8CA90699449}"/>
              </a:ext>
            </a:extLst>
          </p:cNvPr>
          <p:cNvGrpSpPr/>
          <p:nvPr/>
        </p:nvGrpSpPr>
        <p:grpSpPr>
          <a:xfrm>
            <a:off x="6758166" y="5408505"/>
            <a:ext cx="1812868" cy="610654"/>
            <a:chOff x="6866736" y="5182786"/>
            <a:chExt cx="1812868" cy="610654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7F279A44-1F9D-B4D7-E71D-C71949CD59EF}"/>
                </a:ext>
              </a:extLst>
            </p:cNvPr>
            <p:cNvGrpSpPr/>
            <p:nvPr/>
          </p:nvGrpSpPr>
          <p:grpSpPr>
            <a:xfrm>
              <a:off x="6869086" y="5182786"/>
              <a:ext cx="1810518" cy="184666"/>
              <a:chOff x="6847711" y="5009821"/>
              <a:chExt cx="1810518" cy="184666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A3862D9-0C28-81E4-7DF1-FB6D5957D51A}"/>
                  </a:ext>
                </a:extLst>
              </p:cNvPr>
              <p:cNvSpPr txBox="1"/>
              <p:nvPr/>
            </p:nvSpPr>
            <p:spPr>
              <a:xfrm>
                <a:off x="6977271" y="5009821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C4B3BDDE-5678-5B3E-580D-667DA050E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7711" y="5017001"/>
                <a:ext cx="171398" cy="168069"/>
              </a:xfrm>
              <a:prstGeom prst="rect">
                <a:avLst/>
              </a:prstGeom>
            </p:spPr>
          </p:pic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3E12B4DF-A3EA-8D4A-E0BA-04031F51690C}"/>
                </a:ext>
              </a:extLst>
            </p:cNvPr>
            <p:cNvGrpSpPr/>
            <p:nvPr/>
          </p:nvGrpSpPr>
          <p:grpSpPr>
            <a:xfrm>
              <a:off x="6868306" y="5349614"/>
              <a:ext cx="1811298" cy="276999"/>
              <a:chOff x="6846931" y="5248665"/>
              <a:chExt cx="1811298" cy="276999"/>
            </a:xfrm>
          </p:grpSpPr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2B209216-D50B-6BE4-4C46-A2FB3509A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6931" y="5300527"/>
                <a:ext cx="171398" cy="168069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A6BF9E8-4C0D-3F16-1F28-0914436ACCF0}"/>
                  </a:ext>
                </a:extLst>
              </p:cNvPr>
              <p:cNvSpPr txBox="1"/>
              <p:nvPr/>
            </p:nvSpPr>
            <p:spPr>
              <a:xfrm>
                <a:off x="6977271" y="5248665"/>
                <a:ext cx="168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20230538694-00_1684978964515_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붙임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2) </a:t>
                </a:r>
              </a:p>
              <a:p>
                <a:pPr algn="l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학술용역계약조건</a:t>
                </a:r>
                <a:r>
                  <a:rPr lang="en-US" altLang="ko-KR" sz="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.hwp</a:t>
                </a:r>
                <a:endParaRPr lang="en-US" altLang="ko-KR" sz="600" b="0" i="0" dirty="0">
                  <a:solidFill>
                    <a:schemeClr val="bg1">
                      <a:lumMod val="50000"/>
                    </a:schemeClr>
                  </a:solidFill>
                  <a:effectLst/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EFF934E7-4F8C-1512-1073-5BFF979D2A1C}"/>
                </a:ext>
              </a:extLst>
            </p:cNvPr>
            <p:cNvGrpSpPr/>
            <p:nvPr/>
          </p:nvGrpSpPr>
          <p:grpSpPr>
            <a:xfrm>
              <a:off x="6866736" y="5608774"/>
              <a:ext cx="1812868" cy="184666"/>
              <a:chOff x="6845361" y="5525972"/>
              <a:chExt cx="1812868" cy="184666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288FE57D-2950-CEA9-F26B-84DD0A86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5361" y="5532035"/>
                <a:ext cx="171398" cy="168069"/>
              </a:xfrm>
              <a:prstGeom prst="rect">
                <a:avLst/>
              </a:prstGeom>
            </p:spPr>
          </p:pic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08D97E7-211A-7F67-3E70-7B02DF96DF70}"/>
                  </a:ext>
                </a:extLst>
              </p:cNvPr>
              <p:cNvSpPr txBox="1"/>
              <p:nvPr/>
            </p:nvSpPr>
            <p:spPr>
              <a:xfrm>
                <a:off x="6977271" y="5525972"/>
                <a:ext cx="168095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2023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연수일정안내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일정표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)-</a:t>
                </a:r>
                <a:r>
                  <a:rPr lang="ko-KR" altLang="en-US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웹용</a:t>
                </a:r>
                <a:r>
                  <a:rPr lang="en-US" altLang="ko-KR" sz="600" b="0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+mj-lt"/>
                    <a:ea typeface="맑은 고딕" panose="020B0503020000020004" pitchFamily="50" charset="-127"/>
                  </a:rPr>
                  <a:t>.pdf</a:t>
                </a:r>
              </a:p>
            </p:txBody>
          </p:sp>
        </p:grp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8CF09070-4F4E-4B99-1075-8AFF5B57D9EC}"/>
              </a:ext>
            </a:extLst>
          </p:cNvPr>
          <p:cNvGrpSpPr/>
          <p:nvPr/>
        </p:nvGrpSpPr>
        <p:grpSpPr>
          <a:xfrm>
            <a:off x="6738361" y="2804349"/>
            <a:ext cx="1833714" cy="184666"/>
            <a:chOff x="6866736" y="2689377"/>
            <a:chExt cx="1833714" cy="184666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BF006A2-B162-135F-29CC-E3E777FA4558}"/>
                </a:ext>
              </a:extLst>
            </p:cNvPr>
            <p:cNvSpPr txBox="1"/>
            <p:nvPr/>
          </p:nvSpPr>
          <p:spPr>
            <a:xfrm>
              <a:off x="6866736" y="2689377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게시일시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58A61F2-3FA4-9A72-4E83-68AD8CD681C5}"/>
                </a:ext>
              </a:extLst>
            </p:cNvPr>
            <p:cNvSpPr txBox="1"/>
            <p:nvPr/>
          </p:nvSpPr>
          <p:spPr>
            <a:xfrm>
              <a:off x="7913395" y="2689377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2023-05-08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ED408DF-952E-ED23-9E91-1BBF43AC892F}"/>
              </a:ext>
            </a:extLst>
          </p:cNvPr>
          <p:cNvSpPr txBox="1"/>
          <p:nvPr/>
        </p:nvSpPr>
        <p:spPr>
          <a:xfrm>
            <a:off x="6782413" y="5108465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더보기</a:t>
            </a:r>
          </a:p>
        </p:txBody>
      </p:sp>
      <p:sp>
        <p:nvSpPr>
          <p:cNvPr id="198" name="이등변 삼각형 197">
            <a:extLst>
              <a:ext uri="{FF2B5EF4-FFF2-40B4-BE49-F238E27FC236}">
                <a16:creationId xmlns:a16="http://schemas.microsoft.com/office/drawing/2014/main" id="{49F15FDA-5928-A1B0-3744-59FF42CE5BB5}"/>
              </a:ext>
            </a:extLst>
          </p:cNvPr>
          <p:cNvSpPr/>
          <p:nvPr/>
        </p:nvSpPr>
        <p:spPr>
          <a:xfrm rot="10800000">
            <a:off x="7143114" y="5176593"/>
            <a:ext cx="54797" cy="47239"/>
          </a:xfrm>
          <a:prstGeom prst="triangle">
            <a:avLst/>
          </a:prstGeom>
          <a:solidFill>
            <a:srgbClr val="595959"/>
          </a:solidFill>
          <a:ln cap="rnd">
            <a:solidFill>
              <a:srgbClr val="595959"/>
            </a:solidFill>
          </a:ln>
          <a:effectLst>
            <a:softEdge rad="381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C9DB5DDF-F513-05F1-67A1-88E6BB5F5C96}"/>
              </a:ext>
            </a:extLst>
          </p:cNvPr>
          <p:cNvGrpSpPr/>
          <p:nvPr/>
        </p:nvGrpSpPr>
        <p:grpSpPr>
          <a:xfrm>
            <a:off x="6738361" y="3676551"/>
            <a:ext cx="1833714" cy="197742"/>
            <a:chOff x="6867629" y="3497842"/>
            <a:chExt cx="1833714" cy="197742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861A8F7-B192-793F-90DA-677DC8B98762}"/>
                </a:ext>
              </a:extLst>
            </p:cNvPr>
            <p:cNvSpPr txBox="1"/>
            <p:nvPr/>
          </p:nvSpPr>
          <p:spPr>
            <a:xfrm>
              <a:off x="6867629" y="351091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사업금액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A41E284-9806-E035-344C-1BA594A67E05}"/>
                </a:ext>
              </a:extLst>
            </p:cNvPr>
            <p:cNvSpPr txBox="1"/>
            <p:nvPr/>
          </p:nvSpPr>
          <p:spPr>
            <a:xfrm>
              <a:off x="7914288" y="349784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100,000,000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78E0FD8-FA53-A944-8FC1-2B49F5A3275F}"/>
              </a:ext>
            </a:extLst>
          </p:cNvPr>
          <p:cNvGrpSpPr/>
          <p:nvPr/>
        </p:nvGrpSpPr>
        <p:grpSpPr>
          <a:xfrm>
            <a:off x="6738361" y="3494860"/>
            <a:ext cx="1833714" cy="197742"/>
            <a:chOff x="6859981" y="3332602"/>
            <a:chExt cx="1833714" cy="197742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5745744-6F48-1637-7975-1DB8C4D2C0F9}"/>
                </a:ext>
              </a:extLst>
            </p:cNvPr>
            <p:cNvSpPr txBox="1"/>
            <p:nvPr/>
          </p:nvSpPr>
          <p:spPr>
            <a:xfrm>
              <a:off x="6859981" y="3345678"/>
              <a:ext cx="651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예가방법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9969E26-2CA0-936F-D5C8-DA97C38594EB}"/>
                </a:ext>
              </a:extLst>
            </p:cNvPr>
            <p:cNvSpPr txBox="1"/>
            <p:nvPr/>
          </p:nvSpPr>
          <p:spPr>
            <a:xfrm>
              <a:off x="7906640" y="3332602"/>
              <a:ext cx="7870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단일예가</a:t>
              </a:r>
            </a:p>
          </p:txBody>
        </p:sp>
      </p:grp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AEF826F-B2E5-ADF7-6E3A-D61E059FEBBF}"/>
              </a:ext>
            </a:extLst>
          </p:cNvPr>
          <p:cNvCxnSpPr>
            <a:cxnSpLocks/>
          </p:cNvCxnSpPr>
          <p:nvPr/>
        </p:nvCxnSpPr>
        <p:spPr>
          <a:xfrm>
            <a:off x="6543741" y="1102509"/>
            <a:ext cx="2120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C412A3-B14F-E135-3D93-767BB92A3204}"/>
              </a:ext>
            </a:extLst>
          </p:cNvPr>
          <p:cNvSpPr txBox="1"/>
          <p:nvPr/>
        </p:nvSpPr>
        <p:spPr>
          <a:xfrm>
            <a:off x="7401582" y="874517"/>
            <a:ext cx="578754" cy="201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공고상세</a:t>
            </a: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99B74DD8-B23A-3E4A-0DBB-3F0A4A0A95F8}"/>
              </a:ext>
            </a:extLst>
          </p:cNvPr>
          <p:cNvGrpSpPr/>
          <p:nvPr/>
        </p:nvGrpSpPr>
        <p:grpSpPr>
          <a:xfrm>
            <a:off x="8499831" y="906146"/>
            <a:ext cx="138449" cy="138449"/>
            <a:chOff x="8383498" y="1163300"/>
            <a:chExt cx="648583" cy="648583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1F989F5-4D3B-4879-6960-A42BB29E61AD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6864FF8B-6C96-26B3-26E0-68A9F50E3907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7E3A7D8B-DCBA-76DA-B9D7-E0C199C2F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3B7806-574D-92F5-095B-AE913D57B040}"/>
              </a:ext>
            </a:extLst>
          </p:cNvPr>
          <p:cNvGrpSpPr/>
          <p:nvPr/>
        </p:nvGrpSpPr>
        <p:grpSpPr>
          <a:xfrm>
            <a:off x="4572206" y="1397868"/>
            <a:ext cx="843570" cy="243731"/>
            <a:chOff x="4572206" y="1397868"/>
            <a:chExt cx="843570" cy="243731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4461BDB4-C985-F57E-9E47-DFB4757319CB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E5116E5-8E9F-8335-6E92-11B0A590E1F1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5EEC7A-165E-1CEA-46FB-5FDB0ADD27C1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6ABCEB4-8A8F-E797-49BA-BB2B1D01D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838FA63-2109-E48B-364E-8867A3E1D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BDA62A-E59F-0B81-1E3D-BE5615EC8B68}"/>
              </a:ext>
            </a:extLst>
          </p:cNvPr>
          <p:cNvGrpSpPr/>
          <p:nvPr/>
        </p:nvGrpSpPr>
        <p:grpSpPr>
          <a:xfrm>
            <a:off x="4307617" y="1452406"/>
            <a:ext cx="138449" cy="138449"/>
            <a:chOff x="8383498" y="1163300"/>
            <a:chExt cx="648583" cy="64858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8CC72E-EF48-93CB-5881-9A7E368C6574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17218F9-5B05-4C23-6032-346184649793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1AF4E8-9B31-959F-5623-0D98E5739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22EBB43-D953-5FE5-445A-87C40F7F4E9A}"/>
              </a:ext>
            </a:extLst>
          </p:cNvPr>
          <p:cNvGrpSpPr/>
          <p:nvPr/>
        </p:nvGrpSpPr>
        <p:grpSpPr>
          <a:xfrm>
            <a:off x="3390073" y="1445546"/>
            <a:ext cx="138449" cy="138449"/>
            <a:chOff x="8383498" y="1163300"/>
            <a:chExt cx="648583" cy="64858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E2E9F28-BFC7-5536-EABC-0D92F7BC22EF}"/>
                </a:ext>
              </a:extLst>
            </p:cNvPr>
            <p:cNvSpPr/>
            <p:nvPr/>
          </p:nvSpPr>
          <p:spPr>
            <a:xfrm>
              <a:off x="8383498" y="1163300"/>
              <a:ext cx="648583" cy="64858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7D56F1E-A4AD-820B-D848-A66D460D1AD1}"/>
                </a:ext>
              </a:extLst>
            </p:cNvPr>
            <p:cNvCxnSpPr>
              <a:cxnSpLocks/>
            </p:cNvCxnSpPr>
            <p:nvPr/>
          </p:nvCxnSpPr>
          <p:spPr>
            <a:xfrm>
              <a:off x="8591798" y="1371600"/>
              <a:ext cx="246270" cy="246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E69199-FFF2-D1AF-100A-1EFFD0DB1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881" y="1357313"/>
              <a:ext cx="263187" cy="2631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C264985-F6C5-0134-4A17-C567321E99B6}"/>
              </a:ext>
            </a:extLst>
          </p:cNvPr>
          <p:cNvGrpSpPr/>
          <p:nvPr/>
        </p:nvGrpSpPr>
        <p:grpSpPr>
          <a:xfrm>
            <a:off x="2754742" y="1709880"/>
            <a:ext cx="843570" cy="243731"/>
            <a:chOff x="4572206" y="1397868"/>
            <a:chExt cx="843570" cy="24373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368E06C-691F-DDF4-2B49-6D07B67F2BAB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6916482-FD7C-F5D5-FF1E-CBFD858B82AF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31D7586-E72B-BD4E-28A6-4EA672B4C2B0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AC40623-9EA1-30E1-B8D2-1735C32D9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1770B05-4054-04BB-3D5E-8E85DF0D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E07CD16-A2B5-460B-CE05-154185AB498B}"/>
              </a:ext>
            </a:extLst>
          </p:cNvPr>
          <p:cNvGrpSpPr/>
          <p:nvPr/>
        </p:nvGrpSpPr>
        <p:grpSpPr>
          <a:xfrm>
            <a:off x="5501577" y="1409407"/>
            <a:ext cx="843570" cy="243731"/>
            <a:chOff x="4572206" y="1397868"/>
            <a:chExt cx="843570" cy="24373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175F140-D65F-1683-E3B3-78BA057E2A4A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4EADC6E-0DD2-446B-D880-AE604AC2B1E2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6BAA077D-0021-48A7-543B-839D92CE7C40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B397FB7-FA57-AB38-002E-1223696E5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1BF2C0-C067-AEB8-AFB0-576B68F36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130DFC6-D969-DD65-6954-9CF54ECC86B3}"/>
              </a:ext>
            </a:extLst>
          </p:cNvPr>
          <p:cNvGrpSpPr/>
          <p:nvPr/>
        </p:nvGrpSpPr>
        <p:grpSpPr>
          <a:xfrm>
            <a:off x="3662461" y="1721014"/>
            <a:ext cx="843570" cy="243731"/>
            <a:chOff x="4572206" y="1397868"/>
            <a:chExt cx="843570" cy="243731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8AA2A42-EEE7-3A30-5941-2F8477C7C753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45CDEBF-816F-87D7-2208-E87DBF269309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7D7CAFA-3BA0-097F-255D-4223E038478E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539B5C2F-D040-BBD3-51A6-808596A10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183622D-2C5A-CAAD-4A03-1F3EAEC6D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0E0A348-D97C-00CB-77B9-F33C7DDC9391}"/>
              </a:ext>
            </a:extLst>
          </p:cNvPr>
          <p:cNvGrpSpPr/>
          <p:nvPr/>
        </p:nvGrpSpPr>
        <p:grpSpPr>
          <a:xfrm>
            <a:off x="4580429" y="1713083"/>
            <a:ext cx="843570" cy="243731"/>
            <a:chOff x="4572206" y="1397868"/>
            <a:chExt cx="843570" cy="243731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ABA5FDA-A6C5-FC78-6EF7-9F478E151001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BC4C19B-4360-4976-A8F5-EB6E18A302BC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AE7B51A-29B0-1CED-C4FA-0F3E2A0D0386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C688EBA4-D43C-D707-B429-D596B046C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D4DBF7F9-5E0B-24A0-579B-76342B992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5EB10B-E772-BA88-11F0-B0A49C56FE0F}"/>
              </a:ext>
            </a:extLst>
          </p:cNvPr>
          <p:cNvGrpSpPr/>
          <p:nvPr/>
        </p:nvGrpSpPr>
        <p:grpSpPr>
          <a:xfrm>
            <a:off x="5506172" y="1717460"/>
            <a:ext cx="843570" cy="243731"/>
            <a:chOff x="4572206" y="1397868"/>
            <a:chExt cx="843570" cy="243731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F6C7436-B012-C774-519A-68D7E399DF8B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001E1AE-3321-D422-EDA9-AF14CC3A5DDC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4F410EA-056B-E71A-67E6-24C636EED367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1EB8EFCE-B9F8-44D2-E8F0-A48AADDF6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048C889-AF13-0AA2-98A9-757FD23123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BC36C49-2DD3-D06A-BF5A-27B635965E83}"/>
              </a:ext>
            </a:extLst>
          </p:cNvPr>
          <p:cNvGrpSpPr/>
          <p:nvPr/>
        </p:nvGrpSpPr>
        <p:grpSpPr>
          <a:xfrm>
            <a:off x="2754742" y="2041649"/>
            <a:ext cx="843570" cy="243731"/>
            <a:chOff x="4572206" y="1397868"/>
            <a:chExt cx="843570" cy="243731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35BFDBF3-E239-D0E9-7126-C37C79DF87FC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DA899A0-129B-E6B7-9738-851A116FB299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FCD55D5-6C07-F632-C6C1-04C6EB72C4B9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3EB4562-69EC-58C4-D754-116D67FC6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BD63565B-F340-7F1B-432D-973559C88E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AD5E8C3B-92FB-2CA4-1FB6-654EF6890E67}"/>
              </a:ext>
            </a:extLst>
          </p:cNvPr>
          <p:cNvGrpSpPr/>
          <p:nvPr/>
        </p:nvGrpSpPr>
        <p:grpSpPr>
          <a:xfrm>
            <a:off x="3662461" y="2052783"/>
            <a:ext cx="843570" cy="243731"/>
            <a:chOff x="4572206" y="1397868"/>
            <a:chExt cx="843570" cy="243731"/>
          </a:xfrm>
        </p:grpSpPr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32C6B8B0-6572-8518-AF09-E6AF23C8BF38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A875D2EA-0E82-5783-63DD-C877057798D5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99C64CE6-0BB8-1A3F-B8F8-A2594EEBFC77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BCF6C26D-2897-1592-6381-837D688E5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57D87609-FCB8-0E53-8A05-13F9339AD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CE473D4-4023-727F-098B-BAFE8B2D1E81}"/>
              </a:ext>
            </a:extLst>
          </p:cNvPr>
          <p:cNvGrpSpPr/>
          <p:nvPr/>
        </p:nvGrpSpPr>
        <p:grpSpPr>
          <a:xfrm>
            <a:off x="4580429" y="2044852"/>
            <a:ext cx="843570" cy="243731"/>
            <a:chOff x="4572206" y="1397868"/>
            <a:chExt cx="843570" cy="243731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EA3FECF1-1EB3-173A-F388-EE2FEFDA14AF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6F3AF44E-B81E-F098-B474-7D77206E885E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7ED9209F-3DFE-FF6B-A3FD-3A8751386D67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C12C5E4F-04FD-4AE2-DE3A-298E1B25D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BFE5ACB-BB18-D8D9-FE61-51C852D33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2959A5CB-4BB0-AC5C-94D4-8D46C6BF472F}"/>
              </a:ext>
            </a:extLst>
          </p:cNvPr>
          <p:cNvGrpSpPr/>
          <p:nvPr/>
        </p:nvGrpSpPr>
        <p:grpSpPr>
          <a:xfrm>
            <a:off x="5506172" y="2049229"/>
            <a:ext cx="843570" cy="243731"/>
            <a:chOff x="4572206" y="1397868"/>
            <a:chExt cx="843570" cy="243731"/>
          </a:xfrm>
        </p:grpSpPr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35BF8EA8-10A5-FF88-C30C-7ABCC85EC9F9}"/>
                </a:ext>
              </a:extLst>
            </p:cNvPr>
            <p:cNvSpPr/>
            <p:nvPr/>
          </p:nvSpPr>
          <p:spPr>
            <a:xfrm>
              <a:off x="4572206" y="1397868"/>
              <a:ext cx="843570" cy="2437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11DFF313-94DA-64E8-0525-1FE7BBA82869}"/>
                </a:ext>
              </a:extLst>
            </p:cNvPr>
            <p:cNvGrpSpPr/>
            <p:nvPr/>
          </p:nvGrpSpPr>
          <p:grpSpPr>
            <a:xfrm>
              <a:off x="5214544" y="1450508"/>
              <a:ext cx="138449" cy="138449"/>
              <a:chOff x="8383498" y="1163300"/>
              <a:chExt cx="648583" cy="648583"/>
            </a:xfrm>
          </p:grpSpPr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2E0D47D7-CB26-9B30-DA58-764381BD171E}"/>
                  </a:ext>
                </a:extLst>
              </p:cNvPr>
              <p:cNvSpPr/>
              <p:nvPr/>
            </p:nvSpPr>
            <p:spPr>
              <a:xfrm>
                <a:off x="8383498" y="1163300"/>
                <a:ext cx="648583" cy="64858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AB4C5091-0F84-9999-C255-15E3469DB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1798" y="1371600"/>
                <a:ext cx="246270" cy="2462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B9D4CFE5-8B23-1682-F9A9-A6E48492DE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4881" y="1357313"/>
                <a:ext cx="263187" cy="2631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0" name="표 229">
            <a:extLst>
              <a:ext uri="{FF2B5EF4-FFF2-40B4-BE49-F238E27FC236}">
                <a16:creationId xmlns:a16="http://schemas.microsoft.com/office/drawing/2014/main" id="{559A2A8B-F852-827D-8941-41C216786E8E}"/>
              </a:ext>
            </a:extLst>
          </p:cNvPr>
          <p:cNvGraphicFramePr>
            <a:graphicFrameLocks noGrp="1"/>
          </p:cNvGraphicFramePr>
          <p:nvPr/>
        </p:nvGraphicFramePr>
        <p:xfrm>
          <a:off x="9472991" y="589139"/>
          <a:ext cx="2645322" cy="340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항목 노출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필터링 뷰에서 선택한 필터링 사항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선택한 사항 개별로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기간 검색의 경우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startdate~enddate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형식으로 표기 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만 존재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“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~”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Enddate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만 존재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“~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enddate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” 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금액 검색의 경우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startcost~endcost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형식으로 표기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Startcost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만 존재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“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startcost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~”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Endcost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만 존재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– “~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endcost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” 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각 필터 항목 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“X”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선택 시 해당 필터 삭제 후 재 검색 진행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필터 제거 선택 시 전체 필터 제거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231" name="타원 230">
            <a:extLst>
              <a:ext uri="{FF2B5EF4-FFF2-40B4-BE49-F238E27FC236}">
                <a16:creationId xmlns:a16="http://schemas.microsoft.com/office/drawing/2014/main" id="{B4DAD4B3-696E-E8A2-391D-92A798A6B5BD}"/>
              </a:ext>
            </a:extLst>
          </p:cNvPr>
          <p:cNvSpPr/>
          <p:nvPr/>
        </p:nvSpPr>
        <p:spPr>
          <a:xfrm>
            <a:off x="2512118" y="1348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FDF0E3D-658D-9C69-2C97-BFDA84D9AF19}"/>
              </a:ext>
            </a:extLst>
          </p:cNvPr>
          <p:cNvSpPr txBox="1"/>
          <p:nvPr/>
        </p:nvSpPr>
        <p:spPr>
          <a:xfrm>
            <a:off x="5840882" y="2375109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필터 제거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942406-4CEC-6DF7-2AFE-48E3256C6B20}"/>
              </a:ext>
            </a:extLst>
          </p:cNvPr>
          <p:cNvGrpSpPr/>
          <p:nvPr/>
        </p:nvGrpSpPr>
        <p:grpSpPr>
          <a:xfrm>
            <a:off x="692961" y="1304980"/>
            <a:ext cx="981844" cy="750971"/>
            <a:chOff x="1056499" y="1204626"/>
            <a:chExt cx="981844" cy="750971"/>
          </a:xfrm>
        </p:grpSpPr>
        <p:sp>
          <p:nvSpPr>
            <p:cNvPr id="141" name="Shape 152">
              <a:extLst>
                <a:ext uri="{FF2B5EF4-FFF2-40B4-BE49-F238E27FC236}">
                  <a16:creationId xmlns:a16="http://schemas.microsoft.com/office/drawing/2014/main" id="{B1257F7F-7D77-EA6D-2506-AB407B2551C9}"/>
                </a:ext>
              </a:extLst>
            </p:cNvPr>
            <p:cNvSpPr txBox="1"/>
            <p:nvPr/>
          </p:nvSpPr>
          <p:spPr>
            <a:xfrm>
              <a:off x="1121438" y="1204626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Arial"/>
                  <a:sym typeface="Arial"/>
                </a:rPr>
                <a:t>공고검색</a:t>
              </a:r>
              <a:endParaRPr lang="ko-KR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42" name="Shape 152">
              <a:extLst>
                <a:ext uri="{FF2B5EF4-FFF2-40B4-BE49-F238E27FC236}">
                  <a16:creationId xmlns:a16="http://schemas.microsoft.com/office/drawing/2014/main" id="{66152FE5-504B-38BD-AB1F-C1CFD42D376A}"/>
                </a:ext>
              </a:extLst>
            </p:cNvPr>
            <p:cNvSpPr txBox="1"/>
            <p:nvPr/>
          </p:nvSpPr>
          <p:spPr>
            <a:xfrm>
              <a:off x="1121438" y="1691587"/>
              <a:ext cx="916905" cy="2640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900" dirty="0">
                  <a:latin typeface="+mn-ea"/>
                  <a:cs typeface="Arial"/>
                  <a:sym typeface="Arial"/>
                </a:rPr>
                <a:t>즐겨찾기</a:t>
              </a:r>
              <a:endParaRPr lang="ko-KR" sz="900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43" name="그래픽 155" descr="돋보기">
              <a:extLst>
                <a:ext uri="{FF2B5EF4-FFF2-40B4-BE49-F238E27FC236}">
                  <a16:creationId xmlns:a16="http://schemas.microsoft.com/office/drawing/2014/main" id="{F23F308F-3A25-C01D-BEBA-3B5FA73DDD02}"/>
                </a:ext>
              </a:extLst>
            </p:cNvPr>
            <p:cNvSpPr/>
            <p:nvPr/>
          </p:nvSpPr>
          <p:spPr>
            <a:xfrm>
              <a:off x="1056499" y="1257040"/>
              <a:ext cx="159056" cy="159182"/>
            </a:xfrm>
            <a:custGeom>
              <a:avLst/>
              <a:gdLst>
                <a:gd name="connsiteX0" fmla="*/ 154951 w 159056"/>
                <a:gd name="connsiteY0" fmla="*/ 135003 h 159182"/>
                <a:gd name="connsiteX1" fmla="*/ 129764 w 159056"/>
                <a:gd name="connsiteY1" fmla="*/ 109816 h 159182"/>
                <a:gd name="connsiteX2" fmla="*/ 117271 w 159056"/>
                <a:gd name="connsiteY2" fmla="*/ 105987 h 159182"/>
                <a:gd name="connsiteX3" fmla="*/ 108405 w 159056"/>
                <a:gd name="connsiteY3" fmla="*/ 97121 h 159182"/>
                <a:gd name="connsiteX4" fmla="*/ 120898 w 159056"/>
                <a:gd name="connsiteY4" fmla="*/ 60449 h 159182"/>
                <a:gd name="connsiteX5" fmla="*/ 60449 w 159056"/>
                <a:gd name="connsiteY5" fmla="*/ 0 h 159182"/>
                <a:gd name="connsiteX6" fmla="*/ 0 w 159056"/>
                <a:gd name="connsiteY6" fmla="*/ 60449 h 159182"/>
                <a:gd name="connsiteX7" fmla="*/ 60449 w 159056"/>
                <a:gd name="connsiteY7" fmla="*/ 120898 h 159182"/>
                <a:gd name="connsiteX8" fmla="*/ 97121 w 159056"/>
                <a:gd name="connsiteY8" fmla="*/ 108405 h 159182"/>
                <a:gd name="connsiteX9" fmla="*/ 105987 w 159056"/>
                <a:gd name="connsiteY9" fmla="*/ 117271 h 159182"/>
                <a:gd name="connsiteX10" fmla="*/ 109816 w 159056"/>
                <a:gd name="connsiteY10" fmla="*/ 129764 h 159182"/>
                <a:gd name="connsiteX11" fmla="*/ 135003 w 159056"/>
                <a:gd name="connsiteY11" fmla="*/ 154951 h 159182"/>
                <a:gd name="connsiteX12" fmla="*/ 145078 w 159056"/>
                <a:gd name="connsiteY12" fmla="*/ 159183 h 159182"/>
                <a:gd name="connsiteX13" fmla="*/ 155153 w 159056"/>
                <a:gd name="connsiteY13" fmla="*/ 154951 h 159182"/>
                <a:gd name="connsiteX14" fmla="*/ 154951 w 159056"/>
                <a:gd name="connsiteY14" fmla="*/ 135003 h 159182"/>
                <a:gd name="connsiteX15" fmla="*/ 60248 w 159056"/>
                <a:gd name="connsiteY15" fmla="*/ 108607 h 159182"/>
                <a:gd name="connsiteX16" fmla="*/ 11888 w 159056"/>
                <a:gd name="connsiteY16" fmla="*/ 60248 h 159182"/>
                <a:gd name="connsiteX17" fmla="*/ 60248 w 159056"/>
                <a:gd name="connsiteY17" fmla="*/ 11888 h 159182"/>
                <a:gd name="connsiteX18" fmla="*/ 108607 w 159056"/>
                <a:gd name="connsiteY18" fmla="*/ 60248 h 159182"/>
                <a:gd name="connsiteX19" fmla="*/ 60248 w 159056"/>
                <a:gd name="connsiteY19" fmla="*/ 108607 h 15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056" h="159182">
                  <a:moveTo>
                    <a:pt x="154951" y="135003"/>
                  </a:moveTo>
                  <a:lnTo>
                    <a:pt x="129764" y="109816"/>
                  </a:lnTo>
                  <a:cubicBezTo>
                    <a:pt x="126339" y="106390"/>
                    <a:pt x="121704" y="105181"/>
                    <a:pt x="117271" y="105987"/>
                  </a:cubicBezTo>
                  <a:lnTo>
                    <a:pt x="108405" y="97121"/>
                  </a:lnTo>
                  <a:cubicBezTo>
                    <a:pt x="116264" y="87047"/>
                    <a:pt x="120898" y="74151"/>
                    <a:pt x="120898" y="60449"/>
                  </a:cubicBezTo>
                  <a:cubicBezTo>
                    <a:pt x="120898" y="27202"/>
                    <a:pt x="93696" y="0"/>
                    <a:pt x="60449" y="0"/>
                  </a:cubicBezTo>
                  <a:cubicBezTo>
                    <a:pt x="27202" y="0"/>
                    <a:pt x="0" y="27202"/>
                    <a:pt x="0" y="60449"/>
                  </a:cubicBezTo>
                  <a:cubicBezTo>
                    <a:pt x="0" y="93696"/>
                    <a:pt x="27202" y="120898"/>
                    <a:pt x="60449" y="120898"/>
                  </a:cubicBezTo>
                  <a:cubicBezTo>
                    <a:pt x="74151" y="120898"/>
                    <a:pt x="86845" y="116264"/>
                    <a:pt x="97121" y="108405"/>
                  </a:cubicBezTo>
                  <a:lnTo>
                    <a:pt x="105987" y="117271"/>
                  </a:lnTo>
                  <a:cubicBezTo>
                    <a:pt x="105181" y="121704"/>
                    <a:pt x="106390" y="126339"/>
                    <a:pt x="109816" y="129764"/>
                  </a:cubicBezTo>
                  <a:lnTo>
                    <a:pt x="135003" y="154951"/>
                  </a:lnTo>
                  <a:cubicBezTo>
                    <a:pt x="137824" y="157772"/>
                    <a:pt x="141451" y="159183"/>
                    <a:pt x="145078" y="159183"/>
                  </a:cubicBezTo>
                  <a:cubicBezTo>
                    <a:pt x="148705" y="159183"/>
                    <a:pt x="152332" y="157772"/>
                    <a:pt x="155153" y="154951"/>
                  </a:cubicBezTo>
                  <a:cubicBezTo>
                    <a:pt x="160392" y="149309"/>
                    <a:pt x="160392" y="140443"/>
                    <a:pt x="154951" y="135003"/>
                  </a:cubicBezTo>
                  <a:close/>
                  <a:moveTo>
                    <a:pt x="60248" y="108607"/>
                  </a:moveTo>
                  <a:cubicBezTo>
                    <a:pt x="33650" y="108607"/>
                    <a:pt x="11888" y="86845"/>
                    <a:pt x="11888" y="60248"/>
                  </a:cubicBezTo>
                  <a:cubicBezTo>
                    <a:pt x="11888" y="33650"/>
                    <a:pt x="33650" y="11888"/>
                    <a:pt x="60248" y="11888"/>
                  </a:cubicBezTo>
                  <a:cubicBezTo>
                    <a:pt x="86845" y="11888"/>
                    <a:pt x="108607" y="33650"/>
                    <a:pt x="108607" y="60248"/>
                  </a:cubicBezTo>
                  <a:cubicBezTo>
                    <a:pt x="108607" y="86845"/>
                    <a:pt x="86845" y="108607"/>
                    <a:pt x="60248" y="10860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84" cap="flat">
              <a:solidFill>
                <a:schemeClr val="bg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7AD243B9-4F33-4BE1-1473-01B0D277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99" y="1724751"/>
              <a:ext cx="178935" cy="178935"/>
            </a:xfrm>
            <a:prstGeom prst="rect">
              <a:avLst/>
            </a:prstGeom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37FEB86-855B-B479-E025-CED79E1BC7CF}"/>
              </a:ext>
            </a:extLst>
          </p:cNvPr>
          <p:cNvSpPr txBox="1"/>
          <p:nvPr/>
        </p:nvSpPr>
        <p:spPr>
          <a:xfrm>
            <a:off x="2924175" y="52175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즐겨찾기 </a:t>
            </a:r>
            <a:r>
              <a:rPr lang="en-US" altLang="ko-KR" sz="1000" dirty="0"/>
              <a:t>– Filter (</a:t>
            </a:r>
            <a:r>
              <a:rPr lang="ko-KR" altLang="en-US" sz="1000" dirty="0"/>
              <a:t>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6" name="Shape 152">
            <a:extLst>
              <a:ext uri="{FF2B5EF4-FFF2-40B4-BE49-F238E27FC236}">
                <a16:creationId xmlns:a16="http://schemas.microsoft.com/office/drawing/2014/main" id="{B37EFE56-A1B8-CAD8-7F2B-E23321BC27ED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문서관리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E7F93C25-FF59-EBFD-7E55-2387BA6FEDA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9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BB464-5758-C6D6-0D86-3DF8B90EA844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모서리가 둥근 직사각형 67">
            <a:extLst>
              <a:ext uri="{FF2B5EF4-FFF2-40B4-BE49-F238E27FC236}">
                <a16:creationId xmlns:a16="http://schemas.microsoft.com/office/drawing/2014/main" id="{94824627-A87D-1FFC-334B-13C1268FF8B1}"/>
              </a:ext>
            </a:extLst>
          </p:cNvPr>
          <p:cNvSpPr/>
          <p:nvPr/>
        </p:nvSpPr>
        <p:spPr>
          <a:xfrm>
            <a:off x="2146530" y="3306864"/>
            <a:ext cx="6998287" cy="3216366"/>
          </a:xfrm>
          <a:prstGeom prst="roundRect">
            <a:avLst>
              <a:gd name="adj" fmla="val 463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35FD-8472-4362-B87E-A4D0DB99B2EE}"/>
              </a:ext>
            </a:extLst>
          </p:cNvPr>
          <p:cNvSpPr txBox="1"/>
          <p:nvPr/>
        </p:nvSpPr>
        <p:spPr>
          <a:xfrm>
            <a:off x="2146531" y="3013600"/>
            <a:ext cx="777777" cy="21051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en-US" altLang="ko-KR" sz="900" b="1"/>
              <a:t>ID </a:t>
            </a:r>
            <a:r>
              <a:rPr lang="ko-KR" altLang="en-US" sz="900" b="1" dirty="0"/>
              <a:t>찾기</a:t>
            </a:r>
            <a:endParaRPr lang="en-US" altLang="ko-KR" sz="900" b="1" dirty="0"/>
          </a:p>
        </p:txBody>
      </p:sp>
      <p:sp>
        <p:nvSpPr>
          <p:cNvPr id="10" name="모서리가 둥근 직사각형 64">
            <a:extLst>
              <a:ext uri="{FF2B5EF4-FFF2-40B4-BE49-F238E27FC236}">
                <a16:creationId xmlns:a16="http://schemas.microsoft.com/office/drawing/2014/main" id="{46FBF8D7-FF90-C9F6-00FB-1D3F9E0BF565}"/>
              </a:ext>
            </a:extLst>
          </p:cNvPr>
          <p:cNvSpPr/>
          <p:nvPr/>
        </p:nvSpPr>
        <p:spPr>
          <a:xfrm>
            <a:off x="2283731" y="4331461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93612AAA-E574-CE85-DF24-DE0F290D1723}"/>
              </a:ext>
            </a:extLst>
          </p:cNvPr>
          <p:cNvSpPr/>
          <p:nvPr/>
        </p:nvSpPr>
        <p:spPr>
          <a:xfrm>
            <a:off x="4576574" y="4252358"/>
            <a:ext cx="939234" cy="480849"/>
          </a:xfrm>
          <a:prstGeom prst="flowChartDecision">
            <a:avLst/>
          </a:prstGeom>
          <a:solidFill>
            <a:srgbClr val="FFFFFF">
              <a:alpha val="69804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가입된 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28BBF-F3D9-5FC9-8705-5E11C91A6C22}"/>
              </a:ext>
            </a:extLst>
          </p:cNvPr>
          <p:cNvSpPr txBox="1"/>
          <p:nvPr/>
        </p:nvSpPr>
        <p:spPr>
          <a:xfrm>
            <a:off x="5045638" y="3895621"/>
            <a:ext cx="198217" cy="219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A5D96-DA5B-DA84-BBB7-F8FD9768500D}"/>
              </a:ext>
            </a:extLst>
          </p:cNvPr>
          <p:cNvSpPr txBox="1"/>
          <p:nvPr/>
        </p:nvSpPr>
        <p:spPr>
          <a:xfrm>
            <a:off x="5037288" y="4871288"/>
            <a:ext cx="198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cxnSp>
        <p:nvCxnSpPr>
          <p:cNvPr id="20" name="꺾인 연결선 73">
            <a:extLst>
              <a:ext uri="{FF2B5EF4-FFF2-40B4-BE49-F238E27FC236}">
                <a16:creationId xmlns:a16="http://schemas.microsoft.com/office/drawing/2014/main" id="{1FFA839F-8594-A448-5324-30DF55EEDEDC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5108502" y="4670896"/>
            <a:ext cx="355130" cy="47975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87">
            <a:extLst>
              <a:ext uri="{FF2B5EF4-FFF2-40B4-BE49-F238E27FC236}">
                <a16:creationId xmlns:a16="http://schemas.microsoft.com/office/drawing/2014/main" id="{CA4A0A04-7441-AD17-548E-636C6B8011F0}"/>
              </a:ext>
            </a:extLst>
          </p:cNvPr>
          <p:cNvSpPr/>
          <p:nvPr/>
        </p:nvSpPr>
        <p:spPr>
          <a:xfrm>
            <a:off x="7639664" y="4507355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가입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</a:t>
            </a:r>
          </a:p>
        </p:txBody>
      </p:sp>
      <p:cxnSp>
        <p:nvCxnSpPr>
          <p:cNvPr id="28" name="꺾인 연결선 107">
            <a:extLst>
              <a:ext uri="{FF2B5EF4-FFF2-40B4-BE49-F238E27FC236}">
                <a16:creationId xmlns:a16="http://schemas.microsoft.com/office/drawing/2014/main" id="{EFAFBC52-FA81-6920-AC54-712172117C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4358" y="4538432"/>
            <a:ext cx="157434" cy="46468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3CD375-DA15-06BA-8440-F1B7DB452638}"/>
              </a:ext>
            </a:extLst>
          </p:cNvPr>
          <p:cNvCxnSpPr>
            <a:cxnSpLocks/>
          </p:cNvCxnSpPr>
          <p:nvPr/>
        </p:nvCxnSpPr>
        <p:spPr>
          <a:xfrm>
            <a:off x="8569780" y="4671492"/>
            <a:ext cx="57165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149">
            <a:extLst>
              <a:ext uri="{FF2B5EF4-FFF2-40B4-BE49-F238E27FC236}">
                <a16:creationId xmlns:a16="http://schemas.microsoft.com/office/drawing/2014/main" id="{5F52ECB6-DF98-C723-6049-ED9599D79B4C}"/>
              </a:ext>
            </a:extLst>
          </p:cNvPr>
          <p:cNvSpPr/>
          <p:nvPr/>
        </p:nvSpPr>
        <p:spPr>
          <a:xfrm>
            <a:off x="5525943" y="4922594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 번호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발송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CAF0FA-13BA-4316-F323-D3F42E1DF2F5}"/>
              </a:ext>
            </a:extLst>
          </p:cNvPr>
          <p:cNvCxnSpPr/>
          <p:nvPr/>
        </p:nvCxnSpPr>
        <p:spPr>
          <a:xfrm>
            <a:off x="6456912" y="5084872"/>
            <a:ext cx="226932" cy="1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174">
            <a:extLst>
              <a:ext uri="{FF2B5EF4-FFF2-40B4-BE49-F238E27FC236}">
                <a16:creationId xmlns:a16="http://schemas.microsoft.com/office/drawing/2014/main" id="{1C501E78-1D91-D6D7-3AFD-93484CFC3A3F}"/>
              </a:ext>
            </a:extLst>
          </p:cNvPr>
          <p:cNvSpPr/>
          <p:nvPr/>
        </p:nvSpPr>
        <p:spPr>
          <a:xfrm>
            <a:off x="7862967" y="4858804"/>
            <a:ext cx="483509" cy="95528"/>
          </a:xfrm>
          <a:prstGeom prst="roundRect">
            <a:avLst>
              <a:gd name="adj" fmla="val 140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필수사항 미 입력 시 다음버튼 비 활성화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177">
            <a:extLst>
              <a:ext uri="{FF2B5EF4-FFF2-40B4-BE49-F238E27FC236}">
                <a16:creationId xmlns:a16="http://schemas.microsoft.com/office/drawing/2014/main" id="{3AACE2D7-C0EA-0351-9261-6F9217981181}"/>
              </a:ext>
            </a:extLst>
          </p:cNvPr>
          <p:cNvSpPr/>
          <p:nvPr/>
        </p:nvSpPr>
        <p:spPr>
          <a:xfrm>
            <a:off x="9141434" y="4516172"/>
            <a:ext cx="930116" cy="32827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93AB1EF5-7384-8DF9-5325-2F8D8F1DF0E0}"/>
              </a:ext>
            </a:extLst>
          </p:cNvPr>
          <p:cNvSpPr/>
          <p:nvPr/>
        </p:nvSpPr>
        <p:spPr>
          <a:xfrm>
            <a:off x="6692137" y="4844447"/>
            <a:ext cx="939234" cy="480849"/>
          </a:xfrm>
          <a:prstGeom prst="flowChartDecision">
            <a:avLst/>
          </a:prstGeom>
          <a:solidFill>
            <a:srgbClr val="FFFFFF">
              <a:alpha val="69804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올바른 인증번호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1B11EF-0CB7-2C3B-2357-3104133F8011}"/>
              </a:ext>
            </a:extLst>
          </p:cNvPr>
          <p:cNvCxnSpPr/>
          <p:nvPr/>
        </p:nvCxnSpPr>
        <p:spPr>
          <a:xfrm>
            <a:off x="3210717" y="4502604"/>
            <a:ext cx="226932" cy="1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74">
            <a:extLst>
              <a:ext uri="{FF2B5EF4-FFF2-40B4-BE49-F238E27FC236}">
                <a16:creationId xmlns:a16="http://schemas.microsoft.com/office/drawing/2014/main" id="{26040148-2A52-6874-D52D-854156E87792}"/>
              </a:ext>
            </a:extLst>
          </p:cNvPr>
          <p:cNvCxnSpPr/>
          <p:nvPr/>
        </p:nvCxnSpPr>
        <p:spPr>
          <a:xfrm rot="5400000" flipH="1" flipV="1">
            <a:off x="5115038" y="3836729"/>
            <a:ext cx="355130" cy="47612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97">
            <a:extLst>
              <a:ext uri="{FF2B5EF4-FFF2-40B4-BE49-F238E27FC236}">
                <a16:creationId xmlns:a16="http://schemas.microsoft.com/office/drawing/2014/main" id="{10B5ECA2-0382-43EB-EEF1-2FF59A26B4F0}"/>
              </a:ext>
            </a:extLst>
          </p:cNvPr>
          <p:cNvSpPr/>
          <p:nvPr/>
        </p:nvSpPr>
        <p:spPr>
          <a:xfrm>
            <a:off x="5541788" y="3724828"/>
            <a:ext cx="1070052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정보 없음 안내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D65EAF-E11A-4A51-B41A-23D6CFD4E630}"/>
              </a:ext>
            </a:extLst>
          </p:cNvPr>
          <p:cNvSpPr/>
          <p:nvPr/>
        </p:nvSpPr>
        <p:spPr>
          <a:xfrm>
            <a:off x="5541788" y="3549659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9E8833-8D36-1D36-BD84-70BE23AABE78}"/>
              </a:ext>
            </a:extLst>
          </p:cNvPr>
          <p:cNvSpPr/>
          <p:nvPr/>
        </p:nvSpPr>
        <p:spPr>
          <a:xfrm>
            <a:off x="5531721" y="4749184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3548016-8F3D-D0AC-5CF0-D94B45293624}"/>
              </a:ext>
            </a:extLst>
          </p:cNvPr>
          <p:cNvGrpSpPr/>
          <p:nvPr/>
        </p:nvGrpSpPr>
        <p:grpSpPr>
          <a:xfrm>
            <a:off x="2146530" y="253011"/>
            <a:ext cx="8064800" cy="2702372"/>
            <a:chOff x="2146530" y="388032"/>
            <a:chExt cx="8064800" cy="2702372"/>
          </a:xfrm>
        </p:grpSpPr>
        <p:sp>
          <p:nvSpPr>
            <p:cNvPr id="2" name="모서리가 둥근 직사각형 67">
              <a:extLst>
                <a:ext uri="{FF2B5EF4-FFF2-40B4-BE49-F238E27FC236}">
                  <a16:creationId xmlns:a16="http://schemas.microsoft.com/office/drawing/2014/main" id="{A3DEF75A-B0DF-FB31-697C-F422F2104645}"/>
                </a:ext>
              </a:extLst>
            </p:cNvPr>
            <p:cNvSpPr/>
            <p:nvPr/>
          </p:nvSpPr>
          <p:spPr>
            <a:xfrm>
              <a:off x="2146530" y="681296"/>
              <a:ext cx="7128809" cy="2409108"/>
            </a:xfrm>
            <a:prstGeom prst="roundRect">
              <a:avLst>
                <a:gd name="adj" fmla="val 463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9BB1E4-85B4-9283-A28B-3148F577FB60}"/>
                </a:ext>
              </a:extLst>
            </p:cNvPr>
            <p:cNvSpPr txBox="1"/>
            <p:nvPr/>
          </p:nvSpPr>
          <p:spPr>
            <a:xfrm>
              <a:off x="2146531" y="388032"/>
              <a:ext cx="777777" cy="21051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r>
                <a:rPr lang="ko-KR" altLang="en-US" sz="900" b="1" dirty="0"/>
                <a:t>로그인</a:t>
              </a:r>
              <a:endParaRPr lang="en-US" altLang="ko-KR" sz="900" b="1" dirty="0"/>
            </a:p>
          </p:txBody>
        </p:sp>
        <p:sp>
          <p:nvSpPr>
            <p:cNvPr id="8" name="모서리가 둥근 직사각형 64">
              <a:extLst>
                <a:ext uri="{FF2B5EF4-FFF2-40B4-BE49-F238E27FC236}">
                  <a16:creationId xmlns:a16="http://schemas.microsoft.com/office/drawing/2014/main" id="{9EC3D4E3-4604-C96F-46EC-397C2ED96F63}"/>
                </a:ext>
              </a:extLst>
            </p:cNvPr>
            <p:cNvSpPr/>
            <p:nvPr/>
          </p:nvSpPr>
          <p:spPr>
            <a:xfrm>
              <a:off x="2407556" y="1854536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시도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126EFA5-A3A7-4E46-66EC-B499BC0E7866}"/>
                </a:ext>
              </a:extLst>
            </p:cNvPr>
            <p:cNvSpPr/>
            <p:nvPr/>
          </p:nvSpPr>
          <p:spPr>
            <a:xfrm>
              <a:off x="5832404" y="1189216"/>
              <a:ext cx="939234" cy="480849"/>
            </a:xfrm>
            <a:prstGeom prst="flowChartDecision">
              <a:avLst/>
            </a:prstGeom>
            <a:solidFill>
              <a:srgbClr val="FFFFFF">
                <a:alpha val="69804"/>
              </a:srgb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 이상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실패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A1D8BC-E2EB-C6B2-E654-551B0F9CE9B4}"/>
                </a:ext>
              </a:extLst>
            </p:cNvPr>
            <p:cNvSpPr txBox="1"/>
            <p:nvPr/>
          </p:nvSpPr>
          <p:spPr>
            <a:xfrm>
              <a:off x="4027407" y="1429888"/>
              <a:ext cx="198217" cy="21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AFE280-C3F9-0B70-39A3-B6ADAFC46474}"/>
                </a:ext>
              </a:extLst>
            </p:cNvPr>
            <p:cNvSpPr txBox="1"/>
            <p:nvPr/>
          </p:nvSpPr>
          <p:spPr>
            <a:xfrm>
              <a:off x="4019057" y="2405555"/>
              <a:ext cx="198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</a:t>
              </a:r>
            </a:p>
          </p:txBody>
        </p:sp>
        <p:cxnSp>
          <p:nvCxnSpPr>
            <p:cNvPr id="15" name="꺾인 연결선 73">
              <a:extLst>
                <a:ext uri="{FF2B5EF4-FFF2-40B4-BE49-F238E27FC236}">
                  <a16:creationId xmlns:a16="http://schemas.microsoft.com/office/drawing/2014/main" id="{8B994428-B44F-B7E8-3B15-CB399CF0CE8D}"/>
                </a:ext>
              </a:extLst>
            </p:cNvPr>
            <p:cNvCxnSpPr>
              <a:stCxn id="12" idx="2"/>
            </p:cNvCxnSpPr>
            <p:nvPr/>
          </p:nvCxnSpPr>
          <p:spPr>
            <a:xfrm rot="16200000" flipH="1">
              <a:off x="6364332" y="1607754"/>
              <a:ext cx="355130" cy="47975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87">
              <a:extLst>
                <a:ext uri="{FF2B5EF4-FFF2-40B4-BE49-F238E27FC236}">
                  <a16:creationId xmlns:a16="http://schemas.microsoft.com/office/drawing/2014/main" id="{264E5C5D-2EDD-81A9-9E04-749BBCCD76A9}"/>
                </a:ext>
              </a:extLst>
            </p:cNvPr>
            <p:cNvSpPr/>
            <p:nvPr/>
          </p:nvSpPr>
          <p:spPr>
            <a:xfrm>
              <a:off x="5677811" y="2437766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메인페이지 이동</a:t>
              </a:r>
            </a:p>
          </p:txBody>
        </p:sp>
        <p:sp>
          <p:nvSpPr>
            <p:cNvPr id="46" name="모서리가 둥근 직사각형 149">
              <a:extLst>
                <a:ext uri="{FF2B5EF4-FFF2-40B4-BE49-F238E27FC236}">
                  <a16:creationId xmlns:a16="http://schemas.microsoft.com/office/drawing/2014/main" id="{81E355F6-A6A5-628A-4A3E-57FDC9C5A560}"/>
                </a:ext>
              </a:extLst>
            </p:cNvPr>
            <p:cNvSpPr/>
            <p:nvPr/>
          </p:nvSpPr>
          <p:spPr>
            <a:xfrm>
              <a:off x="4507712" y="2456861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성공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479EE25-E9ED-8DAA-3076-7FAE68A81AED}"/>
                </a:ext>
              </a:extLst>
            </p:cNvPr>
            <p:cNvCxnSpPr/>
            <p:nvPr/>
          </p:nvCxnSpPr>
          <p:spPr>
            <a:xfrm>
              <a:off x="5438681" y="2619139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모서리가 둥근 직사각형 177">
              <a:extLst>
                <a:ext uri="{FF2B5EF4-FFF2-40B4-BE49-F238E27FC236}">
                  <a16:creationId xmlns:a16="http://schemas.microsoft.com/office/drawing/2014/main" id="{6EFD8A01-CBA0-8F8B-74D1-27B8C7B31956}"/>
                </a:ext>
              </a:extLst>
            </p:cNvPr>
            <p:cNvSpPr/>
            <p:nvPr/>
          </p:nvSpPr>
          <p:spPr>
            <a:xfrm>
              <a:off x="9281214" y="1787997"/>
              <a:ext cx="930116" cy="3282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회원가입 완료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78956D7-3786-80B9-8658-9E691F904166}"/>
                </a:ext>
              </a:extLst>
            </p:cNvPr>
            <p:cNvCxnSpPr/>
            <p:nvPr/>
          </p:nvCxnSpPr>
          <p:spPr>
            <a:xfrm>
              <a:off x="3334542" y="2025679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74">
              <a:extLst>
                <a:ext uri="{FF2B5EF4-FFF2-40B4-BE49-F238E27FC236}">
                  <a16:creationId xmlns:a16="http://schemas.microsoft.com/office/drawing/2014/main" id="{F3FC8D86-DCB7-9C60-199D-10E0DC2E575A}"/>
                </a:ext>
              </a:extLst>
            </p:cNvPr>
            <p:cNvCxnSpPr/>
            <p:nvPr/>
          </p:nvCxnSpPr>
          <p:spPr>
            <a:xfrm rot="5400000" flipH="1" flipV="1">
              <a:off x="4096807" y="1370996"/>
              <a:ext cx="355130" cy="476125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97">
              <a:extLst>
                <a:ext uri="{FF2B5EF4-FFF2-40B4-BE49-F238E27FC236}">
                  <a16:creationId xmlns:a16="http://schemas.microsoft.com/office/drawing/2014/main" id="{E7966416-A22D-34E8-F970-1E6E4C2FB070}"/>
                </a:ext>
              </a:extLst>
            </p:cNvPr>
            <p:cNvSpPr/>
            <p:nvPr/>
          </p:nvSpPr>
          <p:spPr>
            <a:xfrm>
              <a:off x="4523557" y="1259095"/>
              <a:ext cx="1070052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실패 안내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8BA4AE-0CEE-56AF-F1C9-DBD86735A12D}"/>
                </a:ext>
              </a:extLst>
            </p:cNvPr>
            <p:cNvSpPr/>
            <p:nvPr/>
          </p:nvSpPr>
          <p:spPr>
            <a:xfrm>
              <a:off x="4523557" y="1083926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/>
                  </a:solidFill>
                </a:rPr>
                <a:t>A1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순서도: 판단 43">
              <a:extLst>
                <a:ext uri="{FF2B5EF4-FFF2-40B4-BE49-F238E27FC236}">
                  <a16:creationId xmlns:a16="http://schemas.microsoft.com/office/drawing/2014/main" id="{2EE624A8-9106-BE45-4C9B-60E77D80C444}"/>
                </a:ext>
              </a:extLst>
            </p:cNvPr>
            <p:cNvSpPr/>
            <p:nvPr/>
          </p:nvSpPr>
          <p:spPr>
            <a:xfrm>
              <a:off x="3567349" y="1786624"/>
              <a:ext cx="939234" cy="480849"/>
            </a:xfrm>
            <a:prstGeom prst="flowChartDecision">
              <a:avLst/>
            </a:prstGeom>
            <a:solidFill>
              <a:srgbClr val="FFFFFF">
                <a:alpha val="69804"/>
              </a:srgb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성공</a:t>
              </a:r>
            </a:p>
          </p:txBody>
        </p:sp>
        <p:cxnSp>
          <p:nvCxnSpPr>
            <p:cNvPr id="66" name="꺾인 연결선 73">
              <a:extLst>
                <a:ext uri="{FF2B5EF4-FFF2-40B4-BE49-F238E27FC236}">
                  <a16:creationId xmlns:a16="http://schemas.microsoft.com/office/drawing/2014/main" id="{B2B4775E-1423-7C96-C4D2-86B58A748AC5}"/>
                </a:ext>
              </a:extLst>
            </p:cNvPr>
            <p:cNvCxnSpPr/>
            <p:nvPr/>
          </p:nvCxnSpPr>
          <p:spPr>
            <a:xfrm rot="16200000" flipH="1">
              <a:off x="4106116" y="2192399"/>
              <a:ext cx="355130" cy="47975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B0B6D23-BA83-45FD-7040-B9C997436140}"/>
                </a:ext>
              </a:extLst>
            </p:cNvPr>
            <p:cNvCxnSpPr/>
            <p:nvPr/>
          </p:nvCxnSpPr>
          <p:spPr>
            <a:xfrm>
              <a:off x="5590016" y="1428867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모서리가 둥근 직사각형 87">
              <a:extLst>
                <a:ext uri="{FF2B5EF4-FFF2-40B4-BE49-F238E27FC236}">
                  <a16:creationId xmlns:a16="http://schemas.microsoft.com/office/drawing/2014/main" id="{50AF7F68-0970-DED9-0582-929641118225}"/>
                </a:ext>
              </a:extLst>
            </p:cNvPr>
            <p:cNvSpPr/>
            <p:nvPr/>
          </p:nvSpPr>
          <p:spPr>
            <a:xfrm>
              <a:off x="7012936" y="1251191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2FBF04E-6210-EE68-7321-79DFC62C2FF1}"/>
                </a:ext>
              </a:extLst>
            </p:cNvPr>
            <p:cNvCxnSpPr/>
            <p:nvPr/>
          </p:nvCxnSpPr>
          <p:spPr>
            <a:xfrm>
              <a:off x="6783331" y="1432564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3829CD8-125E-9CED-8D56-ECB86D5D39A1}"/>
                </a:ext>
              </a:extLst>
            </p:cNvPr>
            <p:cNvSpPr txBox="1"/>
            <p:nvPr/>
          </p:nvSpPr>
          <p:spPr>
            <a:xfrm>
              <a:off x="6275735" y="1832925"/>
              <a:ext cx="198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0BB245-826D-E428-8248-EA11B5593B88}"/>
                </a:ext>
              </a:extLst>
            </p:cNvPr>
            <p:cNvSpPr txBox="1"/>
            <p:nvPr/>
          </p:nvSpPr>
          <p:spPr>
            <a:xfrm>
              <a:off x="6714274" y="1251191"/>
              <a:ext cx="198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0B4F3B2-A1EF-910F-DCE1-B18B7EF377D9}"/>
                </a:ext>
              </a:extLst>
            </p:cNvPr>
            <p:cNvSpPr/>
            <p:nvPr/>
          </p:nvSpPr>
          <p:spPr>
            <a:xfrm>
              <a:off x="6810145" y="1674536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A2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모서리가 둥근 직사각형 87">
              <a:extLst>
                <a:ext uri="{FF2B5EF4-FFF2-40B4-BE49-F238E27FC236}">
                  <a16:creationId xmlns:a16="http://schemas.microsoft.com/office/drawing/2014/main" id="{7F7F11F5-A92F-B159-D900-649FEAB71602}"/>
                </a:ext>
              </a:extLst>
            </p:cNvPr>
            <p:cNvSpPr/>
            <p:nvPr/>
          </p:nvSpPr>
          <p:spPr>
            <a:xfrm>
              <a:off x="6801405" y="1861057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계정 잠김 팝업</a:t>
              </a:r>
            </a:p>
          </p:txBody>
        </p:sp>
        <p:sp>
          <p:nvSpPr>
            <p:cNvPr id="75" name="모서리가 둥근 직사각형 87">
              <a:extLst>
                <a:ext uri="{FF2B5EF4-FFF2-40B4-BE49-F238E27FC236}">
                  <a16:creationId xmlns:a16="http://schemas.microsoft.com/office/drawing/2014/main" id="{0659C562-C8BA-2B85-1F74-6F8072B452E5}"/>
                </a:ext>
              </a:extLst>
            </p:cNvPr>
            <p:cNvSpPr/>
            <p:nvPr/>
          </p:nvSpPr>
          <p:spPr>
            <a:xfrm>
              <a:off x="8183740" y="1227849"/>
              <a:ext cx="930116" cy="3282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메인페이지 이동</a:t>
              </a: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2268E0C-B573-E533-C87F-7BC3E8CC6DB7}"/>
                </a:ext>
              </a:extLst>
            </p:cNvPr>
            <p:cNvCxnSpPr/>
            <p:nvPr/>
          </p:nvCxnSpPr>
          <p:spPr>
            <a:xfrm>
              <a:off x="7944610" y="1409222"/>
              <a:ext cx="226932" cy="10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66EBFF51-4242-7308-3832-DCA89D2178EC}"/>
                </a:ext>
              </a:extLst>
            </p:cNvPr>
            <p:cNvCxnSpPr>
              <a:stCxn id="75" idx="3"/>
              <a:endCxn id="53" idx="1"/>
            </p:cNvCxnSpPr>
            <p:nvPr/>
          </p:nvCxnSpPr>
          <p:spPr>
            <a:xfrm>
              <a:off x="9113856" y="1391987"/>
              <a:ext cx="167358" cy="56014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CED2F69F-B31F-A908-1F5E-E90FE1C13AC6}"/>
                </a:ext>
              </a:extLst>
            </p:cNvPr>
            <p:cNvCxnSpPr>
              <a:stCxn id="18" idx="3"/>
              <a:endCxn id="53" idx="1"/>
            </p:cNvCxnSpPr>
            <p:nvPr/>
          </p:nvCxnSpPr>
          <p:spPr>
            <a:xfrm flipV="1">
              <a:off x="6607927" y="1952135"/>
              <a:ext cx="2673287" cy="6497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모서리가 둥근 직사각형 95">
            <a:extLst>
              <a:ext uri="{FF2B5EF4-FFF2-40B4-BE49-F238E27FC236}">
                <a16:creationId xmlns:a16="http://schemas.microsoft.com/office/drawing/2014/main" id="{25E46EBC-90C1-4578-3C44-A46DEC8B0E2B}"/>
              </a:ext>
            </a:extLst>
          </p:cNvPr>
          <p:cNvSpPr/>
          <p:nvPr/>
        </p:nvSpPr>
        <p:spPr>
          <a:xfrm>
            <a:off x="3440569" y="4338124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인증번호 받기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06D2A15-DA14-AD67-CD4E-24C7CA45877C}"/>
              </a:ext>
            </a:extLst>
          </p:cNvPr>
          <p:cNvCxnSpPr/>
          <p:nvPr/>
        </p:nvCxnSpPr>
        <p:spPr>
          <a:xfrm>
            <a:off x="4372591" y="4491761"/>
            <a:ext cx="226932" cy="1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BEB2AD0-70F9-E38E-FFC1-7C1C70F9CD63}"/>
              </a:ext>
            </a:extLst>
          </p:cNvPr>
          <p:cNvSpPr txBox="1"/>
          <p:nvPr/>
        </p:nvSpPr>
        <p:spPr>
          <a:xfrm>
            <a:off x="7128132" y="4691124"/>
            <a:ext cx="198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481835-899D-49E8-F9B0-55811C1C0858}"/>
              </a:ext>
            </a:extLst>
          </p:cNvPr>
          <p:cNvSpPr txBox="1"/>
          <p:nvPr/>
        </p:nvSpPr>
        <p:spPr>
          <a:xfrm>
            <a:off x="6995873" y="5290091"/>
            <a:ext cx="198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86" name="모서리가 둥근 직사각형 87">
            <a:extLst>
              <a:ext uri="{FF2B5EF4-FFF2-40B4-BE49-F238E27FC236}">
                <a16:creationId xmlns:a16="http://schemas.microsoft.com/office/drawing/2014/main" id="{DAEE0616-FAB8-12B4-B6FB-4B9185DD24F8}"/>
              </a:ext>
            </a:extLst>
          </p:cNvPr>
          <p:cNvSpPr/>
          <p:nvPr/>
        </p:nvSpPr>
        <p:spPr>
          <a:xfrm>
            <a:off x="7297346" y="5526879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 실패 안내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93504DA-C692-54F1-86B2-C18BEA492DE8}"/>
              </a:ext>
            </a:extLst>
          </p:cNvPr>
          <p:cNvCxnSpPr>
            <a:stCxn id="35" idx="2"/>
            <a:endCxn id="86" idx="1"/>
          </p:cNvCxnSpPr>
          <p:nvPr/>
        </p:nvCxnSpPr>
        <p:spPr>
          <a:xfrm rot="16200000" flipH="1">
            <a:off x="7046690" y="5440360"/>
            <a:ext cx="365721" cy="1355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D229420-1C2E-69F0-193B-2B955F92C705}"/>
              </a:ext>
            </a:extLst>
          </p:cNvPr>
          <p:cNvSpPr/>
          <p:nvPr/>
        </p:nvSpPr>
        <p:spPr>
          <a:xfrm>
            <a:off x="7297345" y="5358459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41EA93D-3220-3A4A-99CB-FE7E9425B4D3}"/>
              </a:ext>
            </a:extLst>
          </p:cNvPr>
          <p:cNvCxnSpPr/>
          <p:nvPr/>
        </p:nvCxnSpPr>
        <p:spPr>
          <a:xfrm>
            <a:off x="6608363" y="3883518"/>
            <a:ext cx="226932" cy="1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5">
            <a:extLst>
              <a:ext uri="{FF2B5EF4-FFF2-40B4-BE49-F238E27FC236}">
                <a16:creationId xmlns:a16="http://schemas.microsoft.com/office/drawing/2014/main" id="{467AB23B-F524-8D12-F055-605F3055B02F}"/>
              </a:ext>
            </a:extLst>
          </p:cNvPr>
          <p:cNvSpPr/>
          <p:nvPr/>
        </p:nvSpPr>
        <p:spPr>
          <a:xfrm>
            <a:off x="6838215" y="3719038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페이지</a:t>
            </a:r>
          </a:p>
        </p:txBody>
      </p:sp>
    </p:spTree>
    <p:extLst>
      <p:ext uri="{BB962C8B-B14F-4D97-AF65-F5344CB8AC3E}">
        <p14:creationId xmlns:p14="http://schemas.microsoft.com/office/powerpoint/2010/main" val="1767954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7E4345-18F6-C766-7E8C-E810A20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59019"/>
              </p:ext>
            </p:extLst>
          </p:nvPr>
        </p:nvGraphicFramePr>
        <p:xfrm>
          <a:off x="542227" y="1223982"/>
          <a:ext cx="11107546" cy="506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폴더 생성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파일업로드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Alert/Confirm/</a:t>
                      </a:r>
                    </a:p>
                    <a:p>
                      <a:pPr algn="ctr"/>
                      <a:r>
                        <a:rPr lang="en-US" altLang="ko-KR" sz="1200" b="1" dirty="0"/>
                        <a:t>Pop-up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4F713E-49EC-DEB1-1AF8-F1E22F657A10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22DC6-417A-566E-D9D5-89B644B6A61A}"/>
              </a:ext>
            </a:extLst>
          </p:cNvPr>
          <p:cNvSpPr txBox="1"/>
          <p:nvPr/>
        </p:nvSpPr>
        <p:spPr>
          <a:xfrm>
            <a:off x="475208" y="806365"/>
            <a:ext cx="106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공고 검색 진입 및 검색 팝업 케이스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E5AAF6-32AB-7D47-58C0-09498363C7F8}"/>
              </a:ext>
            </a:extLst>
          </p:cNvPr>
          <p:cNvGrpSpPr/>
          <p:nvPr/>
        </p:nvGrpSpPr>
        <p:grpSpPr>
          <a:xfrm>
            <a:off x="2090307" y="3459480"/>
            <a:ext cx="1988411" cy="1232826"/>
            <a:chOff x="2090307" y="3268980"/>
            <a:chExt cx="1988411" cy="12328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BED377-8D82-EA8A-84D2-4CFA4AFE207F}"/>
                </a:ext>
              </a:extLst>
            </p:cNvPr>
            <p:cNvSpPr/>
            <p:nvPr/>
          </p:nvSpPr>
          <p:spPr>
            <a:xfrm>
              <a:off x="2090308" y="3268980"/>
              <a:ext cx="1984746" cy="980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FE8C07-A147-AD17-D076-918099FDB741}"/>
                </a:ext>
              </a:extLst>
            </p:cNvPr>
            <p:cNvSpPr/>
            <p:nvPr/>
          </p:nvSpPr>
          <p:spPr>
            <a:xfrm>
              <a:off x="2090307" y="4249806"/>
              <a:ext cx="99896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취소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D27597-081F-A822-FE3F-3FCF96C2420A}"/>
                </a:ext>
              </a:extLst>
            </p:cNvPr>
            <p:cNvSpPr/>
            <p:nvPr/>
          </p:nvSpPr>
          <p:spPr>
            <a:xfrm>
              <a:off x="3089275" y="4249806"/>
              <a:ext cx="989443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폴더 생성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C9B30B9-F810-F521-4901-0358BC1A9589}"/>
              </a:ext>
            </a:extLst>
          </p:cNvPr>
          <p:cNvCxnSpPr>
            <a:cxnSpLocks/>
          </p:cNvCxnSpPr>
          <p:nvPr/>
        </p:nvCxnSpPr>
        <p:spPr>
          <a:xfrm>
            <a:off x="2263140" y="4270510"/>
            <a:ext cx="1580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FD29D4-766C-24B7-78F7-1A6B75E6F7F6}"/>
              </a:ext>
            </a:extLst>
          </p:cNvPr>
          <p:cNvSpPr txBox="1"/>
          <p:nvPr/>
        </p:nvSpPr>
        <p:spPr>
          <a:xfrm>
            <a:off x="2179320" y="354756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폴더생성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4883E-5F00-8F21-3CCA-B8B3F412E515}"/>
              </a:ext>
            </a:extLst>
          </p:cNvPr>
          <p:cNvSpPr txBox="1"/>
          <p:nvPr/>
        </p:nvSpPr>
        <p:spPr>
          <a:xfrm>
            <a:off x="2186940" y="3755241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폴더 이름을 입력해주세요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578B5-44D2-4386-3EEF-D76412389766}"/>
              </a:ext>
            </a:extLst>
          </p:cNvPr>
          <p:cNvSpPr txBox="1"/>
          <p:nvPr/>
        </p:nvSpPr>
        <p:spPr>
          <a:xfrm>
            <a:off x="2175984" y="407822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폴더 이름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C7F1EC-8869-C5F5-3401-96E65A15B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" r="61431" b="58878"/>
          <a:stretch/>
        </p:blipFill>
        <p:spPr>
          <a:xfrm>
            <a:off x="4577828" y="3022260"/>
            <a:ext cx="2051882" cy="124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2629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286370" y="422275"/>
            <a:ext cx="8382000" cy="60134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25668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19970" y="422275"/>
            <a:ext cx="0" cy="60134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30" name="표 229">
            <a:extLst>
              <a:ext uri="{FF2B5EF4-FFF2-40B4-BE49-F238E27FC236}">
                <a16:creationId xmlns:a16="http://schemas.microsoft.com/office/drawing/2014/main" id="{559A2A8B-F852-827D-8941-41C216786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2645"/>
              </p:ext>
            </p:extLst>
          </p:nvPr>
        </p:nvGraphicFramePr>
        <p:xfrm>
          <a:off x="9472991" y="589139"/>
          <a:ext cx="2645322" cy="18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파일 업로드 기능 구현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윈도우 디폴트 파일 업로드 팝업 노출</a:t>
                      </a:r>
                      <a:b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</a:b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파일 형식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용량 제한 없이 파일 업로드 기능 구현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폴더 생성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버튼 클릭 시 폴더 생성 팝업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중복된 폴더 생성 시 폴더명 뒤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(1), (2)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sym typeface="YDI2002" pitchFamily="18" charset="-127"/>
                        </a:rPr>
                        <a:t>숫자 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141" name="Shape 152">
            <a:extLst>
              <a:ext uri="{FF2B5EF4-FFF2-40B4-BE49-F238E27FC236}">
                <a16:creationId xmlns:a16="http://schemas.microsoft.com/office/drawing/2014/main" id="{B1257F7F-7D77-EA6D-2506-AB407B2551C9}"/>
              </a:ext>
            </a:extLst>
          </p:cNvPr>
          <p:cNvSpPr txBox="1"/>
          <p:nvPr/>
        </p:nvSpPr>
        <p:spPr>
          <a:xfrm>
            <a:off x="757900" y="1304980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rPr>
              <a:t>공고검색</a:t>
            </a:r>
            <a:endParaRPr lang="ko-KR" sz="900" b="1" dirty="0">
              <a:solidFill>
                <a:schemeClr val="bg1">
                  <a:lumMod val="7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2" name="Shape 152">
            <a:extLst>
              <a:ext uri="{FF2B5EF4-FFF2-40B4-BE49-F238E27FC236}">
                <a16:creationId xmlns:a16="http://schemas.microsoft.com/office/drawing/2014/main" id="{66152FE5-504B-38BD-AB1F-C1CFD42D376A}"/>
              </a:ext>
            </a:extLst>
          </p:cNvPr>
          <p:cNvSpPr txBox="1"/>
          <p:nvPr/>
        </p:nvSpPr>
        <p:spPr>
          <a:xfrm>
            <a:off x="757900" y="1791941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즐겨찾기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3" name="그래픽 155" descr="돋보기">
            <a:extLst>
              <a:ext uri="{FF2B5EF4-FFF2-40B4-BE49-F238E27FC236}">
                <a16:creationId xmlns:a16="http://schemas.microsoft.com/office/drawing/2014/main" id="{F23F308F-3A25-C01D-BEBA-3B5FA73DDD02}"/>
              </a:ext>
            </a:extLst>
          </p:cNvPr>
          <p:cNvSpPr/>
          <p:nvPr/>
        </p:nvSpPr>
        <p:spPr>
          <a:xfrm>
            <a:off x="692961" y="1357394"/>
            <a:ext cx="159056" cy="159182"/>
          </a:xfrm>
          <a:custGeom>
            <a:avLst/>
            <a:gdLst>
              <a:gd name="connsiteX0" fmla="*/ 154951 w 159056"/>
              <a:gd name="connsiteY0" fmla="*/ 135003 h 159182"/>
              <a:gd name="connsiteX1" fmla="*/ 129764 w 159056"/>
              <a:gd name="connsiteY1" fmla="*/ 109816 h 159182"/>
              <a:gd name="connsiteX2" fmla="*/ 117271 w 159056"/>
              <a:gd name="connsiteY2" fmla="*/ 105987 h 159182"/>
              <a:gd name="connsiteX3" fmla="*/ 108405 w 159056"/>
              <a:gd name="connsiteY3" fmla="*/ 97121 h 159182"/>
              <a:gd name="connsiteX4" fmla="*/ 120898 w 159056"/>
              <a:gd name="connsiteY4" fmla="*/ 60449 h 159182"/>
              <a:gd name="connsiteX5" fmla="*/ 60449 w 159056"/>
              <a:gd name="connsiteY5" fmla="*/ 0 h 159182"/>
              <a:gd name="connsiteX6" fmla="*/ 0 w 159056"/>
              <a:gd name="connsiteY6" fmla="*/ 60449 h 159182"/>
              <a:gd name="connsiteX7" fmla="*/ 60449 w 159056"/>
              <a:gd name="connsiteY7" fmla="*/ 120898 h 159182"/>
              <a:gd name="connsiteX8" fmla="*/ 97121 w 159056"/>
              <a:gd name="connsiteY8" fmla="*/ 108405 h 159182"/>
              <a:gd name="connsiteX9" fmla="*/ 105987 w 159056"/>
              <a:gd name="connsiteY9" fmla="*/ 117271 h 159182"/>
              <a:gd name="connsiteX10" fmla="*/ 109816 w 159056"/>
              <a:gd name="connsiteY10" fmla="*/ 129764 h 159182"/>
              <a:gd name="connsiteX11" fmla="*/ 135003 w 159056"/>
              <a:gd name="connsiteY11" fmla="*/ 154951 h 159182"/>
              <a:gd name="connsiteX12" fmla="*/ 145078 w 159056"/>
              <a:gd name="connsiteY12" fmla="*/ 159183 h 159182"/>
              <a:gd name="connsiteX13" fmla="*/ 155153 w 159056"/>
              <a:gd name="connsiteY13" fmla="*/ 154951 h 159182"/>
              <a:gd name="connsiteX14" fmla="*/ 154951 w 159056"/>
              <a:gd name="connsiteY14" fmla="*/ 135003 h 159182"/>
              <a:gd name="connsiteX15" fmla="*/ 60248 w 159056"/>
              <a:gd name="connsiteY15" fmla="*/ 108607 h 159182"/>
              <a:gd name="connsiteX16" fmla="*/ 11888 w 159056"/>
              <a:gd name="connsiteY16" fmla="*/ 60248 h 159182"/>
              <a:gd name="connsiteX17" fmla="*/ 60248 w 159056"/>
              <a:gd name="connsiteY17" fmla="*/ 11888 h 159182"/>
              <a:gd name="connsiteX18" fmla="*/ 108607 w 159056"/>
              <a:gd name="connsiteY18" fmla="*/ 60248 h 159182"/>
              <a:gd name="connsiteX19" fmla="*/ 60248 w 159056"/>
              <a:gd name="connsiteY19" fmla="*/ 108607 h 15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9056" h="159182">
                <a:moveTo>
                  <a:pt x="154951" y="135003"/>
                </a:moveTo>
                <a:lnTo>
                  <a:pt x="129764" y="109816"/>
                </a:lnTo>
                <a:cubicBezTo>
                  <a:pt x="126339" y="106390"/>
                  <a:pt x="121704" y="105181"/>
                  <a:pt x="117271" y="105987"/>
                </a:cubicBezTo>
                <a:lnTo>
                  <a:pt x="108405" y="97121"/>
                </a:lnTo>
                <a:cubicBezTo>
                  <a:pt x="116264" y="87047"/>
                  <a:pt x="120898" y="74151"/>
                  <a:pt x="120898" y="60449"/>
                </a:cubicBezTo>
                <a:cubicBezTo>
                  <a:pt x="120898" y="27202"/>
                  <a:pt x="93696" y="0"/>
                  <a:pt x="60449" y="0"/>
                </a:cubicBezTo>
                <a:cubicBezTo>
                  <a:pt x="27202" y="0"/>
                  <a:pt x="0" y="27202"/>
                  <a:pt x="0" y="60449"/>
                </a:cubicBezTo>
                <a:cubicBezTo>
                  <a:pt x="0" y="93696"/>
                  <a:pt x="27202" y="120898"/>
                  <a:pt x="60449" y="120898"/>
                </a:cubicBezTo>
                <a:cubicBezTo>
                  <a:pt x="74151" y="120898"/>
                  <a:pt x="86845" y="116264"/>
                  <a:pt x="97121" y="108405"/>
                </a:cubicBezTo>
                <a:lnTo>
                  <a:pt x="105987" y="117271"/>
                </a:lnTo>
                <a:cubicBezTo>
                  <a:pt x="105181" y="121704"/>
                  <a:pt x="106390" y="126339"/>
                  <a:pt x="109816" y="129764"/>
                </a:cubicBezTo>
                <a:lnTo>
                  <a:pt x="135003" y="154951"/>
                </a:lnTo>
                <a:cubicBezTo>
                  <a:pt x="137824" y="157772"/>
                  <a:pt x="141451" y="159183"/>
                  <a:pt x="145078" y="159183"/>
                </a:cubicBezTo>
                <a:cubicBezTo>
                  <a:pt x="148705" y="159183"/>
                  <a:pt x="152332" y="157772"/>
                  <a:pt x="155153" y="154951"/>
                </a:cubicBezTo>
                <a:cubicBezTo>
                  <a:pt x="160392" y="149309"/>
                  <a:pt x="160392" y="140443"/>
                  <a:pt x="154951" y="135003"/>
                </a:cubicBezTo>
                <a:close/>
                <a:moveTo>
                  <a:pt x="60248" y="108607"/>
                </a:moveTo>
                <a:cubicBezTo>
                  <a:pt x="33650" y="108607"/>
                  <a:pt x="11888" y="86845"/>
                  <a:pt x="11888" y="60248"/>
                </a:cubicBezTo>
                <a:cubicBezTo>
                  <a:pt x="11888" y="33650"/>
                  <a:pt x="33650" y="11888"/>
                  <a:pt x="60248" y="11888"/>
                </a:cubicBezTo>
                <a:cubicBezTo>
                  <a:pt x="86845" y="11888"/>
                  <a:pt x="108607" y="33650"/>
                  <a:pt x="108607" y="60248"/>
                </a:cubicBezTo>
                <a:cubicBezTo>
                  <a:pt x="108607" y="86845"/>
                  <a:pt x="86845" y="108607"/>
                  <a:pt x="60248" y="10860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984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900" dirty="0"/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7AD243B9-4F33-4BE1-1473-01B0D277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1" y="1825105"/>
            <a:ext cx="178935" cy="178935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37FEB86-855B-B479-E025-CED79E1BC7CF}"/>
              </a:ext>
            </a:extLst>
          </p:cNvPr>
          <p:cNvSpPr txBox="1"/>
          <p:nvPr/>
        </p:nvSpPr>
        <p:spPr>
          <a:xfrm>
            <a:off x="2924175" y="52175"/>
            <a:ext cx="1840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문서관리 </a:t>
            </a:r>
            <a:r>
              <a:rPr lang="en-US" altLang="ko-KR" sz="1000" dirty="0"/>
              <a:t>– </a:t>
            </a:r>
            <a:r>
              <a:rPr lang="ko-KR" altLang="en-US" sz="1000" dirty="0"/>
              <a:t>파일업로드 기능</a:t>
            </a:r>
          </a:p>
        </p:txBody>
      </p:sp>
      <p:sp>
        <p:nvSpPr>
          <p:cNvPr id="146" name="Shape 152">
            <a:extLst>
              <a:ext uri="{FF2B5EF4-FFF2-40B4-BE49-F238E27FC236}">
                <a16:creationId xmlns:a16="http://schemas.microsoft.com/office/drawing/2014/main" id="{B80FDDD8-EF7E-1F10-5E2E-683E749B1168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b="1" dirty="0">
                <a:latin typeface="+mn-ea"/>
                <a:cs typeface="Arial"/>
                <a:sym typeface="Arial"/>
              </a:rPr>
              <a:t>문서관리</a:t>
            </a:r>
            <a:endParaRPr lang="ko-KR" sz="900" b="1" dirty="0">
              <a:latin typeface="+mn-ea"/>
              <a:cs typeface="Arial"/>
              <a:sym typeface="Arial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DAD3C147-093E-4F61-5483-CCEF3689F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0D45AC1-2388-77D9-CA02-2D5AF0A2D5CE}"/>
              </a:ext>
            </a:extLst>
          </p:cNvPr>
          <p:cNvCxnSpPr>
            <a:cxnSpLocks/>
          </p:cNvCxnSpPr>
          <p:nvPr/>
        </p:nvCxnSpPr>
        <p:spPr>
          <a:xfrm>
            <a:off x="2419970" y="1292280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F988B00-1CDF-2CCF-8404-980CA86E2E3B}"/>
              </a:ext>
            </a:extLst>
          </p:cNvPr>
          <p:cNvCxnSpPr>
            <a:cxnSpLocks/>
          </p:cNvCxnSpPr>
          <p:nvPr/>
        </p:nvCxnSpPr>
        <p:spPr>
          <a:xfrm>
            <a:off x="3705225" y="835025"/>
            <a:ext cx="0" cy="5600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E62B1A6-68F0-ABB0-92BF-1737AEE35EA7}"/>
              </a:ext>
            </a:extLst>
          </p:cNvPr>
          <p:cNvSpPr txBox="1"/>
          <p:nvPr/>
        </p:nvSpPr>
        <p:spPr>
          <a:xfrm>
            <a:off x="2727901" y="961549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내 폴더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6DE4D41-014B-E8C8-8663-FC5B1B26BA15}"/>
              </a:ext>
            </a:extLst>
          </p:cNvPr>
          <p:cNvSpPr txBox="1"/>
          <p:nvPr/>
        </p:nvSpPr>
        <p:spPr>
          <a:xfrm>
            <a:off x="4011432" y="961549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내 파일</a:t>
            </a: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F69D15A8-9017-19C4-D309-3D2D4BF1A8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55" y="968430"/>
            <a:ext cx="225513" cy="225513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ACC5779-81AE-9EF8-2C5B-ED54CF2BF1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33" y="992490"/>
            <a:ext cx="157030" cy="157030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21A56723-1EA4-815D-7D4D-559E7EBC334E}"/>
              </a:ext>
            </a:extLst>
          </p:cNvPr>
          <p:cNvSpPr txBox="1"/>
          <p:nvPr/>
        </p:nvSpPr>
        <p:spPr>
          <a:xfrm>
            <a:off x="2468989" y="3499081"/>
            <a:ext cx="1236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새로운 폴더를 생성하세요</a:t>
            </a:r>
          </a:p>
        </p:txBody>
      </p:sp>
      <p:pic>
        <p:nvPicPr>
          <p:cNvPr id="241" name="그림 240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9D011951-031F-EAEA-89FA-9504B6A8E40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33" y="3140826"/>
            <a:ext cx="327984" cy="327984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AFD75BAF-4FF7-DD51-AC24-99FA9FFE6A56}"/>
              </a:ext>
            </a:extLst>
          </p:cNvPr>
          <p:cNvSpPr txBox="1"/>
          <p:nvPr/>
        </p:nvSpPr>
        <p:spPr>
          <a:xfrm>
            <a:off x="5544170" y="3546706"/>
            <a:ext cx="1146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파일을 업로드 해주세요</a:t>
            </a:r>
          </a:p>
        </p:txBody>
      </p:sp>
      <p:pic>
        <p:nvPicPr>
          <p:cNvPr id="243" name="그림 242">
            <a:extLst>
              <a:ext uri="{FF2B5EF4-FFF2-40B4-BE49-F238E27FC236}">
                <a16:creationId xmlns:a16="http://schemas.microsoft.com/office/drawing/2014/main" id="{ABB50425-F09B-F518-DCA4-BC592EA6978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14" y="3089451"/>
            <a:ext cx="371159" cy="371159"/>
          </a:xfrm>
          <a:prstGeom prst="rect">
            <a:avLst/>
          </a:prstGeom>
        </p:spPr>
      </p:pic>
      <p:pic>
        <p:nvPicPr>
          <p:cNvPr id="247" name="그림 246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48D4DA0F-A7BF-2BEE-E5D6-F945E94830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66" y="930444"/>
            <a:ext cx="225511" cy="225511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30177596-E138-809C-6AA6-ED6C36195B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43" y="951582"/>
            <a:ext cx="183234" cy="183234"/>
          </a:xfrm>
          <a:prstGeom prst="rect">
            <a:avLst/>
          </a:prstGeom>
        </p:spPr>
      </p:pic>
      <p:sp>
        <p:nvSpPr>
          <p:cNvPr id="246" name="타원 245">
            <a:extLst>
              <a:ext uri="{FF2B5EF4-FFF2-40B4-BE49-F238E27FC236}">
                <a16:creationId xmlns:a16="http://schemas.microsoft.com/office/drawing/2014/main" id="{2C08D896-E6F4-5608-0499-9BC6170E800C}"/>
              </a:ext>
            </a:extLst>
          </p:cNvPr>
          <p:cNvSpPr/>
          <p:nvPr/>
        </p:nvSpPr>
        <p:spPr>
          <a:xfrm>
            <a:off x="7761573" y="8874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5C924C1F-6A05-B3E5-A79C-7C8A47561249}"/>
              </a:ext>
            </a:extLst>
          </p:cNvPr>
          <p:cNvSpPr/>
          <p:nvPr/>
        </p:nvSpPr>
        <p:spPr>
          <a:xfrm>
            <a:off x="8541935" y="896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5F81315-D247-789B-8D1B-56128C458AAE}"/>
              </a:ext>
            </a:extLst>
          </p:cNvPr>
          <p:cNvSpPr/>
          <p:nvPr/>
        </p:nvSpPr>
        <p:spPr>
          <a:xfrm>
            <a:off x="3284722" y="3050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7122ACF-BC28-7F8E-065A-4F5C36C64D6E}"/>
              </a:ext>
            </a:extLst>
          </p:cNvPr>
          <p:cNvSpPr/>
          <p:nvPr/>
        </p:nvSpPr>
        <p:spPr>
          <a:xfrm>
            <a:off x="6407604" y="29905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45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25C14-0113-810B-D371-78CE4FA290E2}"/>
              </a:ext>
            </a:extLst>
          </p:cNvPr>
          <p:cNvSpPr/>
          <p:nvPr/>
        </p:nvSpPr>
        <p:spPr>
          <a:xfrm>
            <a:off x="286370" y="422275"/>
            <a:ext cx="8382000" cy="6013450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A8D0839-5826-73B2-A18D-B9D6678944F0}"/>
              </a:ext>
            </a:extLst>
          </p:cNvPr>
          <p:cNvCxnSpPr>
            <a:cxnSpLocks/>
          </p:cNvCxnSpPr>
          <p:nvPr/>
        </p:nvCxnSpPr>
        <p:spPr>
          <a:xfrm>
            <a:off x="2425668" y="835025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48">
            <a:extLst>
              <a:ext uri="{FF2B5EF4-FFF2-40B4-BE49-F238E27FC236}">
                <a16:creationId xmlns:a16="http://schemas.microsoft.com/office/drawing/2014/main" id="{43AB79DC-6AE9-8368-9B74-08E602199D23}"/>
              </a:ext>
            </a:extLst>
          </p:cNvPr>
          <p:cNvSpPr/>
          <p:nvPr/>
        </p:nvSpPr>
        <p:spPr>
          <a:xfrm>
            <a:off x="7022516" y="530295"/>
            <a:ext cx="1579479" cy="223237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마이페이지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8BC9E19A-E3B5-6A2A-0D8B-C2E29B956B88}"/>
              </a:ext>
            </a:extLst>
          </p:cNvPr>
          <p:cNvCxnSpPr>
            <a:cxnSpLocks/>
          </p:cNvCxnSpPr>
          <p:nvPr/>
        </p:nvCxnSpPr>
        <p:spPr>
          <a:xfrm flipV="1">
            <a:off x="2419970" y="422275"/>
            <a:ext cx="0" cy="60134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5">
            <a:extLst>
              <a:ext uri="{FF2B5EF4-FFF2-40B4-BE49-F238E27FC236}">
                <a16:creationId xmlns:a16="http://schemas.microsoft.com/office/drawing/2014/main" id="{B26767DC-F320-A1D8-0E9A-9FBDAB96E295}"/>
              </a:ext>
            </a:extLst>
          </p:cNvPr>
          <p:cNvSpPr/>
          <p:nvPr/>
        </p:nvSpPr>
        <p:spPr>
          <a:xfrm>
            <a:off x="555628" y="541796"/>
            <a:ext cx="1704352" cy="525644"/>
          </a:xfrm>
          <a:prstGeom prst="roundRect">
            <a:avLst>
              <a:gd name="adj" fmla="val 92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hape 16">
            <a:extLst>
              <a:ext uri="{FF2B5EF4-FFF2-40B4-BE49-F238E27FC236}">
                <a16:creationId xmlns:a16="http://schemas.microsoft.com/office/drawing/2014/main" id="{689B25B4-39CC-7676-89B3-378A41CEBF68}"/>
              </a:ext>
            </a:extLst>
          </p:cNvPr>
          <p:cNvSpPr/>
          <p:nvPr/>
        </p:nvSpPr>
        <p:spPr>
          <a:xfrm>
            <a:off x="9421446" y="288125"/>
            <a:ext cx="270021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(</a:t>
            </a:r>
            <a:r>
              <a:rPr lang="ko-KR" altLang="en-U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화면설명</a:t>
            </a: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" name="Shape 17">
            <a:extLst>
              <a:ext uri="{FF2B5EF4-FFF2-40B4-BE49-F238E27FC236}">
                <a16:creationId xmlns:a16="http://schemas.microsoft.com/office/drawing/2014/main" id="{971E61BB-88B4-885B-08F4-4EDA4848C0B7}"/>
              </a:ext>
            </a:extLst>
          </p:cNvPr>
          <p:cNvSpPr/>
          <p:nvPr/>
        </p:nvSpPr>
        <p:spPr>
          <a:xfrm>
            <a:off x="8157635" y="42759"/>
            <a:ext cx="575514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1" name="Shape 18">
            <a:extLst>
              <a:ext uri="{FF2B5EF4-FFF2-40B4-BE49-F238E27FC236}">
                <a16:creationId xmlns:a16="http://schemas.microsoft.com/office/drawing/2014/main" id="{7D199C61-E9B6-5302-3AB3-8912404EAB9D}"/>
              </a:ext>
            </a:extLst>
          </p:cNvPr>
          <p:cNvSpPr/>
          <p:nvPr/>
        </p:nvSpPr>
        <p:spPr>
          <a:xfrm>
            <a:off x="2228345" y="42759"/>
            <a:ext cx="681423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FFC07D29-79E6-83C2-81FE-093B6F986038}"/>
              </a:ext>
            </a:extLst>
          </p:cNvPr>
          <p:cNvSpPr/>
          <p:nvPr/>
        </p:nvSpPr>
        <p:spPr>
          <a:xfrm>
            <a:off x="70339" y="50805"/>
            <a:ext cx="824523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0">
            <a:extLst>
              <a:ext uri="{FF2B5EF4-FFF2-40B4-BE49-F238E27FC236}">
                <a16:creationId xmlns:a16="http://schemas.microsoft.com/office/drawing/2014/main" id="{1A391E30-9762-8C82-8D8E-8E9A3D7F6576}"/>
              </a:ext>
            </a:extLst>
          </p:cNvPr>
          <p:cNvSpPr/>
          <p:nvPr/>
        </p:nvSpPr>
        <p:spPr>
          <a:xfrm>
            <a:off x="74248" y="49220"/>
            <a:ext cx="781538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14" name="Shape 21">
            <a:extLst>
              <a:ext uri="{FF2B5EF4-FFF2-40B4-BE49-F238E27FC236}">
                <a16:creationId xmlns:a16="http://schemas.microsoft.com/office/drawing/2014/main" id="{867A14C4-3D71-E749-F6A3-9E100B3A5AC1}"/>
              </a:ext>
            </a:extLst>
          </p:cNvPr>
          <p:cNvSpPr/>
          <p:nvPr/>
        </p:nvSpPr>
        <p:spPr>
          <a:xfrm>
            <a:off x="9421447" y="49221"/>
            <a:ext cx="824523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23">
            <a:extLst>
              <a:ext uri="{FF2B5EF4-FFF2-40B4-BE49-F238E27FC236}">
                <a16:creationId xmlns:a16="http://schemas.microsoft.com/office/drawing/2014/main" id="{39903858-770B-6D9A-0EE7-EC265295733F}"/>
              </a:ext>
            </a:extLst>
          </p:cNvPr>
          <p:cNvCxnSpPr/>
          <p:nvPr/>
        </p:nvCxnSpPr>
        <p:spPr>
          <a:xfrm>
            <a:off x="9429262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4">
            <a:extLst>
              <a:ext uri="{FF2B5EF4-FFF2-40B4-BE49-F238E27FC236}">
                <a16:creationId xmlns:a16="http://schemas.microsoft.com/office/drawing/2014/main" id="{42B15D72-F8D5-101E-8D7E-317B542669F6}"/>
              </a:ext>
            </a:extLst>
          </p:cNvPr>
          <p:cNvCxnSpPr/>
          <p:nvPr/>
        </p:nvCxnSpPr>
        <p:spPr>
          <a:xfrm>
            <a:off x="82064" y="293646"/>
            <a:ext cx="12036249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5">
            <a:extLst>
              <a:ext uri="{FF2B5EF4-FFF2-40B4-BE49-F238E27FC236}">
                <a16:creationId xmlns:a16="http://schemas.microsoft.com/office/drawing/2014/main" id="{40135BA3-04E1-9ADC-EB2A-E15AEB75B883}"/>
              </a:ext>
            </a:extLst>
          </p:cNvPr>
          <p:cNvCxnSpPr>
            <a:cxnSpLocks/>
          </p:cNvCxnSpPr>
          <p:nvPr/>
        </p:nvCxnSpPr>
        <p:spPr>
          <a:xfrm>
            <a:off x="10245969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26">
            <a:extLst>
              <a:ext uri="{FF2B5EF4-FFF2-40B4-BE49-F238E27FC236}">
                <a16:creationId xmlns:a16="http://schemas.microsoft.com/office/drawing/2014/main" id="{3F45E249-8C53-7D1D-E8EB-5C896EE1070A}"/>
              </a:ext>
            </a:extLst>
          </p:cNvPr>
          <p:cNvCxnSpPr/>
          <p:nvPr/>
        </p:nvCxnSpPr>
        <p:spPr>
          <a:xfrm>
            <a:off x="9437077" y="658812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7">
            <a:extLst>
              <a:ext uri="{FF2B5EF4-FFF2-40B4-BE49-F238E27FC236}">
                <a16:creationId xmlns:a16="http://schemas.microsoft.com/office/drawing/2014/main" id="{B07390C0-CF2B-DD96-3AB7-1DFC4B6CF4D0}"/>
              </a:ext>
            </a:extLst>
          </p:cNvPr>
          <p:cNvCxnSpPr/>
          <p:nvPr/>
        </p:nvCxnSpPr>
        <p:spPr>
          <a:xfrm>
            <a:off x="9437077" y="561975"/>
            <a:ext cx="2684583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">
            <a:extLst>
              <a:ext uri="{FF2B5EF4-FFF2-40B4-BE49-F238E27FC236}">
                <a16:creationId xmlns:a16="http://schemas.microsoft.com/office/drawing/2014/main" id="{F069878F-EE1A-E4F8-556C-F33872A6E88E}"/>
              </a:ext>
            </a:extLst>
          </p:cNvPr>
          <p:cNvCxnSpPr/>
          <p:nvPr/>
        </p:nvCxnSpPr>
        <p:spPr>
          <a:xfrm>
            <a:off x="883138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9">
            <a:extLst>
              <a:ext uri="{FF2B5EF4-FFF2-40B4-BE49-F238E27FC236}">
                <a16:creationId xmlns:a16="http://schemas.microsoft.com/office/drawing/2014/main" id="{648D8E55-C82D-B609-3B44-4D0A376967D8}"/>
              </a:ext>
            </a:extLst>
          </p:cNvPr>
          <p:cNvSpPr/>
          <p:nvPr/>
        </p:nvSpPr>
        <p:spPr>
          <a:xfrm>
            <a:off x="9437079" y="71491"/>
            <a:ext cx="808891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29" name="Shape 30">
            <a:extLst>
              <a:ext uri="{FF2B5EF4-FFF2-40B4-BE49-F238E27FC236}">
                <a16:creationId xmlns:a16="http://schemas.microsoft.com/office/drawing/2014/main" id="{49BED23F-0336-A614-1882-2C6103BEF3C6}"/>
              </a:ext>
            </a:extLst>
          </p:cNvPr>
          <p:cNvSpPr/>
          <p:nvPr/>
        </p:nvSpPr>
        <p:spPr>
          <a:xfrm>
            <a:off x="10242062" y="71225"/>
            <a:ext cx="1828337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서비스명</a:t>
            </a:r>
            <a:endParaRPr lang="ko-KR" altLang="en-US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A14A40A3-AD38-37EB-4263-B4BE4F496C54}"/>
              </a:ext>
            </a:extLst>
          </p:cNvPr>
          <p:cNvSpPr/>
          <p:nvPr/>
        </p:nvSpPr>
        <p:spPr>
          <a:xfrm>
            <a:off x="70339" y="44454"/>
            <a:ext cx="12051323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28">
            <a:extLst>
              <a:ext uri="{FF2B5EF4-FFF2-40B4-BE49-F238E27FC236}">
                <a16:creationId xmlns:a16="http://schemas.microsoft.com/office/drawing/2014/main" id="{90684ABC-1C0D-94E0-6542-A5B24CA4A6AD}"/>
              </a:ext>
            </a:extLst>
          </p:cNvPr>
          <p:cNvCxnSpPr/>
          <p:nvPr/>
        </p:nvCxnSpPr>
        <p:spPr>
          <a:xfrm>
            <a:off x="2231609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A1C7A715-D0CC-B3AB-1417-8A9FDDE80B6B}"/>
              </a:ext>
            </a:extLst>
          </p:cNvPr>
          <p:cNvCxnSpPr/>
          <p:nvPr/>
        </p:nvCxnSpPr>
        <p:spPr>
          <a:xfrm>
            <a:off x="2900775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28">
            <a:extLst>
              <a:ext uri="{FF2B5EF4-FFF2-40B4-BE49-F238E27FC236}">
                <a16:creationId xmlns:a16="http://schemas.microsoft.com/office/drawing/2014/main" id="{5F9AF994-A84F-7A76-08BE-0E933C4F52E0}"/>
              </a:ext>
            </a:extLst>
          </p:cNvPr>
          <p:cNvCxnSpPr/>
          <p:nvPr/>
        </p:nvCxnSpPr>
        <p:spPr>
          <a:xfrm>
            <a:off x="8152714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28">
            <a:extLst>
              <a:ext uri="{FF2B5EF4-FFF2-40B4-BE49-F238E27FC236}">
                <a16:creationId xmlns:a16="http://schemas.microsoft.com/office/drawing/2014/main" id="{F6EDE81F-F37C-C65B-D255-9DDF189DDC5A}"/>
              </a:ext>
            </a:extLst>
          </p:cNvPr>
          <p:cNvCxnSpPr/>
          <p:nvPr/>
        </p:nvCxnSpPr>
        <p:spPr>
          <a:xfrm>
            <a:off x="873063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30" name="표 229">
            <a:extLst>
              <a:ext uri="{FF2B5EF4-FFF2-40B4-BE49-F238E27FC236}">
                <a16:creationId xmlns:a16="http://schemas.microsoft.com/office/drawing/2014/main" id="{559A2A8B-F852-827D-8941-41C216786E8E}"/>
              </a:ext>
            </a:extLst>
          </p:cNvPr>
          <p:cNvGraphicFramePr>
            <a:graphicFrameLocks noGrp="1"/>
          </p:cNvGraphicFramePr>
          <p:nvPr/>
        </p:nvGraphicFramePr>
        <p:xfrm>
          <a:off x="9472991" y="589139"/>
          <a:ext cx="2645322" cy="113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36024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93699"/>
                  </a:ext>
                </a:extLst>
              </a:tr>
              <a:tr h="226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  <a:sym typeface="YDI2002" pitchFamily="18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19783"/>
                  </a:ext>
                </a:extLst>
              </a:tr>
            </a:tbl>
          </a:graphicData>
        </a:graphic>
      </p:graphicFrame>
      <p:sp>
        <p:nvSpPr>
          <p:cNvPr id="141" name="Shape 152">
            <a:extLst>
              <a:ext uri="{FF2B5EF4-FFF2-40B4-BE49-F238E27FC236}">
                <a16:creationId xmlns:a16="http://schemas.microsoft.com/office/drawing/2014/main" id="{B1257F7F-7D77-EA6D-2506-AB407B2551C9}"/>
              </a:ext>
            </a:extLst>
          </p:cNvPr>
          <p:cNvSpPr txBox="1"/>
          <p:nvPr/>
        </p:nvSpPr>
        <p:spPr>
          <a:xfrm>
            <a:off x="757900" y="1304980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+mn-ea"/>
                <a:cs typeface="Arial"/>
                <a:sym typeface="Arial"/>
              </a:rPr>
              <a:t>공고검색</a:t>
            </a:r>
            <a:endParaRPr lang="ko-KR" sz="900" b="1" dirty="0">
              <a:solidFill>
                <a:schemeClr val="bg1">
                  <a:lumMod val="7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2" name="Shape 152">
            <a:extLst>
              <a:ext uri="{FF2B5EF4-FFF2-40B4-BE49-F238E27FC236}">
                <a16:creationId xmlns:a16="http://schemas.microsoft.com/office/drawing/2014/main" id="{66152FE5-504B-38BD-AB1F-C1CFD42D376A}"/>
              </a:ext>
            </a:extLst>
          </p:cNvPr>
          <p:cNvSpPr txBox="1"/>
          <p:nvPr/>
        </p:nvSpPr>
        <p:spPr>
          <a:xfrm>
            <a:off x="757900" y="1791941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  <a:cs typeface="Arial"/>
                <a:sym typeface="Arial"/>
              </a:rPr>
              <a:t>즐겨찾기</a:t>
            </a:r>
            <a:endParaRPr lang="ko-KR" sz="900" dirty="0">
              <a:solidFill>
                <a:schemeClr val="bg1">
                  <a:lumMod val="65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3" name="그래픽 155" descr="돋보기">
            <a:extLst>
              <a:ext uri="{FF2B5EF4-FFF2-40B4-BE49-F238E27FC236}">
                <a16:creationId xmlns:a16="http://schemas.microsoft.com/office/drawing/2014/main" id="{F23F308F-3A25-C01D-BEBA-3B5FA73DDD02}"/>
              </a:ext>
            </a:extLst>
          </p:cNvPr>
          <p:cNvSpPr/>
          <p:nvPr/>
        </p:nvSpPr>
        <p:spPr>
          <a:xfrm>
            <a:off x="692961" y="1357394"/>
            <a:ext cx="159056" cy="159182"/>
          </a:xfrm>
          <a:custGeom>
            <a:avLst/>
            <a:gdLst>
              <a:gd name="connsiteX0" fmla="*/ 154951 w 159056"/>
              <a:gd name="connsiteY0" fmla="*/ 135003 h 159182"/>
              <a:gd name="connsiteX1" fmla="*/ 129764 w 159056"/>
              <a:gd name="connsiteY1" fmla="*/ 109816 h 159182"/>
              <a:gd name="connsiteX2" fmla="*/ 117271 w 159056"/>
              <a:gd name="connsiteY2" fmla="*/ 105987 h 159182"/>
              <a:gd name="connsiteX3" fmla="*/ 108405 w 159056"/>
              <a:gd name="connsiteY3" fmla="*/ 97121 h 159182"/>
              <a:gd name="connsiteX4" fmla="*/ 120898 w 159056"/>
              <a:gd name="connsiteY4" fmla="*/ 60449 h 159182"/>
              <a:gd name="connsiteX5" fmla="*/ 60449 w 159056"/>
              <a:gd name="connsiteY5" fmla="*/ 0 h 159182"/>
              <a:gd name="connsiteX6" fmla="*/ 0 w 159056"/>
              <a:gd name="connsiteY6" fmla="*/ 60449 h 159182"/>
              <a:gd name="connsiteX7" fmla="*/ 60449 w 159056"/>
              <a:gd name="connsiteY7" fmla="*/ 120898 h 159182"/>
              <a:gd name="connsiteX8" fmla="*/ 97121 w 159056"/>
              <a:gd name="connsiteY8" fmla="*/ 108405 h 159182"/>
              <a:gd name="connsiteX9" fmla="*/ 105987 w 159056"/>
              <a:gd name="connsiteY9" fmla="*/ 117271 h 159182"/>
              <a:gd name="connsiteX10" fmla="*/ 109816 w 159056"/>
              <a:gd name="connsiteY10" fmla="*/ 129764 h 159182"/>
              <a:gd name="connsiteX11" fmla="*/ 135003 w 159056"/>
              <a:gd name="connsiteY11" fmla="*/ 154951 h 159182"/>
              <a:gd name="connsiteX12" fmla="*/ 145078 w 159056"/>
              <a:gd name="connsiteY12" fmla="*/ 159183 h 159182"/>
              <a:gd name="connsiteX13" fmla="*/ 155153 w 159056"/>
              <a:gd name="connsiteY13" fmla="*/ 154951 h 159182"/>
              <a:gd name="connsiteX14" fmla="*/ 154951 w 159056"/>
              <a:gd name="connsiteY14" fmla="*/ 135003 h 159182"/>
              <a:gd name="connsiteX15" fmla="*/ 60248 w 159056"/>
              <a:gd name="connsiteY15" fmla="*/ 108607 h 159182"/>
              <a:gd name="connsiteX16" fmla="*/ 11888 w 159056"/>
              <a:gd name="connsiteY16" fmla="*/ 60248 h 159182"/>
              <a:gd name="connsiteX17" fmla="*/ 60248 w 159056"/>
              <a:gd name="connsiteY17" fmla="*/ 11888 h 159182"/>
              <a:gd name="connsiteX18" fmla="*/ 108607 w 159056"/>
              <a:gd name="connsiteY18" fmla="*/ 60248 h 159182"/>
              <a:gd name="connsiteX19" fmla="*/ 60248 w 159056"/>
              <a:gd name="connsiteY19" fmla="*/ 108607 h 15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9056" h="159182">
                <a:moveTo>
                  <a:pt x="154951" y="135003"/>
                </a:moveTo>
                <a:lnTo>
                  <a:pt x="129764" y="109816"/>
                </a:lnTo>
                <a:cubicBezTo>
                  <a:pt x="126339" y="106390"/>
                  <a:pt x="121704" y="105181"/>
                  <a:pt x="117271" y="105987"/>
                </a:cubicBezTo>
                <a:lnTo>
                  <a:pt x="108405" y="97121"/>
                </a:lnTo>
                <a:cubicBezTo>
                  <a:pt x="116264" y="87047"/>
                  <a:pt x="120898" y="74151"/>
                  <a:pt x="120898" y="60449"/>
                </a:cubicBezTo>
                <a:cubicBezTo>
                  <a:pt x="120898" y="27202"/>
                  <a:pt x="93696" y="0"/>
                  <a:pt x="60449" y="0"/>
                </a:cubicBezTo>
                <a:cubicBezTo>
                  <a:pt x="27202" y="0"/>
                  <a:pt x="0" y="27202"/>
                  <a:pt x="0" y="60449"/>
                </a:cubicBezTo>
                <a:cubicBezTo>
                  <a:pt x="0" y="93696"/>
                  <a:pt x="27202" y="120898"/>
                  <a:pt x="60449" y="120898"/>
                </a:cubicBezTo>
                <a:cubicBezTo>
                  <a:pt x="74151" y="120898"/>
                  <a:pt x="86845" y="116264"/>
                  <a:pt x="97121" y="108405"/>
                </a:cubicBezTo>
                <a:lnTo>
                  <a:pt x="105987" y="117271"/>
                </a:lnTo>
                <a:cubicBezTo>
                  <a:pt x="105181" y="121704"/>
                  <a:pt x="106390" y="126339"/>
                  <a:pt x="109816" y="129764"/>
                </a:cubicBezTo>
                <a:lnTo>
                  <a:pt x="135003" y="154951"/>
                </a:lnTo>
                <a:cubicBezTo>
                  <a:pt x="137824" y="157772"/>
                  <a:pt x="141451" y="159183"/>
                  <a:pt x="145078" y="159183"/>
                </a:cubicBezTo>
                <a:cubicBezTo>
                  <a:pt x="148705" y="159183"/>
                  <a:pt x="152332" y="157772"/>
                  <a:pt x="155153" y="154951"/>
                </a:cubicBezTo>
                <a:cubicBezTo>
                  <a:pt x="160392" y="149309"/>
                  <a:pt x="160392" y="140443"/>
                  <a:pt x="154951" y="135003"/>
                </a:cubicBezTo>
                <a:close/>
                <a:moveTo>
                  <a:pt x="60248" y="108607"/>
                </a:moveTo>
                <a:cubicBezTo>
                  <a:pt x="33650" y="108607"/>
                  <a:pt x="11888" y="86845"/>
                  <a:pt x="11888" y="60248"/>
                </a:cubicBezTo>
                <a:cubicBezTo>
                  <a:pt x="11888" y="33650"/>
                  <a:pt x="33650" y="11888"/>
                  <a:pt x="60248" y="11888"/>
                </a:cubicBezTo>
                <a:cubicBezTo>
                  <a:pt x="86845" y="11888"/>
                  <a:pt x="108607" y="33650"/>
                  <a:pt x="108607" y="60248"/>
                </a:cubicBezTo>
                <a:cubicBezTo>
                  <a:pt x="108607" y="86845"/>
                  <a:pt x="86845" y="108607"/>
                  <a:pt x="60248" y="10860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984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900" dirty="0"/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7AD243B9-4F33-4BE1-1473-01B0D277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1" y="1825105"/>
            <a:ext cx="178935" cy="178935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37FEB86-855B-B479-E025-CED79E1BC7CF}"/>
              </a:ext>
            </a:extLst>
          </p:cNvPr>
          <p:cNvSpPr txBox="1"/>
          <p:nvPr/>
        </p:nvSpPr>
        <p:spPr>
          <a:xfrm>
            <a:off x="2924175" y="52175"/>
            <a:ext cx="1840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문서관리 </a:t>
            </a:r>
            <a:r>
              <a:rPr lang="en-US" altLang="ko-KR" sz="1000" dirty="0"/>
              <a:t>– </a:t>
            </a:r>
            <a:r>
              <a:rPr lang="ko-KR" altLang="en-US" sz="1000" dirty="0"/>
              <a:t>파일업로드 기능</a:t>
            </a:r>
          </a:p>
        </p:txBody>
      </p:sp>
      <p:sp>
        <p:nvSpPr>
          <p:cNvPr id="146" name="Shape 152">
            <a:extLst>
              <a:ext uri="{FF2B5EF4-FFF2-40B4-BE49-F238E27FC236}">
                <a16:creationId xmlns:a16="http://schemas.microsoft.com/office/drawing/2014/main" id="{B80FDDD8-EF7E-1F10-5E2E-683E749B1168}"/>
              </a:ext>
            </a:extLst>
          </p:cNvPr>
          <p:cNvSpPr txBox="1"/>
          <p:nvPr/>
        </p:nvSpPr>
        <p:spPr>
          <a:xfrm>
            <a:off x="760659" y="2263046"/>
            <a:ext cx="916905" cy="264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900" b="1" dirty="0">
                <a:latin typeface="+mn-ea"/>
                <a:cs typeface="Arial"/>
                <a:sym typeface="Arial"/>
              </a:rPr>
              <a:t>문서관리</a:t>
            </a:r>
            <a:endParaRPr lang="ko-KR" sz="900" b="1" dirty="0">
              <a:latin typeface="+mn-ea"/>
              <a:cs typeface="Arial"/>
              <a:sym typeface="Arial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DAD3C147-093E-4F61-5483-CCEF3689F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" y="2262029"/>
            <a:ext cx="225513" cy="225513"/>
          </a:xfrm>
          <a:prstGeom prst="rect">
            <a:avLst/>
          </a:prstGeom>
        </p:spPr>
      </p:pic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0D45AC1-2388-77D9-CA02-2D5AF0A2D5CE}"/>
              </a:ext>
            </a:extLst>
          </p:cNvPr>
          <p:cNvCxnSpPr>
            <a:cxnSpLocks/>
          </p:cNvCxnSpPr>
          <p:nvPr/>
        </p:nvCxnSpPr>
        <p:spPr>
          <a:xfrm>
            <a:off x="2419970" y="1292280"/>
            <a:ext cx="62484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F988B00-1CDF-2CCF-8404-980CA86E2E3B}"/>
              </a:ext>
            </a:extLst>
          </p:cNvPr>
          <p:cNvCxnSpPr>
            <a:cxnSpLocks/>
          </p:cNvCxnSpPr>
          <p:nvPr/>
        </p:nvCxnSpPr>
        <p:spPr>
          <a:xfrm>
            <a:off x="3705225" y="835025"/>
            <a:ext cx="0" cy="56007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E62B1A6-68F0-ABB0-92BF-1737AEE35EA7}"/>
              </a:ext>
            </a:extLst>
          </p:cNvPr>
          <p:cNvSpPr txBox="1"/>
          <p:nvPr/>
        </p:nvSpPr>
        <p:spPr>
          <a:xfrm>
            <a:off x="2727901" y="961549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내 폴더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6DE4D41-014B-E8C8-8663-FC5B1B26BA15}"/>
              </a:ext>
            </a:extLst>
          </p:cNvPr>
          <p:cNvSpPr txBox="1"/>
          <p:nvPr/>
        </p:nvSpPr>
        <p:spPr>
          <a:xfrm>
            <a:off x="4011432" y="961549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내 파일</a:t>
            </a: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F69D15A8-9017-19C4-D309-3D2D4BF1A8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55" y="968430"/>
            <a:ext cx="225513" cy="225513"/>
          </a:xfrm>
          <a:prstGeom prst="rect">
            <a:avLst/>
          </a:prstGeom>
        </p:spPr>
      </p:pic>
      <p:pic>
        <p:nvPicPr>
          <p:cNvPr id="234" name="그림 233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94532C39-71E0-42BF-E730-19E0098C40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66" y="930444"/>
            <a:ext cx="225511" cy="225511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4A33E753-945E-672F-5564-AAD84A51CE5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43" y="951582"/>
            <a:ext cx="183234" cy="183234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ACC5779-81AE-9EF8-2C5B-ED54CF2BF1B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33" y="992490"/>
            <a:ext cx="157030" cy="1570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C11A4-39AD-1FB7-8B31-50E22E7DB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54" y="1428718"/>
            <a:ext cx="157030" cy="157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C388DA-B42F-4CAA-F59E-7342C412E9DF}"/>
              </a:ext>
            </a:extLst>
          </p:cNvPr>
          <p:cNvSpPr txBox="1"/>
          <p:nvPr/>
        </p:nvSpPr>
        <p:spPr>
          <a:xfrm>
            <a:off x="2726803" y="1388748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폴더명 </a:t>
            </a:r>
            <a:r>
              <a:rPr lang="en-US" altLang="ko-KR" sz="900" b="1" dirty="0"/>
              <a:t>(1)</a:t>
            </a:r>
            <a:endParaRPr lang="ko-KR" altLang="en-US" sz="9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061350-F7DD-8F0C-D551-60B3D2155D14}"/>
              </a:ext>
            </a:extLst>
          </p:cNvPr>
          <p:cNvCxnSpPr>
            <a:cxnSpLocks/>
          </p:cNvCxnSpPr>
          <p:nvPr/>
        </p:nvCxnSpPr>
        <p:spPr>
          <a:xfrm>
            <a:off x="3812355" y="2537085"/>
            <a:ext cx="46960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709FAB-DF3A-E992-6A90-D4BB3DDBFD75}"/>
              </a:ext>
            </a:extLst>
          </p:cNvPr>
          <p:cNvSpPr txBox="1"/>
          <p:nvPr/>
        </p:nvSpPr>
        <p:spPr>
          <a:xfrm>
            <a:off x="4072223" y="2235528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파일명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.jpg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402AE7F-CDCE-D715-4985-CC3B6D0DCD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08" y="2232568"/>
            <a:ext cx="209099" cy="2090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DC37F0-1BC5-F834-A64B-1E7A808C81B6}"/>
              </a:ext>
            </a:extLst>
          </p:cNvPr>
          <p:cNvSpPr txBox="1"/>
          <p:nvPr/>
        </p:nvSpPr>
        <p:spPr>
          <a:xfrm>
            <a:off x="4683755" y="22741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bg1">
                    <a:lumMod val="65000"/>
                  </a:schemeClr>
                </a:solidFill>
              </a:rPr>
              <a:t>12.31byte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3A35F-39A4-7262-9785-631D1D26A646}"/>
              </a:ext>
            </a:extLst>
          </p:cNvPr>
          <p:cNvSpPr txBox="1"/>
          <p:nvPr/>
        </p:nvSpPr>
        <p:spPr>
          <a:xfrm>
            <a:off x="7586809" y="2237365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2010.10.10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F19301-BC27-ADB5-C7E5-5CAC29DB4573}"/>
              </a:ext>
            </a:extLst>
          </p:cNvPr>
          <p:cNvSpPr txBox="1"/>
          <p:nvPr/>
        </p:nvSpPr>
        <p:spPr>
          <a:xfrm>
            <a:off x="8217806" y="2205414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92BF97-2088-3C51-DCCF-F46C518B19EE}"/>
              </a:ext>
            </a:extLst>
          </p:cNvPr>
          <p:cNvCxnSpPr>
            <a:cxnSpLocks/>
          </p:cNvCxnSpPr>
          <p:nvPr/>
        </p:nvCxnSpPr>
        <p:spPr>
          <a:xfrm>
            <a:off x="3812355" y="2955734"/>
            <a:ext cx="46960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6ABA4-F0D3-8FB9-6F69-B6C809CD1EA0}"/>
              </a:ext>
            </a:extLst>
          </p:cNvPr>
          <p:cNvSpPr txBox="1"/>
          <p:nvPr/>
        </p:nvSpPr>
        <p:spPr>
          <a:xfrm>
            <a:off x="4072223" y="2654177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파일명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.pdf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9C657-DD93-67DF-EA50-315E4E5878F5}"/>
              </a:ext>
            </a:extLst>
          </p:cNvPr>
          <p:cNvSpPr txBox="1"/>
          <p:nvPr/>
        </p:nvSpPr>
        <p:spPr>
          <a:xfrm>
            <a:off x="4683755" y="2692828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bg1">
                    <a:lumMod val="65000"/>
                  </a:schemeClr>
                </a:solidFill>
              </a:rPr>
              <a:t>12.31byte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04088C-FED3-CD9C-E155-DF782EEDC501}"/>
              </a:ext>
            </a:extLst>
          </p:cNvPr>
          <p:cNvSpPr txBox="1"/>
          <p:nvPr/>
        </p:nvSpPr>
        <p:spPr>
          <a:xfrm>
            <a:off x="7586809" y="2656014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2010.10.10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141254-8AB4-3A16-8892-8B3B38583836}"/>
              </a:ext>
            </a:extLst>
          </p:cNvPr>
          <p:cNvSpPr txBox="1"/>
          <p:nvPr/>
        </p:nvSpPr>
        <p:spPr>
          <a:xfrm>
            <a:off x="8217806" y="2624063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B7B75C4-CBBF-335F-C8C4-9767A5D5A40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48" y="2664087"/>
            <a:ext cx="187866" cy="187866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17FA85-0DFD-2F46-9E4B-716B0573D0DB}"/>
              </a:ext>
            </a:extLst>
          </p:cNvPr>
          <p:cNvCxnSpPr>
            <a:cxnSpLocks/>
          </p:cNvCxnSpPr>
          <p:nvPr/>
        </p:nvCxnSpPr>
        <p:spPr>
          <a:xfrm>
            <a:off x="3805829" y="3359630"/>
            <a:ext cx="46960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C42F7E-97F4-89A0-B065-B59DA1E2E34C}"/>
              </a:ext>
            </a:extLst>
          </p:cNvPr>
          <p:cNvSpPr txBox="1"/>
          <p:nvPr/>
        </p:nvSpPr>
        <p:spPr>
          <a:xfrm>
            <a:off x="4065697" y="3058073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파일명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.doc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DA7B7E-9611-53DB-8463-0B85FBAB5677}"/>
              </a:ext>
            </a:extLst>
          </p:cNvPr>
          <p:cNvSpPr txBox="1"/>
          <p:nvPr/>
        </p:nvSpPr>
        <p:spPr>
          <a:xfrm>
            <a:off x="4677229" y="3096724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bg1">
                    <a:lumMod val="65000"/>
                  </a:schemeClr>
                </a:solidFill>
              </a:rPr>
              <a:t>12.31byte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B5B799-B8E7-FADB-C080-F46529F54A35}"/>
              </a:ext>
            </a:extLst>
          </p:cNvPr>
          <p:cNvSpPr txBox="1"/>
          <p:nvPr/>
        </p:nvSpPr>
        <p:spPr>
          <a:xfrm>
            <a:off x="7580283" y="3059910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2010.10.10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C3688C-E163-C3F8-4D2F-9980C69899F0}"/>
              </a:ext>
            </a:extLst>
          </p:cNvPr>
          <p:cNvSpPr txBox="1"/>
          <p:nvPr/>
        </p:nvSpPr>
        <p:spPr>
          <a:xfrm>
            <a:off x="8211280" y="3027959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0" name="그림 49" descr="텍스트이(가) 표시된 사진&#10;&#10;자동 생성된 설명">
            <a:extLst>
              <a:ext uri="{FF2B5EF4-FFF2-40B4-BE49-F238E27FC236}">
                <a16:creationId xmlns:a16="http://schemas.microsoft.com/office/drawing/2014/main" id="{68E8DE6C-59CB-90AF-04E7-780810BF9A3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77" y="3003528"/>
            <a:ext cx="317924" cy="31792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22A3C67-C44D-0D95-CD16-12E34D5A449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54" y="2034903"/>
            <a:ext cx="157030" cy="15703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6F4705E-EFA6-FBD6-9C72-97C32B4FB21B}"/>
              </a:ext>
            </a:extLst>
          </p:cNvPr>
          <p:cNvSpPr txBox="1"/>
          <p:nvPr/>
        </p:nvSpPr>
        <p:spPr>
          <a:xfrm>
            <a:off x="2726803" y="1994933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폴더명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(3)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6AA2F9-E320-8713-F397-79D5A82FAD34}"/>
              </a:ext>
            </a:extLst>
          </p:cNvPr>
          <p:cNvSpPr txBox="1"/>
          <p:nvPr/>
        </p:nvSpPr>
        <p:spPr>
          <a:xfrm>
            <a:off x="2931030" y="1691789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폴더명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1F54908-FDF7-321D-3961-FF9E64A3E520}"/>
              </a:ext>
            </a:extLst>
          </p:cNvPr>
          <p:cNvCxnSpPr>
            <a:cxnSpLocks/>
          </p:cNvCxnSpPr>
          <p:nvPr/>
        </p:nvCxnSpPr>
        <p:spPr>
          <a:xfrm>
            <a:off x="3822052" y="2105606"/>
            <a:ext cx="46960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6E193C89-8CD8-76BB-D6CC-7175BD1FB7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85" y="1789182"/>
            <a:ext cx="223331" cy="223331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5D1843D-AA7D-191D-F8A0-EBBF34CC1ECA}"/>
              </a:ext>
            </a:extLst>
          </p:cNvPr>
          <p:cNvCxnSpPr>
            <a:cxnSpLocks/>
          </p:cNvCxnSpPr>
          <p:nvPr/>
        </p:nvCxnSpPr>
        <p:spPr>
          <a:xfrm>
            <a:off x="3822052" y="1694081"/>
            <a:ext cx="46960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635073-1DB6-48FF-73CC-1532687E8442}"/>
              </a:ext>
            </a:extLst>
          </p:cNvPr>
          <p:cNvSpPr txBox="1"/>
          <p:nvPr/>
        </p:nvSpPr>
        <p:spPr>
          <a:xfrm>
            <a:off x="4089748" y="180374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폴더명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F7610E3-8E67-8D04-57EB-44B44D250A8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53" y="1377205"/>
            <a:ext cx="235326" cy="23532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807021-4F07-020C-6F80-C5A23E7E1310}"/>
              </a:ext>
            </a:extLst>
          </p:cNvPr>
          <p:cNvSpPr txBox="1"/>
          <p:nvPr/>
        </p:nvSpPr>
        <p:spPr>
          <a:xfrm>
            <a:off x="4108798" y="136603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4DF6FD-F43E-763C-FD1F-20CAF165DD1F}"/>
              </a:ext>
            </a:extLst>
          </p:cNvPr>
          <p:cNvSpPr txBox="1"/>
          <p:nvPr/>
        </p:nvSpPr>
        <p:spPr>
          <a:xfrm>
            <a:off x="7586809" y="1809386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2010.10.10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E14CF7-3271-373B-BE06-4A7180842ED2}"/>
              </a:ext>
            </a:extLst>
          </p:cNvPr>
          <p:cNvSpPr txBox="1"/>
          <p:nvPr/>
        </p:nvSpPr>
        <p:spPr>
          <a:xfrm>
            <a:off x="8217806" y="1777435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48396BF-9413-ED85-58A3-9310C07DEC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3728" y="1636971"/>
            <a:ext cx="211948" cy="1346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135">
            <a:extLst>
              <a:ext uri="{FF2B5EF4-FFF2-40B4-BE49-F238E27FC236}">
                <a16:creationId xmlns:a16="http://schemas.microsoft.com/office/drawing/2014/main" id="{EAB855CC-3033-56A7-022B-C3C77CA70F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54" y="1731759"/>
            <a:ext cx="157030" cy="1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6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BB464-5758-C6D6-0D86-3DF8B90EA844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35FD-8472-4362-B87E-A4D0DB99B2EE}"/>
              </a:ext>
            </a:extLst>
          </p:cNvPr>
          <p:cNvSpPr txBox="1"/>
          <p:nvPr/>
        </p:nvSpPr>
        <p:spPr>
          <a:xfrm>
            <a:off x="2172657" y="1263177"/>
            <a:ext cx="777777" cy="21051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en-US" altLang="ko-KR" sz="900" b="1" dirty="0"/>
              <a:t>PW </a:t>
            </a:r>
            <a:r>
              <a:rPr lang="ko-KR" altLang="en-US" sz="900" b="1" dirty="0"/>
              <a:t>찾기</a:t>
            </a:r>
            <a:endParaRPr lang="en-US" altLang="ko-KR" sz="900" b="1" dirty="0"/>
          </a:p>
        </p:txBody>
      </p:sp>
      <p:sp>
        <p:nvSpPr>
          <p:cNvPr id="6" name="모서리가 둥근 직사각형 67">
            <a:extLst>
              <a:ext uri="{FF2B5EF4-FFF2-40B4-BE49-F238E27FC236}">
                <a16:creationId xmlns:a16="http://schemas.microsoft.com/office/drawing/2014/main" id="{62702ED1-88E5-AC7A-683F-3F0AAB0BCD96}"/>
              </a:ext>
            </a:extLst>
          </p:cNvPr>
          <p:cNvSpPr/>
          <p:nvPr/>
        </p:nvSpPr>
        <p:spPr>
          <a:xfrm>
            <a:off x="2172657" y="1556441"/>
            <a:ext cx="6998287" cy="3216366"/>
          </a:xfrm>
          <a:prstGeom prst="roundRect">
            <a:avLst>
              <a:gd name="adj" fmla="val 463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64">
            <a:extLst>
              <a:ext uri="{FF2B5EF4-FFF2-40B4-BE49-F238E27FC236}">
                <a16:creationId xmlns:a16="http://schemas.microsoft.com/office/drawing/2014/main" id="{143D6E23-A86B-8AFF-7A33-1BBBEDD7021D}"/>
              </a:ext>
            </a:extLst>
          </p:cNvPr>
          <p:cNvSpPr/>
          <p:nvPr/>
        </p:nvSpPr>
        <p:spPr>
          <a:xfrm>
            <a:off x="2309858" y="2581038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FC807C6-ED11-25FF-839E-BCC33248630D}"/>
              </a:ext>
            </a:extLst>
          </p:cNvPr>
          <p:cNvSpPr/>
          <p:nvPr/>
        </p:nvSpPr>
        <p:spPr>
          <a:xfrm>
            <a:off x="4602701" y="2501935"/>
            <a:ext cx="939234" cy="480849"/>
          </a:xfrm>
          <a:prstGeom prst="flowChartDecision">
            <a:avLst/>
          </a:prstGeom>
          <a:solidFill>
            <a:srgbClr val="FFFFFF">
              <a:alpha val="69804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가입된 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3FC80-E811-1195-3730-986CB151D1B2}"/>
              </a:ext>
            </a:extLst>
          </p:cNvPr>
          <p:cNvSpPr txBox="1"/>
          <p:nvPr/>
        </p:nvSpPr>
        <p:spPr>
          <a:xfrm>
            <a:off x="5071765" y="2145198"/>
            <a:ext cx="198217" cy="219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3044D-4840-B172-B604-57AF399FD6FA}"/>
              </a:ext>
            </a:extLst>
          </p:cNvPr>
          <p:cNvSpPr txBox="1"/>
          <p:nvPr/>
        </p:nvSpPr>
        <p:spPr>
          <a:xfrm>
            <a:off x="5063415" y="3120865"/>
            <a:ext cx="198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cxnSp>
        <p:nvCxnSpPr>
          <p:cNvPr id="25" name="꺾인 연결선 73">
            <a:extLst>
              <a:ext uri="{FF2B5EF4-FFF2-40B4-BE49-F238E27FC236}">
                <a16:creationId xmlns:a16="http://schemas.microsoft.com/office/drawing/2014/main" id="{FF924AB9-D901-F15D-670D-6BF5952D343E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5134629" y="2920473"/>
            <a:ext cx="355130" cy="47975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87">
            <a:extLst>
              <a:ext uri="{FF2B5EF4-FFF2-40B4-BE49-F238E27FC236}">
                <a16:creationId xmlns:a16="http://schemas.microsoft.com/office/drawing/2014/main" id="{1E0100D3-5F50-493E-0087-9F3A440C7102}"/>
              </a:ext>
            </a:extLst>
          </p:cNvPr>
          <p:cNvSpPr/>
          <p:nvPr/>
        </p:nvSpPr>
        <p:spPr>
          <a:xfrm>
            <a:off x="7665791" y="2756932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가입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</a:t>
            </a:r>
          </a:p>
        </p:txBody>
      </p:sp>
      <p:cxnSp>
        <p:nvCxnSpPr>
          <p:cNvPr id="27" name="꺾인 연결선 107">
            <a:extLst>
              <a:ext uri="{FF2B5EF4-FFF2-40B4-BE49-F238E27FC236}">
                <a16:creationId xmlns:a16="http://schemas.microsoft.com/office/drawing/2014/main" id="{DA2D5B0C-1CEC-C964-F534-3521A17DFC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40485" y="2788009"/>
            <a:ext cx="157434" cy="46468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606857-C9E1-43A2-4DEF-FB60872B7618}"/>
              </a:ext>
            </a:extLst>
          </p:cNvPr>
          <p:cNvCxnSpPr>
            <a:cxnSpLocks/>
          </p:cNvCxnSpPr>
          <p:nvPr/>
        </p:nvCxnSpPr>
        <p:spPr>
          <a:xfrm>
            <a:off x="8595907" y="2921069"/>
            <a:ext cx="57165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149">
            <a:extLst>
              <a:ext uri="{FF2B5EF4-FFF2-40B4-BE49-F238E27FC236}">
                <a16:creationId xmlns:a16="http://schemas.microsoft.com/office/drawing/2014/main" id="{89DF52E6-F98D-4E30-FA8B-E456866CD827}"/>
              </a:ext>
            </a:extLst>
          </p:cNvPr>
          <p:cNvSpPr/>
          <p:nvPr/>
        </p:nvSpPr>
        <p:spPr>
          <a:xfrm>
            <a:off x="5552070" y="3172171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 번호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 발송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DAF95F-3B54-9523-BD23-7DA28869DBC3}"/>
              </a:ext>
            </a:extLst>
          </p:cNvPr>
          <p:cNvCxnSpPr/>
          <p:nvPr/>
        </p:nvCxnSpPr>
        <p:spPr>
          <a:xfrm>
            <a:off x="6483039" y="3334449"/>
            <a:ext cx="226932" cy="1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174">
            <a:extLst>
              <a:ext uri="{FF2B5EF4-FFF2-40B4-BE49-F238E27FC236}">
                <a16:creationId xmlns:a16="http://schemas.microsoft.com/office/drawing/2014/main" id="{595724BE-2D55-20C7-E8AC-7C37CA39EE83}"/>
              </a:ext>
            </a:extLst>
          </p:cNvPr>
          <p:cNvSpPr/>
          <p:nvPr/>
        </p:nvSpPr>
        <p:spPr>
          <a:xfrm>
            <a:off x="7889094" y="3108381"/>
            <a:ext cx="483509" cy="95528"/>
          </a:xfrm>
          <a:prstGeom prst="roundRect">
            <a:avLst>
              <a:gd name="adj" fmla="val 140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필수사항 미 입력 시 다음버튼 비 활성화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177">
            <a:extLst>
              <a:ext uri="{FF2B5EF4-FFF2-40B4-BE49-F238E27FC236}">
                <a16:creationId xmlns:a16="http://schemas.microsoft.com/office/drawing/2014/main" id="{A0293F6B-8CB3-BBB7-6337-8B0E43BE4821}"/>
              </a:ext>
            </a:extLst>
          </p:cNvPr>
          <p:cNvSpPr/>
          <p:nvPr/>
        </p:nvSpPr>
        <p:spPr>
          <a:xfrm>
            <a:off x="9167561" y="2765749"/>
            <a:ext cx="930116" cy="32827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8D5B32FA-890F-AE0C-4F20-623E82350008}"/>
              </a:ext>
            </a:extLst>
          </p:cNvPr>
          <p:cNvSpPr/>
          <p:nvPr/>
        </p:nvSpPr>
        <p:spPr>
          <a:xfrm>
            <a:off x="6718264" y="3094024"/>
            <a:ext cx="939234" cy="480849"/>
          </a:xfrm>
          <a:prstGeom prst="flowChartDecision">
            <a:avLst/>
          </a:prstGeom>
          <a:solidFill>
            <a:srgbClr val="FFFFFF">
              <a:alpha val="69804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올바른 인증번호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44A4034-2D82-4D32-8FAB-CB7D81749175}"/>
              </a:ext>
            </a:extLst>
          </p:cNvPr>
          <p:cNvCxnSpPr/>
          <p:nvPr/>
        </p:nvCxnSpPr>
        <p:spPr>
          <a:xfrm>
            <a:off x="3236844" y="2752181"/>
            <a:ext cx="226932" cy="1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74">
            <a:extLst>
              <a:ext uri="{FF2B5EF4-FFF2-40B4-BE49-F238E27FC236}">
                <a16:creationId xmlns:a16="http://schemas.microsoft.com/office/drawing/2014/main" id="{F5FDE63F-4352-327A-B9E4-10349A1A74F2}"/>
              </a:ext>
            </a:extLst>
          </p:cNvPr>
          <p:cNvCxnSpPr/>
          <p:nvPr/>
        </p:nvCxnSpPr>
        <p:spPr>
          <a:xfrm rot="5400000" flipH="1" flipV="1">
            <a:off x="5141165" y="2086306"/>
            <a:ext cx="355130" cy="47612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97">
            <a:extLst>
              <a:ext uri="{FF2B5EF4-FFF2-40B4-BE49-F238E27FC236}">
                <a16:creationId xmlns:a16="http://schemas.microsoft.com/office/drawing/2014/main" id="{84E415A2-B75E-4617-CE9B-6943155337BA}"/>
              </a:ext>
            </a:extLst>
          </p:cNvPr>
          <p:cNvSpPr/>
          <p:nvPr/>
        </p:nvSpPr>
        <p:spPr>
          <a:xfrm>
            <a:off x="5567915" y="1974405"/>
            <a:ext cx="1070052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정보 없음 안내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9FCE7A-3B60-DA4D-0F42-6E41E6AB4CAD}"/>
              </a:ext>
            </a:extLst>
          </p:cNvPr>
          <p:cNvSpPr/>
          <p:nvPr/>
        </p:nvSpPr>
        <p:spPr>
          <a:xfrm>
            <a:off x="5567915" y="1799236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2D2EAA-E44B-6619-9816-1199876D4387}"/>
              </a:ext>
            </a:extLst>
          </p:cNvPr>
          <p:cNvSpPr/>
          <p:nvPr/>
        </p:nvSpPr>
        <p:spPr>
          <a:xfrm>
            <a:off x="5557848" y="2998761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95">
            <a:extLst>
              <a:ext uri="{FF2B5EF4-FFF2-40B4-BE49-F238E27FC236}">
                <a16:creationId xmlns:a16="http://schemas.microsoft.com/office/drawing/2014/main" id="{FF5EF5D4-4DEA-69C7-5945-EE13E1246F59}"/>
              </a:ext>
            </a:extLst>
          </p:cNvPr>
          <p:cNvSpPr/>
          <p:nvPr/>
        </p:nvSpPr>
        <p:spPr>
          <a:xfrm>
            <a:off x="3466696" y="2587701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인증번호 받기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8C2BE87-AD5E-4403-FAC5-596975A46A0D}"/>
              </a:ext>
            </a:extLst>
          </p:cNvPr>
          <p:cNvCxnSpPr/>
          <p:nvPr/>
        </p:nvCxnSpPr>
        <p:spPr>
          <a:xfrm>
            <a:off x="4398718" y="2741338"/>
            <a:ext cx="226932" cy="1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56141C-D261-60F0-5FBC-9BF9E30D572A}"/>
              </a:ext>
            </a:extLst>
          </p:cNvPr>
          <p:cNvSpPr txBox="1"/>
          <p:nvPr/>
        </p:nvSpPr>
        <p:spPr>
          <a:xfrm>
            <a:off x="7154259" y="2940701"/>
            <a:ext cx="198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3CC45D-3DBF-42AC-E285-F6B1B4D5ECE5}"/>
              </a:ext>
            </a:extLst>
          </p:cNvPr>
          <p:cNvSpPr txBox="1"/>
          <p:nvPr/>
        </p:nvSpPr>
        <p:spPr>
          <a:xfrm>
            <a:off x="7022000" y="3539668"/>
            <a:ext cx="198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63" name="모서리가 둥근 직사각형 87">
            <a:extLst>
              <a:ext uri="{FF2B5EF4-FFF2-40B4-BE49-F238E27FC236}">
                <a16:creationId xmlns:a16="http://schemas.microsoft.com/office/drawing/2014/main" id="{B59F2D16-5DB4-3608-1B79-7D4146DE5A6E}"/>
              </a:ext>
            </a:extLst>
          </p:cNvPr>
          <p:cNvSpPr/>
          <p:nvPr/>
        </p:nvSpPr>
        <p:spPr>
          <a:xfrm>
            <a:off x="7323473" y="3776456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 실패 안내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C9127B3-2F50-DD2A-C90D-1E1A132651E2}"/>
              </a:ext>
            </a:extLst>
          </p:cNvPr>
          <p:cNvCxnSpPr>
            <a:stCxn id="47" idx="2"/>
            <a:endCxn id="63" idx="1"/>
          </p:cNvCxnSpPr>
          <p:nvPr/>
        </p:nvCxnSpPr>
        <p:spPr>
          <a:xfrm rot="16200000" flipH="1">
            <a:off x="7072817" y="3689937"/>
            <a:ext cx="365721" cy="1355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E58D3D-DBAA-AF9E-D1BE-5A3811E9F1ED}"/>
              </a:ext>
            </a:extLst>
          </p:cNvPr>
          <p:cNvSpPr/>
          <p:nvPr/>
        </p:nvSpPr>
        <p:spPr>
          <a:xfrm>
            <a:off x="7323472" y="3608036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774F088-92EB-8EAA-F0AF-8F23A171E579}"/>
              </a:ext>
            </a:extLst>
          </p:cNvPr>
          <p:cNvCxnSpPr/>
          <p:nvPr/>
        </p:nvCxnSpPr>
        <p:spPr>
          <a:xfrm>
            <a:off x="6634490" y="2133095"/>
            <a:ext cx="226932" cy="1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95">
            <a:extLst>
              <a:ext uri="{FF2B5EF4-FFF2-40B4-BE49-F238E27FC236}">
                <a16:creationId xmlns:a16="http://schemas.microsoft.com/office/drawing/2014/main" id="{EB264AA7-53C1-F4B9-C70D-B00769C05C1B}"/>
              </a:ext>
            </a:extLst>
          </p:cNvPr>
          <p:cNvSpPr/>
          <p:nvPr/>
        </p:nvSpPr>
        <p:spPr>
          <a:xfrm>
            <a:off x="6864342" y="1968615"/>
            <a:ext cx="930116" cy="328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페이지</a:t>
            </a:r>
          </a:p>
        </p:txBody>
      </p:sp>
    </p:spTree>
    <p:extLst>
      <p:ext uri="{BB962C8B-B14F-4D97-AF65-F5344CB8AC3E}">
        <p14:creationId xmlns:p14="http://schemas.microsoft.com/office/powerpoint/2010/main" val="230528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7E4345-18F6-C766-7E8C-E810A20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23248"/>
              </p:ext>
            </p:extLst>
          </p:nvPr>
        </p:nvGraphicFramePr>
        <p:xfrm>
          <a:off x="542227" y="1223982"/>
          <a:ext cx="11107546" cy="506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로그인 실패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약관 미동의 안내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Alert/Confirm/</a:t>
                      </a:r>
                    </a:p>
                    <a:p>
                      <a:pPr algn="ctr"/>
                      <a:r>
                        <a:rPr lang="en-US" altLang="ko-KR" sz="1200" b="1" dirty="0"/>
                        <a:t>Pop-up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4F713E-49EC-DEB1-1AF8-F1E22F657A10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04F558-7554-6BEE-629E-4A06AABC34F4}"/>
              </a:ext>
            </a:extLst>
          </p:cNvPr>
          <p:cNvGrpSpPr/>
          <p:nvPr/>
        </p:nvGrpSpPr>
        <p:grpSpPr>
          <a:xfrm>
            <a:off x="2145758" y="3342410"/>
            <a:ext cx="1984747" cy="1161554"/>
            <a:chOff x="3240429" y="5107224"/>
            <a:chExt cx="1728001" cy="1161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3A9F57-B368-FF67-3670-F90F26D65479}"/>
                </a:ext>
              </a:extLst>
            </p:cNvPr>
            <p:cNvSpPr/>
            <p:nvPr/>
          </p:nvSpPr>
          <p:spPr>
            <a:xfrm>
              <a:off x="3240429" y="5107224"/>
              <a:ext cx="1728000" cy="919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로그인에 실패하였습니다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올바른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비밀번호를 입력해주세요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회이상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로그인 실패 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찾기를 통해 계정을 인증해야 합니다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514B46-BDA6-BA51-F53F-50015CFA836E}"/>
                </a:ext>
              </a:extLst>
            </p:cNvPr>
            <p:cNvSpPr/>
            <p:nvPr/>
          </p:nvSpPr>
          <p:spPr>
            <a:xfrm>
              <a:off x="3240430" y="6016778"/>
              <a:ext cx="1728000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확인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622DC6-417A-566E-D9D5-89B644B6A61A}"/>
              </a:ext>
            </a:extLst>
          </p:cNvPr>
          <p:cNvSpPr txBox="1"/>
          <p:nvPr/>
        </p:nvSpPr>
        <p:spPr>
          <a:xfrm>
            <a:off x="475208" y="806365"/>
            <a:ext cx="106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EDA73-35BA-802E-579C-807BDC7F9AAC}"/>
              </a:ext>
            </a:extLst>
          </p:cNvPr>
          <p:cNvSpPr/>
          <p:nvPr/>
        </p:nvSpPr>
        <p:spPr>
          <a:xfrm>
            <a:off x="2055757" y="3245115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2D9AC1-2DD7-84FB-E611-2932CB04888A}"/>
              </a:ext>
            </a:extLst>
          </p:cNvPr>
          <p:cNvGrpSpPr/>
          <p:nvPr/>
        </p:nvGrpSpPr>
        <p:grpSpPr>
          <a:xfrm>
            <a:off x="4605977" y="3342410"/>
            <a:ext cx="1984747" cy="1161554"/>
            <a:chOff x="3240428" y="5107224"/>
            <a:chExt cx="1728001" cy="1161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A04C1D-71C5-B5B2-5C7B-4B76CA39B460}"/>
                </a:ext>
              </a:extLst>
            </p:cNvPr>
            <p:cNvSpPr/>
            <p:nvPr/>
          </p:nvSpPr>
          <p:spPr>
            <a:xfrm>
              <a:off x="3240429" y="5107224"/>
              <a:ext cx="1728000" cy="919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로그인에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 이상 실패하셨습니다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찾기 페이지로 이동하여 계정 찾기를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시도해주세요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6BEE8C-FB02-DC21-2C45-C39524C7DA09}"/>
                </a:ext>
              </a:extLst>
            </p:cNvPr>
            <p:cNvSpPr/>
            <p:nvPr/>
          </p:nvSpPr>
          <p:spPr>
            <a:xfrm>
              <a:off x="3240428" y="6016778"/>
              <a:ext cx="1728001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 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찾기 페이지 이동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59545A-A166-DABE-71A3-5E17C885FEFC}"/>
              </a:ext>
            </a:extLst>
          </p:cNvPr>
          <p:cNvSpPr/>
          <p:nvPr/>
        </p:nvSpPr>
        <p:spPr>
          <a:xfrm>
            <a:off x="4531482" y="3392404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A2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3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7E4345-18F6-C766-7E8C-E810A20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25397"/>
              </p:ext>
            </p:extLst>
          </p:nvPr>
        </p:nvGraphicFramePr>
        <p:xfrm>
          <a:off x="542227" y="1223982"/>
          <a:ext cx="11107546" cy="506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회원 정보 없음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인증 번호 문자 발송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본인인증 실패 안내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Alert/Confirm/</a:t>
                      </a:r>
                    </a:p>
                    <a:p>
                      <a:pPr algn="ctr"/>
                      <a:r>
                        <a:rPr lang="en-US" altLang="ko-KR" sz="1200" b="1" dirty="0"/>
                        <a:t>Pop-up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4F713E-49EC-DEB1-1AF8-F1E22F657A10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04F558-7554-6BEE-629E-4A06AABC34F4}"/>
              </a:ext>
            </a:extLst>
          </p:cNvPr>
          <p:cNvGrpSpPr/>
          <p:nvPr/>
        </p:nvGrpSpPr>
        <p:grpSpPr>
          <a:xfrm>
            <a:off x="6984694" y="3342410"/>
            <a:ext cx="1984747" cy="1161554"/>
            <a:chOff x="3240429" y="5107224"/>
            <a:chExt cx="1728001" cy="1161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3A9F57-B368-FF67-3670-F90F26D65479}"/>
                </a:ext>
              </a:extLst>
            </p:cNvPr>
            <p:cNvSpPr/>
            <p:nvPr/>
          </p:nvSpPr>
          <p:spPr>
            <a:xfrm>
              <a:off x="3240429" y="5107224"/>
              <a:ext cx="1728000" cy="919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본인인증이 실패하였습니다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본인인증을 다시 시도해주세요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514B46-BDA6-BA51-F53F-50015CFA836E}"/>
                </a:ext>
              </a:extLst>
            </p:cNvPr>
            <p:cNvSpPr/>
            <p:nvPr/>
          </p:nvSpPr>
          <p:spPr>
            <a:xfrm>
              <a:off x="3240430" y="6016778"/>
              <a:ext cx="1728000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확인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638C98-4A8D-B441-CEAA-A9977624D921}"/>
              </a:ext>
            </a:extLst>
          </p:cNvPr>
          <p:cNvSpPr/>
          <p:nvPr/>
        </p:nvSpPr>
        <p:spPr>
          <a:xfrm>
            <a:off x="6910198" y="3392404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22DC6-417A-566E-D9D5-89B644B6A61A}"/>
              </a:ext>
            </a:extLst>
          </p:cNvPr>
          <p:cNvSpPr txBox="1"/>
          <p:nvPr/>
        </p:nvSpPr>
        <p:spPr>
          <a:xfrm>
            <a:off x="475208" y="806365"/>
            <a:ext cx="106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BED377-8D82-EA8A-84D2-4CFA4AFE207F}"/>
              </a:ext>
            </a:extLst>
          </p:cNvPr>
          <p:cNvSpPr/>
          <p:nvPr/>
        </p:nvSpPr>
        <p:spPr>
          <a:xfrm>
            <a:off x="4541408" y="3432410"/>
            <a:ext cx="1984746" cy="710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솔루션명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본인확인 인증번호는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정확히 입력해주세요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7E3A37-1D0B-9E6C-19F5-F9413B21B653}"/>
              </a:ext>
            </a:extLst>
          </p:cNvPr>
          <p:cNvSpPr/>
          <p:nvPr/>
        </p:nvSpPr>
        <p:spPr>
          <a:xfrm>
            <a:off x="4439124" y="3252410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0E0EC4-91BE-CE71-9984-903BB71BE29A}"/>
              </a:ext>
            </a:extLst>
          </p:cNvPr>
          <p:cNvGrpSpPr/>
          <p:nvPr/>
        </p:nvGrpSpPr>
        <p:grpSpPr>
          <a:xfrm>
            <a:off x="2122492" y="3342410"/>
            <a:ext cx="1984748" cy="1161554"/>
            <a:chOff x="3240428" y="5107224"/>
            <a:chExt cx="1728002" cy="11615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837240E-5DFB-DC3F-6E04-3C30963CE782}"/>
                </a:ext>
              </a:extLst>
            </p:cNvPr>
            <p:cNvSpPr/>
            <p:nvPr/>
          </p:nvSpPr>
          <p:spPr>
            <a:xfrm>
              <a:off x="3240429" y="5107224"/>
              <a:ext cx="1728000" cy="919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정보로 가입된 계정이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없습니다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가입을 진행해주세요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30A8B7-01BC-DFB9-C3A0-D5BE136F2402}"/>
                </a:ext>
              </a:extLst>
            </p:cNvPr>
            <p:cNvSpPr/>
            <p:nvPr/>
          </p:nvSpPr>
          <p:spPr>
            <a:xfrm>
              <a:off x="3240428" y="6016778"/>
              <a:ext cx="1728002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 하러 가기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FDED22-E736-8509-51DF-508F5A4BD031}"/>
              </a:ext>
            </a:extLst>
          </p:cNvPr>
          <p:cNvSpPr/>
          <p:nvPr/>
        </p:nvSpPr>
        <p:spPr>
          <a:xfrm>
            <a:off x="2058050" y="3212404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B1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174">
            <a:extLst>
              <a:ext uri="{FF2B5EF4-FFF2-40B4-BE49-F238E27FC236}">
                <a16:creationId xmlns:a16="http://schemas.microsoft.com/office/drawing/2014/main" id="{A7831490-66AA-4A02-1C38-653521C277B1}"/>
              </a:ext>
            </a:extLst>
          </p:cNvPr>
          <p:cNvSpPr/>
          <p:nvPr/>
        </p:nvSpPr>
        <p:spPr>
          <a:xfrm>
            <a:off x="5320190" y="4204200"/>
            <a:ext cx="483509" cy="95528"/>
          </a:xfrm>
          <a:prstGeom prst="roundRect">
            <a:avLst>
              <a:gd name="adj" fmla="val 140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인증번호는 숫자 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매 인증마다 새로운 인증번호 발송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6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7E4345-18F6-C766-7E8C-E810A20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66851"/>
              </p:ext>
            </p:extLst>
          </p:nvPr>
        </p:nvGraphicFramePr>
        <p:xfrm>
          <a:off x="542227" y="1223982"/>
          <a:ext cx="11107546" cy="506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회원 정보 없음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인증 번호 문자 발송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본인인증 실패 안내</a:t>
                      </a:r>
                      <a:endParaRPr lang="en-US" altLang="ko-KR" sz="105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Alert/Confirm/</a:t>
                      </a:r>
                    </a:p>
                    <a:p>
                      <a:pPr algn="ctr"/>
                      <a:r>
                        <a:rPr lang="en-US" altLang="ko-KR" sz="1200" b="1" dirty="0"/>
                        <a:t>Pop-up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4F713E-49EC-DEB1-1AF8-F1E22F657A10}"/>
              </a:ext>
            </a:extLst>
          </p:cNvPr>
          <p:cNvSpPr txBox="1"/>
          <p:nvPr/>
        </p:nvSpPr>
        <p:spPr>
          <a:xfrm>
            <a:off x="435428" y="200282"/>
            <a:ext cx="778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Flow</a:t>
            </a:r>
            <a:endParaRPr lang="ko-KR" altLang="en-US" sz="7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04F558-7554-6BEE-629E-4A06AABC34F4}"/>
              </a:ext>
            </a:extLst>
          </p:cNvPr>
          <p:cNvGrpSpPr/>
          <p:nvPr/>
        </p:nvGrpSpPr>
        <p:grpSpPr>
          <a:xfrm>
            <a:off x="6984694" y="3342410"/>
            <a:ext cx="1984747" cy="1161554"/>
            <a:chOff x="3240429" y="5107224"/>
            <a:chExt cx="1728001" cy="1161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3A9F57-B368-FF67-3670-F90F26D65479}"/>
                </a:ext>
              </a:extLst>
            </p:cNvPr>
            <p:cNvSpPr/>
            <p:nvPr/>
          </p:nvSpPr>
          <p:spPr>
            <a:xfrm>
              <a:off x="3240429" y="5107224"/>
              <a:ext cx="1728000" cy="919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본인인증이 실패하였습니다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본인인증을 다시 시도해주세요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514B46-BDA6-BA51-F53F-50015CFA836E}"/>
                </a:ext>
              </a:extLst>
            </p:cNvPr>
            <p:cNvSpPr/>
            <p:nvPr/>
          </p:nvSpPr>
          <p:spPr>
            <a:xfrm>
              <a:off x="3240430" y="6016778"/>
              <a:ext cx="1728000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확인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638C98-4A8D-B441-CEAA-A9977624D921}"/>
              </a:ext>
            </a:extLst>
          </p:cNvPr>
          <p:cNvSpPr/>
          <p:nvPr/>
        </p:nvSpPr>
        <p:spPr>
          <a:xfrm>
            <a:off x="6910198" y="3392404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22DC6-417A-566E-D9D5-89B644B6A61A}"/>
              </a:ext>
            </a:extLst>
          </p:cNvPr>
          <p:cNvSpPr txBox="1"/>
          <p:nvPr/>
        </p:nvSpPr>
        <p:spPr>
          <a:xfrm>
            <a:off x="475208" y="806365"/>
            <a:ext cx="106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BED377-8D82-EA8A-84D2-4CFA4AFE207F}"/>
              </a:ext>
            </a:extLst>
          </p:cNvPr>
          <p:cNvSpPr/>
          <p:nvPr/>
        </p:nvSpPr>
        <p:spPr>
          <a:xfrm>
            <a:off x="4541408" y="3432410"/>
            <a:ext cx="1984746" cy="710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솔루션명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본인확인 인증번호는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정확히 입력해주세요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7E3A37-1D0B-9E6C-19F5-F9413B21B653}"/>
              </a:ext>
            </a:extLst>
          </p:cNvPr>
          <p:cNvSpPr/>
          <p:nvPr/>
        </p:nvSpPr>
        <p:spPr>
          <a:xfrm>
            <a:off x="4439124" y="3252410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0E0EC4-91BE-CE71-9984-903BB71BE29A}"/>
              </a:ext>
            </a:extLst>
          </p:cNvPr>
          <p:cNvGrpSpPr/>
          <p:nvPr/>
        </p:nvGrpSpPr>
        <p:grpSpPr>
          <a:xfrm>
            <a:off x="2122492" y="3342410"/>
            <a:ext cx="1984748" cy="1161554"/>
            <a:chOff x="3240428" y="5107224"/>
            <a:chExt cx="1728002" cy="11615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837240E-5DFB-DC3F-6E04-3C30963CE782}"/>
                </a:ext>
              </a:extLst>
            </p:cNvPr>
            <p:cNvSpPr/>
            <p:nvPr/>
          </p:nvSpPr>
          <p:spPr>
            <a:xfrm>
              <a:off x="3240429" y="5107224"/>
              <a:ext cx="1728000" cy="919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정보로 가입된 계정이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없습니다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가입을 진행해주세요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30A8B7-01BC-DFB9-C3A0-D5BE136F2402}"/>
                </a:ext>
              </a:extLst>
            </p:cNvPr>
            <p:cNvSpPr/>
            <p:nvPr/>
          </p:nvSpPr>
          <p:spPr>
            <a:xfrm>
              <a:off x="3240428" y="6016778"/>
              <a:ext cx="1728002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 하러 가기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FDED22-E736-8509-51DF-508F5A4BD031}"/>
              </a:ext>
            </a:extLst>
          </p:cNvPr>
          <p:cNvSpPr/>
          <p:nvPr/>
        </p:nvSpPr>
        <p:spPr>
          <a:xfrm>
            <a:off x="2058050" y="3212404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174">
            <a:extLst>
              <a:ext uri="{FF2B5EF4-FFF2-40B4-BE49-F238E27FC236}">
                <a16:creationId xmlns:a16="http://schemas.microsoft.com/office/drawing/2014/main" id="{A7831490-66AA-4A02-1C38-653521C277B1}"/>
              </a:ext>
            </a:extLst>
          </p:cNvPr>
          <p:cNvSpPr/>
          <p:nvPr/>
        </p:nvSpPr>
        <p:spPr>
          <a:xfrm>
            <a:off x="5320190" y="4204200"/>
            <a:ext cx="483509" cy="95528"/>
          </a:xfrm>
          <a:prstGeom prst="roundRect">
            <a:avLst>
              <a:gd name="adj" fmla="val 1404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인증번호는 숫자 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매 인증마다 새로운 인증번호 발송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3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56E577AD-DD0A-6856-9CBC-D9E6D62CDC57}"/>
              </a:ext>
            </a:extLst>
          </p:cNvPr>
          <p:cNvSpPr txBox="1">
            <a:spLocks/>
          </p:cNvSpPr>
          <p:nvPr/>
        </p:nvSpPr>
        <p:spPr>
          <a:xfrm>
            <a:off x="343724" y="274640"/>
            <a:ext cx="5752276" cy="34604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Alert/Confirm/Pop-up Case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7640D6-F7B2-F381-5FFD-479261FF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67491"/>
              </p:ext>
            </p:extLst>
          </p:nvPr>
        </p:nvGraphicFramePr>
        <p:xfrm>
          <a:off x="343724" y="955901"/>
          <a:ext cx="11381816" cy="383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0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구분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케이스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문구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버튼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이후 액션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실패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사용 가능한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사용가능한 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약관 미동의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중복된 </a:t>
                      </a:r>
                      <a:r>
                        <a:rPr lang="en-US" altLang="ko-KR" sz="900" dirty="0"/>
                        <a:t>ID or</a:t>
                      </a:r>
                      <a:r>
                        <a:rPr lang="ko-KR" altLang="en-US" sz="900" dirty="0"/>
                        <a:t> 사용불가능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 </a:t>
                      </a: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사용중이거나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사용가능하지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않은 문자열이 포함되었습니다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B1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정보 없음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비밀번호 조합에 부합하지 않은 텍스트 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비밀번호는 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10~20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 이하의 영문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특수문자의 조합으로 입력하세요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창 닫음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비밀번호 입력 텍스트박스 포커스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비밀번호 입력 텍스트 박스 페이지 스크롤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B2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 번호 문자 발송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올바르지 않거나 없는 사업자등록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올바른 사업자 등록 번호를 입력해 주세요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  <a:endParaRPr lang="en-US" altLang="ko-KR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B3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 실패 안내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필수 </a:t>
                      </a:r>
                      <a:r>
                        <a:rPr lang="ko-KR" altLang="en-US" sz="900" dirty="0" err="1"/>
                        <a:t>입력값</a:t>
                      </a:r>
                      <a:r>
                        <a:rPr lang="ko-KR" altLang="en-US" sz="900" dirty="0"/>
                        <a:t> 미 입력 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필수값을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입력해주세요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창 닫음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필수값 중 입력되지 않은 텍스트박스 </a:t>
                      </a:r>
                      <a:r>
                        <a:rPr lang="en-US" altLang="ko-KR" sz="900" dirty="0"/>
                        <a:t>or </a:t>
                      </a:r>
                      <a:r>
                        <a:rPr lang="ko-KR" altLang="en-US" sz="900" dirty="0"/>
                        <a:t>선택 박스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  </a:t>
                      </a:r>
                      <a:r>
                        <a:rPr lang="ko-KR" altLang="en-US" sz="900" dirty="0"/>
                        <a:t>포커스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필수값 중 입력되지 않은 텍스트 박스 </a:t>
                      </a:r>
                      <a:r>
                        <a:rPr lang="en-US" altLang="ko-KR" sz="900" dirty="0"/>
                        <a:t>or </a:t>
                      </a:r>
                      <a:r>
                        <a:rPr lang="ko-KR" altLang="en-US" sz="900" dirty="0"/>
                        <a:t>선택 박스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  </a:t>
                      </a:r>
                      <a:r>
                        <a:rPr lang="ko-KR" altLang="en-US" sz="900" dirty="0"/>
                        <a:t>페이지 스크롤 이동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- 2</a:t>
                      </a:r>
                      <a:r>
                        <a:rPr lang="ko-KR" altLang="en-US" sz="900" dirty="0"/>
                        <a:t>개 이상의 필수값이 입력되지 않은 경우 최 상단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  </a:t>
                      </a:r>
                      <a:r>
                        <a:rPr lang="ko-KR" altLang="en-US" sz="900" dirty="0"/>
                        <a:t>텍스트 박스로 포커스 및 스크롤 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2334"/>
                  </a:ext>
                </a:extLst>
              </a:tr>
              <a:tr h="29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3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7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5924</Words>
  <Application>Microsoft Office PowerPoint</Application>
  <PresentationFormat>와이드스크린</PresentationFormat>
  <Paragraphs>1874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AppleSDGothicNeo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이형주</dc:creator>
  <cp:lastModifiedBy>이형주</cp:lastModifiedBy>
  <cp:revision>14</cp:revision>
  <dcterms:created xsi:type="dcterms:W3CDTF">2023-07-05T02:36:17Z</dcterms:created>
  <dcterms:modified xsi:type="dcterms:W3CDTF">2023-07-17T05:05:36Z</dcterms:modified>
</cp:coreProperties>
</file>