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303" r:id="rId2"/>
    <p:sldId id="304" r:id="rId3"/>
    <p:sldId id="331" r:id="rId4"/>
    <p:sldId id="330" r:id="rId5"/>
    <p:sldId id="332" r:id="rId6"/>
    <p:sldId id="329" r:id="rId7"/>
    <p:sldId id="333" r:id="rId8"/>
    <p:sldId id="328" r:id="rId9"/>
    <p:sldId id="312" r:id="rId10"/>
    <p:sldId id="315" r:id="rId11"/>
    <p:sldId id="334" r:id="rId12"/>
    <p:sldId id="335" r:id="rId13"/>
    <p:sldId id="336" r:id="rId14"/>
    <p:sldId id="337" r:id="rId15"/>
    <p:sldId id="322" r:id="rId16"/>
    <p:sldId id="340" r:id="rId17"/>
    <p:sldId id="341" r:id="rId18"/>
    <p:sldId id="339" r:id="rId19"/>
    <p:sldId id="342" r:id="rId20"/>
    <p:sldId id="343" r:id="rId21"/>
    <p:sldId id="344" r:id="rId22"/>
    <p:sldId id="345" r:id="rId23"/>
    <p:sldId id="347" r:id="rId24"/>
    <p:sldId id="346" r:id="rId25"/>
    <p:sldId id="317" r:id="rId26"/>
    <p:sldId id="350" r:id="rId27"/>
    <p:sldId id="349" r:id="rId28"/>
    <p:sldId id="351" r:id="rId29"/>
    <p:sldId id="353" r:id="rId30"/>
    <p:sldId id="352" r:id="rId31"/>
    <p:sldId id="356" r:id="rId32"/>
    <p:sldId id="355" r:id="rId33"/>
    <p:sldId id="358" r:id="rId34"/>
    <p:sldId id="357" r:id="rId35"/>
    <p:sldId id="359" r:id="rId36"/>
    <p:sldId id="360" r:id="rId37"/>
    <p:sldId id="363" r:id="rId38"/>
    <p:sldId id="361" r:id="rId39"/>
    <p:sldId id="365" r:id="rId40"/>
    <p:sldId id="366" r:id="rId41"/>
    <p:sldId id="367" r:id="rId42"/>
    <p:sldId id="369" r:id="rId43"/>
    <p:sldId id="368" r:id="rId44"/>
    <p:sldId id="326" r:id="rId45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54A"/>
    <a:srgbClr val="FDD7DF"/>
    <a:srgbClr val="FD9AAE"/>
    <a:srgbClr val="0952A6"/>
    <a:srgbClr val="AF072D"/>
    <a:srgbClr val="00B050"/>
    <a:srgbClr val="D5EAFF"/>
    <a:srgbClr val="90E420"/>
    <a:srgbClr val="99FF99"/>
    <a:srgbClr val="522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5" autoAdjust="0"/>
    <p:restoredTop sz="91437" autoAdjust="0"/>
  </p:normalViewPr>
  <p:slideViewPr>
    <p:cSldViewPr snapToGrid="0" showGuides="1">
      <p:cViewPr varScale="1">
        <p:scale>
          <a:sx n="139" d="100"/>
          <a:sy n="139" d="100"/>
        </p:scale>
        <p:origin x="-560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>
              <a:latin typeface="Linux Biolinum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87CE5079-1F2C-49B5-8C58-64A4A460E34E}" type="datetime1">
              <a:rPr lang="de-DE" smtClean="0">
                <a:latin typeface="Linux Biolinum"/>
              </a:rPr>
              <a:t>07.01.21</a:t>
            </a:fld>
            <a:endParaRPr lang="de-DE">
              <a:latin typeface="Linux Biolinum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>
              <a:latin typeface="Linux Biolinum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inux Biolinum"/>
              </a:rPr>
              <a:pPr>
                <a:defRPr/>
              </a:pPr>
              <a:t>‹Nr.›</a:t>
            </a:fld>
            <a:endParaRPr lang="de-DE">
              <a:latin typeface="Linux Biolinum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inux Biolinum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inux Biolinum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07.01.21</a:t>
            </a:fld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inux Biolinum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inux Biolinum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inux Biolinum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inux Biolinum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inux Biolinum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inux Biolinum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inux Biolinum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07.01.21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40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07.01.21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69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1 </a:t>
            </a:r>
            <a:r>
              <a:rPr lang="mr-IN"/>
              <a:t>–</a:t>
            </a:r>
            <a:r>
              <a:rPr lang="de-DE"/>
              <a:t> case study with KeYPR</a:t>
            </a:r>
            <a:r>
              <a:rPr lang="de-DE" baseline="0"/>
              <a:t> with intentional mistake, see if we can detect it</a:t>
            </a:r>
          </a:p>
          <a:p>
            <a:r>
              <a:rPr lang="de-DE" baseline="0"/>
              <a:t>2 </a:t>
            </a:r>
            <a:r>
              <a:rPr lang="mr-IN" baseline="0"/>
              <a:t>–</a:t>
            </a:r>
            <a:r>
              <a:rPr lang="de-DE" baseline="0"/>
              <a:t> verify case study for different parameters: coarse-/fine-grained transformation, query strategy</a:t>
            </a:r>
          </a:p>
          <a:p>
            <a:r>
              <a:rPr lang="de-DE" baseline="0"/>
              <a:t>3 </a:t>
            </a:r>
            <a:r>
              <a:rPr lang="mr-IN" baseline="0"/>
              <a:t>–</a:t>
            </a:r>
            <a:r>
              <a:rPr lang="de-DE" baseline="0"/>
              <a:t> identify other approaches in the literature and compare if possible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07.01.21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4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took running example and translated</a:t>
            </a:r>
            <a:r>
              <a:rPr lang="de-DE" baseline="0"/>
              <a:t> it into</a:t>
            </a:r>
            <a:r>
              <a:rPr lang="de-DE"/>
              <a:t> the DSL, some small changes necessary</a:t>
            </a:r>
          </a:p>
          <a:p>
            <a:r>
              <a:rPr lang="de-DE"/>
              <a:t>worked well</a:t>
            </a:r>
            <a:r>
              <a:rPr lang="de-DE" baseline="0"/>
              <a:t> interactively, but there are no evolution operators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07.01.21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4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max.</a:t>
            </a:r>
            <a:r>
              <a:rPr lang="de-DE" baseline="0"/>
              <a:t> 82000 nodes </a:t>
            </a:r>
            <a:r>
              <a:rPr lang="mr-IN" baseline="0"/>
              <a:t>–</a:t>
            </a:r>
            <a:r>
              <a:rPr lang="de-DE" baseline="0"/>
              <a:t> product-based coarse-grained (8% more than fine)</a:t>
            </a:r>
          </a:p>
          <a:p>
            <a:r>
              <a:rPr lang="de-DE" baseline="0"/>
              <a:t>min. 40000 nodes </a:t>
            </a:r>
            <a:r>
              <a:rPr lang="mr-IN" baseline="0"/>
              <a:t>–</a:t>
            </a:r>
            <a:r>
              <a:rPr lang="de-DE" baseline="0"/>
              <a:t> complete fine-grained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41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max.</a:t>
            </a:r>
            <a:r>
              <a:rPr lang="de-DE" baseline="0"/>
              <a:t> 12 minutes </a:t>
            </a:r>
            <a:r>
              <a:rPr lang="mr-IN" baseline="0"/>
              <a:t>–</a:t>
            </a:r>
            <a:r>
              <a:rPr lang="de-DE" baseline="0"/>
              <a:t> product-based coarse-grained (4x more than fine, ratio of fail/succ proofs is 13:1)</a:t>
            </a:r>
          </a:p>
          <a:p>
            <a:r>
              <a:rPr lang="de-DE" baseline="0"/>
              <a:t>min. 2 minutes </a:t>
            </a:r>
            <a:r>
              <a:rPr lang="mr-IN" baseline="0"/>
              <a:t>–</a:t>
            </a:r>
            <a:r>
              <a:rPr lang="de-DE" baseline="0"/>
              <a:t> complete fine-grained</a:t>
            </a:r>
          </a:p>
          <a:p>
            <a:r>
              <a:rPr lang="de-DE" baseline="0"/>
              <a:t>constant overhead time </a:t>
            </a:r>
            <a:r>
              <a:rPr lang="mr-IN" baseline="0"/>
              <a:t>–</a:t>
            </a:r>
            <a:r>
              <a:rPr lang="de-DE" baseline="0"/>
              <a:t> fine &gt;&gt; coarse due to intermediate conditions</a:t>
            </a:r>
          </a:p>
          <a:p>
            <a:r>
              <a:rPr lang="de-DE" baseline="0"/>
              <a:t>abstract contracts perform worse than concrete contracts! </a:t>
            </a:r>
            <a:r>
              <a:rPr lang="mr-IN" baseline="0"/>
              <a:t>–</a:t>
            </a:r>
            <a:r>
              <a:rPr lang="de-DE" baseline="0"/>
              <a:t> may be due to implementation issues in KeY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4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product-based: verify each product in isolation</a:t>
            </a:r>
          </a:p>
          <a:p>
            <a:r>
              <a:rPr lang="de-DE"/>
              <a:t>family-based:</a:t>
            </a:r>
            <a:r>
              <a:rPr lang="de-DE" baseline="0"/>
              <a:t> lift SPL into verification system / metaproduct / product simulator</a:t>
            </a:r>
          </a:p>
          <a:p>
            <a:r>
              <a:rPr lang="de-DE" baseline="0"/>
              <a:t>feature-family-based: verify each method in isolation, then connect methods with calls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34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14000"/>
              </a:lnSpc>
            </a:pPr>
            <a:endParaRPr lang="de-DE"/>
          </a:p>
          <a:p>
            <a:pPr algn="l">
              <a:lnSpc>
                <a:spcPct val="114000"/>
              </a:lnSpc>
            </a:pPr>
            <a:r>
              <a:rPr lang="de-DE"/>
              <a:t>contributions: feature-family-based analysis for evaluating CSPL correctness with PRs + implementation + evaluation</a:t>
            </a:r>
          </a:p>
          <a:p>
            <a:pPr algn="l">
              <a:lnSpc>
                <a:spcPct val="114000"/>
              </a:lnSpc>
            </a:pPr>
            <a:r>
              <a:rPr lang="de-DE"/>
              <a:t>analysis is sound + complete -&gt; can replace</a:t>
            </a:r>
            <a:r>
              <a:rPr lang="de-DE" baseline="0"/>
              <a:t> a product-based one; coarse is suitable for pure FOP/PhV</a:t>
            </a:r>
          </a:p>
          <a:p>
            <a:pPr algn="l">
              <a:lnSpc>
                <a:spcPct val="114000"/>
              </a:lnSpc>
            </a:pPr>
            <a:r>
              <a:rPr lang="de-DE" baseline="0"/>
              <a:t>KeYPR can be integrated into VarCorC. Future work: abstract contracts -&gt; abstract execution; evolution operators;</a:t>
            </a:r>
          </a:p>
          <a:p>
            <a:pPr algn="l">
              <a:lnSpc>
                <a:spcPct val="114000"/>
              </a:lnSpc>
            </a:pPr>
            <a:r>
              <a:rPr lang="de-DE" baseline="0"/>
              <a:t>improve proof repositories: reuse over similar methods, evaluate construction orders, assignables</a:t>
            </a:r>
            <a:endParaRPr lang="de-DE"/>
          </a:p>
          <a:p>
            <a:pPr algn="l">
              <a:lnSpc>
                <a:spcPct val="114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/>
          </a:p>
          <a:p>
            <a:pPr algn="l"/>
            <a:r>
              <a:rPr lang="de-DE"/>
              <a:t>safety-crt. sw. systems require new ways to guarantee sw. correctn. -&gt; CbC as an incr.meth.</a:t>
            </a:r>
            <a:r>
              <a:rPr lang="de-DE" baseline="0"/>
              <a:t> </a:t>
            </a:r>
            <a:r>
              <a:rPr lang="de-DE"/>
              <a:t>for creating correct programs</a:t>
            </a:r>
          </a:p>
          <a:p>
            <a:pPr algn="l"/>
            <a:r>
              <a:rPr lang="de-DE"/>
              <a:t>demand for highly-customizable software systems -&gt; SPLs to plan, develop and maintain such systems</a:t>
            </a:r>
          </a:p>
          <a:p>
            <a:pPr algn="l"/>
            <a:r>
              <a:rPr lang="de-DE"/>
              <a:t>CbC-SPLs combine both techniques to allow for the creation of correct SPLs, however developers</a:t>
            </a:r>
            <a:r>
              <a:rPr lang="de-DE" baseline="0"/>
              <a:t> can still make mistakes.</a:t>
            </a:r>
            <a:endParaRPr lang="de-DE"/>
          </a:p>
          <a:p>
            <a:pPr algn="l"/>
            <a:r>
              <a:rPr lang="de-DE"/>
              <a:t>verification of (CbC-)SPLs does</a:t>
            </a:r>
            <a:r>
              <a:rPr lang="de-DE" baseline="0"/>
              <a:t> not scale due </a:t>
            </a:r>
            <a:r>
              <a:rPr lang="de-DE"/>
              <a:t>to exponential</a:t>
            </a:r>
            <a:r>
              <a:rPr lang="de-DE" baseline="0"/>
              <a:t> explosion (product-based analysis) </a:t>
            </a:r>
            <a:r>
              <a:rPr lang="mr-IN" baseline="0"/>
              <a:t>–</a:t>
            </a:r>
            <a:r>
              <a:rPr lang="de-DE" baseline="0"/>
              <a:t> better: family-/feat.-bas.</a:t>
            </a:r>
          </a:p>
          <a:p>
            <a:pPr algn="l"/>
            <a:r>
              <a:rPr lang="de-DE" baseline="0"/>
              <a:t>proof repositories: data structure for proof reuse („database“ of conducted proofs). we apply PRs to CbC-SPLs.</a:t>
            </a:r>
          </a:p>
          <a:p>
            <a:pPr algn="l"/>
            <a:r>
              <a:rPr lang="de-DE" baseline="0"/>
              <a:t>=&gt; goal: increase efficiency for CbC-SPLs and improve applicability in practice.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07.01.21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/>
          </a:p>
          <a:p>
            <a:pPr algn="l"/>
            <a:r>
              <a:rPr lang="de-DE"/>
              <a:t>safety-crt. sw. systems require new ways to guarantee sw. correctn. -&gt; CbC as an incr.meth. for creating correct programs</a:t>
            </a:r>
          </a:p>
          <a:p>
            <a:pPr algn="l"/>
            <a:r>
              <a:rPr lang="de-DE"/>
              <a:t>demand for highly-customizable software systems -&gt; SPLs to plan, develop and maintain such systems</a:t>
            </a:r>
          </a:p>
          <a:p>
            <a:pPr algn="l"/>
            <a:r>
              <a:rPr lang="de-DE"/>
              <a:t>CbC-SPLs combine both techniques to allow for the creation of correct SPLs, however developers can still make mistakes.</a:t>
            </a:r>
          </a:p>
          <a:p>
            <a:pPr algn="l"/>
            <a:r>
              <a:rPr lang="de-DE"/>
              <a:t>verification of (CbC-)SPLs does not scale due to exponential explosion (product-based analysis) </a:t>
            </a:r>
            <a:r>
              <a:rPr lang="mr-IN"/>
              <a:t>–</a:t>
            </a:r>
            <a:r>
              <a:rPr lang="de-DE"/>
              <a:t> better: family-/feat.-bas.</a:t>
            </a:r>
          </a:p>
          <a:p>
            <a:pPr algn="l"/>
            <a:r>
              <a:rPr lang="de-DE"/>
              <a:t>proof repositories: data structure for proof reuse („database“ of conducted proofs). we apply PRs to CbC-SPLs.</a:t>
            </a:r>
          </a:p>
          <a:p>
            <a:pPr algn="l"/>
            <a:r>
              <a:rPr lang="de-DE"/>
              <a:t>=&gt; goal: increase efficiency for CbC-SPLs and improve applicability in practice.</a:t>
            </a:r>
          </a:p>
          <a:p>
            <a:pPr algn="l">
              <a:lnSpc>
                <a:spcPct val="114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/>
          </a:p>
          <a:p>
            <a:pPr algn="l"/>
            <a:r>
              <a:rPr lang="de-DE"/>
              <a:t>safety-crt. sw. systems require new ways to guarantee sw. correctn. -&gt; CbC as an incr.meth.</a:t>
            </a:r>
            <a:r>
              <a:rPr lang="de-DE" baseline="0"/>
              <a:t> </a:t>
            </a:r>
            <a:r>
              <a:rPr lang="de-DE"/>
              <a:t>for creating correct programs</a:t>
            </a:r>
          </a:p>
          <a:p>
            <a:pPr algn="l"/>
            <a:r>
              <a:rPr lang="de-DE"/>
              <a:t>demand for highly-customizable software systems -&gt; SPLs to plan, develop and maintain such systems</a:t>
            </a:r>
          </a:p>
          <a:p>
            <a:pPr algn="l"/>
            <a:r>
              <a:rPr lang="de-DE"/>
              <a:t>CbC-SPLs combine both techniques to allow for the creation of correct SPLs, however developers</a:t>
            </a:r>
            <a:r>
              <a:rPr lang="de-DE" baseline="0"/>
              <a:t> can still make mistakes.</a:t>
            </a:r>
            <a:endParaRPr lang="de-DE"/>
          </a:p>
          <a:p>
            <a:pPr algn="l"/>
            <a:r>
              <a:rPr lang="de-DE"/>
              <a:t>verification of (CbC-)SPLs does</a:t>
            </a:r>
            <a:r>
              <a:rPr lang="de-DE" baseline="0"/>
              <a:t> not scale due </a:t>
            </a:r>
            <a:r>
              <a:rPr lang="de-DE"/>
              <a:t>to exponential</a:t>
            </a:r>
            <a:r>
              <a:rPr lang="de-DE" baseline="0"/>
              <a:t> explosion (product-based analysis) </a:t>
            </a:r>
            <a:r>
              <a:rPr lang="mr-IN" baseline="0"/>
              <a:t>–</a:t>
            </a:r>
            <a:r>
              <a:rPr lang="de-DE" baseline="0"/>
              <a:t> better: family-/feat.-bas.</a:t>
            </a:r>
          </a:p>
          <a:p>
            <a:pPr algn="l"/>
            <a:r>
              <a:rPr lang="de-DE" baseline="0"/>
              <a:t>proof repositories: data structure for proof reuse („database“ of conducted proofs). we apply PRs to CbC-SPLs.</a:t>
            </a:r>
          </a:p>
          <a:p>
            <a:pPr algn="l"/>
            <a:r>
              <a:rPr lang="de-DE" baseline="0"/>
              <a:t>=&gt; goal: increase efficiency for CbC-SPLs and improve applicability in practice.</a:t>
            </a:r>
            <a:endParaRPr lang="de-DE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sz="1200">
              <a:solidFill>
                <a:schemeClr val="accent4">
                  <a:lumMod val="50000"/>
                  <a:lumOff val="50000"/>
                </a:schemeClr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/>
          </a:p>
          <a:p>
            <a:pPr algn="l"/>
            <a:r>
              <a:rPr lang="de-DE"/>
              <a:t>safety-crt. sw. systems require new ways to guarantee sw. correctn. -&gt; CbC as an incr.meth. for creating correct programs</a:t>
            </a:r>
          </a:p>
          <a:p>
            <a:pPr algn="l"/>
            <a:r>
              <a:rPr lang="de-DE"/>
              <a:t>demand for highly-customizable software systems -&gt; SPLs to plan, develop and maintain such systems</a:t>
            </a:r>
          </a:p>
          <a:p>
            <a:pPr algn="l"/>
            <a:r>
              <a:rPr lang="de-DE"/>
              <a:t>CbC-SPLs combine both techniques to allow for the creation of correct SPLs, however developers can still make mistakes.</a:t>
            </a:r>
          </a:p>
          <a:p>
            <a:pPr algn="l"/>
            <a:r>
              <a:rPr lang="de-DE"/>
              <a:t>verification of (CbC-)SPLs does not scale due to exponential explosion (product-based analysis) </a:t>
            </a:r>
            <a:r>
              <a:rPr lang="mr-IN"/>
              <a:t>–</a:t>
            </a:r>
            <a:r>
              <a:rPr lang="de-DE"/>
              <a:t> better: family-/feat.-bas.</a:t>
            </a:r>
          </a:p>
          <a:p>
            <a:pPr algn="l"/>
            <a:r>
              <a:rPr lang="de-DE"/>
              <a:t>proof repositories: data structure for proof reuse („database“ of conducted proofs). we apply PRs to CbC-SPLs.</a:t>
            </a:r>
          </a:p>
          <a:p>
            <a:pPr algn="l"/>
            <a:r>
              <a:rPr lang="de-DE"/>
              <a:t>=&gt; goal: increase efficiency for CbC-SPLs and improve applicability in practice.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/>
          </a:p>
          <a:p>
            <a:pPr algn="l"/>
            <a:r>
              <a:rPr lang="de-DE"/>
              <a:t>safety-crt. sw. systems require new ways to guarantee sw. correctn. -&gt; CbC as an incr.meth. for creating correct programs</a:t>
            </a:r>
          </a:p>
          <a:p>
            <a:pPr algn="l"/>
            <a:r>
              <a:rPr lang="de-DE"/>
              <a:t>demand for highly-customizable software systems -&gt; SPLs to plan, develop and maintain such systems</a:t>
            </a:r>
          </a:p>
          <a:p>
            <a:pPr algn="l"/>
            <a:r>
              <a:rPr lang="de-DE"/>
              <a:t>CbC-SPLs combine both techniques to allow for the creation of correct SPLs, however developers can still make mistakes.</a:t>
            </a:r>
          </a:p>
          <a:p>
            <a:pPr algn="l"/>
            <a:r>
              <a:rPr lang="de-DE"/>
              <a:t>verification of (CbC-)SPLs does not scale due to exponential explosion (product-based analysis) </a:t>
            </a:r>
            <a:r>
              <a:rPr lang="mr-IN"/>
              <a:t>–</a:t>
            </a:r>
            <a:r>
              <a:rPr lang="de-DE"/>
              <a:t> better: family-/feat.-bas.</a:t>
            </a:r>
          </a:p>
          <a:p>
            <a:pPr algn="l"/>
            <a:r>
              <a:rPr lang="de-DE"/>
              <a:t>proof repositories: data structure for proof reuse („database“ of conducted proofs). we apply PRs to CbC-SPLs.</a:t>
            </a:r>
          </a:p>
          <a:p>
            <a:pPr algn="l"/>
            <a:r>
              <a:rPr lang="de-DE"/>
              <a:t>=&gt; goal: increase efficiency for CbC-SPLs and improve applicability in practice.</a:t>
            </a:r>
          </a:p>
          <a:p>
            <a:pPr algn="l">
              <a:lnSpc>
                <a:spcPct val="114000"/>
              </a:lnSpc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/>
          </a:p>
          <a:p>
            <a:pPr algn="l"/>
            <a:r>
              <a:rPr lang="de-DE"/>
              <a:t>apply PRs to CbC-SPLs:</a:t>
            </a:r>
          </a:p>
          <a:p>
            <a:pPr marL="342900" indent="-342900" algn="l">
              <a:buFontTx/>
              <a:buChar char="-"/>
            </a:pPr>
            <a:r>
              <a:rPr lang="de-DE"/>
              <a:t>extend proof repositories to allow for contract composition</a:t>
            </a:r>
          </a:p>
          <a:p>
            <a:pPr marL="342900" indent="-342900" algn="l">
              <a:buFontTx/>
              <a:buChar char="-"/>
            </a:pPr>
            <a:r>
              <a:rPr lang="de-DE"/>
              <a:t>introduce a feature-family-based analysis. it is sound and complete. can replace product-bas.</a:t>
            </a:r>
          </a:p>
          <a:p>
            <a:pPr marL="342900" indent="-342900" algn="l">
              <a:buFontTx/>
              <a:buChar char="-"/>
            </a:pPr>
            <a:r>
              <a:rPr lang="de-DE"/>
              <a:t>implementation</a:t>
            </a:r>
            <a:r>
              <a:rPr lang="de-DE" baseline="0"/>
              <a:t> + evaluation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/>
          </a:p>
          <a:p>
            <a:pPr algn="l"/>
            <a:r>
              <a:rPr lang="de-DE"/>
              <a:t>apply PRs to CbC-SPLs:</a:t>
            </a:r>
          </a:p>
          <a:p>
            <a:pPr marL="342900" indent="-342900" algn="l">
              <a:buFontTx/>
              <a:buChar char="-"/>
            </a:pPr>
            <a:r>
              <a:rPr lang="de-DE"/>
              <a:t>extend proof repositories to allow for contract composition</a:t>
            </a:r>
          </a:p>
          <a:p>
            <a:pPr marL="342900" indent="-342900" algn="l">
              <a:buFontTx/>
              <a:buChar char="-"/>
            </a:pPr>
            <a:r>
              <a:rPr lang="de-DE"/>
              <a:t>introduce a feature-family-based analysis. it is sound and complete. can replace product-bas.</a:t>
            </a:r>
          </a:p>
          <a:p>
            <a:pPr marL="342900" indent="-342900" algn="l">
              <a:buFontTx/>
              <a:buChar char="-"/>
            </a:pPr>
            <a:r>
              <a:rPr lang="de-DE"/>
              <a:t>implementation + evaluation</a:t>
            </a:r>
          </a:p>
          <a:p>
            <a:pPr algn="l"/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08.01.21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50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each refinement rule has side conditions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E7CD8EE-D192-4449-A4E9-FF2DB55D50CF}" type="datetime1">
              <a:rPr lang="de-DE" smtClean="0"/>
              <a:pPr>
                <a:defRPr/>
              </a:pPr>
              <a:t>07.01.21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2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5" Type="http://schemas.openxmlformats.org/officeDocument/2006/relationships/image" Target="../media/image5.sv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69B4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3EDC995C-A2A5-4B3D-8836-B33B6B3B3B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8572" y="339725"/>
            <a:ext cx="6086856" cy="2490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xmlns="" id="{D96FF181-47AF-4599-938E-7ACA466B1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67494"/>
            <a:ext cx="4556991" cy="1224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A44215A-CF65-4ECA-8B79-9E93A5533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04" y="4583254"/>
            <a:ext cx="1375038" cy="56254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69595A28-87A6-42FC-8110-7FDDC7A810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74127" y="4662667"/>
            <a:ext cx="869255" cy="322466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2392358" y="4680235"/>
            <a:ext cx="6162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100" cap="none">
                <a:solidFill>
                  <a:schemeClr val="tx1">
                    <a:lumMod val="65000"/>
                    <a:lumOff val="35000"/>
                  </a:schemeClr>
                </a:solidFill>
                <a:latin typeface="Linux Biolinum"/>
                <a:cs typeface="Linux Biolinum"/>
              </a:rPr>
              <a:t>Master Thesis</a:t>
            </a:r>
            <a:r>
              <a:rPr lang="de-DE" sz="11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Linux Biolinum"/>
                <a:cs typeface="Linux Biolinum"/>
              </a:rPr>
              <a:t>  |  Elias Kuiter  |  Proof Repositories for Correct-by-Construction Software Product Lines </a:t>
            </a:r>
            <a:endParaRPr lang="de-DE" sz="1100" cap="none">
              <a:solidFill>
                <a:schemeClr val="tx1">
                  <a:lumMod val="65000"/>
                  <a:lumOff val="35000"/>
                </a:schemeClr>
              </a:solidFill>
              <a:latin typeface="Linux Biolinum"/>
              <a:cs typeface="Linux Biolin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0"/>
          </p:nvPr>
        </p:nvSpPr>
        <p:spPr>
          <a:xfrm>
            <a:off x="604840" y="857250"/>
            <a:ext cx="7932737" cy="32988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inux Biolinum"/>
              </a:defRPr>
            </a:lvl1pPr>
          </a:lstStyle>
          <a:p>
            <a:r>
              <a:rPr lang="de-DE"/>
              <a:t>Tabelle durch Klicken auf Symbol hinzufügen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xmlns="" id="{120B8290-CF85-4E59-AE09-D198709485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3168500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inux Biolinum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7" y="857249"/>
            <a:ext cx="5191125" cy="329882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inux Biolinum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xmlns="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xmlns="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0" r:id="rId4"/>
    <p:sldLayoutId id="2147483666" r:id="rId5"/>
    <p:sldLayoutId id="2147483671" r:id="rId6"/>
  </p:sldLayoutIdLst>
  <p:hf hdr="0" ft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7.svg"/><Relationship Id="rId8" Type="http://schemas.openxmlformats.org/officeDocument/2006/relationships/image" Target="../media/image3.png"/><Relationship Id="rId9" Type="http://schemas.openxmlformats.org/officeDocument/2006/relationships/image" Target="../media/image5.sv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4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4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2.emf"/><Relationship Id="rId5" Type="http://schemas.openxmlformats.org/officeDocument/2006/relationships/image" Target="../media/image14.emf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emf"/><Relationship Id="rId3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emf"/><Relationship Id="rId3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Relationship Id="rId3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Relationship Id="rId3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emf"/><Relationship Id="rId3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emf"/><Relationship Id="rId3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21.emf"/><Relationship Id="rId5" Type="http://schemas.openxmlformats.org/officeDocument/2006/relationships/image" Target="../media/image41.emf"/><Relationship Id="rId6" Type="http://schemas.openxmlformats.org/officeDocument/2006/relationships/image" Target="../media/image4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6.jpeg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4" Type="http://schemas.openxmlformats.org/officeDocument/2006/relationships/image" Target="../media/image4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99ACC320-7FA2-4D08-9039-25F23CD08550}"/>
              </a:ext>
            </a:extLst>
          </p:cNvPr>
          <p:cNvSpPr/>
          <p:nvPr/>
        </p:nvSpPr>
        <p:spPr>
          <a:xfrm>
            <a:off x="611188" y="2649823"/>
            <a:ext cx="7417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28650">
              <a:defRPr/>
            </a:pPr>
            <a:r>
              <a:rPr lang="en-US" b="1" kern="0">
                <a:solidFill>
                  <a:srgbClr val="0069B4"/>
                </a:solidFill>
                <a:latin typeface="Linux Biolinum"/>
                <a:ea typeface="Linux Biolinum"/>
                <a:cs typeface="Linux Biolinum"/>
                <a:sym typeface="Lucida Grande" charset="0"/>
              </a:rPr>
              <a:t>Proof Repositories for Correct-by-Construction Software Product Lines</a:t>
            </a:r>
            <a:endParaRPr lang="de-DE" b="1" kern="0">
              <a:solidFill>
                <a:srgbClr val="0069B4"/>
              </a:solidFill>
              <a:latin typeface="Linux Biolinum"/>
              <a:ea typeface="Linux Biolinum"/>
              <a:cs typeface="Linux Biolinum"/>
              <a:sym typeface="Lucida Grande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D21A6FD-B305-4C38-B402-A66DE6036CDB}"/>
              </a:ext>
            </a:extLst>
          </p:cNvPr>
          <p:cNvSpPr txBox="1"/>
          <p:nvPr/>
        </p:nvSpPr>
        <p:spPr>
          <a:xfrm>
            <a:off x="611188" y="3551511"/>
            <a:ext cx="5472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>
                <a:latin typeface="Linux Biolinum"/>
                <a:ea typeface="Linux Biolinum"/>
                <a:cs typeface="Linux Biolinum"/>
              </a:rPr>
              <a:t>Master Thesis  </a:t>
            </a:r>
            <a:r>
              <a:rPr lang="de-DE" sz="1400">
                <a:latin typeface="Linux Biolinum"/>
                <a:ea typeface="Linux Biolinum"/>
                <a:cs typeface="Linux Biolinum"/>
              </a:rPr>
              <a:t>|  Elias Kuiter  |  January 8, 2021</a:t>
            </a:r>
            <a:br>
              <a:rPr lang="de-DE" sz="1400">
                <a:latin typeface="Linux Biolinum"/>
                <a:ea typeface="Linux Biolinum"/>
                <a:cs typeface="Linux Biolinum"/>
              </a:rPr>
            </a:br>
            <a:r>
              <a:rPr lang="de-DE" sz="1400" b="1">
                <a:latin typeface="Linux Biolinum"/>
                <a:ea typeface="Linux Biolinum"/>
                <a:cs typeface="Linux Biolinum"/>
              </a:rPr>
              <a:t>Advisors</a:t>
            </a:r>
            <a:r>
              <a:rPr lang="de-DE" sz="1400">
                <a:latin typeface="Linux Biolinum"/>
                <a:ea typeface="Linux Biolinum"/>
                <a:cs typeface="Linux Biolinum"/>
              </a:rPr>
              <a:t>: Ina Schaefer, Tabea Bordis, Tobias Runge, Gunter Saake</a:t>
            </a:r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xmlns="" id="{F6A1CA3E-6A0E-4974-8376-2764481BC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893212"/>
              </p:ext>
            </p:extLst>
          </p:nvPr>
        </p:nvGraphicFramePr>
        <p:xfrm>
          <a:off x="3455504" y="441743"/>
          <a:ext cx="1620552" cy="72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Acrobat Document" r:id="rId4" imgW="3838398" imgH="1723768" progId="AcroExch.Document.DC">
                  <p:embed/>
                </p:oleObj>
              </mc:Choice>
              <mc:Fallback>
                <p:oleObj name="Acrobat Document" r:id="rId4" imgW="3838398" imgH="172376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5504" y="441743"/>
                        <a:ext cx="1620552" cy="727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A7B48C4D-7CC9-484D-A6EB-DB45E7155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686986" y="1474514"/>
            <a:ext cx="1190077" cy="62359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145BEBCF-4F9A-46E2-AFF2-EC6421A6C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78141" y="1431258"/>
            <a:ext cx="1914201" cy="710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7" y="833395"/>
            <a:ext cx="7376267" cy="334463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C4F8E21B-984F-4F73-94A5-F3C7CDCAE4E6}"/>
              </a:ext>
            </a:extLst>
          </p:cNvPr>
          <p:cNvSpPr/>
          <p:nvPr/>
        </p:nvSpPr>
        <p:spPr bwMode="auto">
          <a:xfrm>
            <a:off x="604623" y="2135168"/>
            <a:ext cx="3775846" cy="141730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3150875" y="1104397"/>
            <a:ext cx="2613290" cy="99365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195894" y="784949"/>
            <a:ext cx="2960621" cy="1552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58307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Correctness-by-Construction: Example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3</a:t>
            </a:r>
            <a:endParaRPr lang="de-DE" sz="1000">
              <a:latin typeface="Linux Biolinum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C4F3229D-52B7-47B3-8226-695CE0EFBC68}"/>
              </a:ext>
            </a:extLst>
          </p:cNvPr>
          <p:cNvSpPr/>
          <p:nvPr/>
        </p:nvSpPr>
        <p:spPr bwMode="auto">
          <a:xfrm>
            <a:off x="4572000" y="2153575"/>
            <a:ext cx="3511841" cy="993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BD2D4E38-0452-467D-A793-830C88BC4AFC}"/>
              </a:ext>
            </a:extLst>
          </p:cNvPr>
          <p:cNvSpPr/>
          <p:nvPr/>
        </p:nvSpPr>
        <p:spPr bwMode="auto">
          <a:xfrm>
            <a:off x="4431640" y="3156735"/>
            <a:ext cx="3665475" cy="12238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1" name="Bild 10" descr="def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" y="905809"/>
            <a:ext cx="2733089" cy="1302984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285284" y="1413250"/>
            <a:ext cx="2723988" cy="2893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308362" y="1702612"/>
            <a:ext cx="2838950" cy="5337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36" name="Gruppierung 35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39" name="Bild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40" name="Rechteck 39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137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4" grpId="0" animBg="1"/>
      <p:bldP spid="27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8" y="833395"/>
            <a:ext cx="7376265" cy="3344630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 bwMode="auto">
          <a:xfrm>
            <a:off x="195894" y="784949"/>
            <a:ext cx="2960621" cy="1552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58307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Correctness-by-Construction: Example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3</a:t>
            </a:r>
            <a:endParaRPr lang="de-DE" sz="1000">
              <a:latin typeface="Linux Biolinum"/>
            </a:endParaRPr>
          </a:p>
        </p:txBody>
      </p:sp>
      <p:pic>
        <p:nvPicPr>
          <p:cNvPr id="11" name="Bild 10" descr="def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" y="905809"/>
            <a:ext cx="2733089" cy="1302984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 bwMode="auto">
          <a:xfrm>
            <a:off x="5860691" y="1187227"/>
            <a:ext cx="3111909" cy="12107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6" name="Bild 15" descr="obl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23" y="1325626"/>
            <a:ext cx="2899821" cy="95679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5871303" y="1275200"/>
            <a:ext cx="2723988" cy="2893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5959284" y="1528838"/>
            <a:ext cx="2723988" cy="49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5927629" y="2040167"/>
            <a:ext cx="2925337" cy="2893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20" name="Gruppierung 19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22" name="Rechteck 21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5829061" y="866574"/>
            <a:ext cx="129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i="1">
                <a:latin typeface="Linux Biolinum"/>
                <a:cs typeface="Linux Biolinum"/>
              </a:rPr>
              <a:t>side conditions</a:t>
            </a:r>
          </a:p>
        </p:txBody>
      </p:sp>
    </p:spTree>
    <p:extLst>
      <p:ext uri="{BB962C8B-B14F-4D97-AF65-F5344CB8AC3E}">
        <p14:creationId xmlns:p14="http://schemas.microsoft.com/office/powerpoint/2010/main" val="23235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5860691" y="1187227"/>
            <a:ext cx="3111909" cy="12107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8" y="833395"/>
            <a:ext cx="7376265" cy="3344629"/>
          </a:xfrm>
          <a:prstGeom prst="rect">
            <a:avLst/>
          </a:prstGeom>
        </p:spPr>
      </p:pic>
      <p:sp>
        <p:nvSpPr>
          <p:cNvPr id="31" name="Rechteck 30"/>
          <p:cNvSpPr/>
          <p:nvPr/>
        </p:nvSpPr>
        <p:spPr bwMode="auto">
          <a:xfrm>
            <a:off x="195894" y="784949"/>
            <a:ext cx="2960621" cy="1552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58307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Correctness-by-Construction: Example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3</a:t>
            </a:r>
            <a:endParaRPr lang="de-DE" sz="1000">
              <a:latin typeface="Linux Biolinum"/>
            </a:endParaRPr>
          </a:p>
        </p:txBody>
      </p:sp>
      <p:pic>
        <p:nvPicPr>
          <p:cNvPr id="11" name="Bild 10" descr="def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" y="905809"/>
            <a:ext cx="2733089" cy="1302984"/>
          </a:xfrm>
          <a:prstGeom prst="rect">
            <a:avLst/>
          </a:prstGeom>
        </p:spPr>
      </p:pic>
      <p:pic>
        <p:nvPicPr>
          <p:cNvPr id="5" name="Bild 4" descr="obl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23" y="1325626"/>
            <a:ext cx="2899821" cy="956794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5959284" y="1528838"/>
            <a:ext cx="2723988" cy="4958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5927629" y="2040167"/>
            <a:ext cx="2925337" cy="2893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17" name="Gruppierung 16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5829061" y="866574"/>
            <a:ext cx="129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i="1">
                <a:latin typeface="Linux Biolinum"/>
                <a:cs typeface="Linux Biolinum"/>
              </a:rPr>
              <a:t>side conditions</a:t>
            </a:r>
          </a:p>
        </p:txBody>
      </p:sp>
    </p:spTree>
    <p:extLst>
      <p:ext uri="{BB962C8B-B14F-4D97-AF65-F5344CB8AC3E}">
        <p14:creationId xmlns:p14="http://schemas.microsoft.com/office/powerpoint/2010/main" val="232833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5860691" y="1187227"/>
            <a:ext cx="3111909" cy="12107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9" name="Rechteck 18"/>
          <p:cNvSpPr/>
          <p:nvPr/>
        </p:nvSpPr>
        <p:spPr bwMode="auto">
          <a:xfrm>
            <a:off x="195894" y="784949"/>
            <a:ext cx="2960621" cy="1552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9" y="833395"/>
            <a:ext cx="7376262" cy="3344629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58307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Correctness-by-Construction: Example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3</a:t>
            </a:r>
            <a:endParaRPr lang="de-DE" sz="1000">
              <a:latin typeface="Linux Biolinum"/>
            </a:endParaRPr>
          </a:p>
        </p:txBody>
      </p:sp>
      <p:pic>
        <p:nvPicPr>
          <p:cNvPr id="11" name="Bild 10" descr="def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" y="905809"/>
            <a:ext cx="2733089" cy="1302984"/>
          </a:xfrm>
          <a:prstGeom prst="rect">
            <a:avLst/>
          </a:prstGeom>
        </p:spPr>
      </p:pic>
      <p:pic>
        <p:nvPicPr>
          <p:cNvPr id="5" name="Bild 4" descr="obl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23" y="1325626"/>
            <a:ext cx="2899821" cy="956794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5927629" y="2040167"/>
            <a:ext cx="2925337" cy="2893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12" name="Gruppierung 11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5829061" y="866574"/>
            <a:ext cx="129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i="1">
                <a:latin typeface="Linux Biolinum"/>
                <a:cs typeface="Linux Biolinum"/>
              </a:rPr>
              <a:t>side conditions</a:t>
            </a:r>
          </a:p>
        </p:txBody>
      </p:sp>
    </p:spTree>
    <p:extLst>
      <p:ext uri="{BB962C8B-B14F-4D97-AF65-F5344CB8AC3E}">
        <p14:creationId xmlns:p14="http://schemas.microsoft.com/office/powerpoint/2010/main" val="3425066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5860691" y="1187227"/>
            <a:ext cx="3111909" cy="12107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9" name="Rechteck 18"/>
          <p:cNvSpPr/>
          <p:nvPr/>
        </p:nvSpPr>
        <p:spPr bwMode="auto">
          <a:xfrm>
            <a:off x="195894" y="784949"/>
            <a:ext cx="2960621" cy="1552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9" y="833395"/>
            <a:ext cx="7376262" cy="334462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583079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Correctness-by-Construction: Example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3</a:t>
            </a:r>
            <a:endParaRPr lang="de-DE" sz="1000">
              <a:latin typeface="Linux Biolinum"/>
            </a:endParaRPr>
          </a:p>
        </p:txBody>
      </p:sp>
      <p:pic>
        <p:nvPicPr>
          <p:cNvPr id="11" name="Bild 10" descr="def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" y="905809"/>
            <a:ext cx="2733089" cy="1302984"/>
          </a:xfrm>
          <a:prstGeom prst="rect">
            <a:avLst/>
          </a:prstGeom>
        </p:spPr>
      </p:pic>
      <p:pic>
        <p:nvPicPr>
          <p:cNvPr id="5" name="Bild 4" descr="obl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23" y="1325626"/>
            <a:ext cx="2899821" cy="956794"/>
          </a:xfrm>
          <a:prstGeom prst="rect">
            <a:avLst/>
          </a:prstGeom>
        </p:spPr>
      </p:pic>
      <p:sp>
        <p:nvSpPr>
          <p:cNvPr id="12" name="Gewitterblitz 11"/>
          <p:cNvSpPr/>
          <p:nvPr/>
        </p:nvSpPr>
        <p:spPr bwMode="auto">
          <a:xfrm rot="20521778" flipH="1">
            <a:off x="6472931" y="3220739"/>
            <a:ext cx="401612" cy="427202"/>
          </a:xfrm>
          <a:prstGeom prst="lightningBolt">
            <a:avLst/>
          </a:prstGeom>
          <a:solidFill>
            <a:srgbClr val="AF07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grpSp>
        <p:nvGrpSpPr>
          <p:cNvPr id="13" name="Gruppierung 12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15" name="Bild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7" name="Rechteck 16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5829061" y="866574"/>
            <a:ext cx="129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i="1">
                <a:latin typeface="Linux Biolinum"/>
                <a:cs typeface="Linux Biolinum"/>
              </a:rPr>
              <a:t>side conditions</a:t>
            </a:r>
          </a:p>
        </p:txBody>
      </p:sp>
      <p:sp>
        <p:nvSpPr>
          <p:cNvPr id="16" name="Gewitterblitz 15"/>
          <p:cNvSpPr/>
          <p:nvPr/>
        </p:nvSpPr>
        <p:spPr bwMode="auto">
          <a:xfrm rot="20521778" flipH="1">
            <a:off x="8761093" y="2042866"/>
            <a:ext cx="266822" cy="283826"/>
          </a:xfrm>
          <a:prstGeom prst="lightningBolt">
            <a:avLst/>
          </a:prstGeom>
          <a:solidFill>
            <a:srgbClr val="AF07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165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 bwMode="auto">
          <a:xfrm>
            <a:off x="882048" y="2705773"/>
            <a:ext cx="5081280" cy="1463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5712182D-C160-44C0-8EB2-5A82D7E15EEB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4</a:t>
            </a:r>
            <a:endParaRPr lang="de-DE" sz="1000">
              <a:latin typeface="Linux Biolinum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1065AA9F-0291-4369-8252-97B98FE01EC4}"/>
              </a:ext>
            </a:extLst>
          </p:cNvPr>
          <p:cNvSpPr txBox="1"/>
          <p:nvPr/>
        </p:nvSpPr>
        <p:spPr>
          <a:xfrm>
            <a:off x="567058" y="987574"/>
            <a:ext cx="7491153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FOP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Composition-based approach for building software product lines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Idea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</a:t>
            </a:r>
            <a:r>
              <a:rPr lang="de-DE" sz="500"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- Create total order of features</a:t>
            </a:r>
          </a:p>
          <a:p>
            <a:pPr marL="809625" lvl="1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 Feature modules add new methods or call parent methods with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original()</a:t>
            </a:r>
          </a:p>
          <a:p>
            <a:pPr marL="266700" indent="-26670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Variability is encoded in non-deterministic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original()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calls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5127" y="671841"/>
            <a:ext cx="314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Feature-Oriented Programming</a:t>
            </a:r>
          </a:p>
        </p:txBody>
      </p:sp>
      <p:grpSp>
        <p:nvGrpSpPr>
          <p:cNvPr id="8" name="Gruppierung 7"/>
          <p:cNvGrpSpPr/>
          <p:nvPr/>
        </p:nvGrpSpPr>
        <p:grpSpPr>
          <a:xfrm>
            <a:off x="7971512" y="76442"/>
            <a:ext cx="1088082" cy="1018752"/>
            <a:chOff x="7971512" y="76442"/>
            <a:chExt cx="1088082" cy="1018752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49" cy="1018752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04" y="2922623"/>
            <a:ext cx="4425830" cy="118205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1403" y="2742588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5" name="Rechteck 4"/>
          <p:cNvSpPr/>
          <p:nvPr/>
        </p:nvSpPr>
        <p:spPr>
          <a:xfrm>
            <a:off x="894847" y="2975946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15" name="Gerade Verbindung 14"/>
          <p:cNvCxnSpPr/>
          <p:nvPr/>
        </p:nvCxnSpPr>
        <p:spPr bwMode="auto">
          <a:xfrm>
            <a:off x="993887" y="2843824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>
            <a:off x="1665681" y="3386819"/>
            <a:ext cx="914400" cy="914400"/>
          </a:xfrm>
          <a:prstGeom prst="line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uppierung 16"/>
          <p:cNvGrpSpPr/>
          <p:nvPr/>
        </p:nvGrpSpPr>
        <p:grpSpPr>
          <a:xfrm>
            <a:off x="920266" y="2777111"/>
            <a:ext cx="1087639" cy="1373583"/>
            <a:chOff x="920266" y="2777111"/>
            <a:chExt cx="1087639" cy="1373583"/>
          </a:xfrm>
          <a:solidFill>
            <a:schemeClr val="bg1">
              <a:lumMod val="85000"/>
            </a:schemeClr>
          </a:solidFill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BCF52C-5306-497A-B4A1-D866CCC7EFC0}"/>
                </a:ext>
              </a:extLst>
            </p:cNvPr>
            <p:cNvSpPr/>
            <p:nvPr/>
          </p:nvSpPr>
          <p:spPr bwMode="auto">
            <a:xfrm>
              <a:off x="929469" y="3267176"/>
              <a:ext cx="1039902" cy="883518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Linux Biolinum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xmlns="" id="{C5BCF52C-5306-497A-B4A1-D866CCC7EFC0}"/>
                </a:ext>
              </a:extLst>
            </p:cNvPr>
            <p:cNvSpPr/>
            <p:nvPr/>
          </p:nvSpPr>
          <p:spPr bwMode="auto">
            <a:xfrm>
              <a:off x="920266" y="2777111"/>
              <a:ext cx="1087639" cy="993655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Linux Biolinum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1944375" y="2773056"/>
            <a:ext cx="3825696" cy="40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2153424" y="3198696"/>
            <a:ext cx="1141131" cy="9243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3276150" y="3213045"/>
            <a:ext cx="1582858" cy="76278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4794590" y="3175144"/>
            <a:ext cx="1122725" cy="9571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C5BCF52C-5306-497A-B4A1-D866CCC7EFC0}"/>
              </a:ext>
            </a:extLst>
          </p:cNvPr>
          <p:cNvSpPr/>
          <p:nvPr/>
        </p:nvSpPr>
        <p:spPr bwMode="auto">
          <a:xfrm>
            <a:off x="3732238" y="3990183"/>
            <a:ext cx="510191" cy="1421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Linux Biolinum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0018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bldLvl="2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882048" y="2705773"/>
            <a:ext cx="5081280" cy="1463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5712182D-C160-44C0-8EB2-5A82D7E15EEB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4</a:t>
            </a:r>
            <a:endParaRPr lang="de-DE" sz="1000">
              <a:latin typeface="Linux Biolinum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1065AA9F-0291-4369-8252-97B98FE01EC4}"/>
              </a:ext>
            </a:extLst>
          </p:cNvPr>
          <p:cNvSpPr txBox="1"/>
          <p:nvPr/>
        </p:nvSpPr>
        <p:spPr>
          <a:xfrm>
            <a:off x="567058" y="987574"/>
            <a:ext cx="7619394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FOP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Composition-based approach for building software product lines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Idea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</a:t>
            </a:r>
            <a:r>
              <a:rPr lang="de-DE" sz="500"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- Create total order of features</a:t>
            </a:r>
          </a:p>
          <a:p>
            <a:pPr marL="809625" lvl="1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 Feature modules add </a:t>
            </a:r>
            <a:r>
              <a:rPr lang="de-DE" sz="1600" u="sng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new methods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or call </a:t>
            </a:r>
            <a:r>
              <a:rPr lang="de-DE" sz="1600" u="sng">
                <a:solidFill>
                  <a:srgbClr val="AF072D"/>
                </a:solidFill>
                <a:latin typeface="Linux Biolinum"/>
                <a:ea typeface="Linux Biolinum"/>
                <a:cs typeface="Linux Biolinum"/>
              </a:rPr>
              <a:t>parent methods</a:t>
            </a:r>
            <a:r>
              <a:rPr lang="de-DE" sz="1600">
                <a:solidFill>
                  <a:srgbClr val="AF072D"/>
                </a:solidFill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with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original()</a:t>
            </a:r>
          </a:p>
          <a:p>
            <a:pPr marL="266700" indent="-26670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Variability is encoded in non-deterministic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original()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calls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5127" y="671841"/>
            <a:ext cx="314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Feature-Oriented Programming</a:t>
            </a:r>
          </a:p>
        </p:txBody>
      </p:sp>
      <p:grpSp>
        <p:nvGrpSpPr>
          <p:cNvPr id="8" name="Gruppierung 7"/>
          <p:cNvGrpSpPr/>
          <p:nvPr/>
        </p:nvGrpSpPr>
        <p:grpSpPr>
          <a:xfrm>
            <a:off x="7971512" y="76442"/>
            <a:ext cx="1088082" cy="1018752"/>
            <a:chOff x="7971512" y="76442"/>
            <a:chExt cx="1088082" cy="1018752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49" cy="1018752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04" y="2922623"/>
            <a:ext cx="4425830" cy="118205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1403" y="2742588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5" name="Rechteck 4"/>
          <p:cNvSpPr/>
          <p:nvPr/>
        </p:nvSpPr>
        <p:spPr>
          <a:xfrm>
            <a:off x="894847" y="2975946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15" name="Gerade Verbindung 14"/>
          <p:cNvCxnSpPr/>
          <p:nvPr/>
        </p:nvCxnSpPr>
        <p:spPr bwMode="auto">
          <a:xfrm>
            <a:off x="993887" y="2843824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>
            <a:off x="1665681" y="3386819"/>
            <a:ext cx="914400" cy="914400"/>
          </a:xfrm>
          <a:prstGeom prst="line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9601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 bwMode="auto">
          <a:xfrm>
            <a:off x="882048" y="2705773"/>
            <a:ext cx="5081280" cy="1463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5712182D-C160-44C0-8EB2-5A82D7E15EEB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4</a:t>
            </a:r>
            <a:endParaRPr lang="de-DE" sz="1000">
              <a:latin typeface="Linux Biolinum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1065AA9F-0291-4369-8252-97B98FE01EC4}"/>
              </a:ext>
            </a:extLst>
          </p:cNvPr>
          <p:cNvSpPr txBox="1"/>
          <p:nvPr/>
        </p:nvSpPr>
        <p:spPr>
          <a:xfrm>
            <a:off x="567058" y="987574"/>
            <a:ext cx="7619394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FOP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Composition-based approach for building software product lines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Idea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</a:t>
            </a:r>
            <a:r>
              <a:rPr lang="de-DE" sz="500"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- Create total order of features</a:t>
            </a:r>
          </a:p>
          <a:p>
            <a:pPr marL="809625" lvl="1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 Feature modules add </a:t>
            </a:r>
            <a:r>
              <a:rPr lang="de-DE" sz="1600" u="sng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new methods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or call </a:t>
            </a:r>
            <a:r>
              <a:rPr lang="de-DE" sz="1600" u="sng">
                <a:solidFill>
                  <a:srgbClr val="AF072D"/>
                </a:solidFill>
                <a:latin typeface="Linux Biolinum"/>
                <a:ea typeface="Linux Biolinum"/>
                <a:cs typeface="Linux Biolinum"/>
              </a:rPr>
              <a:t>parent methods</a:t>
            </a:r>
            <a:r>
              <a:rPr lang="de-DE" sz="1600">
                <a:solidFill>
                  <a:srgbClr val="AF072D"/>
                </a:solidFill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with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original()</a:t>
            </a:r>
          </a:p>
          <a:p>
            <a:pPr marL="266700" indent="-26670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Variability is encoded in non-deterministic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original()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calls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05127" y="671841"/>
            <a:ext cx="314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Feature-Oriented Programming</a:t>
            </a:r>
          </a:p>
        </p:txBody>
      </p:sp>
      <p:grpSp>
        <p:nvGrpSpPr>
          <p:cNvPr id="8" name="Gruppierung 7"/>
          <p:cNvGrpSpPr/>
          <p:nvPr/>
        </p:nvGrpSpPr>
        <p:grpSpPr>
          <a:xfrm>
            <a:off x="7971512" y="76442"/>
            <a:ext cx="1088082" cy="1018752"/>
            <a:chOff x="7971512" y="76442"/>
            <a:chExt cx="1088082" cy="1018752"/>
          </a:xfrm>
        </p:grpSpPr>
        <p:pic>
          <p:nvPicPr>
            <p:cNvPr id="10" name="Bild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49" cy="1018752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04" y="2922623"/>
            <a:ext cx="4425830" cy="118205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21403" y="2742588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5" name="Rechteck 4"/>
          <p:cNvSpPr/>
          <p:nvPr/>
        </p:nvSpPr>
        <p:spPr>
          <a:xfrm>
            <a:off x="894847" y="2975946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15" name="Gerade Verbindung 14"/>
          <p:cNvCxnSpPr/>
          <p:nvPr/>
        </p:nvCxnSpPr>
        <p:spPr bwMode="auto">
          <a:xfrm>
            <a:off x="993887" y="2843824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/>
        </p:nvCxnSpPr>
        <p:spPr bwMode="auto">
          <a:xfrm>
            <a:off x="1665681" y="3386819"/>
            <a:ext cx="914400" cy="914400"/>
          </a:xfrm>
          <a:prstGeom prst="line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84766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629" y="4699226"/>
            <a:ext cx="24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5</a:t>
            </a:r>
            <a:endParaRPr lang="de-DE" sz="1000">
              <a:latin typeface="Linux Biolinum"/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xmlns="" id="{3FCC7CD5-C0CC-49B9-8482-2013C08DB62A}"/>
              </a:ext>
            </a:extLst>
          </p:cNvPr>
          <p:cNvSpPr txBox="1"/>
          <p:nvPr/>
        </p:nvSpPr>
        <p:spPr>
          <a:xfrm>
            <a:off x="567058" y="987574"/>
            <a:ext cx="6981398" cy="247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An FOP-inspired extension of traditional CbC that ...</a:t>
            </a: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introduces a new refinement rule for </a:t>
            </a:r>
            <a:r>
              <a:rPr lang="de-DE" sz="1600" b="1" u="sng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method calls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endParaRPr lang="de-DE" sz="1600">
              <a:latin typeface="Linux Biolinum"/>
              <a:ea typeface="Linux Biolinum"/>
              <a:cs typeface="Linux Biolinum"/>
            </a:endParaRP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endParaRPr lang="de-DE">
              <a:latin typeface="Linux Biolinum"/>
              <a:ea typeface="Linux Biolinum"/>
              <a:cs typeface="Linux Biolinum"/>
            </a:endParaRP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introduces </a:t>
            </a:r>
            <a:r>
              <a:rPr lang="de-DE" sz="1600" b="1" u="sng">
                <a:solidFill>
                  <a:srgbClr val="AF072D"/>
                </a:solidFill>
                <a:latin typeface="Linux Biolinum"/>
                <a:ea typeface="Linux Biolinum"/>
                <a:cs typeface="Linux Biolinum"/>
              </a:rPr>
              <a:t>original calls</a:t>
            </a:r>
            <a:r>
              <a:rPr lang="de-DE" sz="1600" b="1">
                <a:solidFill>
                  <a:srgbClr val="AF072D"/>
                </a:solidFill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(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m =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) to invoke the parent method</a:t>
            </a: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allows </a:t>
            </a:r>
            <a:r>
              <a:rPr lang="de-DE" sz="1400" i="1">
                <a:latin typeface="Consolas" panose="020B0609020204030204" pitchFamily="49" charset="0"/>
                <a:ea typeface="Linux Biolinum"/>
                <a:cs typeface="Linux Biolinum"/>
              </a:rPr>
              <a:t>original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to occur in contracts (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contract composition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):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438563" y="1841139"/>
            <a:ext cx="4524764" cy="818617"/>
            <a:chOff x="1438563" y="1841139"/>
            <a:chExt cx="4524764" cy="818617"/>
          </a:xfrm>
        </p:grpSpPr>
        <p:pic>
          <p:nvPicPr>
            <p:cNvPr id="2" name="Bild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563" y="1841139"/>
              <a:ext cx="2009335" cy="818617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>
              <a:off x="2490068" y="2089151"/>
              <a:ext cx="3473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de-DE" sz="1200">
                  <a:latin typeface="Linux Biolinum"/>
                  <a:cs typeface="Linux Biolinum"/>
                </a:rPr>
                <a:t>(assuming that </a:t>
              </a:r>
              <a:r>
                <a:rPr lang="de-DE" sz="1200" i="1">
                  <a:latin typeface="Linux Biolinum"/>
                  <a:cs typeface="Linux Biolinum"/>
                </a:rPr>
                <a:t>Φ</a:t>
              </a:r>
              <a:r>
                <a:rPr lang="de-DE" sz="1200">
                  <a:latin typeface="Linux Biolinum"/>
                  <a:cs typeface="Linux Biolinum"/>
                </a:rPr>
                <a:t> and </a:t>
              </a:r>
              <a:r>
                <a:rPr lang="de-DE" sz="1200" i="1">
                  <a:latin typeface="Linux Biolinum"/>
                  <a:cs typeface="Linux Biolinum"/>
                </a:rPr>
                <a:t>Ψ</a:t>
              </a:r>
              <a:r>
                <a:rPr lang="de-DE" sz="1200">
                  <a:latin typeface="Linux Biolinum"/>
                  <a:cs typeface="Linux Biolinum"/>
                </a:rPr>
                <a:t> fit with the contract of </a:t>
              </a:r>
              <a:r>
                <a:rPr lang="de-DE" sz="1200" i="1">
                  <a:latin typeface="Linux Biolinum"/>
                  <a:cs typeface="Linux Biolinum"/>
                </a:rPr>
                <a:t>m</a:t>
              </a:r>
              <a:r>
                <a:rPr lang="de-DE" sz="1200">
                  <a:latin typeface="Linux Biolinum"/>
                  <a:cs typeface="Linux Biolinum"/>
                </a:rPr>
                <a:t>)</a:t>
              </a:r>
            </a:p>
          </p:txBody>
        </p:sp>
      </p:grpSp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19" y="3537204"/>
            <a:ext cx="4282356" cy="21184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3295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Correct-by-Construction SPLs</a:t>
            </a:r>
            <a:r>
              <a:rPr lang="de-DE" sz="1050" b="1">
                <a:latin typeface="Linux Biolinum"/>
                <a:ea typeface="Linux Biolinum"/>
                <a:cs typeface="Linux Biolinum"/>
              </a:rPr>
              <a:t> [1]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07155" y="4353167"/>
            <a:ext cx="8471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>
                <a:latin typeface="Linux Biolinum"/>
                <a:cs typeface="Linux Biolinum"/>
              </a:rPr>
              <a:t>[1] Tabea Bordis, Tobias Runge, and Ina Schaefer. 2020. Correctness-by-Construction for Feature-Oriented Software Product Lines. </a:t>
            </a:r>
            <a:r>
              <a:rPr lang="en-US" sz="1050" i="1">
                <a:latin typeface="Linux Biolinum"/>
                <a:cs typeface="Linux Biolinum"/>
              </a:rPr>
              <a:t>GPCE Proc’</a:t>
            </a:r>
            <a:r>
              <a:rPr lang="en-US" sz="1050">
                <a:latin typeface="Linux Biolinum"/>
                <a:cs typeface="Linux Biolinum"/>
              </a:rPr>
              <a:t>, ACM.</a:t>
            </a:r>
            <a:endParaRPr lang="de-DE" sz="1050">
              <a:latin typeface="Linux Biolinum"/>
              <a:cs typeface="Linux Biolinum"/>
            </a:endParaRPr>
          </a:p>
        </p:txBody>
      </p:sp>
    </p:spTree>
    <p:extLst>
      <p:ext uri="{BB962C8B-B14F-4D97-AF65-F5344CB8AC3E}">
        <p14:creationId xmlns:p14="http://schemas.microsoft.com/office/powerpoint/2010/main" val="161313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26" y="1220011"/>
            <a:ext cx="4425826" cy="1182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629" y="4699226"/>
            <a:ext cx="24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6</a:t>
            </a:r>
            <a:endParaRPr lang="de-DE" sz="1000">
              <a:latin typeface="Linux Biolinum"/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387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Correct-by-Construction SPLs: Example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45323" y="1039976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18767" y="1273334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717807" y="1141212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241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6" y="479627"/>
            <a:ext cx="3987055" cy="3777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95633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Introduction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05127" y="671841"/>
            <a:ext cx="2371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Background &amp; Problem</a:t>
            </a:r>
          </a:p>
        </p:txBody>
      </p:sp>
    </p:spTree>
    <p:extLst>
      <p:ext uri="{BB962C8B-B14F-4D97-AF65-F5344CB8AC3E}">
        <p14:creationId xmlns:p14="http://schemas.microsoft.com/office/powerpoint/2010/main" val="237579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 bwMode="auto">
          <a:xfrm>
            <a:off x="1978572" y="1481732"/>
            <a:ext cx="828241" cy="22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26" y="1220011"/>
            <a:ext cx="4425826" cy="1182053"/>
          </a:xfrm>
          <a:prstGeom prst="rect">
            <a:avLst/>
          </a:prstGeom>
        </p:spPr>
      </p:pic>
      <p:cxnSp>
        <p:nvCxnSpPr>
          <p:cNvPr id="33" name="Gerade Verbindung 32"/>
          <p:cNvCxnSpPr/>
          <p:nvPr/>
        </p:nvCxnSpPr>
        <p:spPr bwMode="auto">
          <a:xfrm>
            <a:off x="2797611" y="1684206"/>
            <a:ext cx="625781" cy="21167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Gerade Verbindung 26"/>
          <p:cNvCxnSpPr/>
          <p:nvPr/>
        </p:nvCxnSpPr>
        <p:spPr bwMode="auto">
          <a:xfrm>
            <a:off x="2806813" y="1490936"/>
            <a:ext cx="5972531" cy="40494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/>
        </p:nvCxnSpPr>
        <p:spPr bwMode="auto">
          <a:xfrm>
            <a:off x="1987776" y="1693409"/>
            <a:ext cx="1444819" cy="2705773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629" y="4699226"/>
            <a:ext cx="24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6</a:t>
            </a:r>
            <a:endParaRPr lang="de-DE" sz="1000">
              <a:latin typeface="Linux Biolinum"/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387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Correct-by-Construction SPLs: Example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45323" y="1039976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18767" y="1273334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717807" y="1141212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hteck 23"/>
          <p:cNvSpPr/>
          <p:nvPr/>
        </p:nvSpPr>
        <p:spPr bwMode="auto">
          <a:xfrm>
            <a:off x="3423392" y="1893696"/>
            <a:ext cx="5383559" cy="2533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25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13" y="1951926"/>
            <a:ext cx="5255108" cy="23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4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 bwMode="auto">
          <a:xfrm>
            <a:off x="3239337" y="1481732"/>
            <a:ext cx="1078663" cy="22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26" y="1220011"/>
            <a:ext cx="4425826" cy="1182053"/>
          </a:xfrm>
          <a:prstGeom prst="rect">
            <a:avLst/>
          </a:prstGeom>
        </p:spPr>
      </p:pic>
      <p:cxnSp>
        <p:nvCxnSpPr>
          <p:cNvPr id="27" name="Gerade Verbindung 26"/>
          <p:cNvCxnSpPr/>
          <p:nvPr/>
        </p:nvCxnSpPr>
        <p:spPr bwMode="auto">
          <a:xfrm>
            <a:off x="4324350" y="1492250"/>
            <a:ext cx="3166621" cy="422039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Gerade Verbindung 32"/>
          <p:cNvCxnSpPr/>
          <p:nvPr/>
        </p:nvCxnSpPr>
        <p:spPr bwMode="auto">
          <a:xfrm>
            <a:off x="4318000" y="1701800"/>
            <a:ext cx="605427" cy="212489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Gerade Verbindung 27"/>
          <p:cNvCxnSpPr/>
          <p:nvPr/>
        </p:nvCxnSpPr>
        <p:spPr bwMode="auto">
          <a:xfrm>
            <a:off x="3244850" y="1695450"/>
            <a:ext cx="1687780" cy="1939858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629" y="4699226"/>
            <a:ext cx="24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6</a:t>
            </a:r>
            <a:endParaRPr lang="de-DE" sz="1000">
              <a:latin typeface="Linux Biolinum"/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387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Correct-by-Construction SPLs: Example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45323" y="1039976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18767" y="1273334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717807" y="1141212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hteck 23"/>
          <p:cNvSpPr/>
          <p:nvPr/>
        </p:nvSpPr>
        <p:spPr bwMode="auto">
          <a:xfrm>
            <a:off x="4932628" y="1912102"/>
            <a:ext cx="2567544" cy="173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98" y="1979298"/>
            <a:ext cx="2387600" cy="16002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54" y="3725607"/>
            <a:ext cx="2451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8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/>
        </p:nvSpPr>
        <p:spPr bwMode="auto">
          <a:xfrm>
            <a:off x="4749800" y="1481732"/>
            <a:ext cx="736939" cy="22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2" name="Rechteck 21"/>
          <p:cNvSpPr/>
          <p:nvPr/>
        </p:nvSpPr>
        <p:spPr bwMode="auto">
          <a:xfrm>
            <a:off x="1993900" y="1786532"/>
            <a:ext cx="869950" cy="22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5" name="Rechteck 24"/>
          <p:cNvSpPr/>
          <p:nvPr/>
        </p:nvSpPr>
        <p:spPr bwMode="auto">
          <a:xfrm>
            <a:off x="3238500" y="1786532"/>
            <a:ext cx="1136650" cy="22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9" name="Rechteck 28"/>
          <p:cNvSpPr/>
          <p:nvPr/>
        </p:nvSpPr>
        <p:spPr bwMode="auto">
          <a:xfrm>
            <a:off x="3238500" y="2084982"/>
            <a:ext cx="965200" cy="22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26" y="1220011"/>
            <a:ext cx="4425826" cy="1182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629" y="4699226"/>
            <a:ext cx="24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6</a:t>
            </a:r>
            <a:endParaRPr lang="de-DE" sz="1000">
              <a:latin typeface="Linux Biolinum"/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387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Correct-by-Construction SPLs: Example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45323" y="1039976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18767" y="1273334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717807" y="1141212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hteck 29"/>
          <p:cNvSpPr/>
          <p:nvPr/>
        </p:nvSpPr>
        <p:spPr bwMode="auto">
          <a:xfrm>
            <a:off x="5384800" y="2217198"/>
            <a:ext cx="1663200" cy="1122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 sz="1800">
              <a:latin typeface="Linux Biolinum"/>
              <a:cs typeface="Linux Biolinum"/>
            </a:endParaRPr>
          </a:p>
          <a:p>
            <a:r>
              <a:rPr lang="de-DE">
                <a:latin typeface="Linux Biolinum"/>
                <a:cs typeface="Linux Biolinum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147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1117600" y="2683933"/>
            <a:ext cx="5748867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1905001" y="3420533"/>
            <a:ext cx="152400" cy="177800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3115734" y="3420533"/>
            <a:ext cx="152400" cy="177800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4419600" y="3420533"/>
            <a:ext cx="152400" cy="177800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5613400" y="3420533"/>
            <a:ext cx="152400" cy="177800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26" y="1220011"/>
            <a:ext cx="4425826" cy="1182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629" y="4699226"/>
            <a:ext cx="24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6</a:t>
            </a:r>
            <a:endParaRPr lang="de-DE" sz="1000">
              <a:latin typeface="Linux Biolinum"/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387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Correct-by-Construction SPLs: Example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45323" y="1039976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18767" y="1273334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717807" y="1141212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Gebogener Pfeil 34"/>
          <p:cNvSpPr/>
          <p:nvPr/>
        </p:nvSpPr>
        <p:spPr bwMode="auto">
          <a:xfrm rot="20946111">
            <a:off x="4910665" y="1811868"/>
            <a:ext cx="1337733" cy="1134532"/>
          </a:xfrm>
          <a:prstGeom prst="circularArrow">
            <a:avLst>
              <a:gd name="adj1" fmla="val 2411"/>
              <a:gd name="adj2" fmla="val 603959"/>
              <a:gd name="adj3" fmla="val 1126867"/>
              <a:gd name="adj4" fmla="val 17752619"/>
              <a:gd name="adj5" fmla="val 5453"/>
            </a:avLst>
          </a:prstGeom>
          <a:solidFill>
            <a:srgbClr val="AF07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216153" y="1972732"/>
            <a:ext cx="93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>
                <a:latin typeface="Linux Biolinum"/>
                <a:cs typeface="Linux Biolinum"/>
              </a:rPr>
              <a:t>product</a:t>
            </a:r>
            <a:br>
              <a:rPr lang="de-DE" sz="1400">
                <a:latin typeface="Linux Biolinum"/>
                <a:cs typeface="Linux Biolinum"/>
              </a:rPr>
            </a:br>
            <a:r>
              <a:rPr lang="de-DE" sz="1400">
                <a:latin typeface="Linux Biolinum"/>
                <a:cs typeface="Linux Biolinum"/>
              </a:rPr>
              <a:t>derivation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003553" y="2683932"/>
            <a:ext cx="1784847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sz="1400" b="1">
                <a:latin typeface="Linux Biolinum"/>
                <a:cs typeface="Linux Biolinum"/>
              </a:rPr>
              <a:t>Potential for reuse</a:t>
            </a:r>
          </a:p>
          <a:p>
            <a:pPr marL="177800" indent="-177800" algn="l">
              <a:lnSpc>
                <a:spcPct val="120000"/>
              </a:lnSpc>
              <a:buAutoNum type="arabicPeriod"/>
            </a:pPr>
            <a:r>
              <a:rPr lang="de-DE" sz="1400">
                <a:latin typeface="Linux Biolinum"/>
                <a:cs typeface="Linux Biolinum"/>
              </a:rPr>
              <a:t>avoid obvious</a:t>
            </a:r>
            <a:br>
              <a:rPr lang="de-DE" sz="1400">
                <a:latin typeface="Linux Biolinum"/>
                <a:cs typeface="Linux Biolinum"/>
              </a:rPr>
            </a:br>
            <a:r>
              <a:rPr lang="de-DE" sz="1400">
                <a:latin typeface="Linux Biolinum"/>
                <a:cs typeface="Linux Biolinum"/>
              </a:rPr>
              <a:t>re-verification</a:t>
            </a:r>
          </a:p>
        </p:txBody>
      </p:sp>
      <p:pic>
        <p:nvPicPr>
          <p:cNvPr id="31" name="Bild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9" y="2764373"/>
            <a:ext cx="5611280" cy="15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7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 bwMode="auto">
          <a:xfrm>
            <a:off x="1117600" y="2683933"/>
            <a:ext cx="5748867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4969935" y="3420533"/>
            <a:ext cx="152400" cy="177800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39" name="Rechteck 38"/>
          <p:cNvSpPr/>
          <p:nvPr/>
        </p:nvSpPr>
        <p:spPr bwMode="auto">
          <a:xfrm>
            <a:off x="6155268" y="3420533"/>
            <a:ext cx="152400" cy="177800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26" y="1220011"/>
            <a:ext cx="4425826" cy="118205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7629" y="4699226"/>
            <a:ext cx="2442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6</a:t>
            </a:r>
            <a:endParaRPr lang="de-DE" sz="1000">
              <a:latin typeface="Linux Biolinum"/>
            </a:endParaRPr>
          </a:p>
        </p:txBody>
      </p:sp>
      <p:grpSp>
        <p:nvGrpSpPr>
          <p:cNvPr id="16" name="Gruppierung 15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18" name="Bild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9" name="Rechteck 18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1" name="Rechteck 20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43345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Software Product Lines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387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Correct-by-Construction SPLs: Example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045323" y="1039976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Features</a:t>
            </a:r>
          </a:p>
        </p:txBody>
      </p:sp>
      <p:sp>
        <p:nvSpPr>
          <p:cNvPr id="20" name="Rechteck 19"/>
          <p:cNvSpPr/>
          <p:nvPr/>
        </p:nvSpPr>
        <p:spPr>
          <a:xfrm>
            <a:off x="618767" y="1273334"/>
            <a:ext cx="74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>
                <a:latin typeface="Linux Biolinum"/>
                <a:cs typeface="Linux Biolinum"/>
              </a:rPr>
              <a:t>Methods</a:t>
            </a:r>
          </a:p>
        </p:txBody>
      </p:sp>
      <p:cxnSp>
        <p:nvCxnSpPr>
          <p:cNvPr id="23" name="Gerade Verbindung 22"/>
          <p:cNvCxnSpPr/>
          <p:nvPr/>
        </p:nvCxnSpPr>
        <p:spPr bwMode="auto">
          <a:xfrm>
            <a:off x="717807" y="1141212"/>
            <a:ext cx="947874" cy="349726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7" y="2764373"/>
            <a:ext cx="5611284" cy="1539254"/>
          </a:xfrm>
          <a:prstGeom prst="rect">
            <a:avLst/>
          </a:prstGeom>
        </p:spPr>
      </p:pic>
      <p:sp>
        <p:nvSpPr>
          <p:cNvPr id="35" name="Gebogener Pfeil 34"/>
          <p:cNvSpPr/>
          <p:nvPr/>
        </p:nvSpPr>
        <p:spPr bwMode="auto">
          <a:xfrm rot="20946111">
            <a:off x="4910665" y="1811868"/>
            <a:ext cx="1337733" cy="1134532"/>
          </a:xfrm>
          <a:prstGeom prst="circularArrow">
            <a:avLst>
              <a:gd name="adj1" fmla="val 2411"/>
              <a:gd name="adj2" fmla="val 603959"/>
              <a:gd name="adj3" fmla="val 1126867"/>
              <a:gd name="adj4" fmla="val 17752619"/>
              <a:gd name="adj5" fmla="val 5453"/>
            </a:avLst>
          </a:prstGeom>
          <a:solidFill>
            <a:srgbClr val="AF072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216153" y="1972732"/>
            <a:ext cx="93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>
                <a:latin typeface="Linux Biolinum"/>
                <a:cs typeface="Linux Biolinum"/>
              </a:rPr>
              <a:t>product</a:t>
            </a:r>
            <a:br>
              <a:rPr lang="de-DE" sz="1400">
                <a:latin typeface="Linux Biolinum"/>
                <a:cs typeface="Linux Biolinum"/>
              </a:rPr>
            </a:br>
            <a:r>
              <a:rPr lang="de-DE" sz="1400">
                <a:latin typeface="Linux Biolinum"/>
                <a:cs typeface="Linux Biolinum"/>
              </a:rPr>
              <a:t>derivation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7003553" y="2683932"/>
            <a:ext cx="1784847" cy="111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sz="1400" b="1">
                <a:latin typeface="Linux Biolinum"/>
                <a:cs typeface="Linux Biolinum"/>
              </a:rPr>
              <a:t>Potential for reuse</a:t>
            </a:r>
          </a:p>
          <a:p>
            <a:pPr marL="177800" indent="-177800" algn="l">
              <a:lnSpc>
                <a:spcPct val="120000"/>
              </a:lnSpc>
              <a:buAutoNum type="arabicPeriod"/>
            </a:pPr>
            <a:r>
              <a:rPr lang="de-DE" sz="1400">
                <a:latin typeface="Linux Biolinum"/>
                <a:cs typeface="Linux Biolinum"/>
              </a:rPr>
              <a:t>avoid obvious</a:t>
            </a:r>
            <a:br>
              <a:rPr lang="de-DE" sz="1400">
                <a:latin typeface="Linux Biolinum"/>
                <a:cs typeface="Linux Biolinum"/>
              </a:rPr>
            </a:br>
            <a:r>
              <a:rPr lang="de-DE" sz="1400">
                <a:latin typeface="Linux Biolinum"/>
                <a:cs typeface="Linux Biolinum"/>
              </a:rPr>
              <a:t>re-verification</a:t>
            </a:r>
          </a:p>
          <a:p>
            <a:pPr marL="177800" indent="-177800" algn="l">
              <a:lnSpc>
                <a:spcPct val="120000"/>
              </a:lnSpc>
              <a:buAutoNum type="arabicPeriod"/>
            </a:pPr>
            <a:r>
              <a:rPr lang="de-DE" sz="1400">
                <a:latin typeface="Linux Biolinum"/>
                <a:cs typeface="Linux Biolinum"/>
              </a:rPr>
              <a:t>leverage overlaps</a:t>
            </a:r>
          </a:p>
        </p:txBody>
      </p:sp>
    </p:spTree>
    <p:extLst>
      <p:ext uri="{BB962C8B-B14F-4D97-AF65-F5344CB8AC3E}">
        <p14:creationId xmlns:p14="http://schemas.microsoft.com/office/powerpoint/2010/main" val="344629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09782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Proof Repositories </a:t>
            </a:r>
            <a:r>
              <a:rPr lang="de-DE" sz="1050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[2]</a:t>
            </a:r>
            <a:endParaRPr lang="de-DE" b="1">
              <a:solidFill>
                <a:srgbClr val="0069B4"/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7225055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1600">
                <a:latin typeface="Linux Biolinum"/>
                <a:ea typeface="Linux Biolinum"/>
                <a:cs typeface="Linux Biolinum"/>
              </a:rPr>
              <a:t>A mathematical framework for </a:t>
            </a:r>
            <a:r>
              <a:rPr lang="en-US" sz="1600" b="1">
                <a:latin typeface="Linux Biolinum"/>
                <a:ea typeface="Linux Biolinum"/>
                <a:cs typeface="Linux Biolinum"/>
              </a:rPr>
              <a:t>proof reuse</a:t>
            </a:r>
            <a:r>
              <a:rPr lang="en-US" sz="1600">
                <a:latin typeface="Linux Biolinum"/>
                <a:ea typeface="Linux Biolinum"/>
                <a:cs typeface="Linux Biolinum"/>
              </a:rPr>
              <a:t> in compositional verification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Proof repository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„Database“ (     ) of conducted proofs (at method-level)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Intended to improve performance for verification-in-the-large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Idea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-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Separate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method calls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from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called methods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with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abstract contracts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(      )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12311" y="4349116"/>
            <a:ext cx="8915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>
                <a:latin typeface="Linux Biolinum"/>
                <a:cs typeface="Linux Biolinum"/>
              </a:rPr>
              <a:t>[2] Richard Bubel et al. 2016. Proof Repositories for Compositional Verification of Evolving Software Systems. </a:t>
            </a:r>
            <a:r>
              <a:rPr lang="en-US" sz="1050" i="1">
                <a:latin typeface="Linux Biolinum"/>
                <a:cs typeface="Linux Biolinum"/>
              </a:rPr>
              <a:t>Trans. on Found. for Mastering Change I</a:t>
            </a:r>
            <a:r>
              <a:rPr lang="en-US" sz="1050">
                <a:latin typeface="Linux Biolinum"/>
                <a:cs typeface="Linux Biolinum"/>
              </a:rPr>
              <a:t>. Springer.</a:t>
            </a:r>
            <a:endParaRPr lang="de-DE" sz="1050">
              <a:latin typeface="Linux Biolinum"/>
              <a:cs typeface="Linux Biolinum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21959" y="2340918"/>
            <a:ext cx="300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Linux Biolinum"/>
                <a:cs typeface="Linux Biolinum"/>
              </a:rPr>
              <a:t>f</a:t>
            </a:r>
          </a:p>
        </p:txBody>
      </p:sp>
      <p:grpSp>
        <p:nvGrpSpPr>
          <p:cNvPr id="48" name="Gruppierung 47"/>
          <p:cNvGrpSpPr/>
          <p:nvPr/>
        </p:nvGrpSpPr>
        <p:grpSpPr>
          <a:xfrm>
            <a:off x="882048" y="2705773"/>
            <a:ext cx="3546019" cy="753607"/>
            <a:chOff x="882048" y="2705773"/>
            <a:chExt cx="3546019" cy="753607"/>
          </a:xfrm>
        </p:grpSpPr>
        <p:sp>
          <p:nvSpPr>
            <p:cNvPr id="26" name="Rechteck 25"/>
            <p:cNvSpPr/>
            <p:nvPr/>
          </p:nvSpPr>
          <p:spPr bwMode="auto">
            <a:xfrm>
              <a:off x="882048" y="2705773"/>
              <a:ext cx="3546019" cy="723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grpSp>
          <p:nvGrpSpPr>
            <p:cNvPr id="27" name="Gruppierung 26"/>
            <p:cNvGrpSpPr/>
            <p:nvPr/>
          </p:nvGrpSpPr>
          <p:grpSpPr>
            <a:xfrm>
              <a:off x="3693025" y="2794573"/>
              <a:ext cx="646141" cy="555574"/>
              <a:chOff x="4506012" y="3445933"/>
              <a:chExt cx="482496" cy="414867"/>
            </a:xfrm>
          </p:grpSpPr>
          <p:grpSp>
            <p:nvGrpSpPr>
              <p:cNvPr id="17" name="Gruppierung 16"/>
              <p:cNvGrpSpPr/>
              <p:nvPr/>
            </p:nvGrpSpPr>
            <p:grpSpPr>
              <a:xfrm flipH="1">
                <a:off x="4506012" y="3445933"/>
                <a:ext cx="482496" cy="406400"/>
                <a:chOff x="3533987" y="3237653"/>
                <a:chExt cx="987212" cy="822960"/>
              </a:xfrm>
            </p:grpSpPr>
            <p:sp>
              <p:nvSpPr>
                <p:cNvPr id="18" name="Rechteck 17"/>
                <p:cNvSpPr/>
                <p:nvPr/>
              </p:nvSpPr>
              <p:spPr bwMode="auto">
                <a:xfrm>
                  <a:off x="3533987" y="3237653"/>
                  <a:ext cx="822960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4182533" y="3479801"/>
                  <a:ext cx="338666" cy="338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24" name="Rechteck 23"/>
              <p:cNvSpPr/>
              <p:nvPr/>
            </p:nvSpPr>
            <p:spPr bwMode="auto">
              <a:xfrm>
                <a:off x="4579703" y="3454400"/>
                <a:ext cx="406400" cy="4064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g</a:t>
                </a:r>
              </a:p>
            </p:txBody>
          </p:sp>
        </p:grpSp>
        <p:pic>
          <p:nvPicPr>
            <p:cNvPr id="5" name="Bild 4" descr="sep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53" y="2827866"/>
              <a:ext cx="2079626" cy="508000"/>
            </a:xfrm>
            <a:prstGeom prst="rect">
              <a:avLst/>
            </a:prstGeom>
          </p:spPr>
        </p:pic>
        <p:grpSp>
          <p:nvGrpSpPr>
            <p:cNvPr id="3" name="Gruppierung 2"/>
            <p:cNvGrpSpPr/>
            <p:nvPr/>
          </p:nvGrpSpPr>
          <p:grpSpPr>
            <a:xfrm>
              <a:off x="3277981" y="2794888"/>
              <a:ext cx="654701" cy="545772"/>
              <a:chOff x="3533985" y="3237653"/>
              <a:chExt cx="987214" cy="822960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3533985" y="3237653"/>
                <a:ext cx="822960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f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4182533" y="3479801"/>
                <a:ext cx="338666" cy="338666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8" name="Gebogener Pfeil 27"/>
            <p:cNvSpPr/>
            <p:nvPr/>
          </p:nvSpPr>
          <p:spPr bwMode="auto">
            <a:xfrm rot="17694503">
              <a:off x="3501473" y="2875094"/>
              <a:ext cx="632310" cy="536262"/>
            </a:xfrm>
            <a:prstGeom prst="circularArrow">
              <a:avLst>
                <a:gd name="adj1" fmla="val 5873"/>
                <a:gd name="adj2" fmla="val 603959"/>
                <a:gd name="adj3" fmla="val 1202856"/>
                <a:gd name="adj4" fmla="val 17752619"/>
                <a:gd name="adj5" fmla="val 7808"/>
              </a:avLst>
            </a:prstGeom>
            <a:solidFill>
              <a:srgbClr val="AF072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0" name="Zylinder 49"/>
          <p:cNvSpPr/>
          <p:nvPr/>
        </p:nvSpPr>
        <p:spPr bwMode="auto">
          <a:xfrm>
            <a:off x="3639291" y="1549400"/>
            <a:ext cx="196362" cy="194734"/>
          </a:xfrm>
          <a:prstGeom prst="can">
            <a:avLst>
              <a:gd name="adj" fmla="val 16639"/>
            </a:avLst>
          </a:prstGeom>
          <a:solidFill>
            <a:srgbClr val="FDD7DF"/>
          </a:solidFill>
          <a:ln w="9525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grpSp>
        <p:nvGrpSpPr>
          <p:cNvPr id="51" name="Gruppierung 50"/>
          <p:cNvGrpSpPr/>
          <p:nvPr/>
        </p:nvGrpSpPr>
        <p:grpSpPr>
          <a:xfrm>
            <a:off x="7279266" y="2310758"/>
            <a:ext cx="298562" cy="144410"/>
            <a:chOff x="6923667" y="2319225"/>
            <a:chExt cx="298562" cy="144410"/>
          </a:xfrm>
        </p:grpSpPr>
        <p:grpSp>
          <p:nvGrpSpPr>
            <p:cNvPr id="52" name="Gruppierung 51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56" name="Rechteck 55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3" name="Gruppierung 52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54" name="Rechteck 53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826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09782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Proof Repositories </a:t>
            </a:r>
            <a:r>
              <a:rPr lang="de-DE" sz="1050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[2]</a:t>
            </a:r>
            <a:endParaRPr lang="de-DE" b="1">
              <a:solidFill>
                <a:srgbClr val="0069B4"/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7276351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1600">
                <a:latin typeface="Linux Biolinum"/>
                <a:ea typeface="Linux Biolinum"/>
                <a:cs typeface="Linux Biolinum"/>
              </a:rPr>
              <a:t>A mathematical framework for </a:t>
            </a:r>
            <a:r>
              <a:rPr lang="en-US" sz="1600" b="1">
                <a:latin typeface="Linux Biolinum"/>
                <a:ea typeface="Linux Biolinum"/>
                <a:cs typeface="Linux Biolinum"/>
              </a:rPr>
              <a:t>proof reuse</a:t>
            </a:r>
            <a:r>
              <a:rPr lang="en-US" sz="1600">
                <a:latin typeface="Linux Biolinum"/>
                <a:ea typeface="Linux Biolinum"/>
                <a:cs typeface="Linux Biolinum"/>
              </a:rPr>
              <a:t> in compositional verification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Proof repository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„Database“ (     ) of conducted proofs (at method-level)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Intended to improve performance for verification-in-the-large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Idea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-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Separate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method calls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from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called methods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with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abstract contracts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(      )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12311" y="4349116"/>
            <a:ext cx="8915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>
                <a:latin typeface="Linux Biolinum"/>
                <a:cs typeface="Linux Biolinum"/>
              </a:rPr>
              <a:t>[2] Richard Bubel et al. 2016. Proof Repositories for Compositional Verification of Evolving Software Systems. </a:t>
            </a:r>
            <a:r>
              <a:rPr lang="en-US" sz="1050" i="1">
                <a:latin typeface="Linux Biolinum"/>
                <a:cs typeface="Linux Biolinum"/>
              </a:rPr>
              <a:t>Trans. on Found. for Mastering Change I</a:t>
            </a:r>
            <a:r>
              <a:rPr lang="en-US" sz="1050">
                <a:latin typeface="Linux Biolinum"/>
                <a:cs typeface="Linux Biolinum"/>
              </a:rPr>
              <a:t>. Springer.</a:t>
            </a:r>
            <a:endParaRPr lang="de-DE" sz="1050">
              <a:latin typeface="Linux Biolinum"/>
              <a:cs typeface="Linux Biolinum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421959" y="2340918"/>
            <a:ext cx="300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Linux Biolinum"/>
                <a:cs typeface="Linux Biolinum"/>
              </a:rPr>
              <a:t>f</a:t>
            </a:r>
          </a:p>
        </p:txBody>
      </p:sp>
      <p:grpSp>
        <p:nvGrpSpPr>
          <p:cNvPr id="48" name="Gruppierung 47"/>
          <p:cNvGrpSpPr/>
          <p:nvPr/>
        </p:nvGrpSpPr>
        <p:grpSpPr>
          <a:xfrm>
            <a:off x="882048" y="2705773"/>
            <a:ext cx="3546019" cy="753607"/>
            <a:chOff x="882048" y="2705773"/>
            <a:chExt cx="3546019" cy="753607"/>
          </a:xfrm>
        </p:grpSpPr>
        <p:sp>
          <p:nvSpPr>
            <p:cNvPr id="26" name="Rechteck 25"/>
            <p:cNvSpPr/>
            <p:nvPr/>
          </p:nvSpPr>
          <p:spPr bwMode="auto">
            <a:xfrm>
              <a:off x="882048" y="2705773"/>
              <a:ext cx="3546019" cy="7232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grpSp>
          <p:nvGrpSpPr>
            <p:cNvPr id="27" name="Gruppierung 26"/>
            <p:cNvGrpSpPr/>
            <p:nvPr/>
          </p:nvGrpSpPr>
          <p:grpSpPr>
            <a:xfrm>
              <a:off x="3693025" y="2794573"/>
              <a:ext cx="646141" cy="555574"/>
              <a:chOff x="4506012" y="3445933"/>
              <a:chExt cx="482496" cy="414867"/>
            </a:xfrm>
          </p:grpSpPr>
          <p:grpSp>
            <p:nvGrpSpPr>
              <p:cNvPr id="17" name="Gruppierung 16"/>
              <p:cNvGrpSpPr/>
              <p:nvPr/>
            </p:nvGrpSpPr>
            <p:grpSpPr>
              <a:xfrm flipH="1">
                <a:off x="4506012" y="3445933"/>
                <a:ext cx="482496" cy="406400"/>
                <a:chOff x="3533987" y="3237653"/>
                <a:chExt cx="987212" cy="822960"/>
              </a:xfrm>
            </p:grpSpPr>
            <p:sp>
              <p:nvSpPr>
                <p:cNvPr id="18" name="Rechteck 17"/>
                <p:cNvSpPr/>
                <p:nvPr/>
              </p:nvSpPr>
              <p:spPr bwMode="auto">
                <a:xfrm>
                  <a:off x="3533987" y="3237653"/>
                  <a:ext cx="822960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19" name="Oval 18"/>
                <p:cNvSpPr/>
                <p:nvPr/>
              </p:nvSpPr>
              <p:spPr bwMode="auto">
                <a:xfrm>
                  <a:off x="4182533" y="3479801"/>
                  <a:ext cx="338666" cy="338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24" name="Rechteck 23"/>
              <p:cNvSpPr/>
              <p:nvPr/>
            </p:nvSpPr>
            <p:spPr bwMode="auto">
              <a:xfrm>
                <a:off x="4579703" y="3454400"/>
                <a:ext cx="406400" cy="4064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g</a:t>
                </a:r>
              </a:p>
            </p:txBody>
          </p:sp>
        </p:grpSp>
        <p:pic>
          <p:nvPicPr>
            <p:cNvPr id="5" name="Bild 4" descr="sep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853" y="2827866"/>
              <a:ext cx="2079626" cy="508000"/>
            </a:xfrm>
            <a:prstGeom prst="rect">
              <a:avLst/>
            </a:prstGeom>
          </p:spPr>
        </p:pic>
        <p:grpSp>
          <p:nvGrpSpPr>
            <p:cNvPr id="3" name="Gruppierung 2"/>
            <p:cNvGrpSpPr/>
            <p:nvPr/>
          </p:nvGrpSpPr>
          <p:grpSpPr>
            <a:xfrm>
              <a:off x="3277981" y="2794888"/>
              <a:ext cx="654701" cy="545772"/>
              <a:chOff x="3533985" y="3237653"/>
              <a:chExt cx="987214" cy="822960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3533985" y="3237653"/>
                <a:ext cx="822960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f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4182533" y="3479801"/>
                <a:ext cx="338666" cy="338666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8" name="Gebogener Pfeil 27"/>
            <p:cNvSpPr/>
            <p:nvPr/>
          </p:nvSpPr>
          <p:spPr bwMode="auto">
            <a:xfrm rot="17694503">
              <a:off x="3501473" y="2875094"/>
              <a:ext cx="632310" cy="536262"/>
            </a:xfrm>
            <a:prstGeom prst="circularArrow">
              <a:avLst>
                <a:gd name="adj1" fmla="val 5873"/>
                <a:gd name="adj2" fmla="val 603959"/>
                <a:gd name="adj3" fmla="val 1202856"/>
                <a:gd name="adj4" fmla="val 17752619"/>
                <a:gd name="adj5" fmla="val 7808"/>
              </a:avLst>
            </a:prstGeom>
            <a:solidFill>
              <a:srgbClr val="AF072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9" name="Gruppierung 48"/>
          <p:cNvGrpSpPr/>
          <p:nvPr/>
        </p:nvGrpSpPr>
        <p:grpSpPr>
          <a:xfrm>
            <a:off x="4581982" y="2705773"/>
            <a:ext cx="3766152" cy="1083806"/>
            <a:chOff x="4581982" y="2705773"/>
            <a:chExt cx="3766152" cy="1083806"/>
          </a:xfrm>
        </p:grpSpPr>
        <p:sp>
          <p:nvSpPr>
            <p:cNvPr id="29" name="Rechteck 28"/>
            <p:cNvSpPr/>
            <p:nvPr/>
          </p:nvSpPr>
          <p:spPr bwMode="auto">
            <a:xfrm>
              <a:off x="4581982" y="2705773"/>
              <a:ext cx="3766152" cy="10788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grpSp>
          <p:nvGrpSpPr>
            <p:cNvPr id="30" name="Gruppierung 29"/>
            <p:cNvGrpSpPr/>
            <p:nvPr/>
          </p:nvGrpSpPr>
          <p:grpSpPr>
            <a:xfrm>
              <a:off x="7630023" y="2769171"/>
              <a:ext cx="646141" cy="555574"/>
              <a:chOff x="4506012" y="3445933"/>
              <a:chExt cx="482496" cy="414867"/>
            </a:xfrm>
          </p:grpSpPr>
          <p:grpSp>
            <p:nvGrpSpPr>
              <p:cNvPr id="31" name="Gruppierung 30"/>
              <p:cNvGrpSpPr/>
              <p:nvPr/>
            </p:nvGrpSpPr>
            <p:grpSpPr>
              <a:xfrm flipH="1">
                <a:off x="4506012" y="3445933"/>
                <a:ext cx="482496" cy="406400"/>
                <a:chOff x="3533987" y="3237653"/>
                <a:chExt cx="987212" cy="822960"/>
              </a:xfrm>
            </p:grpSpPr>
            <p:sp>
              <p:nvSpPr>
                <p:cNvPr id="33" name="Rechteck 32"/>
                <p:cNvSpPr/>
                <p:nvPr/>
              </p:nvSpPr>
              <p:spPr bwMode="auto">
                <a:xfrm>
                  <a:off x="3533987" y="3237653"/>
                  <a:ext cx="822960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4" name="Oval 33"/>
                <p:cNvSpPr/>
                <p:nvPr/>
              </p:nvSpPr>
              <p:spPr bwMode="auto">
                <a:xfrm>
                  <a:off x="4182533" y="3479801"/>
                  <a:ext cx="338666" cy="338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32" name="Rechteck 31"/>
              <p:cNvSpPr/>
              <p:nvPr/>
            </p:nvSpPr>
            <p:spPr bwMode="auto">
              <a:xfrm>
                <a:off x="4579703" y="3454400"/>
                <a:ext cx="406400" cy="4064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/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pPr algn="r"/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g</a:t>
                </a:r>
                <a:r>
                  <a:rPr lang="de-DE" sz="1800" baseline="-250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1</a:t>
                </a:r>
              </a:p>
            </p:txBody>
          </p:sp>
        </p:grpSp>
        <p:grpSp>
          <p:nvGrpSpPr>
            <p:cNvPr id="36" name="Gruppierung 35"/>
            <p:cNvGrpSpPr/>
            <p:nvPr/>
          </p:nvGrpSpPr>
          <p:grpSpPr>
            <a:xfrm>
              <a:off x="6977913" y="2794888"/>
              <a:ext cx="654701" cy="545772"/>
              <a:chOff x="3533985" y="3237653"/>
              <a:chExt cx="987214" cy="822960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3533985" y="3237653"/>
                <a:ext cx="822960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f</a:t>
                </a: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4182533" y="3479801"/>
                <a:ext cx="338666" cy="338666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pic>
          <p:nvPicPr>
            <p:cNvPr id="40" name="Bild 39" descr="sep2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66" y="2832098"/>
              <a:ext cx="2143012" cy="850902"/>
            </a:xfrm>
            <a:prstGeom prst="rect">
              <a:avLst/>
            </a:prstGeom>
          </p:spPr>
        </p:pic>
        <p:grpSp>
          <p:nvGrpSpPr>
            <p:cNvPr id="41" name="Gruppierung 40"/>
            <p:cNvGrpSpPr/>
            <p:nvPr/>
          </p:nvGrpSpPr>
          <p:grpSpPr>
            <a:xfrm>
              <a:off x="7477622" y="3184039"/>
              <a:ext cx="646141" cy="555574"/>
              <a:chOff x="4506012" y="3445933"/>
              <a:chExt cx="482496" cy="414867"/>
            </a:xfrm>
          </p:grpSpPr>
          <p:grpSp>
            <p:nvGrpSpPr>
              <p:cNvPr id="42" name="Gruppierung 41"/>
              <p:cNvGrpSpPr/>
              <p:nvPr/>
            </p:nvGrpSpPr>
            <p:grpSpPr>
              <a:xfrm flipH="1">
                <a:off x="4506012" y="3445933"/>
                <a:ext cx="482496" cy="406400"/>
                <a:chOff x="3533987" y="3237653"/>
                <a:chExt cx="987212" cy="822960"/>
              </a:xfrm>
            </p:grpSpPr>
            <p:sp>
              <p:nvSpPr>
                <p:cNvPr id="44" name="Rechteck 43"/>
                <p:cNvSpPr/>
                <p:nvPr/>
              </p:nvSpPr>
              <p:spPr bwMode="auto">
                <a:xfrm>
                  <a:off x="3533987" y="3237653"/>
                  <a:ext cx="822960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45" name="Oval 44"/>
                <p:cNvSpPr/>
                <p:nvPr/>
              </p:nvSpPr>
              <p:spPr bwMode="auto">
                <a:xfrm>
                  <a:off x="4182533" y="3479801"/>
                  <a:ext cx="338666" cy="338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43" name="Rechteck 42"/>
              <p:cNvSpPr/>
              <p:nvPr/>
            </p:nvSpPr>
            <p:spPr bwMode="auto">
              <a:xfrm>
                <a:off x="4579703" y="3454400"/>
                <a:ext cx="406400" cy="4064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/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pPr algn="r"/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g</a:t>
                </a:r>
                <a:r>
                  <a:rPr lang="de-DE" sz="1800" baseline="-250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2</a:t>
                </a:r>
              </a:p>
            </p:txBody>
          </p:sp>
        </p:grpSp>
        <p:sp>
          <p:nvSpPr>
            <p:cNvPr id="46" name="Gebogener Pfeil 45"/>
            <p:cNvSpPr/>
            <p:nvPr/>
          </p:nvSpPr>
          <p:spPr bwMode="auto">
            <a:xfrm rot="17694503">
              <a:off x="7370740" y="2925894"/>
              <a:ext cx="632310" cy="536262"/>
            </a:xfrm>
            <a:prstGeom prst="circularArrow">
              <a:avLst>
                <a:gd name="adj1" fmla="val 5873"/>
                <a:gd name="adj2" fmla="val 603959"/>
                <a:gd name="adj3" fmla="val 1202856"/>
                <a:gd name="adj4" fmla="val 17752619"/>
                <a:gd name="adj5" fmla="val 7808"/>
              </a:avLst>
            </a:prstGeom>
            <a:solidFill>
              <a:srgbClr val="AF072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Gebogener Pfeil 46"/>
            <p:cNvSpPr/>
            <p:nvPr/>
          </p:nvSpPr>
          <p:spPr bwMode="auto">
            <a:xfrm rot="18160384">
              <a:off x="7192940" y="3205293"/>
              <a:ext cx="632310" cy="536262"/>
            </a:xfrm>
            <a:prstGeom prst="circularArrow">
              <a:avLst>
                <a:gd name="adj1" fmla="val 5873"/>
                <a:gd name="adj2" fmla="val 603959"/>
                <a:gd name="adj3" fmla="val 1202856"/>
                <a:gd name="adj4" fmla="val 17752619"/>
                <a:gd name="adj5" fmla="val 7808"/>
              </a:avLst>
            </a:prstGeom>
            <a:solidFill>
              <a:srgbClr val="AF072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Rechteck 1"/>
          <p:cNvSpPr/>
          <p:nvPr/>
        </p:nvSpPr>
        <p:spPr bwMode="auto">
          <a:xfrm>
            <a:off x="795866" y="2658533"/>
            <a:ext cx="3699933" cy="829734"/>
          </a:xfrm>
          <a:prstGeom prst="rect">
            <a:avLst/>
          </a:prstGeom>
          <a:solidFill>
            <a:schemeClr val="bg1">
              <a:alpha val="4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50" name="Zylinder 49"/>
          <p:cNvSpPr/>
          <p:nvPr/>
        </p:nvSpPr>
        <p:spPr bwMode="auto">
          <a:xfrm>
            <a:off x="3639291" y="1549400"/>
            <a:ext cx="196362" cy="194734"/>
          </a:xfrm>
          <a:prstGeom prst="can">
            <a:avLst>
              <a:gd name="adj" fmla="val 16639"/>
            </a:avLst>
          </a:prstGeom>
          <a:solidFill>
            <a:srgbClr val="FDD7DF"/>
          </a:solidFill>
          <a:ln w="9525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grpSp>
        <p:nvGrpSpPr>
          <p:cNvPr id="8" name="Gruppierung 7"/>
          <p:cNvGrpSpPr/>
          <p:nvPr/>
        </p:nvGrpSpPr>
        <p:grpSpPr>
          <a:xfrm>
            <a:off x="7279266" y="2310758"/>
            <a:ext cx="298562" cy="144410"/>
            <a:chOff x="6923667" y="2319225"/>
            <a:chExt cx="298562" cy="144410"/>
          </a:xfrm>
        </p:grpSpPr>
        <p:grpSp>
          <p:nvGrpSpPr>
            <p:cNvPr id="55" name="Gruppierung 54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56" name="Rechteck 55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8" name="Gruppierung 57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59" name="Rechteck 58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69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309782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Proof Repositories </a:t>
            </a:r>
            <a:r>
              <a:rPr lang="de-DE" sz="1050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[2]</a:t>
            </a:r>
            <a:endParaRPr lang="de-DE" b="1">
              <a:solidFill>
                <a:srgbClr val="0069B4"/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7225055" cy="1918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en-US" sz="1600">
                <a:latin typeface="Linux Biolinum"/>
                <a:ea typeface="Linux Biolinum"/>
                <a:cs typeface="Linux Biolinum"/>
              </a:rPr>
              <a:t>A mathematical framework for </a:t>
            </a:r>
            <a:r>
              <a:rPr lang="en-US" sz="1600" b="1">
                <a:latin typeface="Linux Biolinum"/>
                <a:ea typeface="Linux Biolinum"/>
                <a:cs typeface="Linux Biolinum"/>
              </a:rPr>
              <a:t>proof reuse</a:t>
            </a:r>
            <a:r>
              <a:rPr lang="en-US" sz="1600">
                <a:latin typeface="Linux Biolinum"/>
                <a:ea typeface="Linux Biolinum"/>
                <a:cs typeface="Linux Biolinum"/>
              </a:rPr>
              <a:t> in compositional verification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Proof repository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„Database“ (     ) of conducted proofs (at method-level)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Intended to improve performance for verification-in-the-large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Idea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-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Separate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method calls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from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called methods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with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abstract contracts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(      )</a:t>
            </a:r>
            <a:br>
              <a:rPr lang="de-DE" sz="1600"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latin typeface="Linux Biolinum"/>
                <a:ea typeface="Linux Biolinum"/>
                <a:cs typeface="Linux Biolinum"/>
              </a:rPr>
              <a:t>         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-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Then, conduct and reuse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partial proofs</a:t>
            </a:r>
          </a:p>
        </p:txBody>
      </p:sp>
      <p:grpSp>
        <p:nvGrpSpPr>
          <p:cNvPr id="6" name="Gruppierung 5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7" name="Bild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1" name="Rechteck 10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12311" y="4349116"/>
            <a:ext cx="8915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>
                <a:latin typeface="Linux Biolinum"/>
                <a:cs typeface="Linux Biolinum"/>
              </a:rPr>
              <a:t>[2] Richard Bubel et al. 2016. Proof Repositories for Compositional Verification of Evolving Software Systems. </a:t>
            </a:r>
            <a:r>
              <a:rPr lang="en-US" sz="1050" i="1">
                <a:latin typeface="Linux Biolinum"/>
                <a:cs typeface="Linux Biolinum"/>
              </a:rPr>
              <a:t>Trans. on Found. for Mastering Change I</a:t>
            </a:r>
            <a:r>
              <a:rPr lang="en-US" sz="1050">
                <a:latin typeface="Linux Biolinum"/>
                <a:cs typeface="Linux Biolinum"/>
              </a:rPr>
              <a:t>. Springer.</a:t>
            </a:r>
            <a:endParaRPr lang="de-DE" sz="1050">
              <a:latin typeface="Linux Biolinum"/>
              <a:cs typeface="Linux Biolinum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882049" y="3010573"/>
            <a:ext cx="3766152" cy="10788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grpSp>
        <p:nvGrpSpPr>
          <p:cNvPr id="23" name="Gruppierung 22"/>
          <p:cNvGrpSpPr/>
          <p:nvPr/>
        </p:nvGrpSpPr>
        <p:grpSpPr>
          <a:xfrm>
            <a:off x="3277985" y="3099688"/>
            <a:ext cx="654702" cy="545772"/>
            <a:chOff x="3533985" y="3237653"/>
            <a:chExt cx="987214" cy="822960"/>
          </a:xfrm>
        </p:grpSpPr>
        <p:sp>
          <p:nvSpPr>
            <p:cNvPr id="33" name="Rechteck 32"/>
            <p:cNvSpPr/>
            <p:nvPr/>
          </p:nvSpPr>
          <p:spPr bwMode="auto">
            <a:xfrm>
              <a:off x="3533985" y="3237653"/>
              <a:ext cx="822960" cy="822960"/>
            </a:xfrm>
            <a:prstGeom prst="rect">
              <a:avLst/>
            </a:prstGeom>
            <a:solidFill>
              <a:srgbClr val="0952A6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r>
                <a:rPr lang="de-DE" sz="1800">
                  <a:solidFill>
                    <a:schemeClr val="bg1"/>
                  </a:solidFill>
                  <a:latin typeface="Linux Biolinum"/>
                  <a:cs typeface="Linux Biolinum"/>
                </a:rPr>
                <a:t>f</a:t>
              </a:r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182533" y="3479801"/>
              <a:ext cx="338666" cy="338666"/>
            </a:xfrm>
            <a:prstGeom prst="ellipse">
              <a:avLst/>
            </a:prstGeom>
            <a:solidFill>
              <a:srgbClr val="0952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25" name="Bild 24" descr="sep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33" y="3136898"/>
            <a:ext cx="2143012" cy="850902"/>
          </a:xfrm>
          <a:prstGeom prst="rect">
            <a:avLst/>
          </a:prstGeom>
        </p:spPr>
      </p:pic>
      <p:grpSp>
        <p:nvGrpSpPr>
          <p:cNvPr id="57" name="Gruppierung 56"/>
          <p:cNvGrpSpPr/>
          <p:nvPr/>
        </p:nvGrpSpPr>
        <p:grpSpPr>
          <a:xfrm>
            <a:off x="3718831" y="3073972"/>
            <a:ext cx="857399" cy="741008"/>
            <a:chOff x="3718831" y="3073972"/>
            <a:chExt cx="857399" cy="741008"/>
          </a:xfrm>
        </p:grpSpPr>
        <p:grpSp>
          <p:nvGrpSpPr>
            <p:cNvPr id="22" name="Gruppierung 21"/>
            <p:cNvGrpSpPr/>
            <p:nvPr/>
          </p:nvGrpSpPr>
          <p:grpSpPr>
            <a:xfrm>
              <a:off x="3930091" y="3073972"/>
              <a:ext cx="646139" cy="555574"/>
              <a:chOff x="4506017" y="3445933"/>
              <a:chExt cx="482495" cy="414867"/>
            </a:xfrm>
          </p:grpSpPr>
          <p:grpSp>
            <p:nvGrpSpPr>
              <p:cNvPr id="35" name="Gruppierung 34"/>
              <p:cNvGrpSpPr/>
              <p:nvPr/>
            </p:nvGrpSpPr>
            <p:grpSpPr>
              <a:xfrm flipH="1">
                <a:off x="4506017" y="3445933"/>
                <a:ext cx="482495" cy="406400"/>
                <a:chOff x="3533987" y="3237653"/>
                <a:chExt cx="987212" cy="822960"/>
              </a:xfrm>
            </p:grpSpPr>
            <p:sp>
              <p:nvSpPr>
                <p:cNvPr id="37" name="Rechteck 36"/>
                <p:cNvSpPr/>
                <p:nvPr/>
              </p:nvSpPr>
              <p:spPr bwMode="auto">
                <a:xfrm>
                  <a:off x="3533987" y="3237653"/>
                  <a:ext cx="822960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4182533" y="3479801"/>
                  <a:ext cx="338666" cy="338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36" name="Rechteck 35"/>
              <p:cNvSpPr/>
              <p:nvPr/>
            </p:nvSpPr>
            <p:spPr bwMode="auto">
              <a:xfrm>
                <a:off x="4579703" y="3454400"/>
                <a:ext cx="406400" cy="4064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/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pPr algn="r"/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g</a:t>
                </a:r>
                <a:r>
                  <a:rPr lang="de-DE" sz="1800" baseline="-250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1</a:t>
                </a:r>
              </a:p>
            </p:txBody>
          </p:sp>
        </p:grpSp>
        <p:sp>
          <p:nvSpPr>
            <p:cNvPr id="27" name="Gebogener Pfeil 26"/>
            <p:cNvSpPr/>
            <p:nvPr/>
          </p:nvSpPr>
          <p:spPr bwMode="auto">
            <a:xfrm rot="17694503">
              <a:off x="3670807" y="3230694"/>
              <a:ext cx="632310" cy="536262"/>
            </a:xfrm>
            <a:prstGeom prst="circularArrow">
              <a:avLst>
                <a:gd name="adj1" fmla="val 5873"/>
                <a:gd name="adj2" fmla="val 603959"/>
                <a:gd name="adj3" fmla="val 1202856"/>
                <a:gd name="adj4" fmla="val 17752619"/>
                <a:gd name="adj5" fmla="val 7808"/>
              </a:avLst>
            </a:prstGeom>
            <a:solidFill>
              <a:srgbClr val="AF072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58" name="Gruppierung 57"/>
          <p:cNvGrpSpPr/>
          <p:nvPr/>
        </p:nvGrpSpPr>
        <p:grpSpPr>
          <a:xfrm>
            <a:off x="3541031" y="3462069"/>
            <a:ext cx="882799" cy="632310"/>
            <a:chOff x="3541031" y="3462069"/>
            <a:chExt cx="882799" cy="632310"/>
          </a:xfrm>
        </p:grpSpPr>
        <p:grpSp>
          <p:nvGrpSpPr>
            <p:cNvPr id="26" name="Gruppierung 25"/>
            <p:cNvGrpSpPr/>
            <p:nvPr/>
          </p:nvGrpSpPr>
          <p:grpSpPr>
            <a:xfrm>
              <a:off x="3777689" y="3488839"/>
              <a:ext cx="646141" cy="555574"/>
              <a:chOff x="4506012" y="3445933"/>
              <a:chExt cx="482496" cy="414867"/>
            </a:xfrm>
          </p:grpSpPr>
          <p:grpSp>
            <p:nvGrpSpPr>
              <p:cNvPr id="29" name="Gruppierung 28"/>
              <p:cNvGrpSpPr/>
              <p:nvPr/>
            </p:nvGrpSpPr>
            <p:grpSpPr>
              <a:xfrm flipH="1">
                <a:off x="4506012" y="3445933"/>
                <a:ext cx="482496" cy="406400"/>
                <a:chOff x="3533987" y="3237653"/>
                <a:chExt cx="987212" cy="822960"/>
              </a:xfrm>
            </p:grpSpPr>
            <p:sp>
              <p:nvSpPr>
                <p:cNvPr id="31" name="Rechteck 30"/>
                <p:cNvSpPr/>
                <p:nvPr/>
              </p:nvSpPr>
              <p:spPr bwMode="auto">
                <a:xfrm>
                  <a:off x="3533987" y="3237653"/>
                  <a:ext cx="822960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  <p:sp>
              <p:nvSpPr>
                <p:cNvPr id="32" name="Oval 31"/>
                <p:cNvSpPr/>
                <p:nvPr/>
              </p:nvSpPr>
              <p:spPr bwMode="auto">
                <a:xfrm>
                  <a:off x="4182533" y="3479801"/>
                  <a:ext cx="338666" cy="338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sp>
            <p:nvSpPr>
              <p:cNvPr id="30" name="Rechteck 29"/>
              <p:cNvSpPr/>
              <p:nvPr/>
            </p:nvSpPr>
            <p:spPr bwMode="auto">
              <a:xfrm>
                <a:off x="4579703" y="3454400"/>
                <a:ext cx="406400" cy="40640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r"/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pPr algn="r"/>
                <a:r>
                  <a:rPr lang="de-DE" sz="18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g</a:t>
                </a:r>
                <a:r>
                  <a:rPr lang="de-DE" sz="1800" baseline="-25000">
                    <a:solidFill>
                      <a:schemeClr val="bg1"/>
                    </a:solidFill>
                    <a:latin typeface="Linux Biolinum"/>
                    <a:cs typeface="Linux Biolinum"/>
                  </a:rPr>
                  <a:t>2  </a:t>
                </a:r>
              </a:p>
            </p:txBody>
          </p:sp>
        </p:grpSp>
        <p:sp>
          <p:nvSpPr>
            <p:cNvPr id="28" name="Gebogener Pfeil 27"/>
            <p:cNvSpPr/>
            <p:nvPr/>
          </p:nvSpPr>
          <p:spPr bwMode="auto">
            <a:xfrm rot="18160384">
              <a:off x="3493007" y="3510093"/>
              <a:ext cx="632310" cy="536262"/>
            </a:xfrm>
            <a:prstGeom prst="circularArrow">
              <a:avLst>
                <a:gd name="adj1" fmla="val 5873"/>
                <a:gd name="adj2" fmla="val 603959"/>
                <a:gd name="adj3" fmla="val 1202856"/>
                <a:gd name="adj4" fmla="val 17752619"/>
                <a:gd name="adj5" fmla="val 7808"/>
              </a:avLst>
            </a:prstGeom>
            <a:solidFill>
              <a:srgbClr val="AF072D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52" name="Zylinder 51"/>
          <p:cNvSpPr/>
          <p:nvPr/>
        </p:nvSpPr>
        <p:spPr bwMode="auto">
          <a:xfrm>
            <a:off x="4973320" y="3048000"/>
            <a:ext cx="1021080" cy="1012613"/>
          </a:xfrm>
          <a:prstGeom prst="can">
            <a:avLst>
              <a:gd name="adj" fmla="val 16639"/>
            </a:avLst>
          </a:prstGeom>
          <a:solidFill>
            <a:srgbClr val="FDD7DF"/>
          </a:solidFill>
          <a:ln w="19050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2" name="Bild 1" descr="pr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49" y="3333748"/>
            <a:ext cx="836083" cy="572057"/>
          </a:xfrm>
          <a:prstGeom prst="rect">
            <a:avLst/>
          </a:prstGeom>
        </p:spPr>
      </p:pic>
      <p:grpSp>
        <p:nvGrpSpPr>
          <p:cNvPr id="8" name="Gruppierung 7"/>
          <p:cNvGrpSpPr/>
          <p:nvPr/>
        </p:nvGrpSpPr>
        <p:grpSpPr>
          <a:xfrm>
            <a:off x="5240867" y="3335866"/>
            <a:ext cx="702734" cy="203201"/>
            <a:chOff x="5842000" y="3335866"/>
            <a:chExt cx="702734" cy="203201"/>
          </a:xfrm>
        </p:grpSpPr>
        <p:sp>
          <p:nvSpPr>
            <p:cNvPr id="5" name="Rechteck 4"/>
            <p:cNvSpPr/>
            <p:nvPr/>
          </p:nvSpPr>
          <p:spPr bwMode="auto">
            <a:xfrm>
              <a:off x="6214533" y="3335866"/>
              <a:ext cx="330201" cy="203201"/>
            </a:xfrm>
            <a:prstGeom prst="rect">
              <a:avLst/>
            </a:prstGeom>
            <a:solidFill>
              <a:srgbClr val="FDD7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5842000" y="3352800"/>
              <a:ext cx="457200" cy="110067"/>
            </a:xfrm>
            <a:prstGeom prst="rect">
              <a:avLst/>
            </a:prstGeom>
            <a:solidFill>
              <a:srgbClr val="FDD7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5198533" y="3462867"/>
            <a:ext cx="770467" cy="516466"/>
            <a:chOff x="5867399" y="3496733"/>
            <a:chExt cx="651935" cy="414868"/>
          </a:xfrm>
        </p:grpSpPr>
        <p:sp>
          <p:nvSpPr>
            <p:cNvPr id="54" name="Rechteck 53"/>
            <p:cNvSpPr/>
            <p:nvPr/>
          </p:nvSpPr>
          <p:spPr bwMode="auto">
            <a:xfrm>
              <a:off x="6189133" y="3708400"/>
              <a:ext cx="330201" cy="203201"/>
            </a:xfrm>
            <a:prstGeom prst="rect">
              <a:avLst/>
            </a:prstGeom>
            <a:solidFill>
              <a:srgbClr val="FDD7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55" name="Rechteck 54"/>
            <p:cNvSpPr/>
            <p:nvPr/>
          </p:nvSpPr>
          <p:spPr bwMode="auto">
            <a:xfrm>
              <a:off x="5867399" y="3496733"/>
              <a:ext cx="423334" cy="279400"/>
            </a:xfrm>
            <a:prstGeom prst="rect">
              <a:avLst/>
            </a:prstGeom>
            <a:solidFill>
              <a:srgbClr val="FDD7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  <p:sp>
        <p:nvSpPr>
          <p:cNvPr id="56" name="Rechteck 55"/>
          <p:cNvSpPr/>
          <p:nvPr/>
        </p:nvSpPr>
        <p:spPr bwMode="auto">
          <a:xfrm>
            <a:off x="5012266" y="3318933"/>
            <a:ext cx="423334" cy="279400"/>
          </a:xfrm>
          <a:prstGeom prst="rect">
            <a:avLst/>
          </a:prstGeom>
          <a:solidFill>
            <a:srgbClr val="FDD7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59" name="Rechteck 58"/>
          <p:cNvSpPr/>
          <p:nvPr/>
        </p:nvSpPr>
        <p:spPr bwMode="auto">
          <a:xfrm>
            <a:off x="966716" y="3086774"/>
            <a:ext cx="2165951" cy="316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0" name="Rechteck 59"/>
          <p:cNvSpPr/>
          <p:nvPr/>
        </p:nvSpPr>
        <p:spPr bwMode="auto">
          <a:xfrm>
            <a:off x="958249" y="3391574"/>
            <a:ext cx="2165951" cy="316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1" name="Rechteck 60"/>
          <p:cNvSpPr/>
          <p:nvPr/>
        </p:nvSpPr>
        <p:spPr bwMode="auto">
          <a:xfrm>
            <a:off x="966716" y="3696374"/>
            <a:ext cx="2165951" cy="31682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2" name="Zylinder 61"/>
          <p:cNvSpPr/>
          <p:nvPr/>
        </p:nvSpPr>
        <p:spPr bwMode="auto">
          <a:xfrm>
            <a:off x="3639291" y="1549400"/>
            <a:ext cx="196362" cy="194734"/>
          </a:xfrm>
          <a:prstGeom prst="can">
            <a:avLst>
              <a:gd name="adj" fmla="val 16639"/>
            </a:avLst>
          </a:prstGeom>
          <a:solidFill>
            <a:srgbClr val="FDD7DF"/>
          </a:solidFill>
          <a:ln w="9525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grpSp>
        <p:nvGrpSpPr>
          <p:cNvPr id="63" name="Gruppierung 62"/>
          <p:cNvGrpSpPr/>
          <p:nvPr/>
        </p:nvGrpSpPr>
        <p:grpSpPr>
          <a:xfrm>
            <a:off x="7279266" y="2310758"/>
            <a:ext cx="298562" cy="144410"/>
            <a:chOff x="6923667" y="2319225"/>
            <a:chExt cx="298562" cy="144410"/>
          </a:xfrm>
        </p:grpSpPr>
        <p:grpSp>
          <p:nvGrpSpPr>
            <p:cNvPr id="64" name="Gruppierung 63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68" name="Rechteck 67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5" name="Gruppierung 64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66" name="Rechteck 65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3" name="Bild 2" descr="pr1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90" y="3323699"/>
            <a:ext cx="837081" cy="616797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622109" y="2868666"/>
            <a:ext cx="9533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de-DE" sz="1400">
                <a:latin typeface="Linux Biolinum"/>
                <a:ea typeface="Linux Biolinum"/>
                <a:cs typeface="Linux Biolinum"/>
              </a:rPr>
              <a:t>instead of:</a:t>
            </a:r>
            <a:endParaRPr lang="de-DE" sz="1400"/>
          </a:p>
        </p:txBody>
      </p:sp>
      <p:cxnSp>
        <p:nvCxnSpPr>
          <p:cNvPr id="70" name="Gerade Verbindung 69"/>
          <p:cNvCxnSpPr/>
          <p:nvPr/>
        </p:nvCxnSpPr>
        <p:spPr bwMode="auto">
          <a:xfrm>
            <a:off x="6633570" y="3636081"/>
            <a:ext cx="941125" cy="0"/>
          </a:xfrm>
          <a:prstGeom prst="line">
            <a:avLst/>
          </a:prstGeom>
          <a:solidFill>
            <a:srgbClr val="A33316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77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  <p:bldP spid="60" grpId="0" animBg="1"/>
      <p:bldP spid="61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/>
          <p:cNvSpPr/>
          <p:nvPr/>
        </p:nvSpPr>
        <p:spPr bwMode="auto">
          <a:xfrm>
            <a:off x="6112750" y="2667677"/>
            <a:ext cx="2668047" cy="1525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65" name="Rechteck 64"/>
          <p:cNvSpPr/>
          <p:nvPr/>
        </p:nvSpPr>
        <p:spPr bwMode="auto">
          <a:xfrm>
            <a:off x="386790" y="1902907"/>
            <a:ext cx="5321254" cy="25070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82518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Methods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5634876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Goal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Express CbC trees with the proof repository framework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First solution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Translate CbC trees into whole methods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42" name="Bild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44" name="Rechteck 43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  <p:sp>
          <p:nvSpPr>
            <p:cNvPr id="45" name="Rechteck 44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605127" y="671841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Coarse-Grained Transformation</a:t>
            </a:r>
          </a:p>
        </p:txBody>
      </p:sp>
      <p:pic>
        <p:nvPicPr>
          <p:cNvPr id="3" name="Bild 2" descr="java-coar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32" y="1974313"/>
            <a:ext cx="2641891" cy="2376139"/>
          </a:xfrm>
          <a:prstGeom prst="rect">
            <a:avLst/>
          </a:prstGeom>
        </p:spPr>
      </p:pic>
      <p:pic>
        <p:nvPicPr>
          <p:cNvPr id="64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6" y="1980327"/>
            <a:ext cx="5226448" cy="2369836"/>
          </a:xfrm>
          <a:prstGeom prst="rect">
            <a:avLst/>
          </a:prstGeom>
        </p:spPr>
      </p:pic>
      <p:sp>
        <p:nvSpPr>
          <p:cNvPr id="13" name="Pfeil nach rechts 12"/>
          <p:cNvSpPr/>
          <p:nvPr/>
        </p:nvSpPr>
        <p:spPr bwMode="auto">
          <a:xfrm>
            <a:off x="5728993" y="3316323"/>
            <a:ext cx="356347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1950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14" grpId="0" build="p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java-coar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232" y="1974313"/>
            <a:ext cx="2641891" cy="2376139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82518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Methods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8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5634876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Goal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Express CbC trees with the proof repository framework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First solution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Translate CbC trees into whole methods</a:t>
            </a:r>
          </a:p>
        </p:txBody>
      </p:sp>
      <p:grpSp>
        <p:nvGrpSpPr>
          <p:cNvPr id="41" name="Gruppierung 40"/>
          <p:cNvGrpSpPr/>
          <p:nvPr/>
        </p:nvGrpSpPr>
        <p:grpSpPr>
          <a:xfrm>
            <a:off x="7971512" y="76442"/>
            <a:ext cx="1088083" cy="1018752"/>
            <a:chOff x="7971512" y="76442"/>
            <a:chExt cx="1088083" cy="1018752"/>
          </a:xfrm>
        </p:grpSpPr>
        <p:pic>
          <p:nvPicPr>
            <p:cNvPr id="42" name="Bild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44" name="Rechteck 43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  <p:sp>
          <p:nvSpPr>
            <p:cNvPr id="45" name="Rechteck 44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46" name="Textfeld 45"/>
          <p:cNvSpPr txBox="1"/>
          <p:nvPr/>
        </p:nvSpPr>
        <p:spPr>
          <a:xfrm>
            <a:off x="605127" y="671841"/>
            <a:ext cx="3249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Coarse-Grained Transformation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386790" y="2137795"/>
            <a:ext cx="2984817" cy="22108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/>
          </a:p>
        </p:txBody>
      </p:sp>
      <p:sp>
        <p:nvSpPr>
          <p:cNvPr id="16" name="Zylinder 15"/>
          <p:cNvSpPr/>
          <p:nvPr/>
        </p:nvSpPr>
        <p:spPr bwMode="auto">
          <a:xfrm>
            <a:off x="3878551" y="2622893"/>
            <a:ext cx="1657304" cy="1643562"/>
          </a:xfrm>
          <a:prstGeom prst="can">
            <a:avLst>
              <a:gd name="adj" fmla="val 16639"/>
            </a:avLst>
          </a:prstGeom>
          <a:solidFill>
            <a:srgbClr val="FDD7DF"/>
          </a:solidFill>
          <a:ln w="19050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3928973" y="3284386"/>
            <a:ext cx="1562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Consolas"/>
                <a:cs typeface="Consolas"/>
              </a:rPr>
              <a:t>List_Insert::</a:t>
            </a:r>
            <a:br>
              <a:rPr lang="de-DE" sz="1200">
                <a:latin typeface="Consolas"/>
                <a:cs typeface="Consolas"/>
              </a:rPr>
            </a:br>
            <a:r>
              <a:rPr lang="de-DE" sz="1200">
                <a:latin typeface="Consolas"/>
                <a:cs typeface="Consolas"/>
              </a:rPr>
              <a:t>main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7A312B87-AE9D-4FE6-8D12-E78F58D1024A}"/>
              </a:ext>
            </a:extLst>
          </p:cNvPr>
          <p:cNvSpPr txBox="1"/>
          <p:nvPr/>
        </p:nvSpPr>
        <p:spPr>
          <a:xfrm>
            <a:off x="546633" y="2191744"/>
            <a:ext cx="2646878" cy="206210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Pro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simple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suitable for classical FOP</a:t>
            </a:r>
          </a:p>
          <a:p>
            <a:pPr algn="l"/>
            <a:endParaRPr lang="de-DE" sz="1600" err="1">
              <a:solidFill>
                <a:schemeClr val="tx1"/>
              </a:solidFill>
              <a:latin typeface="Linux Biolinum"/>
              <a:ea typeface="Linux Biolinum"/>
              <a:cs typeface="Linux Biolinum"/>
            </a:endParaRPr>
          </a:p>
          <a:p>
            <a:pPr algn="l"/>
            <a:r>
              <a:rPr lang="de-DE" sz="1600" b="1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Con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requires finished methods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no reuse for evolution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hampers</a:t>
            </a:r>
            <a:r>
              <a:rPr lang="de-DE" sz="1600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debugging</a:t>
            </a:r>
            <a:endParaRPr lang="de-DE" sz="1600">
              <a:solidFill>
                <a:schemeClr val="tx1"/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19" name="Pfeil nach rechts 18"/>
          <p:cNvSpPr/>
          <p:nvPr/>
        </p:nvSpPr>
        <p:spPr bwMode="auto">
          <a:xfrm flipH="1">
            <a:off x="5728992" y="3316323"/>
            <a:ext cx="356350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29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6" y="479627"/>
            <a:ext cx="3987055" cy="3777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95633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Introduction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sp>
        <p:nvSpPr>
          <p:cNvPr id="7" name="Rechteck 6"/>
          <p:cNvSpPr/>
          <p:nvPr/>
        </p:nvSpPr>
        <p:spPr>
          <a:xfrm>
            <a:off x="3456158" y="1224692"/>
            <a:ext cx="2362258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Correctness-by-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Construction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05127" y="671841"/>
            <a:ext cx="2371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Background &amp; Problem</a:t>
            </a:r>
          </a:p>
        </p:txBody>
      </p:sp>
    </p:spTree>
    <p:extLst>
      <p:ext uri="{BB962C8B-B14F-4D97-AF65-F5344CB8AC3E}">
        <p14:creationId xmlns:p14="http://schemas.microsoft.com/office/powerpoint/2010/main" val="3469650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 bwMode="auto">
          <a:xfrm>
            <a:off x="368516" y="3398547"/>
            <a:ext cx="2719840" cy="47506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" name="Rechteck 29"/>
          <p:cNvSpPr/>
          <p:nvPr/>
        </p:nvSpPr>
        <p:spPr bwMode="auto">
          <a:xfrm>
            <a:off x="3188963" y="4120017"/>
            <a:ext cx="2494343" cy="2469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2" name="Rechteck 31"/>
          <p:cNvSpPr/>
          <p:nvPr/>
        </p:nvSpPr>
        <p:spPr bwMode="auto">
          <a:xfrm>
            <a:off x="3423598" y="3416820"/>
            <a:ext cx="2122650" cy="228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24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6" y="1980327"/>
            <a:ext cx="5226448" cy="2369836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 bwMode="auto">
          <a:xfrm>
            <a:off x="6131025" y="2156068"/>
            <a:ext cx="2594951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6" name="Rechteck 25"/>
          <p:cNvSpPr/>
          <p:nvPr/>
        </p:nvSpPr>
        <p:spPr bwMode="auto">
          <a:xfrm>
            <a:off x="6128093" y="2701310"/>
            <a:ext cx="2579607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7" name="Rechteck 26"/>
          <p:cNvSpPr/>
          <p:nvPr/>
        </p:nvSpPr>
        <p:spPr bwMode="auto">
          <a:xfrm>
            <a:off x="6125161" y="3246552"/>
            <a:ext cx="2902340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8" name="Rechteck 27"/>
          <p:cNvSpPr/>
          <p:nvPr/>
        </p:nvSpPr>
        <p:spPr bwMode="auto">
          <a:xfrm>
            <a:off x="6122229" y="3791794"/>
            <a:ext cx="2795627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82518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Methods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9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930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Fine-Grained Transformation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5827236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Goal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Express CbC trees with the proof repository framework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Second solution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Translate into many small methods</a:t>
            </a:r>
          </a:p>
        </p:txBody>
      </p:sp>
      <p:sp>
        <p:nvSpPr>
          <p:cNvPr id="25" name="Pfeil nach rechts 24"/>
          <p:cNvSpPr/>
          <p:nvPr/>
        </p:nvSpPr>
        <p:spPr bwMode="auto">
          <a:xfrm>
            <a:off x="5728993" y="3316323"/>
            <a:ext cx="356347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29" name="Bild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81" y="1507421"/>
            <a:ext cx="2933767" cy="2843032"/>
          </a:xfrm>
          <a:prstGeom prst="rect">
            <a:avLst/>
          </a:prstGeom>
        </p:spPr>
      </p:pic>
      <p:grpSp>
        <p:nvGrpSpPr>
          <p:cNvPr id="34" name="Gruppierung 33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36" name="Rechteck 35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37" name="Rechteck 36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44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2" grpId="0" animBg="1"/>
      <p:bldP spid="21" grpId="0" animBg="1"/>
      <p:bldP spid="26" grpId="0" animBg="1"/>
      <p:bldP spid="27" grpId="0" animBg="1"/>
      <p:bldP spid="28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feil nach rechts 29"/>
          <p:cNvSpPr/>
          <p:nvPr/>
        </p:nvSpPr>
        <p:spPr bwMode="auto">
          <a:xfrm>
            <a:off x="5728993" y="3316323"/>
            <a:ext cx="356347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14" name="Gruppierung 13"/>
          <p:cNvGrpSpPr/>
          <p:nvPr/>
        </p:nvGrpSpPr>
        <p:grpSpPr>
          <a:xfrm>
            <a:off x="2147929" y="3471607"/>
            <a:ext cx="3937412" cy="548180"/>
            <a:chOff x="2147929" y="3471607"/>
            <a:chExt cx="3937412" cy="548180"/>
          </a:xfrm>
        </p:grpSpPr>
        <p:sp>
          <p:nvSpPr>
            <p:cNvPr id="37" name="Rechteck 36"/>
            <p:cNvSpPr/>
            <p:nvPr/>
          </p:nvSpPr>
          <p:spPr bwMode="auto">
            <a:xfrm>
              <a:off x="2147929" y="3471607"/>
              <a:ext cx="2923188" cy="228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cxnSp>
          <p:nvCxnSpPr>
            <p:cNvPr id="43" name="Gerade Verbindung 42"/>
            <p:cNvCxnSpPr>
              <a:endCxn id="37" idx="3"/>
            </p:cNvCxnSpPr>
            <p:nvPr/>
          </p:nvCxnSpPr>
          <p:spPr bwMode="auto">
            <a:xfrm flipH="1" flipV="1">
              <a:off x="5071117" y="3586023"/>
              <a:ext cx="1014224" cy="433764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Gruppierung 10"/>
          <p:cNvGrpSpPr/>
          <p:nvPr/>
        </p:nvGrpSpPr>
        <p:grpSpPr>
          <a:xfrm>
            <a:off x="2138448" y="2384464"/>
            <a:ext cx="3974303" cy="520746"/>
            <a:chOff x="2138448" y="2384464"/>
            <a:chExt cx="3974303" cy="520746"/>
          </a:xfrm>
        </p:grpSpPr>
        <p:sp>
          <p:nvSpPr>
            <p:cNvPr id="23" name="Rechteck 22"/>
            <p:cNvSpPr/>
            <p:nvPr/>
          </p:nvSpPr>
          <p:spPr bwMode="auto">
            <a:xfrm>
              <a:off x="2138448" y="2676378"/>
              <a:ext cx="2256520" cy="228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cxnSp>
          <p:nvCxnSpPr>
            <p:cNvPr id="38" name="Gerade Verbindung 37"/>
            <p:cNvCxnSpPr/>
            <p:nvPr/>
          </p:nvCxnSpPr>
          <p:spPr bwMode="auto">
            <a:xfrm flipH="1">
              <a:off x="4404105" y="2384464"/>
              <a:ext cx="1708646" cy="401979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1" name="Rechteck 20"/>
          <p:cNvSpPr/>
          <p:nvPr/>
        </p:nvSpPr>
        <p:spPr bwMode="auto">
          <a:xfrm>
            <a:off x="6131025" y="2156068"/>
            <a:ext cx="2594951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6" name="Rechteck 25"/>
          <p:cNvSpPr/>
          <p:nvPr/>
        </p:nvSpPr>
        <p:spPr bwMode="auto">
          <a:xfrm>
            <a:off x="6128093" y="2701310"/>
            <a:ext cx="2579607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7" name="Rechteck 26"/>
          <p:cNvSpPr/>
          <p:nvPr/>
        </p:nvSpPr>
        <p:spPr bwMode="auto">
          <a:xfrm>
            <a:off x="6125161" y="3246552"/>
            <a:ext cx="2902340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28" name="Rechteck 27"/>
          <p:cNvSpPr/>
          <p:nvPr/>
        </p:nvSpPr>
        <p:spPr bwMode="auto">
          <a:xfrm>
            <a:off x="6122229" y="3791794"/>
            <a:ext cx="2795627" cy="4567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82518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Methods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9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930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Fine-Grained Transformation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5827236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Goal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Express CbC trees with the proof repository framework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Second solution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Translate into many small methods</a:t>
            </a:r>
          </a:p>
        </p:txBody>
      </p:sp>
      <p:pic>
        <p:nvPicPr>
          <p:cNvPr id="29" name="Bild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81" y="1507421"/>
            <a:ext cx="2933767" cy="2843032"/>
          </a:xfrm>
          <a:prstGeom prst="rect">
            <a:avLst/>
          </a:prstGeom>
        </p:spPr>
      </p:pic>
      <p:sp>
        <p:nvSpPr>
          <p:cNvPr id="33" name="Textfeld 32"/>
          <p:cNvSpPr txBox="1"/>
          <p:nvPr/>
        </p:nvSpPr>
        <p:spPr>
          <a:xfrm>
            <a:off x="2061132" y="2255229"/>
            <a:ext cx="1294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i="1">
                <a:latin typeface="Linux Biolinum"/>
                <a:cs typeface="Linux Biolinum"/>
              </a:rPr>
              <a:t>side conditions</a:t>
            </a:r>
          </a:p>
        </p:txBody>
      </p:sp>
      <p:grpSp>
        <p:nvGrpSpPr>
          <p:cNvPr id="12" name="Gruppierung 11"/>
          <p:cNvGrpSpPr/>
          <p:nvPr/>
        </p:nvGrpSpPr>
        <p:grpSpPr>
          <a:xfrm>
            <a:off x="2144655" y="2920571"/>
            <a:ext cx="3946891" cy="237534"/>
            <a:chOff x="2144655" y="2920571"/>
            <a:chExt cx="3946891" cy="237534"/>
          </a:xfrm>
        </p:grpSpPr>
        <p:sp>
          <p:nvSpPr>
            <p:cNvPr id="35" name="Rechteck 34"/>
            <p:cNvSpPr/>
            <p:nvPr/>
          </p:nvSpPr>
          <p:spPr bwMode="auto">
            <a:xfrm>
              <a:off x="2144655" y="2929273"/>
              <a:ext cx="1464518" cy="228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cxnSp>
          <p:nvCxnSpPr>
            <p:cNvPr id="39" name="Gerade Verbindung 38"/>
            <p:cNvCxnSpPr/>
            <p:nvPr/>
          </p:nvCxnSpPr>
          <p:spPr bwMode="auto">
            <a:xfrm flipH="1">
              <a:off x="3627447" y="2920571"/>
              <a:ext cx="2464099" cy="121677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Gruppierung 12"/>
          <p:cNvGrpSpPr/>
          <p:nvPr/>
        </p:nvGrpSpPr>
        <p:grpSpPr>
          <a:xfrm>
            <a:off x="2141724" y="3191304"/>
            <a:ext cx="3971028" cy="280330"/>
            <a:chOff x="2141724" y="3191304"/>
            <a:chExt cx="3971028" cy="280330"/>
          </a:xfrm>
        </p:grpSpPr>
        <p:sp>
          <p:nvSpPr>
            <p:cNvPr id="36" name="Rechteck 35"/>
            <p:cNvSpPr/>
            <p:nvPr/>
          </p:nvSpPr>
          <p:spPr bwMode="auto">
            <a:xfrm>
              <a:off x="2141724" y="3191304"/>
              <a:ext cx="1869484" cy="228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cxnSp>
          <p:nvCxnSpPr>
            <p:cNvPr id="40" name="Gerade Verbindung 39"/>
            <p:cNvCxnSpPr/>
            <p:nvPr/>
          </p:nvCxnSpPr>
          <p:spPr bwMode="auto">
            <a:xfrm flipH="1" flipV="1">
              <a:off x="4002070" y="3298052"/>
              <a:ext cx="2110682" cy="173582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4" name="Bild 33" descr="obl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20" y="2705145"/>
            <a:ext cx="2899821" cy="956794"/>
          </a:xfrm>
          <a:prstGeom prst="rect">
            <a:avLst/>
          </a:prstGeom>
        </p:spPr>
      </p:pic>
      <p:grpSp>
        <p:nvGrpSpPr>
          <p:cNvPr id="51" name="Gruppierung 50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52" name="Bild 5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53" name="Rechteck 52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54" name="Rechteck 53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8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ylinder 36"/>
          <p:cNvSpPr/>
          <p:nvPr/>
        </p:nvSpPr>
        <p:spPr bwMode="auto">
          <a:xfrm>
            <a:off x="3878551" y="2622893"/>
            <a:ext cx="1657304" cy="1643562"/>
          </a:xfrm>
          <a:prstGeom prst="can">
            <a:avLst>
              <a:gd name="adj" fmla="val 16639"/>
            </a:avLst>
          </a:prstGeom>
          <a:solidFill>
            <a:srgbClr val="FDD7DF"/>
          </a:solidFill>
          <a:ln w="19050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4169556" y="3193027"/>
            <a:ext cx="94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>
                <a:latin typeface="Consolas"/>
                <a:cs typeface="Consolas"/>
              </a:rPr>
              <a:t>3</a:t>
            </a:r>
          </a:p>
          <a:p>
            <a:pPr algn="l"/>
            <a:r>
              <a:rPr lang="de-DE" sz="1200">
                <a:latin typeface="Consolas"/>
                <a:cs typeface="Consolas"/>
              </a:rPr>
              <a:t>4_init</a:t>
            </a:r>
          </a:p>
          <a:p>
            <a:pPr algn="l"/>
            <a:r>
              <a:rPr lang="de-DE" sz="1200">
                <a:latin typeface="Consolas"/>
                <a:cs typeface="Consolas"/>
              </a:rPr>
              <a:t>4_use</a:t>
            </a:r>
          </a:p>
          <a:p>
            <a:pPr algn="l"/>
            <a:r>
              <a:rPr lang="de-DE" sz="1200">
                <a:latin typeface="Consolas"/>
                <a:cs typeface="Consolas"/>
              </a:rPr>
              <a:t>5</a:t>
            </a:r>
          </a:p>
        </p:txBody>
      </p:sp>
      <p:sp>
        <p:nvSpPr>
          <p:cNvPr id="45" name="Rechteck 44"/>
          <p:cNvSpPr/>
          <p:nvPr/>
        </p:nvSpPr>
        <p:spPr bwMode="auto">
          <a:xfrm>
            <a:off x="386790" y="2311377"/>
            <a:ext cx="2984817" cy="19916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82518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Methods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9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930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Fine-Grained Transformation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5827236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Goal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Express CbC trees with the proof repository framework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Second solution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Translate into many small methods</a:t>
            </a:r>
          </a:p>
        </p:txBody>
      </p:sp>
      <p:sp>
        <p:nvSpPr>
          <p:cNvPr id="40" name="Pfeil nach rechts 39"/>
          <p:cNvSpPr/>
          <p:nvPr/>
        </p:nvSpPr>
        <p:spPr bwMode="auto">
          <a:xfrm flipH="1">
            <a:off x="5728992" y="3316323"/>
            <a:ext cx="356350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43" name="Bild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81" y="1507421"/>
            <a:ext cx="2933767" cy="2843032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7A312B87-AE9D-4FE6-8D12-E78F58D1024A}"/>
              </a:ext>
            </a:extLst>
          </p:cNvPr>
          <p:cNvSpPr txBox="1"/>
          <p:nvPr/>
        </p:nvSpPr>
        <p:spPr>
          <a:xfrm>
            <a:off x="546633" y="2365326"/>
            <a:ext cx="2787943" cy="181588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Pro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suitable for CbC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allows evolution/debugging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correctness-preserving</a:t>
            </a:r>
          </a:p>
          <a:p>
            <a:pPr marL="285750" indent="-285750" algn="l">
              <a:buFontTx/>
              <a:buChar char="-"/>
            </a:pPr>
            <a:endParaRPr lang="de-DE" sz="1600" err="1">
              <a:solidFill>
                <a:schemeClr val="tx1"/>
              </a:solidFill>
              <a:latin typeface="Linux Biolinum"/>
              <a:ea typeface="Linux Biolinum"/>
              <a:cs typeface="Linux Biolinum"/>
            </a:endParaRPr>
          </a:p>
          <a:p>
            <a:pPr algn="l"/>
            <a:r>
              <a:rPr lang="de-DE" sz="1600" b="1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Con</a:t>
            </a:r>
          </a:p>
          <a:p>
            <a:pPr marL="285750" indent="-285750" algn="l">
              <a:buFontTx/>
              <a:buChar char="-"/>
            </a:pPr>
            <a:r>
              <a:rPr lang="de-DE" sz="1600" err="1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implementation effort</a:t>
            </a:r>
            <a:endParaRPr lang="de-DE" sz="1600">
              <a:solidFill>
                <a:schemeClr val="tx1"/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4225495" y="3266747"/>
            <a:ext cx="152618" cy="1526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225495" y="3450897"/>
            <a:ext cx="152618" cy="1526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225495" y="3622347"/>
            <a:ext cx="152618" cy="1526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225495" y="3812847"/>
            <a:ext cx="152618" cy="1526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58" name="Gruppierung 57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59" name="Bild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60" name="Rechteck 59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61" name="Rechteck 60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3928973" y="3001174"/>
            <a:ext cx="1562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latin typeface="Consolas"/>
                <a:cs typeface="Consolas"/>
              </a:rPr>
              <a:t>List_Insert::</a:t>
            </a:r>
          </a:p>
        </p:txBody>
      </p:sp>
    </p:spTree>
    <p:extLst>
      <p:ext uri="{BB962C8B-B14F-4D97-AF65-F5344CB8AC3E}">
        <p14:creationId xmlns:p14="http://schemas.microsoft.com/office/powerpoint/2010/main" val="1608712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5" grpId="0" animBg="1"/>
      <p:bldP spid="40" grpId="0" animBg="1"/>
      <p:bldP spid="48" grpId="0"/>
      <p:bldP spid="2" grpId="0" animBg="1"/>
      <p:bldP spid="50" grpId="0" animBg="1"/>
      <p:bldP spid="51" grpId="0" animBg="1"/>
      <p:bldP spid="52" grpId="0" animBg="1"/>
      <p:bldP spid="21" grpId="0"/>
      <p:bldP spid="2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98042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CbC-SPLs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18018" y="4699226"/>
            <a:ext cx="30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10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CbC-SPL Transformation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6237605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Goal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Express entire CbC-SPLs with the proof repository framework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Solution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Bind calls to actual methods using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abstract contracts</a:t>
            </a:r>
            <a:endParaRPr lang="de-DE" sz="1600">
              <a:latin typeface="Linux Biolinum"/>
              <a:ea typeface="Linux Biolinum"/>
              <a:cs typeface="Linux Biolinum"/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7971512" y="76441"/>
            <a:ext cx="1088083" cy="1018754"/>
            <a:chOff x="7971512" y="76441"/>
            <a:chExt cx="1088083" cy="1018754"/>
          </a:xfrm>
        </p:grpSpPr>
        <p:pic>
          <p:nvPicPr>
            <p:cNvPr id="27" name="Bild 26" descr="pdfresizer.com-pdf-cro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1"/>
              <a:ext cx="1075350" cy="1018754"/>
            </a:xfrm>
            <a:prstGeom prst="rect">
              <a:avLst/>
            </a:prstGeom>
          </p:spPr>
        </p:pic>
        <p:sp>
          <p:nvSpPr>
            <p:cNvPr id="28" name="Rechteck 27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pic>
        <p:nvPicPr>
          <p:cNvPr id="3" name="Bild 2" descr="java-cspl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5"/>
          <a:stretch/>
        </p:blipFill>
        <p:spPr>
          <a:xfrm>
            <a:off x="4960358" y="2000760"/>
            <a:ext cx="3899937" cy="2377206"/>
          </a:xfrm>
          <a:prstGeom prst="rect">
            <a:avLst/>
          </a:prstGeom>
        </p:spPr>
      </p:pic>
      <p:pic>
        <p:nvPicPr>
          <p:cNvPr id="31" name="Bild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0" y="2645207"/>
            <a:ext cx="4425826" cy="1182053"/>
          </a:xfrm>
          <a:prstGeom prst="rect">
            <a:avLst/>
          </a:prstGeom>
        </p:spPr>
      </p:pic>
      <p:sp>
        <p:nvSpPr>
          <p:cNvPr id="36" name="Pfeil nach rechts 35"/>
          <p:cNvSpPr/>
          <p:nvPr/>
        </p:nvSpPr>
        <p:spPr bwMode="auto">
          <a:xfrm>
            <a:off x="4687359" y="3161013"/>
            <a:ext cx="356347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66" name="Gruppierung 65"/>
          <p:cNvGrpSpPr/>
          <p:nvPr/>
        </p:nvGrpSpPr>
        <p:grpSpPr>
          <a:xfrm flipH="1">
            <a:off x="7111304" y="2357423"/>
            <a:ext cx="180000" cy="140778"/>
            <a:chOff x="3677984" y="3237653"/>
            <a:chExt cx="925744" cy="822960"/>
          </a:xfrm>
        </p:grpSpPr>
        <p:sp>
          <p:nvSpPr>
            <p:cNvPr id="67" name="Rechteck 66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0952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100012" y="3397275"/>
              <a:ext cx="503716" cy="50371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5848400" y="3852391"/>
            <a:ext cx="180000" cy="144000"/>
            <a:chOff x="3677984" y="3237653"/>
            <a:chExt cx="925741" cy="82296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0952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0952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3" name="Gruppierung 72"/>
          <p:cNvGrpSpPr/>
          <p:nvPr/>
        </p:nvGrpSpPr>
        <p:grpSpPr>
          <a:xfrm>
            <a:off x="5845468" y="3675899"/>
            <a:ext cx="180000" cy="144000"/>
            <a:chOff x="3677984" y="3237653"/>
            <a:chExt cx="925741" cy="822960"/>
          </a:xfrm>
        </p:grpSpPr>
        <p:sp>
          <p:nvSpPr>
            <p:cNvPr id="74" name="Rechteck 73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6" name="Gruppierung 75"/>
          <p:cNvGrpSpPr/>
          <p:nvPr/>
        </p:nvGrpSpPr>
        <p:grpSpPr>
          <a:xfrm flipH="1">
            <a:off x="7111304" y="1997589"/>
            <a:ext cx="180000" cy="140778"/>
            <a:chOff x="3677984" y="3237653"/>
            <a:chExt cx="925744" cy="822960"/>
          </a:xfrm>
        </p:grpSpPr>
        <p:sp>
          <p:nvSpPr>
            <p:cNvPr id="77" name="Rechteck 76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100012" y="3397275"/>
              <a:ext cx="503716" cy="50371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9" name="Gruppierung 78"/>
          <p:cNvGrpSpPr/>
          <p:nvPr/>
        </p:nvGrpSpPr>
        <p:grpSpPr>
          <a:xfrm>
            <a:off x="6180611" y="3088292"/>
            <a:ext cx="180000" cy="144000"/>
            <a:chOff x="3677984" y="3237653"/>
            <a:chExt cx="925741" cy="822960"/>
          </a:xfrm>
        </p:grpSpPr>
        <p:sp>
          <p:nvSpPr>
            <p:cNvPr id="80" name="Rechteck 79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186817" y="3286371"/>
            <a:ext cx="180000" cy="144000"/>
            <a:chOff x="3677984" y="3237653"/>
            <a:chExt cx="925741" cy="822960"/>
          </a:xfrm>
        </p:grpSpPr>
        <p:sp>
          <p:nvSpPr>
            <p:cNvPr id="83" name="Rechteck 82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9798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Zylinder 88"/>
          <p:cNvSpPr/>
          <p:nvPr/>
        </p:nvSpPr>
        <p:spPr bwMode="auto">
          <a:xfrm>
            <a:off x="971600" y="2067694"/>
            <a:ext cx="3525680" cy="2230801"/>
          </a:xfrm>
          <a:prstGeom prst="can">
            <a:avLst>
              <a:gd name="adj" fmla="val 11786"/>
            </a:avLst>
          </a:prstGeom>
          <a:solidFill>
            <a:srgbClr val="FDD7DF"/>
          </a:solidFill>
          <a:ln w="19050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50" name="Bild 149" descr="p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2"/>
          <a:stretch/>
        </p:blipFill>
        <p:spPr>
          <a:xfrm>
            <a:off x="1088053" y="2510563"/>
            <a:ext cx="2931812" cy="161704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98042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CbC-SPLs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18018" y="4699226"/>
            <a:ext cx="30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10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532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CbC-SPL Transformation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6237605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Goal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Express entire CbC-SPLs with the proof repository framework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Solution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Bind calls to actual methods using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abstract contracts</a:t>
            </a:r>
            <a:endParaRPr lang="de-DE" sz="1600">
              <a:latin typeface="Linux Biolinum"/>
              <a:ea typeface="Linux Biolinum"/>
              <a:cs typeface="Linux Biolinum"/>
            </a:endParaRPr>
          </a:p>
        </p:txBody>
      </p:sp>
      <p:grpSp>
        <p:nvGrpSpPr>
          <p:cNvPr id="26" name="Gruppierung 25"/>
          <p:cNvGrpSpPr/>
          <p:nvPr/>
        </p:nvGrpSpPr>
        <p:grpSpPr>
          <a:xfrm>
            <a:off x="7971512" y="76441"/>
            <a:ext cx="1088083" cy="1018754"/>
            <a:chOff x="7971512" y="76441"/>
            <a:chExt cx="1088083" cy="1018754"/>
          </a:xfrm>
        </p:grpSpPr>
        <p:pic>
          <p:nvPicPr>
            <p:cNvPr id="27" name="Bild 26" descr="pdfresizer.com-pdf-cro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1"/>
              <a:ext cx="1075350" cy="1018754"/>
            </a:xfrm>
            <a:prstGeom prst="rect">
              <a:avLst/>
            </a:prstGeom>
          </p:spPr>
        </p:pic>
        <p:sp>
          <p:nvSpPr>
            <p:cNvPr id="28" name="Rechteck 27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36" name="Pfeil nach rechts 35"/>
          <p:cNvSpPr/>
          <p:nvPr/>
        </p:nvSpPr>
        <p:spPr bwMode="auto">
          <a:xfrm flipH="1">
            <a:off x="4636557" y="3161013"/>
            <a:ext cx="356352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grpSp>
        <p:nvGrpSpPr>
          <p:cNvPr id="66" name="Gruppierung 65"/>
          <p:cNvGrpSpPr/>
          <p:nvPr/>
        </p:nvGrpSpPr>
        <p:grpSpPr>
          <a:xfrm flipH="1">
            <a:off x="7111304" y="2357423"/>
            <a:ext cx="180000" cy="140778"/>
            <a:chOff x="3677984" y="3237653"/>
            <a:chExt cx="925744" cy="822960"/>
          </a:xfrm>
        </p:grpSpPr>
        <p:sp>
          <p:nvSpPr>
            <p:cNvPr id="67" name="Rechteck 66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0952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100012" y="3397275"/>
              <a:ext cx="503716" cy="50371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39" name="Gruppierung 38"/>
          <p:cNvGrpSpPr/>
          <p:nvPr/>
        </p:nvGrpSpPr>
        <p:grpSpPr>
          <a:xfrm>
            <a:off x="5848400" y="3852391"/>
            <a:ext cx="180000" cy="144000"/>
            <a:chOff x="3677984" y="3237653"/>
            <a:chExt cx="925741" cy="82296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0952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0952A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3" name="Gruppierung 72"/>
          <p:cNvGrpSpPr/>
          <p:nvPr/>
        </p:nvGrpSpPr>
        <p:grpSpPr>
          <a:xfrm>
            <a:off x="5845468" y="3675899"/>
            <a:ext cx="180000" cy="144000"/>
            <a:chOff x="3677984" y="3237653"/>
            <a:chExt cx="925741" cy="822960"/>
          </a:xfrm>
        </p:grpSpPr>
        <p:sp>
          <p:nvSpPr>
            <p:cNvPr id="74" name="Rechteck 73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6" name="Gruppierung 75"/>
          <p:cNvGrpSpPr/>
          <p:nvPr/>
        </p:nvGrpSpPr>
        <p:grpSpPr>
          <a:xfrm flipH="1">
            <a:off x="7111304" y="1997589"/>
            <a:ext cx="180000" cy="140778"/>
            <a:chOff x="3677984" y="3237653"/>
            <a:chExt cx="925744" cy="822960"/>
          </a:xfrm>
        </p:grpSpPr>
        <p:sp>
          <p:nvSpPr>
            <p:cNvPr id="77" name="Rechteck 76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100012" y="3397275"/>
              <a:ext cx="503716" cy="503718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9" name="Gruppierung 78"/>
          <p:cNvGrpSpPr/>
          <p:nvPr/>
        </p:nvGrpSpPr>
        <p:grpSpPr>
          <a:xfrm>
            <a:off x="6180611" y="3088292"/>
            <a:ext cx="180000" cy="144000"/>
            <a:chOff x="3677984" y="3237653"/>
            <a:chExt cx="925741" cy="822960"/>
          </a:xfrm>
        </p:grpSpPr>
        <p:sp>
          <p:nvSpPr>
            <p:cNvPr id="80" name="Rechteck 79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82" name="Gruppierung 81"/>
          <p:cNvGrpSpPr/>
          <p:nvPr/>
        </p:nvGrpSpPr>
        <p:grpSpPr>
          <a:xfrm>
            <a:off x="6186817" y="3286371"/>
            <a:ext cx="180000" cy="144000"/>
            <a:chOff x="3677984" y="3237653"/>
            <a:chExt cx="925741" cy="822960"/>
          </a:xfrm>
        </p:grpSpPr>
        <p:sp>
          <p:nvSpPr>
            <p:cNvPr id="83" name="Rechteck 82"/>
            <p:cNvSpPr/>
            <p:nvPr/>
          </p:nvSpPr>
          <p:spPr bwMode="auto">
            <a:xfrm>
              <a:off x="3677984" y="3237653"/>
              <a:ext cx="678961" cy="822960"/>
            </a:xfrm>
            <a:prstGeom prst="rect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 sz="450">
                <a:solidFill>
                  <a:schemeClr val="bg1"/>
                </a:solidFill>
                <a:latin typeface="Linux Biolinum"/>
                <a:cs typeface="Linux Biolinum"/>
              </a:endParaRPr>
            </a:p>
            <a:p>
              <a:endParaRPr lang="de-DE" sz="1800" b="1">
                <a:solidFill>
                  <a:schemeClr val="bg1"/>
                </a:solidFill>
                <a:latin typeface="Linux Biolinum"/>
                <a:cs typeface="Linux Biolinum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00009" y="3397275"/>
              <a:ext cx="503716" cy="503718"/>
            </a:xfrm>
            <a:prstGeom prst="ellipse">
              <a:avLst/>
            </a:prstGeom>
            <a:solidFill>
              <a:srgbClr val="AF072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97" name="Gruppierung 96"/>
          <p:cNvGrpSpPr/>
          <p:nvPr/>
        </p:nvGrpSpPr>
        <p:grpSpPr>
          <a:xfrm>
            <a:off x="2916402" y="2857106"/>
            <a:ext cx="298562" cy="144410"/>
            <a:chOff x="6923667" y="2319225"/>
            <a:chExt cx="298562" cy="144410"/>
          </a:xfrm>
        </p:grpSpPr>
        <p:grpSp>
          <p:nvGrpSpPr>
            <p:cNvPr id="98" name="Gruppierung 97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102" name="Rechteck 101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99" name="Gruppierung 98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100" name="Rechteck 99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04" name="Gruppierung 103"/>
          <p:cNvGrpSpPr/>
          <p:nvPr/>
        </p:nvGrpSpPr>
        <p:grpSpPr>
          <a:xfrm>
            <a:off x="2916403" y="3460074"/>
            <a:ext cx="298562" cy="144410"/>
            <a:chOff x="6923667" y="2319225"/>
            <a:chExt cx="298562" cy="144410"/>
          </a:xfrm>
        </p:grpSpPr>
        <p:grpSp>
          <p:nvGrpSpPr>
            <p:cNvPr id="105" name="Gruppierung 104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109" name="Rechteck 108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06" name="Gruppierung 105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107" name="Rechteck 106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11" name="Gruppierung 110"/>
          <p:cNvGrpSpPr/>
          <p:nvPr/>
        </p:nvGrpSpPr>
        <p:grpSpPr>
          <a:xfrm>
            <a:off x="4078452" y="2827472"/>
            <a:ext cx="298562" cy="144410"/>
            <a:chOff x="6923667" y="2319225"/>
            <a:chExt cx="298562" cy="144410"/>
          </a:xfrm>
        </p:grpSpPr>
        <p:grpSp>
          <p:nvGrpSpPr>
            <p:cNvPr id="112" name="Gruppierung 111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116" name="Rechteck 115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13" name="Gruppierung 112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114" name="Rechteck 113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118" name="Gruppierung 117"/>
          <p:cNvGrpSpPr/>
          <p:nvPr/>
        </p:nvGrpSpPr>
        <p:grpSpPr>
          <a:xfrm>
            <a:off x="4078453" y="2998640"/>
            <a:ext cx="298562" cy="144410"/>
            <a:chOff x="6923667" y="2319225"/>
            <a:chExt cx="298562" cy="144410"/>
          </a:xfrm>
        </p:grpSpPr>
        <p:grpSp>
          <p:nvGrpSpPr>
            <p:cNvPr id="119" name="Gruppierung 118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123" name="Rechteck 122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20" name="Gruppierung 119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121" name="Rechteck 120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6" name="Gruppierung 5"/>
          <p:cNvGrpSpPr/>
          <p:nvPr/>
        </p:nvGrpSpPr>
        <p:grpSpPr>
          <a:xfrm>
            <a:off x="1684867" y="2662766"/>
            <a:ext cx="1566333" cy="1413934"/>
            <a:chOff x="1684867" y="2683933"/>
            <a:chExt cx="1566333" cy="1413934"/>
          </a:xfrm>
        </p:grpSpPr>
        <p:sp>
          <p:nvSpPr>
            <p:cNvPr id="5" name="Rechteck 4"/>
            <p:cNvSpPr/>
            <p:nvPr/>
          </p:nvSpPr>
          <p:spPr bwMode="auto">
            <a:xfrm rot="155273">
              <a:off x="2142067" y="2683933"/>
              <a:ext cx="1109133" cy="1413934"/>
            </a:xfrm>
            <a:prstGeom prst="rect">
              <a:avLst/>
            </a:prstGeom>
            <a:solidFill>
              <a:srgbClr val="FDD7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1684867" y="3022601"/>
              <a:ext cx="575733" cy="220133"/>
            </a:xfrm>
            <a:prstGeom prst="rect">
              <a:avLst/>
            </a:prstGeom>
            <a:solidFill>
              <a:srgbClr val="FDD7D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Grande CY" pitchFamily="-111" charset="-52"/>
                <a:ea typeface="ヒラギノ角ゴ Pro W3" pitchFamily="-111" charset="-128"/>
                <a:cs typeface="ヒラギノ角ゴ Pro W3" pitchFamily="-111" charset="-128"/>
              </a:endParaRPr>
            </a:p>
          </p:txBody>
        </p:sp>
      </p:grpSp>
      <p:sp>
        <p:nvSpPr>
          <p:cNvPr id="127" name="Rechteck 126"/>
          <p:cNvSpPr/>
          <p:nvPr/>
        </p:nvSpPr>
        <p:spPr bwMode="auto">
          <a:xfrm>
            <a:off x="3234266" y="2738961"/>
            <a:ext cx="1176867" cy="846673"/>
          </a:xfrm>
          <a:prstGeom prst="rect">
            <a:avLst/>
          </a:prstGeom>
          <a:solidFill>
            <a:srgbClr val="FDD7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65" name="Bild 64" descr="java-cspl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95"/>
          <a:stretch/>
        </p:blipFill>
        <p:spPr>
          <a:xfrm>
            <a:off x="4960358" y="2000760"/>
            <a:ext cx="3899937" cy="23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5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36" grpId="0" animBg="1"/>
      <p:bldP spid="127" grpId="0" animBg="1"/>
      <p:bldP spid="12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5980423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Reducing CbC-SPLs to Proof Repositories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18018" y="4699226"/>
            <a:ext cx="30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11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1307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Proof Reuse</a:t>
            </a:r>
          </a:p>
        </p:txBody>
      </p:sp>
      <p:grpSp>
        <p:nvGrpSpPr>
          <p:cNvPr id="26" name="Gruppierung 25"/>
          <p:cNvGrpSpPr/>
          <p:nvPr/>
        </p:nvGrpSpPr>
        <p:grpSpPr>
          <a:xfrm>
            <a:off x="7971512" y="76441"/>
            <a:ext cx="1088083" cy="1018754"/>
            <a:chOff x="7971512" y="76441"/>
            <a:chExt cx="1088083" cy="1018754"/>
          </a:xfrm>
        </p:grpSpPr>
        <p:pic>
          <p:nvPicPr>
            <p:cNvPr id="27" name="Bild 26" descr="pdfresizer.com-pdf-crop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1"/>
              <a:ext cx="1075350" cy="1018754"/>
            </a:xfrm>
            <a:prstGeom prst="rect">
              <a:avLst/>
            </a:prstGeom>
          </p:spPr>
        </p:pic>
        <p:sp>
          <p:nvSpPr>
            <p:cNvPr id="28" name="Rechteck 27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72" name="Textfeld 71"/>
          <p:cNvSpPr txBox="1"/>
          <p:nvPr/>
        </p:nvSpPr>
        <p:spPr>
          <a:xfrm>
            <a:off x="5934507" y="1414044"/>
            <a:ext cx="2553903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sz="1400" b="1">
                <a:latin typeface="Linux Biolinum"/>
                <a:cs typeface="Linux Biolinum"/>
              </a:rPr>
              <a:t>Potential for reuse</a:t>
            </a:r>
          </a:p>
          <a:p>
            <a:pPr marL="177800" indent="-177800" algn="l">
              <a:lnSpc>
                <a:spcPct val="120000"/>
              </a:lnSpc>
              <a:buAutoNum type="arabicPeriod"/>
            </a:pPr>
            <a:r>
              <a:rPr lang="de-DE" sz="1400">
                <a:latin typeface="Linux Biolinum"/>
                <a:cs typeface="Linux Biolinum"/>
              </a:rPr>
              <a:t>avoid obvious re-verification</a:t>
            </a:r>
          </a:p>
          <a:p>
            <a:pPr marL="177800" indent="-177800" algn="l">
              <a:lnSpc>
                <a:spcPct val="120000"/>
              </a:lnSpc>
              <a:buAutoNum type="arabicPeriod"/>
            </a:pPr>
            <a:r>
              <a:rPr lang="de-DE" sz="1400">
                <a:latin typeface="Linux Biolinum"/>
                <a:cs typeface="Linux Biolinum"/>
              </a:rPr>
              <a:t>leverage overlaps</a:t>
            </a:r>
          </a:p>
        </p:txBody>
      </p:sp>
      <p:grpSp>
        <p:nvGrpSpPr>
          <p:cNvPr id="3" name="Gruppierung 2"/>
          <p:cNvGrpSpPr/>
          <p:nvPr/>
        </p:nvGrpSpPr>
        <p:grpSpPr>
          <a:xfrm>
            <a:off x="738311" y="1256986"/>
            <a:ext cx="5008956" cy="1460638"/>
            <a:chOff x="715566" y="1149105"/>
            <a:chExt cx="5748867" cy="1676400"/>
          </a:xfrm>
        </p:grpSpPr>
        <p:sp>
          <p:nvSpPr>
            <p:cNvPr id="93" name="Rechteck 92"/>
            <p:cNvSpPr/>
            <p:nvPr/>
          </p:nvSpPr>
          <p:spPr bwMode="auto">
            <a:xfrm>
              <a:off x="715566" y="1149105"/>
              <a:ext cx="5748867" cy="1676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>
                <a:latin typeface="Linux Biolinum"/>
                <a:cs typeface="Linux Biolinum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4567901" y="1885706"/>
              <a:ext cx="152400" cy="177800"/>
            </a:xfrm>
            <a:prstGeom prst="rect">
              <a:avLst/>
            </a:prstGeom>
            <a:solidFill>
              <a:srgbClr val="90E42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>
                <a:latin typeface="Linux Biolinum"/>
                <a:cs typeface="Linux Biolinum"/>
              </a:endParaRPr>
            </a:p>
          </p:txBody>
        </p:sp>
        <p:sp>
          <p:nvSpPr>
            <p:cNvPr id="130" name="Rechteck 129"/>
            <p:cNvSpPr/>
            <p:nvPr/>
          </p:nvSpPr>
          <p:spPr bwMode="auto">
            <a:xfrm>
              <a:off x="5753234" y="1885706"/>
              <a:ext cx="152400" cy="177800"/>
            </a:xfrm>
            <a:prstGeom prst="rect">
              <a:avLst/>
            </a:prstGeom>
            <a:solidFill>
              <a:srgbClr val="90E42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>
                <a:latin typeface="Linux Biolinum"/>
                <a:cs typeface="Linux Biolinum"/>
              </a:endParaRPr>
            </a:p>
          </p:txBody>
        </p:sp>
        <p:sp>
          <p:nvSpPr>
            <p:cNvPr id="94" name="Rechteck 93"/>
            <p:cNvSpPr/>
            <p:nvPr/>
          </p:nvSpPr>
          <p:spPr bwMode="auto">
            <a:xfrm>
              <a:off x="1502967" y="1885705"/>
              <a:ext cx="152400" cy="177800"/>
            </a:xfrm>
            <a:prstGeom prst="rect">
              <a:avLst/>
            </a:prstGeom>
            <a:solidFill>
              <a:srgbClr val="90E42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>
                <a:latin typeface="Linux Biolinum"/>
                <a:cs typeface="Linux Biolinum"/>
              </a:endParaRPr>
            </a:p>
          </p:txBody>
        </p:sp>
        <p:sp>
          <p:nvSpPr>
            <p:cNvPr id="95" name="Rechteck 94"/>
            <p:cNvSpPr/>
            <p:nvPr/>
          </p:nvSpPr>
          <p:spPr bwMode="auto">
            <a:xfrm>
              <a:off x="2713700" y="1885705"/>
              <a:ext cx="152400" cy="177800"/>
            </a:xfrm>
            <a:prstGeom prst="rect">
              <a:avLst/>
            </a:prstGeom>
            <a:solidFill>
              <a:srgbClr val="90E42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>
                <a:latin typeface="Linux Biolinum"/>
                <a:cs typeface="Linux Biolinum"/>
              </a:endParaRPr>
            </a:p>
          </p:txBody>
        </p:sp>
        <p:sp>
          <p:nvSpPr>
            <p:cNvPr id="96" name="Rechteck 95"/>
            <p:cNvSpPr/>
            <p:nvPr/>
          </p:nvSpPr>
          <p:spPr bwMode="auto">
            <a:xfrm>
              <a:off x="4017566" y="1885705"/>
              <a:ext cx="152400" cy="177800"/>
            </a:xfrm>
            <a:prstGeom prst="rect">
              <a:avLst/>
            </a:prstGeom>
            <a:solidFill>
              <a:srgbClr val="90E42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>
                <a:latin typeface="Linux Biolinum"/>
                <a:cs typeface="Linux Biolinum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5211366" y="1885705"/>
              <a:ext cx="152400" cy="177800"/>
            </a:xfrm>
            <a:prstGeom prst="rect">
              <a:avLst/>
            </a:prstGeom>
            <a:solidFill>
              <a:srgbClr val="90E42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>
                <a:latin typeface="Linux Biolinum"/>
                <a:cs typeface="Linux Biolinum"/>
              </a:endParaRPr>
            </a:p>
          </p:txBody>
        </p:sp>
        <p:pic>
          <p:nvPicPr>
            <p:cNvPr id="128" name="Bild 1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885" y="1229545"/>
              <a:ext cx="5611280" cy="1539254"/>
            </a:xfrm>
            <a:prstGeom prst="rect">
              <a:avLst/>
            </a:prstGeom>
          </p:spPr>
        </p:pic>
      </p:grpSp>
      <p:grpSp>
        <p:nvGrpSpPr>
          <p:cNvPr id="2" name="Gruppierung 1"/>
          <p:cNvGrpSpPr/>
          <p:nvPr/>
        </p:nvGrpSpPr>
        <p:grpSpPr>
          <a:xfrm>
            <a:off x="3435474" y="2996569"/>
            <a:ext cx="2307614" cy="1460094"/>
            <a:chOff x="4580773" y="2912699"/>
            <a:chExt cx="3525680" cy="2230801"/>
          </a:xfrm>
        </p:grpSpPr>
        <p:sp>
          <p:nvSpPr>
            <p:cNvPr id="131" name="Zylinder 130"/>
            <p:cNvSpPr/>
            <p:nvPr/>
          </p:nvSpPr>
          <p:spPr bwMode="auto">
            <a:xfrm>
              <a:off x="4580773" y="2912699"/>
              <a:ext cx="3525680" cy="2230801"/>
            </a:xfrm>
            <a:prstGeom prst="can">
              <a:avLst>
                <a:gd name="adj" fmla="val 11786"/>
              </a:avLst>
            </a:prstGeom>
            <a:solidFill>
              <a:srgbClr val="FDD7DF"/>
            </a:solidFill>
            <a:ln w="19050" cap="flat" cmpd="sng" algn="ctr">
              <a:solidFill>
                <a:srgbClr val="AF072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132" name="Bild 131" descr="pr2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12"/>
            <a:stretch/>
          </p:blipFill>
          <p:spPr>
            <a:xfrm>
              <a:off x="4697226" y="3355568"/>
              <a:ext cx="2931812" cy="1617048"/>
            </a:xfrm>
            <a:prstGeom prst="rect">
              <a:avLst/>
            </a:prstGeom>
          </p:spPr>
        </p:pic>
        <p:grpSp>
          <p:nvGrpSpPr>
            <p:cNvPr id="133" name="Gruppierung 132"/>
            <p:cNvGrpSpPr/>
            <p:nvPr/>
          </p:nvGrpSpPr>
          <p:grpSpPr>
            <a:xfrm>
              <a:off x="6525575" y="3702111"/>
              <a:ext cx="298562" cy="144410"/>
              <a:chOff x="6923667" y="2319225"/>
              <a:chExt cx="298562" cy="144410"/>
            </a:xfrm>
          </p:grpSpPr>
          <p:grpSp>
            <p:nvGrpSpPr>
              <p:cNvPr id="134" name="Gruppierung 133"/>
              <p:cNvGrpSpPr/>
              <p:nvPr/>
            </p:nvGrpSpPr>
            <p:grpSpPr>
              <a:xfrm flipH="1">
                <a:off x="7042229" y="2322857"/>
                <a:ext cx="180000" cy="140778"/>
                <a:chOff x="3677984" y="3237653"/>
                <a:chExt cx="925744" cy="822960"/>
              </a:xfrm>
            </p:grpSpPr>
            <p:sp>
              <p:nvSpPr>
                <p:cNvPr id="138" name="Rechteck 137"/>
                <p:cNvSpPr/>
                <p:nvPr/>
              </p:nvSpPr>
              <p:spPr bwMode="auto">
                <a:xfrm>
                  <a:off x="3677984" y="3237653"/>
                  <a:ext cx="678961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 bwMode="auto">
                <a:xfrm>
                  <a:off x="4100010" y="3397273"/>
                  <a:ext cx="503718" cy="503721"/>
                </a:xfrm>
                <a:prstGeom prst="ellipse">
                  <a:avLst/>
                </a:prstGeom>
                <a:solidFill>
                  <a:srgbClr val="FDD7D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135" name="Gruppierung 134"/>
              <p:cNvGrpSpPr/>
              <p:nvPr/>
            </p:nvGrpSpPr>
            <p:grpSpPr>
              <a:xfrm>
                <a:off x="6923667" y="2319225"/>
                <a:ext cx="180000" cy="144000"/>
                <a:chOff x="3677984" y="3237653"/>
                <a:chExt cx="925741" cy="822960"/>
              </a:xfrm>
            </p:grpSpPr>
            <p:sp>
              <p:nvSpPr>
                <p:cNvPr id="136" name="Rechteck 135"/>
                <p:cNvSpPr/>
                <p:nvPr/>
              </p:nvSpPr>
              <p:spPr bwMode="auto">
                <a:xfrm>
                  <a:off x="3677984" y="3237653"/>
                  <a:ext cx="678959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 bwMode="auto">
                <a:xfrm>
                  <a:off x="4100009" y="3397273"/>
                  <a:ext cx="503716" cy="503720"/>
                </a:xfrm>
                <a:prstGeom prst="ellipse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0" name="Gruppierung 139"/>
            <p:cNvGrpSpPr/>
            <p:nvPr/>
          </p:nvGrpSpPr>
          <p:grpSpPr>
            <a:xfrm>
              <a:off x="6525576" y="4305079"/>
              <a:ext cx="298562" cy="144410"/>
              <a:chOff x="6923667" y="2319225"/>
              <a:chExt cx="298562" cy="144410"/>
            </a:xfrm>
          </p:grpSpPr>
          <p:grpSp>
            <p:nvGrpSpPr>
              <p:cNvPr id="141" name="Gruppierung 140"/>
              <p:cNvGrpSpPr/>
              <p:nvPr/>
            </p:nvGrpSpPr>
            <p:grpSpPr>
              <a:xfrm flipH="1">
                <a:off x="7042229" y="2322857"/>
                <a:ext cx="180000" cy="140778"/>
                <a:chOff x="3677984" y="3237653"/>
                <a:chExt cx="925744" cy="822960"/>
              </a:xfrm>
            </p:grpSpPr>
            <p:sp>
              <p:nvSpPr>
                <p:cNvPr id="145" name="Rechteck 144"/>
                <p:cNvSpPr/>
                <p:nvPr/>
              </p:nvSpPr>
              <p:spPr bwMode="auto">
                <a:xfrm>
                  <a:off x="3677984" y="3237653"/>
                  <a:ext cx="678961" cy="822960"/>
                </a:xfrm>
                <a:prstGeom prst="rect">
                  <a:avLst/>
                </a:prstGeom>
                <a:solidFill>
                  <a:srgbClr val="AF072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46" name="Oval 145"/>
                <p:cNvSpPr/>
                <p:nvPr/>
              </p:nvSpPr>
              <p:spPr bwMode="auto">
                <a:xfrm>
                  <a:off x="4100010" y="3397273"/>
                  <a:ext cx="503718" cy="503721"/>
                </a:xfrm>
                <a:prstGeom prst="ellipse">
                  <a:avLst/>
                </a:prstGeom>
                <a:solidFill>
                  <a:srgbClr val="FDD7D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142" name="Gruppierung 141"/>
              <p:cNvGrpSpPr/>
              <p:nvPr/>
            </p:nvGrpSpPr>
            <p:grpSpPr>
              <a:xfrm>
                <a:off x="6923667" y="2319225"/>
                <a:ext cx="180000" cy="144000"/>
                <a:chOff x="3677984" y="3237653"/>
                <a:chExt cx="925741" cy="822960"/>
              </a:xfrm>
            </p:grpSpPr>
            <p:sp>
              <p:nvSpPr>
                <p:cNvPr id="143" name="Rechteck 142"/>
                <p:cNvSpPr/>
                <p:nvPr/>
              </p:nvSpPr>
              <p:spPr bwMode="auto">
                <a:xfrm>
                  <a:off x="3677984" y="3237653"/>
                  <a:ext cx="678959" cy="822960"/>
                </a:xfrm>
                <a:prstGeom prst="rect">
                  <a:avLst/>
                </a:prstGeom>
                <a:solidFill>
                  <a:srgbClr val="AF072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44" name="Oval 143"/>
                <p:cNvSpPr/>
                <p:nvPr/>
              </p:nvSpPr>
              <p:spPr bwMode="auto">
                <a:xfrm>
                  <a:off x="4100009" y="3397273"/>
                  <a:ext cx="503716" cy="503720"/>
                </a:xfrm>
                <a:prstGeom prst="ellipse">
                  <a:avLst/>
                </a:prstGeom>
                <a:solidFill>
                  <a:srgbClr val="AF072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7" name="Gruppierung 146"/>
            <p:cNvGrpSpPr/>
            <p:nvPr/>
          </p:nvGrpSpPr>
          <p:grpSpPr>
            <a:xfrm>
              <a:off x="7687625" y="3672477"/>
              <a:ext cx="298562" cy="144410"/>
              <a:chOff x="6923667" y="2319225"/>
              <a:chExt cx="298562" cy="144410"/>
            </a:xfrm>
          </p:grpSpPr>
          <p:grpSp>
            <p:nvGrpSpPr>
              <p:cNvPr id="148" name="Gruppierung 147"/>
              <p:cNvGrpSpPr/>
              <p:nvPr/>
            </p:nvGrpSpPr>
            <p:grpSpPr>
              <a:xfrm flipH="1">
                <a:off x="7042229" y="2322857"/>
                <a:ext cx="180000" cy="140778"/>
                <a:chOff x="3677984" y="3237653"/>
                <a:chExt cx="925744" cy="822960"/>
              </a:xfrm>
            </p:grpSpPr>
            <p:sp>
              <p:nvSpPr>
                <p:cNvPr id="154" name="Rechteck 153"/>
                <p:cNvSpPr/>
                <p:nvPr/>
              </p:nvSpPr>
              <p:spPr bwMode="auto">
                <a:xfrm>
                  <a:off x="3677984" y="3237653"/>
                  <a:ext cx="678961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 bwMode="auto">
                <a:xfrm>
                  <a:off x="4100010" y="3397273"/>
                  <a:ext cx="503718" cy="503721"/>
                </a:xfrm>
                <a:prstGeom prst="ellipse">
                  <a:avLst/>
                </a:prstGeom>
                <a:solidFill>
                  <a:srgbClr val="FDD7D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149" name="Gruppierung 148"/>
              <p:cNvGrpSpPr/>
              <p:nvPr/>
            </p:nvGrpSpPr>
            <p:grpSpPr>
              <a:xfrm>
                <a:off x="6923667" y="2319225"/>
                <a:ext cx="180000" cy="144000"/>
                <a:chOff x="3677984" y="3237653"/>
                <a:chExt cx="925741" cy="822960"/>
              </a:xfrm>
            </p:grpSpPr>
            <p:sp>
              <p:nvSpPr>
                <p:cNvPr id="152" name="Rechteck 151"/>
                <p:cNvSpPr/>
                <p:nvPr/>
              </p:nvSpPr>
              <p:spPr bwMode="auto">
                <a:xfrm>
                  <a:off x="3677984" y="3237653"/>
                  <a:ext cx="678959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53" name="Oval 152"/>
                <p:cNvSpPr/>
                <p:nvPr/>
              </p:nvSpPr>
              <p:spPr bwMode="auto">
                <a:xfrm>
                  <a:off x="4100009" y="3397273"/>
                  <a:ext cx="503716" cy="503720"/>
                </a:xfrm>
                <a:prstGeom prst="ellipse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  <p:grpSp>
          <p:nvGrpSpPr>
            <p:cNvPr id="156" name="Gruppierung 155"/>
            <p:cNvGrpSpPr/>
            <p:nvPr/>
          </p:nvGrpSpPr>
          <p:grpSpPr>
            <a:xfrm>
              <a:off x="7687626" y="3843645"/>
              <a:ext cx="298562" cy="144410"/>
              <a:chOff x="6923667" y="2319225"/>
              <a:chExt cx="298562" cy="144410"/>
            </a:xfrm>
          </p:grpSpPr>
          <p:grpSp>
            <p:nvGrpSpPr>
              <p:cNvPr id="157" name="Gruppierung 156"/>
              <p:cNvGrpSpPr/>
              <p:nvPr/>
            </p:nvGrpSpPr>
            <p:grpSpPr>
              <a:xfrm flipH="1">
                <a:off x="7042229" y="2322857"/>
                <a:ext cx="180000" cy="140778"/>
                <a:chOff x="3677984" y="3237653"/>
                <a:chExt cx="925744" cy="822960"/>
              </a:xfrm>
            </p:grpSpPr>
            <p:sp>
              <p:nvSpPr>
                <p:cNvPr id="161" name="Rechteck 160"/>
                <p:cNvSpPr/>
                <p:nvPr/>
              </p:nvSpPr>
              <p:spPr bwMode="auto">
                <a:xfrm>
                  <a:off x="3677984" y="3237653"/>
                  <a:ext cx="678961" cy="822960"/>
                </a:xfrm>
                <a:prstGeom prst="rect">
                  <a:avLst/>
                </a:prstGeom>
                <a:solidFill>
                  <a:srgbClr val="AF072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 bwMode="auto">
                <a:xfrm>
                  <a:off x="4100010" y="3397273"/>
                  <a:ext cx="503718" cy="503721"/>
                </a:xfrm>
                <a:prstGeom prst="ellipse">
                  <a:avLst/>
                </a:prstGeom>
                <a:solidFill>
                  <a:srgbClr val="FDD7D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158" name="Gruppierung 157"/>
              <p:cNvGrpSpPr/>
              <p:nvPr/>
            </p:nvGrpSpPr>
            <p:grpSpPr>
              <a:xfrm>
                <a:off x="6923667" y="2319225"/>
                <a:ext cx="180000" cy="144000"/>
                <a:chOff x="3677984" y="3237653"/>
                <a:chExt cx="925741" cy="822960"/>
              </a:xfrm>
            </p:grpSpPr>
            <p:sp>
              <p:nvSpPr>
                <p:cNvPr id="159" name="Rechteck 158"/>
                <p:cNvSpPr/>
                <p:nvPr/>
              </p:nvSpPr>
              <p:spPr bwMode="auto">
                <a:xfrm>
                  <a:off x="3677984" y="3237653"/>
                  <a:ext cx="678959" cy="822960"/>
                </a:xfrm>
                <a:prstGeom prst="rect">
                  <a:avLst/>
                </a:prstGeom>
                <a:solidFill>
                  <a:srgbClr val="AF072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60" name="Oval 159"/>
                <p:cNvSpPr/>
                <p:nvPr/>
              </p:nvSpPr>
              <p:spPr bwMode="auto">
                <a:xfrm>
                  <a:off x="4100009" y="3397273"/>
                  <a:ext cx="503716" cy="503720"/>
                </a:xfrm>
                <a:prstGeom prst="ellipse">
                  <a:avLst/>
                </a:prstGeom>
                <a:solidFill>
                  <a:srgbClr val="AF072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167" name="Textfeld 166"/>
          <p:cNvSpPr txBox="1"/>
          <p:nvPr/>
        </p:nvSpPr>
        <p:spPr>
          <a:xfrm>
            <a:off x="5931576" y="3274854"/>
            <a:ext cx="2553903" cy="86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sz="1400" b="1">
                <a:latin typeface="Linux Biolinum"/>
                <a:cs typeface="Linux Biolinum"/>
              </a:rPr>
              <a:t>Solution</a:t>
            </a:r>
          </a:p>
          <a:p>
            <a:pPr marL="177800" indent="-177800" algn="l">
              <a:lnSpc>
                <a:spcPct val="120000"/>
              </a:lnSpc>
              <a:buAutoNum type="arabicPeriod"/>
            </a:pPr>
            <a:r>
              <a:rPr lang="de-DE" sz="1400">
                <a:latin typeface="Linux Biolinum"/>
                <a:cs typeface="Linux Biolinum"/>
              </a:rPr>
              <a:t> </a:t>
            </a:r>
            <a:r>
              <a:rPr lang="de-DE" sz="1400" i="1">
                <a:latin typeface="Linux Biolinum"/>
                <a:cs typeface="Linux Biolinum"/>
              </a:rPr>
              <a:t>structural reuse </a:t>
            </a:r>
            <a:r>
              <a:rPr lang="de-DE" sz="1400">
                <a:latin typeface="Linux Biolinum"/>
                <a:cs typeface="Linux Biolinum"/>
              </a:rPr>
              <a:t>(SR)</a:t>
            </a:r>
          </a:p>
          <a:p>
            <a:pPr marL="177800" indent="-177800" algn="l">
              <a:lnSpc>
                <a:spcPct val="120000"/>
              </a:lnSpc>
              <a:buAutoNum type="arabicPeriod"/>
            </a:pPr>
            <a:r>
              <a:rPr lang="de-DE" sz="1400">
                <a:latin typeface="Linux Biolinum"/>
                <a:cs typeface="Linux Biolinum"/>
              </a:rPr>
              <a:t> </a:t>
            </a:r>
            <a:r>
              <a:rPr lang="de-DE" sz="1400" i="1">
                <a:latin typeface="Linux Biolinum"/>
                <a:cs typeface="Linux Biolinum"/>
              </a:rPr>
              <a:t>partial proof reuse </a:t>
            </a:r>
            <a:r>
              <a:rPr lang="de-DE" sz="1400">
                <a:latin typeface="Linux Biolinum"/>
                <a:cs typeface="Linux Biolinum"/>
              </a:rPr>
              <a:t>(PPR)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02196" y="2998580"/>
            <a:ext cx="2334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>
                <a:latin typeface="Linux Biolinum"/>
                <a:ea typeface="Linux Biolinum"/>
                <a:cs typeface="Linux Biolinum"/>
              </a:rPr>
              <a:t>... with proof repositories:</a:t>
            </a:r>
          </a:p>
        </p:txBody>
      </p:sp>
    </p:spTree>
    <p:extLst>
      <p:ext uri="{BB962C8B-B14F-4D97-AF65-F5344CB8AC3E}">
        <p14:creationId xmlns:p14="http://schemas.microsoft.com/office/powerpoint/2010/main" val="74746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167" grpId="0"/>
      <p:bldP spid="1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243753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Implementation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09001" y="469922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12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840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KeYPR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987574"/>
            <a:ext cx="6930102" cy="1918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KeY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for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P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roof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R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epositories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implementation of proof repositories for CbC-SPLs developed with Java/JML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CbC-SPLs are written in a Lisp-based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DSL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uses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KeY with abstract contracts </a:t>
            </a:r>
            <a:r>
              <a:rPr lang="de-DE" sz="1050">
                <a:latin typeface="Linux Biolinum"/>
                <a:ea typeface="Linux Biolinum"/>
                <a:cs typeface="Linux Biolinum"/>
              </a:rPr>
              <a:t>[3]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for conducting proofs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implements four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query strategies</a:t>
            </a:r>
          </a:p>
        </p:txBody>
      </p:sp>
      <p:pic>
        <p:nvPicPr>
          <p:cNvPr id="6" name="Bild 5" descr="key-logo-text-black.png"/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2906048"/>
            <a:ext cx="838056" cy="1368152"/>
          </a:xfrm>
          <a:prstGeom prst="rect">
            <a:avLst/>
          </a:prstGeom>
        </p:spPr>
      </p:pic>
      <p:pic>
        <p:nvPicPr>
          <p:cNvPr id="8" name="Bild 7" descr="1200px-Clojure_logo.svg.png"/>
          <p:cNvPicPr>
            <a:picLocks noChangeAspect="1"/>
          </p:cNvPicPr>
          <p:nvPr/>
        </p:nvPicPr>
        <p:blipFill>
          <a:blip r:embed="rId3"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55" y="2906048"/>
            <a:ext cx="1368152" cy="1368152"/>
          </a:xfrm>
          <a:prstGeom prst="rect">
            <a:avLst/>
          </a:prstGeom>
        </p:spPr>
      </p:pic>
      <p:sp>
        <p:nvSpPr>
          <p:cNvPr id="73" name="Textfeld 72"/>
          <p:cNvSpPr txBox="1"/>
          <p:nvPr/>
        </p:nvSpPr>
        <p:spPr>
          <a:xfrm>
            <a:off x="112311" y="4349116"/>
            <a:ext cx="88853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>
                <a:latin typeface="Linux Biolinum"/>
                <a:cs typeface="Linux Biolinum"/>
              </a:rPr>
              <a:t>[3] </a:t>
            </a:r>
            <a:r>
              <a:rPr lang="de-DE" sz="1050">
                <a:latin typeface="Linux Biolinum"/>
                <a:cs typeface="Linux Biolinum"/>
              </a:rPr>
              <a:t>Maria Pelevina. 2014. Realization and Extension of Abstract Operation Contracts for Program Logic. Bachelor‘s Thesis. Technische Universität Darmstadt</a:t>
            </a:r>
            <a:r>
              <a:rPr lang="en-US" sz="1050">
                <a:latin typeface="Linux Biolinum"/>
                <a:cs typeface="Linux Biolinum"/>
              </a:rPr>
              <a:t>.</a:t>
            </a:r>
            <a:endParaRPr lang="de-DE" sz="1050">
              <a:latin typeface="Linux Biolinum"/>
              <a:cs typeface="Linux Biolinum"/>
            </a:endParaRPr>
          </a:p>
        </p:txBody>
      </p:sp>
    </p:spTree>
    <p:extLst>
      <p:ext uri="{BB962C8B-B14F-4D97-AF65-F5344CB8AC3E}">
        <p14:creationId xmlns:p14="http://schemas.microsoft.com/office/powerpoint/2010/main" val="2308446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ung 41"/>
          <p:cNvGrpSpPr/>
          <p:nvPr/>
        </p:nvGrpSpPr>
        <p:grpSpPr>
          <a:xfrm>
            <a:off x="139700" y="2164769"/>
            <a:ext cx="5105400" cy="2119363"/>
            <a:chOff x="139700" y="2164769"/>
            <a:chExt cx="5105400" cy="2119363"/>
          </a:xfrm>
        </p:grpSpPr>
        <p:sp>
          <p:nvSpPr>
            <p:cNvPr id="19" name="Rechteck 18"/>
            <p:cNvSpPr/>
            <p:nvPr/>
          </p:nvSpPr>
          <p:spPr bwMode="auto">
            <a:xfrm>
              <a:off x="2597150" y="4077683"/>
              <a:ext cx="2152650" cy="2064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2074488" y="2164769"/>
              <a:ext cx="885948" cy="228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1888067" y="2804716"/>
              <a:ext cx="1278465" cy="2101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139700" y="3454400"/>
              <a:ext cx="2368550" cy="393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2806700" y="3454400"/>
              <a:ext cx="1841500" cy="184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cxnSp>
          <p:nvCxnSpPr>
            <p:cNvPr id="15" name="Gerade Verbindung 14"/>
            <p:cNvCxnSpPr/>
            <p:nvPr/>
          </p:nvCxnSpPr>
          <p:spPr bwMode="auto">
            <a:xfrm flipH="1" flipV="1">
              <a:off x="2959100" y="2279650"/>
              <a:ext cx="1320800" cy="222250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 Verbindung 25"/>
            <p:cNvCxnSpPr/>
            <p:nvPr/>
          </p:nvCxnSpPr>
          <p:spPr bwMode="auto">
            <a:xfrm flipH="1">
              <a:off x="3181350" y="2705100"/>
              <a:ext cx="1428750" cy="203200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/>
            <p:cNvCxnSpPr/>
            <p:nvPr/>
          </p:nvCxnSpPr>
          <p:spPr bwMode="auto">
            <a:xfrm flipH="1">
              <a:off x="2508250" y="2876550"/>
              <a:ext cx="2413000" cy="609600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/>
            <p:cNvCxnSpPr/>
            <p:nvPr/>
          </p:nvCxnSpPr>
          <p:spPr bwMode="auto">
            <a:xfrm flipH="1">
              <a:off x="4648200" y="3244850"/>
              <a:ext cx="273050" cy="298450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43"/>
            <p:cNvCxnSpPr>
              <a:endCxn id="19" idx="3"/>
            </p:cNvCxnSpPr>
            <p:nvPr/>
          </p:nvCxnSpPr>
          <p:spPr bwMode="auto">
            <a:xfrm flipH="1">
              <a:off x="4749800" y="3435350"/>
              <a:ext cx="495300" cy="745558"/>
            </a:xfrm>
            <a:prstGeom prst="line">
              <a:avLst/>
            </a:prstGeom>
            <a:solidFill>
              <a:srgbClr val="A33316"/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243753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Implementation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18018" y="4699226"/>
            <a:ext cx="30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13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1333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KeYPR: DSL</a:t>
            </a:r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xmlns="" id="{CBE94CEC-E78E-43E2-B0B0-29A1545E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7" y="2198595"/>
            <a:ext cx="4560472" cy="2067861"/>
          </a:xfrm>
          <a:prstGeom prst="rect">
            <a:avLst/>
          </a:prstGeom>
        </p:spPr>
      </p:pic>
      <p:pic>
        <p:nvPicPr>
          <p:cNvPr id="2" name="Bild 1" descr="ds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51" y="803958"/>
            <a:ext cx="5727476" cy="28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1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906989" y="2811506"/>
            <a:ext cx="5008956" cy="14606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2437536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Implementation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09001" y="469922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14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50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KeYPR: Query Strategies</a:t>
            </a:r>
          </a:p>
        </p:txBody>
      </p:sp>
      <p:grpSp>
        <p:nvGrpSpPr>
          <p:cNvPr id="4" name="Gruppierung 3"/>
          <p:cNvGrpSpPr/>
          <p:nvPr/>
        </p:nvGrpSpPr>
        <p:grpSpPr>
          <a:xfrm>
            <a:off x="905908" y="1223966"/>
            <a:ext cx="5271888" cy="1273546"/>
            <a:chOff x="1676376" y="1872786"/>
            <a:chExt cx="5271888" cy="1273546"/>
          </a:xfrm>
        </p:grpSpPr>
        <p:pic>
          <p:nvPicPr>
            <p:cNvPr id="3" name="Bild 2" descr="query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6376" y="1872786"/>
              <a:ext cx="5271888" cy="1273546"/>
            </a:xfrm>
            <a:prstGeom prst="rect">
              <a:avLst/>
            </a:prstGeom>
          </p:spPr>
        </p:pic>
        <p:sp>
          <p:nvSpPr>
            <p:cNvPr id="7" name="Zylinder 6"/>
            <p:cNvSpPr/>
            <p:nvPr/>
          </p:nvSpPr>
          <p:spPr bwMode="auto">
            <a:xfrm>
              <a:off x="3505744" y="1967945"/>
              <a:ext cx="145506" cy="144300"/>
            </a:xfrm>
            <a:prstGeom prst="can">
              <a:avLst>
                <a:gd name="adj" fmla="val 16639"/>
              </a:avLst>
            </a:prstGeom>
            <a:solidFill>
              <a:srgbClr val="FDD7DF"/>
            </a:solidFill>
            <a:ln w="9525" cap="flat" cmpd="sng" algn="ctr">
              <a:solidFill>
                <a:srgbClr val="AF072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grpSp>
          <p:nvGrpSpPr>
            <p:cNvPr id="8" name="Gruppierung 7"/>
            <p:cNvGrpSpPr/>
            <p:nvPr/>
          </p:nvGrpSpPr>
          <p:grpSpPr>
            <a:xfrm>
              <a:off x="4393362" y="1997326"/>
              <a:ext cx="202970" cy="98174"/>
              <a:chOff x="6923667" y="2319225"/>
              <a:chExt cx="298562" cy="144410"/>
            </a:xfrm>
          </p:grpSpPr>
          <p:grpSp>
            <p:nvGrpSpPr>
              <p:cNvPr id="11" name="Gruppierung 10"/>
              <p:cNvGrpSpPr/>
              <p:nvPr/>
            </p:nvGrpSpPr>
            <p:grpSpPr>
              <a:xfrm flipH="1">
                <a:off x="7042229" y="2322857"/>
                <a:ext cx="180000" cy="140778"/>
                <a:chOff x="3677984" y="3237653"/>
                <a:chExt cx="925744" cy="822960"/>
              </a:xfrm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677984" y="3237653"/>
                  <a:ext cx="678961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 bwMode="auto">
                <a:xfrm>
                  <a:off x="4100010" y="3397273"/>
                  <a:ext cx="503718" cy="503721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  <p:grpSp>
            <p:nvGrpSpPr>
              <p:cNvPr id="12" name="Gruppierung 11"/>
              <p:cNvGrpSpPr/>
              <p:nvPr/>
            </p:nvGrpSpPr>
            <p:grpSpPr>
              <a:xfrm>
                <a:off x="6923667" y="2319225"/>
                <a:ext cx="180000" cy="144000"/>
                <a:chOff x="3677984" y="3237653"/>
                <a:chExt cx="925741" cy="822960"/>
              </a:xfrm>
            </p:grpSpPr>
            <p:sp>
              <p:nvSpPr>
                <p:cNvPr id="13" name="Rechteck 12"/>
                <p:cNvSpPr/>
                <p:nvPr/>
              </p:nvSpPr>
              <p:spPr bwMode="auto">
                <a:xfrm>
                  <a:off x="3677984" y="3237653"/>
                  <a:ext cx="678959" cy="822960"/>
                </a:xfrm>
                <a:prstGeom prst="rect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 sz="450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  <a:p>
                  <a:endParaRPr lang="de-DE" sz="1800" b="1">
                    <a:solidFill>
                      <a:schemeClr val="bg1"/>
                    </a:solidFill>
                    <a:latin typeface="Linux Biolinum"/>
                    <a:cs typeface="Linux Biolinum"/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 bwMode="auto">
                <a:xfrm>
                  <a:off x="4100009" y="3397273"/>
                  <a:ext cx="503716" cy="503720"/>
                </a:xfrm>
                <a:prstGeom prst="ellipse">
                  <a:avLst/>
                </a:prstGeom>
                <a:solidFill>
                  <a:srgbClr val="0952A6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21" name="Rechteck 20"/>
          <p:cNvSpPr/>
          <p:nvPr/>
        </p:nvSpPr>
        <p:spPr bwMode="auto">
          <a:xfrm>
            <a:off x="1593047" y="3453301"/>
            <a:ext cx="132785" cy="154916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2647952" y="3453301"/>
            <a:ext cx="132785" cy="154916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784003" y="3453301"/>
            <a:ext cx="132785" cy="154916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824155" y="3453301"/>
            <a:ext cx="132785" cy="154916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883356" y="1571371"/>
            <a:ext cx="5253860" cy="4659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935247" y="1997848"/>
            <a:ext cx="5253860" cy="2313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950589" y="2229155"/>
            <a:ext cx="5253860" cy="1980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4263507" y="3453302"/>
            <a:ext cx="132785" cy="154916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5296281" y="3453302"/>
            <a:ext cx="132785" cy="154916"/>
          </a:xfrm>
          <a:prstGeom prst="rect">
            <a:avLst/>
          </a:prstGeom>
          <a:solidFill>
            <a:srgbClr val="90E42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>
              <a:latin typeface="Linux Biolinum"/>
              <a:cs typeface="Linux Biolinum"/>
            </a:endParaRPr>
          </a:p>
        </p:txBody>
      </p:sp>
      <p:pic>
        <p:nvPicPr>
          <p:cNvPr id="29" name="Bild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8" y="2881593"/>
            <a:ext cx="4889077" cy="1341143"/>
          </a:xfrm>
          <a:prstGeom prst="rect">
            <a:avLst/>
          </a:prstGeom>
        </p:spPr>
      </p:pic>
      <p:sp>
        <p:nvSpPr>
          <p:cNvPr id="31" name="Zylinder 30"/>
          <p:cNvSpPr/>
          <p:nvPr/>
        </p:nvSpPr>
        <p:spPr bwMode="auto">
          <a:xfrm>
            <a:off x="6121795" y="2822987"/>
            <a:ext cx="2307614" cy="1460094"/>
          </a:xfrm>
          <a:prstGeom prst="can">
            <a:avLst>
              <a:gd name="adj" fmla="val 11786"/>
            </a:avLst>
          </a:prstGeom>
          <a:solidFill>
            <a:srgbClr val="FDD7DF"/>
          </a:solidFill>
          <a:ln w="19050" cap="flat" cmpd="sng" algn="ctr">
            <a:solidFill>
              <a:srgbClr val="AF072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32" name="Bild 31" descr="pr2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2"/>
          <a:stretch/>
        </p:blipFill>
        <p:spPr>
          <a:xfrm>
            <a:off x="6198015" y="3112852"/>
            <a:ext cx="1918918" cy="1058383"/>
          </a:xfrm>
          <a:prstGeom prst="rect">
            <a:avLst/>
          </a:prstGeom>
        </p:spPr>
      </p:pic>
      <p:grpSp>
        <p:nvGrpSpPr>
          <p:cNvPr id="33" name="Gruppierung 32"/>
          <p:cNvGrpSpPr/>
          <p:nvPr/>
        </p:nvGrpSpPr>
        <p:grpSpPr>
          <a:xfrm>
            <a:off x="7394699" y="3339669"/>
            <a:ext cx="195414" cy="94519"/>
            <a:chOff x="6923667" y="2319225"/>
            <a:chExt cx="298562" cy="144410"/>
          </a:xfrm>
        </p:grpSpPr>
        <p:grpSp>
          <p:nvGrpSpPr>
            <p:cNvPr id="56" name="Gruppierung 55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60" name="Rechteck 59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7" name="Gruppierung 56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58" name="Rechteck 57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34" name="Gruppierung 33"/>
          <p:cNvGrpSpPr/>
          <p:nvPr/>
        </p:nvGrpSpPr>
        <p:grpSpPr>
          <a:xfrm>
            <a:off x="7394700" y="3734321"/>
            <a:ext cx="195414" cy="94519"/>
            <a:chOff x="6923667" y="2319225"/>
            <a:chExt cx="298562" cy="144410"/>
          </a:xfrm>
        </p:grpSpPr>
        <p:grpSp>
          <p:nvGrpSpPr>
            <p:cNvPr id="50" name="Gruppierung 49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54" name="Rechteck 53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51" name="Gruppierung 50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52" name="Rechteck 51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35" name="Gruppierung 34"/>
          <p:cNvGrpSpPr/>
          <p:nvPr/>
        </p:nvGrpSpPr>
        <p:grpSpPr>
          <a:xfrm>
            <a:off x="8155279" y="3320274"/>
            <a:ext cx="195414" cy="94519"/>
            <a:chOff x="6923667" y="2319225"/>
            <a:chExt cx="298562" cy="144410"/>
          </a:xfrm>
        </p:grpSpPr>
        <p:grpSp>
          <p:nvGrpSpPr>
            <p:cNvPr id="43" name="Gruppierung 42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48" name="Rechteck 47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44" name="Gruppierung 43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45" name="Rechteck 44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0952A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grpSp>
        <p:nvGrpSpPr>
          <p:cNvPr id="36" name="Gruppierung 35"/>
          <p:cNvGrpSpPr/>
          <p:nvPr/>
        </p:nvGrpSpPr>
        <p:grpSpPr>
          <a:xfrm>
            <a:off x="8155280" y="3432306"/>
            <a:ext cx="195414" cy="94519"/>
            <a:chOff x="6923667" y="2319225"/>
            <a:chExt cx="298562" cy="144410"/>
          </a:xfrm>
        </p:grpSpPr>
        <p:grpSp>
          <p:nvGrpSpPr>
            <p:cNvPr id="37" name="Gruppierung 36"/>
            <p:cNvGrpSpPr/>
            <p:nvPr/>
          </p:nvGrpSpPr>
          <p:grpSpPr>
            <a:xfrm flipH="1">
              <a:off x="7042229" y="2322857"/>
              <a:ext cx="180000" cy="140778"/>
              <a:chOff x="3677984" y="3237653"/>
              <a:chExt cx="925744" cy="822960"/>
            </a:xfrm>
          </p:grpSpPr>
          <p:sp>
            <p:nvSpPr>
              <p:cNvPr id="41" name="Rechteck 40"/>
              <p:cNvSpPr/>
              <p:nvPr/>
            </p:nvSpPr>
            <p:spPr bwMode="auto">
              <a:xfrm>
                <a:off x="3677984" y="3237653"/>
                <a:ext cx="678961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4100010" y="3397273"/>
                <a:ext cx="503718" cy="503721"/>
              </a:xfrm>
              <a:prstGeom prst="ellipse">
                <a:avLst/>
              </a:prstGeom>
              <a:solidFill>
                <a:srgbClr val="FDD7D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38" name="Gruppierung 37"/>
            <p:cNvGrpSpPr/>
            <p:nvPr/>
          </p:nvGrpSpPr>
          <p:grpSpPr>
            <a:xfrm>
              <a:off x="6923667" y="2319225"/>
              <a:ext cx="180000" cy="144000"/>
              <a:chOff x="3677984" y="3237653"/>
              <a:chExt cx="925741" cy="822960"/>
            </a:xfrm>
          </p:grpSpPr>
          <p:sp>
            <p:nvSpPr>
              <p:cNvPr id="39" name="Rechteck 38"/>
              <p:cNvSpPr/>
              <p:nvPr/>
            </p:nvSpPr>
            <p:spPr bwMode="auto">
              <a:xfrm>
                <a:off x="3677984" y="3237653"/>
                <a:ext cx="678959" cy="822960"/>
              </a:xfrm>
              <a:prstGeom prst="rect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 sz="450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  <a:p>
                <a:endParaRPr lang="de-DE" sz="1800" b="1">
                  <a:solidFill>
                    <a:schemeClr val="bg1"/>
                  </a:solidFill>
                  <a:latin typeface="Linux Biolinum"/>
                  <a:cs typeface="Linux Biolinum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4100009" y="3397273"/>
                <a:ext cx="503716" cy="503720"/>
              </a:xfrm>
              <a:prstGeom prst="ellipse">
                <a:avLst/>
              </a:prstGeom>
              <a:solidFill>
                <a:srgbClr val="AF072D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de-DE"/>
              </a:p>
            </p:txBody>
          </p:sp>
        </p:grpSp>
      </p:grpSp>
      <p:sp>
        <p:nvSpPr>
          <p:cNvPr id="62" name="Rechteck 61"/>
          <p:cNvSpPr/>
          <p:nvPr/>
        </p:nvSpPr>
        <p:spPr bwMode="auto">
          <a:xfrm rot="5400000">
            <a:off x="7170161" y="2898728"/>
            <a:ext cx="421309" cy="1494367"/>
          </a:xfrm>
          <a:prstGeom prst="rect">
            <a:avLst/>
          </a:prstGeom>
          <a:solidFill>
            <a:srgbClr val="FDD7D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02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5" grpId="0" animBg="1"/>
      <p:bldP spid="26" grpId="0" animBg="1"/>
      <p:bldP spid="27" grpId="0" animBg="1"/>
      <p:bldP spid="19" grpId="0" animBg="1"/>
      <p:bldP spid="19" grpId="1" animBg="1"/>
      <p:bldP spid="20" grpId="0" animBg="1"/>
      <p:bldP spid="20" grpId="1" animBg="1"/>
      <p:bldP spid="31" grpId="0" animBg="1"/>
      <p:bldP spid="31" grpId="1" animBg="1"/>
      <p:bldP spid="62" grpId="0" animBg="1"/>
      <p:bldP spid="6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68597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Evaluation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18018" y="4699226"/>
            <a:ext cx="30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15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015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Research Questions</a:t>
            </a:r>
          </a:p>
        </p:txBody>
      </p:sp>
      <p:pic>
        <p:nvPicPr>
          <p:cNvPr id="2" name="Bild 1" descr="rq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08"/>
          <a:stretch/>
        </p:blipFill>
        <p:spPr>
          <a:xfrm>
            <a:off x="702733" y="1684867"/>
            <a:ext cx="6874934" cy="262466"/>
          </a:xfrm>
          <a:prstGeom prst="rect">
            <a:avLst/>
          </a:prstGeom>
        </p:spPr>
      </p:pic>
      <p:pic>
        <p:nvPicPr>
          <p:cNvPr id="6" name="Bild 5" descr="rq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29411" r="246" b="32353"/>
          <a:stretch/>
        </p:blipFill>
        <p:spPr>
          <a:xfrm>
            <a:off x="677333" y="2218265"/>
            <a:ext cx="6874934" cy="330200"/>
          </a:xfrm>
          <a:prstGeom prst="rect">
            <a:avLst/>
          </a:prstGeom>
        </p:spPr>
      </p:pic>
      <p:pic>
        <p:nvPicPr>
          <p:cNvPr id="7" name="Bild 6" descr="rq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7"/>
          <a:stretch/>
        </p:blipFill>
        <p:spPr>
          <a:xfrm>
            <a:off x="702733" y="2819398"/>
            <a:ext cx="6874934" cy="27940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94522" y="3380275"/>
            <a:ext cx="4551246" cy="675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sz="1600">
                <a:latin typeface="Linux Biolinum"/>
                <a:cs typeface="Linux Biolinum"/>
              </a:rPr>
              <a:t>We measure </a:t>
            </a:r>
            <a:r>
              <a:rPr lang="de-DE" sz="1600" i="1">
                <a:latin typeface="Linux Biolinum"/>
                <a:cs typeface="Linux Biolinum"/>
              </a:rPr>
              <a:t>proof nodes </a:t>
            </a:r>
            <a:r>
              <a:rPr lang="de-DE" sz="1600">
                <a:latin typeface="Linux Biolinum"/>
                <a:cs typeface="Linux Biolinum"/>
              </a:rPr>
              <a:t>and </a:t>
            </a:r>
            <a:r>
              <a:rPr lang="de-DE" sz="1600" i="1">
                <a:latin typeface="Linux Biolinum"/>
                <a:cs typeface="Linux Biolinum"/>
              </a:rPr>
              <a:t>verification time</a:t>
            </a:r>
            <a:r>
              <a:rPr lang="de-DE" sz="1600">
                <a:latin typeface="Linux Biolinum"/>
                <a:cs typeface="Linux Biolinum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de-DE" sz="1600">
                <a:latin typeface="Linux Biolinum"/>
                <a:cs typeface="Linux Biolinum"/>
              </a:rPr>
              <a:t>Proofs are cancelled after 10000 nodes or 5 minutes.</a:t>
            </a:r>
          </a:p>
        </p:txBody>
      </p:sp>
    </p:spTree>
    <p:extLst>
      <p:ext uri="{BB962C8B-B14F-4D97-AF65-F5344CB8AC3E}">
        <p14:creationId xmlns:p14="http://schemas.microsoft.com/office/powerpoint/2010/main" val="168286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6" y="479627"/>
            <a:ext cx="3987055" cy="3777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95633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Introduction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2453751" y="2844373"/>
            <a:ext cx="1713774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Software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Product Lines</a:t>
            </a:r>
          </a:p>
        </p:txBody>
      </p:sp>
      <p:sp>
        <p:nvSpPr>
          <p:cNvPr id="7" name="Rechteck 6"/>
          <p:cNvSpPr/>
          <p:nvPr/>
        </p:nvSpPr>
        <p:spPr>
          <a:xfrm>
            <a:off x="3456158" y="1224692"/>
            <a:ext cx="2362258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Correctness-by-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Construction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05127" y="671841"/>
            <a:ext cx="2371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Background &amp; Problem</a:t>
            </a:r>
          </a:p>
        </p:txBody>
      </p:sp>
    </p:spTree>
    <p:extLst>
      <p:ext uri="{BB962C8B-B14F-4D97-AF65-F5344CB8AC3E}">
        <p14:creationId xmlns:p14="http://schemas.microsoft.com/office/powerpoint/2010/main" val="160981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68597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Evaluation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18018" y="4699226"/>
            <a:ext cx="30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16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015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Research Questions</a:t>
            </a:r>
          </a:p>
        </p:txBody>
      </p:sp>
      <p:pic>
        <p:nvPicPr>
          <p:cNvPr id="11" name="Bild 10" descr="rq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08"/>
          <a:stretch/>
        </p:blipFill>
        <p:spPr>
          <a:xfrm>
            <a:off x="702733" y="1083733"/>
            <a:ext cx="6874934" cy="262466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9" y="3268944"/>
            <a:ext cx="4425826" cy="1182053"/>
          </a:xfrm>
          <a:prstGeom prst="rect">
            <a:avLst/>
          </a:prstGeom>
        </p:spPr>
      </p:pic>
      <p:pic>
        <p:nvPicPr>
          <p:cNvPr id="13" name="Bild 12" descr="ds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866" y="1448768"/>
            <a:ext cx="4848935" cy="2437432"/>
          </a:xfrm>
          <a:prstGeom prst="rect">
            <a:avLst/>
          </a:prstGeom>
        </p:spPr>
      </p:pic>
      <p:sp>
        <p:nvSpPr>
          <p:cNvPr id="14" name="Pfeil nach rechts 13"/>
          <p:cNvSpPr/>
          <p:nvPr/>
        </p:nvSpPr>
        <p:spPr bwMode="auto">
          <a:xfrm rot="19571086">
            <a:off x="4543425" y="3059412"/>
            <a:ext cx="356347" cy="310620"/>
          </a:xfrm>
          <a:prstGeom prst="rightArrow">
            <a:avLst/>
          </a:prstGeom>
          <a:solidFill>
            <a:srgbClr val="6D95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4" name="Bild 3" descr="o1.pdf">
            <a:hlinkClick r:id="" action="ppaction://noaction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75" y="4045913"/>
            <a:ext cx="2026227" cy="4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10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68597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Evaluation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09001" y="469922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17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015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Research Questions</a:t>
            </a:r>
          </a:p>
        </p:txBody>
      </p:sp>
      <p:pic>
        <p:nvPicPr>
          <p:cNvPr id="16" name="Bild 15" descr="rq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29411" r="246" b="32353"/>
          <a:stretch/>
        </p:blipFill>
        <p:spPr>
          <a:xfrm>
            <a:off x="685800" y="1007531"/>
            <a:ext cx="6874934" cy="33020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7" y="1373719"/>
            <a:ext cx="6616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5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68597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Evaluation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09001" y="469922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17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015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Research Questions</a:t>
            </a:r>
          </a:p>
        </p:txBody>
      </p:sp>
      <p:pic>
        <p:nvPicPr>
          <p:cNvPr id="16" name="Bild 15" descr="rq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29411" r="246" b="32353"/>
          <a:stretch/>
        </p:blipFill>
        <p:spPr>
          <a:xfrm>
            <a:off x="685800" y="1007531"/>
            <a:ext cx="6874934" cy="33020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17" y="1373719"/>
            <a:ext cx="6616700" cy="3162300"/>
          </a:xfrm>
          <a:prstGeom prst="rect">
            <a:avLst/>
          </a:prstGeom>
        </p:spPr>
      </p:pic>
      <p:pic>
        <p:nvPicPr>
          <p:cNvPr id="3" name="Bild 2" descr="o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89" y="2494095"/>
            <a:ext cx="3712878" cy="407854"/>
          </a:xfrm>
          <a:prstGeom prst="rect">
            <a:avLst/>
          </a:prstGeom>
        </p:spPr>
      </p:pic>
      <p:pic>
        <p:nvPicPr>
          <p:cNvPr id="5" name="Bild 4" descr="o3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99" y="2961216"/>
            <a:ext cx="4227667" cy="4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1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685978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Evaluation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AEF6281B-B2F8-4141-AB1C-772585FA5557}"/>
              </a:ext>
            </a:extLst>
          </p:cNvPr>
          <p:cNvSpPr/>
          <p:nvPr/>
        </p:nvSpPr>
        <p:spPr>
          <a:xfrm>
            <a:off x="8609001" y="469922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</a:rPr>
              <a:t>17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05127" y="671841"/>
            <a:ext cx="2015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ea typeface="Linux Biolinum"/>
                <a:cs typeface="Linux Biolinum"/>
              </a:rPr>
              <a:t>Research Questions</a:t>
            </a:r>
          </a:p>
        </p:txBody>
      </p:sp>
      <p:pic>
        <p:nvPicPr>
          <p:cNvPr id="11" name="Bild 10" descr="rq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7"/>
          <a:stretch/>
        </p:blipFill>
        <p:spPr>
          <a:xfrm>
            <a:off x="703370" y="1010021"/>
            <a:ext cx="6874934" cy="279401"/>
          </a:xfrm>
          <a:prstGeom prst="rect">
            <a:avLst/>
          </a:prstGeom>
        </p:spPr>
      </p:pic>
      <p:pic>
        <p:nvPicPr>
          <p:cNvPr id="3" name="Bild 2" descr="o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0" y="3695032"/>
            <a:ext cx="6151424" cy="43438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1471774"/>
            <a:ext cx="5404043" cy="1918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Product-based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analysis </a:t>
            </a: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unoptimized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Apel/Benduhn/Bolle in </a:t>
            </a:r>
            <a:r>
              <a:rPr lang="de-DE" sz="1600" i="1" cap="small">
                <a:latin typeface="Linux Biolinum"/>
                <a:ea typeface="Linux Biolinum"/>
                <a:cs typeface="Linux Biolinum"/>
              </a:rPr>
              <a:t>FeatureHouse</a:t>
            </a:r>
          </a:p>
          <a:p>
            <a:pPr marL="742950" lvl="1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optimized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Bordis/Runge/Kodetzki in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VarCorC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Family-based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analysis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(Thüm et al. 2012)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Feature-family-based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analysis (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KeYPR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838634" y="1468863"/>
            <a:ext cx="2952590" cy="191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de-DE" sz="1600" b="1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tailored to CbC:</a:t>
            </a:r>
          </a:p>
          <a:p>
            <a:pPr algn="r">
              <a:lnSpc>
                <a:spcPct val="150000"/>
              </a:lnSpc>
            </a:pPr>
            <a:r>
              <a:rPr lang="de-DE" sz="1600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emulated as fine </a:t>
            </a:r>
            <a:r>
              <a:rPr lang="de-DE" sz="1600" i="1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product-based</a:t>
            </a:r>
            <a:endParaRPr lang="de-DE" sz="1600">
              <a:solidFill>
                <a:srgbClr val="0952A6"/>
              </a:solidFill>
              <a:latin typeface="Linux Biolinum"/>
              <a:ea typeface="Linux Biolinum"/>
              <a:cs typeface="Linux Biolinum"/>
            </a:endParaRPr>
          </a:p>
          <a:p>
            <a:pPr algn="r">
              <a:lnSpc>
                <a:spcPct val="150000"/>
              </a:lnSpc>
            </a:pPr>
            <a:r>
              <a:rPr lang="de-DE" sz="1600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emulated as fine </a:t>
            </a:r>
            <a:r>
              <a:rPr lang="de-DE" sz="1600" i="1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complete</a:t>
            </a:r>
            <a:endParaRPr lang="de-DE" sz="1600">
              <a:solidFill>
                <a:srgbClr val="0952A6"/>
              </a:solidFill>
              <a:latin typeface="Linux Biolinum"/>
              <a:ea typeface="Linux Biolinum"/>
              <a:cs typeface="Linux Biolinum"/>
            </a:endParaRPr>
          </a:p>
          <a:p>
            <a:pPr algn="r">
              <a:lnSpc>
                <a:spcPct val="150000"/>
              </a:lnSpc>
            </a:pPr>
            <a:r>
              <a:rPr lang="de-DE" sz="1600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N.A.</a:t>
            </a:r>
          </a:p>
          <a:p>
            <a:pPr algn="r">
              <a:lnSpc>
                <a:spcPct val="150000"/>
              </a:lnSpc>
            </a:pPr>
            <a:r>
              <a:rPr lang="de-DE" sz="1600" i="1">
                <a:solidFill>
                  <a:srgbClr val="0952A6"/>
                </a:solidFill>
                <a:latin typeface="Linux Biolinum"/>
                <a:ea typeface="Linux Biolinum"/>
                <a:cs typeface="Linux Biolinum"/>
              </a:rPr>
              <a:t>fine late-splitting</a:t>
            </a:r>
          </a:p>
        </p:txBody>
      </p:sp>
    </p:spTree>
    <p:extLst>
      <p:ext uri="{BB962C8B-B14F-4D97-AF65-F5344CB8AC3E}">
        <p14:creationId xmlns:p14="http://schemas.microsoft.com/office/powerpoint/2010/main" val="119378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dfresizer.com-pdf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6" y="479627"/>
            <a:ext cx="3987056" cy="3777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758564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Conclusion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2453751" y="2844373"/>
            <a:ext cx="1713774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Software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Product Lines</a:t>
            </a:r>
          </a:p>
        </p:txBody>
      </p:sp>
      <p:sp>
        <p:nvSpPr>
          <p:cNvPr id="6" name="Rechteck 5"/>
          <p:cNvSpPr/>
          <p:nvPr/>
        </p:nvSpPr>
        <p:spPr>
          <a:xfrm>
            <a:off x="5080555" y="2843039"/>
            <a:ext cx="1436716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Proof</a:t>
            </a:r>
            <a:b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Repositories</a:t>
            </a:r>
          </a:p>
        </p:txBody>
      </p:sp>
      <p:sp>
        <p:nvSpPr>
          <p:cNvPr id="7" name="Rechteck 6"/>
          <p:cNvSpPr/>
          <p:nvPr/>
        </p:nvSpPr>
        <p:spPr>
          <a:xfrm>
            <a:off x="3456158" y="1224692"/>
            <a:ext cx="2362258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Correctness-by-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Construction</a:t>
            </a:r>
          </a:p>
        </p:txBody>
      </p:sp>
      <p:sp>
        <p:nvSpPr>
          <p:cNvPr id="43" name="Rechteck 42"/>
          <p:cNvSpPr/>
          <p:nvPr/>
        </p:nvSpPr>
        <p:spPr>
          <a:xfrm>
            <a:off x="3741873" y="1976415"/>
            <a:ext cx="61793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CbC-</a:t>
            </a:r>
            <a:b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SPLs</a:t>
            </a:r>
          </a:p>
        </p:txBody>
      </p:sp>
      <p:sp>
        <p:nvSpPr>
          <p:cNvPr id="21" name="Rechteck 20"/>
          <p:cNvSpPr/>
          <p:nvPr/>
        </p:nvSpPr>
        <p:spPr>
          <a:xfrm>
            <a:off x="4796133" y="1981561"/>
            <a:ext cx="79908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fine</a:t>
            </a:r>
          </a:p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trans.</a:t>
            </a:r>
          </a:p>
        </p:txBody>
      </p:sp>
      <p:sp>
        <p:nvSpPr>
          <p:cNvPr id="25" name="Rechteck 24"/>
          <p:cNvSpPr/>
          <p:nvPr/>
        </p:nvSpPr>
        <p:spPr>
          <a:xfrm>
            <a:off x="4230724" y="2907039"/>
            <a:ext cx="79908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coarse</a:t>
            </a:r>
          </a:p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trans.</a:t>
            </a:r>
          </a:p>
        </p:txBody>
      </p:sp>
      <p:sp>
        <p:nvSpPr>
          <p:cNvPr id="26" name="Rechteck 25"/>
          <p:cNvSpPr/>
          <p:nvPr/>
        </p:nvSpPr>
        <p:spPr>
          <a:xfrm>
            <a:off x="4245085" y="2295573"/>
            <a:ext cx="799087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PL</a:t>
            </a:r>
          </a:p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trans.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A3CBD95C-65B4-4625-9F73-648353A1A0CC}"/>
              </a:ext>
            </a:extLst>
          </p:cNvPr>
          <p:cNvSpPr txBox="1"/>
          <p:nvPr/>
        </p:nvSpPr>
        <p:spPr>
          <a:xfrm>
            <a:off x="567058" y="1471774"/>
            <a:ext cx="184666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lang="de-DE" sz="1600">
              <a:latin typeface="Linux Biolinum"/>
              <a:ea typeface="Linux Biolinum"/>
              <a:cs typeface="Linux Biolinum"/>
            </a:endParaRPr>
          </a:p>
        </p:txBody>
      </p:sp>
    </p:spTree>
    <p:extLst>
      <p:ext uri="{BB962C8B-B14F-4D97-AF65-F5344CB8AC3E}">
        <p14:creationId xmlns:p14="http://schemas.microsoft.com/office/powerpoint/2010/main" val="295056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6" y="479627"/>
            <a:ext cx="3987055" cy="3777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95633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Introduction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2453751" y="2844373"/>
            <a:ext cx="1713774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Software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Product Lines</a:t>
            </a:r>
          </a:p>
        </p:txBody>
      </p:sp>
      <p:sp>
        <p:nvSpPr>
          <p:cNvPr id="7" name="Rechteck 6"/>
          <p:cNvSpPr/>
          <p:nvPr/>
        </p:nvSpPr>
        <p:spPr>
          <a:xfrm>
            <a:off x="3456158" y="1224692"/>
            <a:ext cx="2362258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Correctness-by-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Construction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3741873" y="1976415"/>
            <a:ext cx="617932" cy="684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CbC-</a:t>
            </a:r>
            <a:b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SPLs</a:t>
            </a:r>
          </a:p>
          <a:p>
            <a:pPr lvl="0"/>
            <a:r>
              <a:rPr lang="de-DE" sz="105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[1]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509237" y="447280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07155" y="4353167"/>
            <a:ext cx="8471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>
                <a:latin typeface="Linux Biolinum"/>
                <a:cs typeface="Linux Biolinum"/>
              </a:rPr>
              <a:t>[1] Tabea Bordis, Tobias Runge, and Ina Schaefer. 2020. Correctness-by-Construction for Feature-Oriented Software Product Lines. </a:t>
            </a:r>
            <a:r>
              <a:rPr lang="en-US" sz="1050" i="1">
                <a:latin typeface="Linux Biolinum"/>
                <a:cs typeface="Linux Biolinum"/>
              </a:rPr>
              <a:t>GPCE Proc’</a:t>
            </a:r>
            <a:r>
              <a:rPr lang="en-US" sz="1050">
                <a:latin typeface="Linux Biolinum"/>
                <a:cs typeface="Linux Biolinum"/>
              </a:rPr>
              <a:t>, ACM.</a:t>
            </a:r>
            <a:endParaRPr lang="de-DE" sz="1050">
              <a:latin typeface="Linux Biolinum"/>
              <a:cs typeface="Linux Biolinum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127" y="671841"/>
            <a:ext cx="2371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Background &amp; Problem</a:t>
            </a:r>
          </a:p>
        </p:txBody>
      </p:sp>
    </p:spTree>
    <p:extLst>
      <p:ext uri="{BB962C8B-B14F-4D97-AF65-F5344CB8AC3E}">
        <p14:creationId xmlns:p14="http://schemas.microsoft.com/office/powerpoint/2010/main" val="85692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dfresizer.com-pdf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6" y="479627"/>
            <a:ext cx="3987056" cy="3777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95633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Introduction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2453751" y="2844373"/>
            <a:ext cx="1713774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Software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Product Lines</a:t>
            </a:r>
          </a:p>
        </p:txBody>
      </p:sp>
      <p:sp>
        <p:nvSpPr>
          <p:cNvPr id="6" name="Rechteck 5"/>
          <p:cNvSpPr/>
          <p:nvPr/>
        </p:nvSpPr>
        <p:spPr>
          <a:xfrm>
            <a:off x="5080555" y="2843039"/>
            <a:ext cx="1436716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Proof</a:t>
            </a:r>
            <a:b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Repositories </a:t>
            </a:r>
            <a:r>
              <a:rPr lang="de-DE" sz="105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[2]</a:t>
            </a:r>
          </a:p>
        </p:txBody>
      </p:sp>
      <p:sp>
        <p:nvSpPr>
          <p:cNvPr id="7" name="Rechteck 6"/>
          <p:cNvSpPr/>
          <p:nvPr/>
        </p:nvSpPr>
        <p:spPr>
          <a:xfrm>
            <a:off x="3456158" y="1224692"/>
            <a:ext cx="2362258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Correctness-by-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Construction</a:t>
            </a:r>
          </a:p>
        </p:txBody>
      </p:sp>
      <p:sp>
        <p:nvSpPr>
          <p:cNvPr id="8" name="Rechteck 7"/>
          <p:cNvSpPr/>
          <p:nvPr/>
        </p:nvSpPr>
        <p:spPr>
          <a:xfrm>
            <a:off x="3741873" y="1976415"/>
            <a:ext cx="61793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CbC-</a:t>
            </a:r>
            <a:b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SPLs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12311" y="4349116"/>
            <a:ext cx="8915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0">
                <a:latin typeface="Linux Biolinum"/>
                <a:cs typeface="Linux Biolinum"/>
              </a:rPr>
              <a:t>[2] Richard Bubel et al. 2016. Proof Repositories for Compositional Verification of Evolving Software Systems. </a:t>
            </a:r>
            <a:r>
              <a:rPr lang="en-US" sz="1050" i="1">
                <a:latin typeface="Linux Biolinum"/>
                <a:cs typeface="Linux Biolinum"/>
              </a:rPr>
              <a:t>Trans. on Found. for Mastering Change I</a:t>
            </a:r>
            <a:r>
              <a:rPr lang="en-US" sz="1050">
                <a:latin typeface="Linux Biolinum"/>
                <a:cs typeface="Linux Biolinum"/>
              </a:rPr>
              <a:t>. Springer.</a:t>
            </a:r>
            <a:endParaRPr lang="de-DE" sz="1050">
              <a:latin typeface="Linux Biolinum"/>
              <a:cs typeface="Linux Biolinum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05127" y="671841"/>
            <a:ext cx="2371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Background &amp; Problem</a:t>
            </a:r>
          </a:p>
        </p:txBody>
      </p:sp>
    </p:spTree>
    <p:extLst>
      <p:ext uri="{BB962C8B-B14F-4D97-AF65-F5344CB8AC3E}">
        <p14:creationId xmlns:p14="http://schemas.microsoft.com/office/powerpoint/2010/main" val="401171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pdfresizer.com-pdf-cr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416" y="479627"/>
            <a:ext cx="3987056" cy="377721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95633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Introduction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sp>
        <p:nvSpPr>
          <p:cNvPr id="5" name="Rechteck 4"/>
          <p:cNvSpPr/>
          <p:nvPr/>
        </p:nvSpPr>
        <p:spPr>
          <a:xfrm>
            <a:off x="2453751" y="2844373"/>
            <a:ext cx="1713774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r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Software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Product Lines</a:t>
            </a:r>
          </a:p>
        </p:txBody>
      </p:sp>
      <p:sp>
        <p:nvSpPr>
          <p:cNvPr id="6" name="Rechteck 5"/>
          <p:cNvSpPr/>
          <p:nvPr/>
        </p:nvSpPr>
        <p:spPr>
          <a:xfrm>
            <a:off x="5080555" y="2843039"/>
            <a:ext cx="1436716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l"/>
            <a: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Proof</a:t>
            </a:r>
            <a:b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Repositories</a:t>
            </a:r>
          </a:p>
        </p:txBody>
      </p:sp>
      <p:sp>
        <p:nvSpPr>
          <p:cNvPr id="7" name="Rechteck 6"/>
          <p:cNvSpPr/>
          <p:nvPr/>
        </p:nvSpPr>
        <p:spPr>
          <a:xfrm>
            <a:off x="3456158" y="1224692"/>
            <a:ext cx="2362258" cy="5847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Correctness-by-</a:t>
            </a:r>
            <a:b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solidFill>
                  <a:schemeClr val="bg1"/>
                </a:solidFill>
                <a:latin typeface="Linux Biolinum"/>
                <a:ea typeface="Linux Biolinum"/>
                <a:cs typeface="Linux Biolinum"/>
              </a:rPr>
              <a:t>Construction</a:t>
            </a:r>
          </a:p>
        </p:txBody>
      </p:sp>
      <p:sp>
        <p:nvSpPr>
          <p:cNvPr id="37" name="Akkord 36"/>
          <p:cNvSpPr/>
          <p:nvPr/>
        </p:nvSpPr>
        <p:spPr bwMode="auto">
          <a:xfrm rot="8129092">
            <a:off x="4102595" y="2009126"/>
            <a:ext cx="2067394" cy="1481536"/>
          </a:xfrm>
          <a:prstGeom prst="chord">
            <a:avLst>
              <a:gd name="adj1" fmla="val 2433170"/>
              <a:gd name="adj2" fmla="val 10412803"/>
            </a:avLst>
          </a:prstGeom>
          <a:solidFill>
            <a:srgbClr val="FFFF0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9" name="Akkord 38"/>
          <p:cNvSpPr/>
          <p:nvPr/>
        </p:nvSpPr>
        <p:spPr bwMode="auto">
          <a:xfrm rot="18924059">
            <a:off x="3885818" y="1266858"/>
            <a:ext cx="2042170" cy="1499420"/>
          </a:xfrm>
          <a:prstGeom prst="chord">
            <a:avLst>
              <a:gd name="adj1" fmla="val 2423039"/>
              <a:gd name="adj2" fmla="val 10409496"/>
            </a:avLst>
          </a:prstGeom>
          <a:solidFill>
            <a:srgbClr val="FFFF0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1" name="Akkord 40"/>
          <p:cNvSpPr/>
          <p:nvPr/>
        </p:nvSpPr>
        <p:spPr bwMode="auto">
          <a:xfrm rot="4482780">
            <a:off x="3975154" y="2382326"/>
            <a:ext cx="2110850" cy="1528109"/>
          </a:xfrm>
          <a:prstGeom prst="chord">
            <a:avLst>
              <a:gd name="adj1" fmla="val 2728122"/>
              <a:gd name="adj2" fmla="val 10502589"/>
            </a:avLst>
          </a:prstGeom>
          <a:solidFill>
            <a:srgbClr val="FFFF0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42" name="Akkord 41"/>
          <p:cNvSpPr/>
          <p:nvPr/>
        </p:nvSpPr>
        <p:spPr bwMode="auto">
          <a:xfrm rot="15280589">
            <a:off x="3146570" y="2145115"/>
            <a:ext cx="2143221" cy="1573710"/>
          </a:xfrm>
          <a:prstGeom prst="chord">
            <a:avLst>
              <a:gd name="adj1" fmla="val 2728122"/>
              <a:gd name="adj2" fmla="val 10502589"/>
            </a:avLst>
          </a:prstGeom>
          <a:solidFill>
            <a:srgbClr val="FFFF00">
              <a:alpha val="3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741873" y="1976415"/>
            <a:ext cx="617932" cy="523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CbC-</a:t>
            </a:r>
            <a:b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</a:br>
            <a:r>
              <a:rPr lang="de-DE" sz="1400">
                <a:solidFill>
                  <a:srgbClr val="FFFFFF"/>
                </a:solidFill>
                <a:latin typeface="Linux Biolinum"/>
                <a:ea typeface="Linux Biolinum"/>
                <a:cs typeface="Linux Biolinum"/>
              </a:rPr>
              <a:t>SPLs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05127" y="671841"/>
            <a:ext cx="2182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Goal &amp;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48186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1956335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Introduction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73CDFFFC-6AB7-4F95-A330-BD6C159E5081}"/>
              </a:ext>
            </a:extLst>
          </p:cNvPr>
          <p:cNvSpPr/>
          <p:nvPr/>
        </p:nvSpPr>
        <p:spPr>
          <a:xfrm>
            <a:off x="8677929" y="4699226"/>
            <a:ext cx="2439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1</a:t>
            </a:r>
          </a:p>
        </p:txBody>
      </p:sp>
      <p:grpSp>
        <p:nvGrpSpPr>
          <p:cNvPr id="2" name="Gruppierung 1"/>
          <p:cNvGrpSpPr/>
          <p:nvPr/>
        </p:nvGrpSpPr>
        <p:grpSpPr>
          <a:xfrm>
            <a:off x="7971512" y="76441"/>
            <a:ext cx="1088083" cy="1018754"/>
            <a:chOff x="7971512" y="76441"/>
            <a:chExt cx="1088083" cy="1018754"/>
          </a:xfrm>
        </p:grpSpPr>
        <p:pic>
          <p:nvPicPr>
            <p:cNvPr id="44" name="Bild 43" descr="pdfresizer.com-pdf-cro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1"/>
              <a:ext cx="1075350" cy="1018754"/>
            </a:xfrm>
            <a:prstGeom prst="rect">
              <a:avLst/>
            </a:prstGeom>
          </p:spPr>
        </p:pic>
        <p:sp>
          <p:nvSpPr>
            <p:cNvPr id="45" name="Rechteck 44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  <p:sp>
          <p:nvSpPr>
            <p:cNvPr id="46" name="Rechteck 45"/>
            <p:cNvSpPr/>
            <p:nvPr/>
          </p:nvSpPr>
          <p:spPr>
            <a:xfrm>
              <a:off x="8389675" y="659437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PRs</a:t>
              </a:r>
            </a:p>
          </p:txBody>
        </p:sp>
        <p:sp>
          <p:nvSpPr>
            <p:cNvPr id="48" name="Rechteck 47"/>
            <p:cNvSpPr/>
            <p:nvPr/>
          </p:nvSpPr>
          <p:spPr>
            <a:xfrm>
              <a:off x="7971512" y="664585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grpSp>
        <p:nvGrpSpPr>
          <p:cNvPr id="3" name="Gruppierung 2"/>
          <p:cNvGrpSpPr/>
          <p:nvPr/>
        </p:nvGrpSpPr>
        <p:grpSpPr>
          <a:xfrm>
            <a:off x="2453751" y="479627"/>
            <a:ext cx="4164721" cy="3777210"/>
            <a:chOff x="2453751" y="479627"/>
            <a:chExt cx="4164721" cy="3777210"/>
          </a:xfrm>
        </p:grpSpPr>
        <p:pic>
          <p:nvPicPr>
            <p:cNvPr id="4" name="Bild 3" descr="pdfresizer.com-pdf-crop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416" y="479627"/>
              <a:ext cx="3987056" cy="3777210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2453751" y="2844373"/>
              <a:ext cx="1713774" cy="584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r"/>
              <a:r>
                <a:rPr lang="de-DE" sz="16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Software</a:t>
              </a:r>
              <a:br>
                <a:rPr lang="de-DE" sz="16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</a:br>
              <a:r>
                <a:rPr lang="de-DE" sz="16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Product Lines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080555" y="2843039"/>
              <a:ext cx="1436716" cy="584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de-DE" sz="1600">
                  <a:solidFill>
                    <a:srgbClr val="FFFFFF"/>
                  </a:solidFill>
                  <a:latin typeface="Linux Biolinum"/>
                  <a:ea typeface="Linux Biolinum"/>
                  <a:cs typeface="Linux Biolinum"/>
                </a:rPr>
                <a:t>Proof</a:t>
              </a:r>
              <a:br>
                <a:rPr lang="de-DE" sz="1600">
                  <a:solidFill>
                    <a:srgbClr val="FFFFFF"/>
                  </a:solidFill>
                  <a:latin typeface="Linux Biolinum"/>
                  <a:ea typeface="Linux Biolinum"/>
                  <a:cs typeface="Linux Biolinum"/>
                </a:rPr>
              </a:br>
              <a:r>
                <a:rPr lang="de-DE" sz="1600">
                  <a:solidFill>
                    <a:srgbClr val="FFFFFF"/>
                  </a:solidFill>
                  <a:latin typeface="Linux Biolinum"/>
                  <a:ea typeface="Linux Biolinum"/>
                  <a:cs typeface="Linux Biolinum"/>
                </a:rPr>
                <a:t>Repositories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3456158" y="1224692"/>
              <a:ext cx="2362258" cy="584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6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Correctness-by-</a:t>
              </a:r>
              <a:br>
                <a:rPr lang="de-DE" sz="16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</a:br>
              <a:r>
                <a:rPr lang="de-DE" sz="16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Construction</a:t>
              </a:r>
            </a:p>
          </p:txBody>
        </p:sp>
        <p:sp>
          <p:nvSpPr>
            <p:cNvPr id="37" name="Akkord 36"/>
            <p:cNvSpPr/>
            <p:nvPr/>
          </p:nvSpPr>
          <p:spPr bwMode="auto">
            <a:xfrm rot="8129092">
              <a:off x="4102595" y="2009126"/>
              <a:ext cx="2067394" cy="1481536"/>
            </a:xfrm>
            <a:prstGeom prst="chord">
              <a:avLst>
                <a:gd name="adj1" fmla="val 2433170"/>
                <a:gd name="adj2" fmla="val 10412803"/>
              </a:avLst>
            </a:prstGeom>
            <a:solidFill>
              <a:srgbClr val="FFFF00">
                <a:alpha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Akkord 38"/>
            <p:cNvSpPr/>
            <p:nvPr/>
          </p:nvSpPr>
          <p:spPr bwMode="auto">
            <a:xfrm rot="18924059">
              <a:off x="3885818" y="1266858"/>
              <a:ext cx="2042170" cy="1499420"/>
            </a:xfrm>
            <a:prstGeom prst="chord">
              <a:avLst>
                <a:gd name="adj1" fmla="val 2423039"/>
                <a:gd name="adj2" fmla="val 10409496"/>
              </a:avLst>
            </a:prstGeom>
            <a:solidFill>
              <a:srgbClr val="FFFF00">
                <a:alpha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Akkord 40"/>
            <p:cNvSpPr/>
            <p:nvPr/>
          </p:nvSpPr>
          <p:spPr bwMode="auto">
            <a:xfrm rot="4482780">
              <a:off x="3975154" y="2382326"/>
              <a:ext cx="2110850" cy="1528109"/>
            </a:xfrm>
            <a:prstGeom prst="chord">
              <a:avLst>
                <a:gd name="adj1" fmla="val 2728122"/>
                <a:gd name="adj2" fmla="val 10502589"/>
              </a:avLst>
            </a:prstGeom>
            <a:solidFill>
              <a:srgbClr val="FFFF00">
                <a:alpha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Akkord 41"/>
            <p:cNvSpPr/>
            <p:nvPr/>
          </p:nvSpPr>
          <p:spPr bwMode="auto">
            <a:xfrm rot="15280589">
              <a:off x="3146570" y="2145115"/>
              <a:ext cx="2143221" cy="1573710"/>
            </a:xfrm>
            <a:prstGeom prst="chord">
              <a:avLst>
                <a:gd name="adj1" fmla="val 2728122"/>
                <a:gd name="adj2" fmla="val 10502589"/>
              </a:avLst>
            </a:prstGeom>
            <a:solidFill>
              <a:srgbClr val="FFFF00">
                <a:alpha val="3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741873" y="1976415"/>
              <a:ext cx="617932" cy="5232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400">
                  <a:solidFill>
                    <a:srgbClr val="FFFFFF"/>
                  </a:solidFill>
                  <a:latin typeface="Linux Biolinum"/>
                  <a:ea typeface="Linux Biolinum"/>
                  <a:cs typeface="Linux Biolinum"/>
                </a:rPr>
                <a:t>CbC-</a:t>
              </a:r>
              <a:br>
                <a:rPr lang="de-DE" sz="1400">
                  <a:solidFill>
                    <a:srgbClr val="FFFFFF"/>
                  </a:solidFill>
                  <a:latin typeface="Linux Biolinum"/>
                  <a:ea typeface="Linux Biolinum"/>
                  <a:cs typeface="Linux Biolinum"/>
                </a:rPr>
              </a:br>
              <a:r>
                <a:rPr lang="de-DE" sz="1400">
                  <a:solidFill>
                    <a:srgbClr val="FFFFFF"/>
                  </a:solidFill>
                  <a:latin typeface="Linux Biolinum"/>
                  <a:ea typeface="Linux Biolinum"/>
                  <a:cs typeface="Linux Biolinum"/>
                </a:rPr>
                <a:t>SPLs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605127" y="671841"/>
            <a:ext cx="2182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b="1">
                <a:latin typeface="Linux Biolinum"/>
                <a:cs typeface="Linux Biolinum"/>
              </a:rPr>
              <a:t>Goal &amp;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66245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7959E-6 -3.19654E-6 L 0.43163 -0.3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72" y="-168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805F1BC8-7FA4-4E58-AFC3-3BEB670EEA42}"/>
              </a:ext>
            </a:extLst>
          </p:cNvPr>
          <p:cNvSpPr/>
          <p:nvPr/>
        </p:nvSpPr>
        <p:spPr>
          <a:xfrm>
            <a:off x="606425" y="247933"/>
            <a:ext cx="4223782" cy="461665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l"/>
            <a:r>
              <a:rPr lang="de-DE" b="1">
                <a:solidFill>
                  <a:srgbClr val="0069B4"/>
                </a:solidFill>
                <a:latin typeface="Linux Biolinum"/>
                <a:ea typeface="Linux Biolinum"/>
                <a:cs typeface="Linux Biolinum"/>
              </a:rPr>
              <a:t>Correctness-by-Construction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F944DDA-E6E2-4A7F-BBD7-060BF0EA0768}"/>
              </a:ext>
            </a:extLst>
          </p:cNvPr>
          <p:cNvSpPr/>
          <p:nvPr/>
        </p:nvSpPr>
        <p:spPr>
          <a:xfrm>
            <a:off x="8673121" y="4699226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000">
                <a:latin typeface="Linux Biolinum"/>
                <a:ea typeface="Linux Biolinum"/>
                <a:cs typeface="Linux Biolinum"/>
              </a:rPr>
              <a:t>2</a:t>
            </a:r>
            <a:endParaRPr lang="de-DE" sz="1000">
              <a:latin typeface="Linux Biolinum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3FCC7CD5-C0CC-49B9-8482-2013C08DB62A}"/>
              </a:ext>
            </a:extLst>
          </p:cNvPr>
          <p:cNvSpPr txBox="1"/>
          <p:nvPr/>
        </p:nvSpPr>
        <p:spPr>
          <a:xfrm>
            <a:off x="567058" y="987574"/>
            <a:ext cx="6981398" cy="1918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Programming methodology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 b="1">
                <a:latin typeface="Linux Biolinum"/>
                <a:ea typeface="Linux Biolinum"/>
                <a:cs typeface="Linux Biolinum"/>
              </a:rPr>
              <a:t>Idea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: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-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Start with a (trivial)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correct program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and</a:t>
            </a:r>
            <a:br>
              <a:rPr lang="de-DE" sz="1600">
                <a:latin typeface="Linux Biolinum"/>
                <a:ea typeface="Linux Biolinum"/>
                <a:cs typeface="Linux Biolinum"/>
              </a:rPr>
            </a:br>
            <a:r>
              <a:rPr lang="de-DE" sz="1600">
                <a:latin typeface="Linux Biolinum"/>
                <a:ea typeface="Linux Biolinum"/>
                <a:cs typeface="Linux Biolinum"/>
              </a:rPr>
              <a:t>         </a:t>
            </a:r>
            <a:r>
              <a:rPr lang="de-DE" sz="1200">
                <a:latin typeface="Linux Biolinum"/>
                <a:ea typeface="Linux Biolinum"/>
                <a:cs typeface="Linux Biolinum"/>
              </a:rPr>
              <a:t> </a:t>
            </a:r>
            <a:r>
              <a:rPr lang="de-DE" sz="1600" i="1">
                <a:latin typeface="Linux Biolinum"/>
                <a:ea typeface="Linux Biolinum"/>
                <a:cs typeface="Linux Biolinum"/>
              </a:rPr>
              <a:t>- 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Apply only correct transformations (</a:t>
            </a:r>
            <a:r>
              <a:rPr lang="de-DE" sz="1600" b="1" i="1">
                <a:latin typeface="Linux Biolinum"/>
                <a:ea typeface="Linux Biolinum"/>
                <a:cs typeface="Linux Biolinum"/>
              </a:rPr>
              <a:t>refinements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)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Specification, code, and proof of correctness are constructed at the same time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de-DE" sz="1600">
                <a:latin typeface="Linux Biolinum"/>
                <a:ea typeface="Linux Biolinum"/>
                <a:cs typeface="Linux Biolinum"/>
              </a:rPr>
              <a:t>Follows the </a:t>
            </a:r>
            <a:r>
              <a:rPr lang="de-DE" sz="1600" b="1">
                <a:latin typeface="Linux Biolinum"/>
                <a:ea typeface="Linux Biolinum"/>
                <a:cs typeface="Linux Biolinum"/>
              </a:rPr>
              <a:t>design-by-contract</a:t>
            </a:r>
            <a:r>
              <a:rPr lang="de-DE" sz="1600">
                <a:latin typeface="Linux Biolinum"/>
                <a:ea typeface="Linux Biolinum"/>
                <a:cs typeface="Linux Biolinum"/>
              </a:rPr>
              <a:t> principle:</a:t>
            </a:r>
            <a:endParaRPr lang="de-DE" sz="1600" b="1"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xmlns="" id="{0EFE9AA8-3131-483E-B3EC-E7372371EA41}"/>
              </a:ext>
            </a:extLst>
          </p:cNvPr>
          <p:cNvSpPr txBox="1"/>
          <p:nvPr/>
        </p:nvSpPr>
        <p:spPr>
          <a:xfrm>
            <a:off x="3974216" y="311777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precondition</a:t>
            </a:r>
            <a:endParaRPr lang="de-DE" sz="1600">
              <a:solidFill>
                <a:schemeClr val="tx1"/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xmlns="" id="{D8F4222F-DAB5-4279-A0CD-910A00C6A617}"/>
              </a:ext>
            </a:extLst>
          </p:cNvPr>
          <p:cNvSpPr txBox="1"/>
          <p:nvPr/>
        </p:nvSpPr>
        <p:spPr>
          <a:xfrm>
            <a:off x="5237258" y="311221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postcondition</a:t>
            </a:r>
            <a:endParaRPr lang="de-DE" sz="1600">
              <a:solidFill>
                <a:schemeClr val="tx1"/>
              </a:solidFill>
              <a:latin typeface="Linux Biolinum"/>
              <a:ea typeface="Linux Biolinum"/>
              <a:cs typeface="Linux Biolinum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xmlns="" id="{33645DEA-23AA-46CD-B98B-9D886AC4CCA0}"/>
              </a:ext>
            </a:extLst>
          </p:cNvPr>
          <p:cNvSpPr txBox="1"/>
          <p:nvPr/>
        </p:nvSpPr>
        <p:spPr>
          <a:xfrm>
            <a:off x="4739370" y="3320722"/>
            <a:ext cx="769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>
                <a:solidFill>
                  <a:schemeClr val="tx1"/>
                </a:solidFill>
                <a:latin typeface="Linux Biolinum"/>
                <a:ea typeface="Linux Biolinum"/>
                <a:cs typeface="Linux Biolinum"/>
              </a:rPr>
              <a:t>statement</a:t>
            </a:r>
            <a:endParaRPr lang="de-DE" sz="1600">
              <a:solidFill>
                <a:schemeClr val="tx1"/>
              </a:solidFill>
              <a:latin typeface="Linux Biolinum"/>
              <a:ea typeface="Linux Biolinum"/>
              <a:cs typeface="Linux Biolinum"/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xmlns="" id="{D6E01F65-573F-42A0-9E9C-02FDF337963F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2921" y="2910034"/>
            <a:ext cx="89146" cy="226255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xmlns="" id="{AABA2599-3CB3-4EFC-96B1-1D7037F35C4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21998" y="2913155"/>
            <a:ext cx="113584" cy="226254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xmlns="" id="{F794908D-5695-4261-A366-DAEBE7B18EE9}"/>
              </a:ext>
            </a:extLst>
          </p:cNvPr>
          <p:cNvCxnSpPr>
            <a:cxnSpLocks/>
            <a:stCxn id="60" idx="0"/>
          </p:cNvCxnSpPr>
          <p:nvPr/>
        </p:nvCxnSpPr>
        <p:spPr bwMode="auto">
          <a:xfrm flipV="1">
            <a:off x="5124251" y="2910032"/>
            <a:ext cx="1" cy="41069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" name="Gruppierung 2"/>
          <p:cNvGrpSpPr/>
          <p:nvPr/>
        </p:nvGrpSpPr>
        <p:grpSpPr>
          <a:xfrm>
            <a:off x="7984245" y="76442"/>
            <a:ext cx="1075350" cy="1018752"/>
            <a:chOff x="7984245" y="76442"/>
            <a:chExt cx="1075350" cy="1018752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4245" y="76442"/>
              <a:ext cx="1075350" cy="1018752"/>
            </a:xfrm>
            <a:prstGeom prst="rect">
              <a:avLst/>
            </a:prstGeom>
          </p:spPr>
        </p:pic>
        <p:sp>
          <p:nvSpPr>
            <p:cNvPr id="14" name="Rechteck 13"/>
            <p:cNvSpPr/>
            <p:nvPr/>
          </p:nvSpPr>
          <p:spPr>
            <a:xfrm>
              <a:off x="8191263" y="157311"/>
              <a:ext cx="649000" cy="27699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/>
              <a:r>
                <a:rPr lang="de-DE" sz="1200">
                  <a:solidFill>
                    <a:schemeClr val="bg1"/>
                  </a:solidFill>
                  <a:latin typeface="Linux Biolinum"/>
                  <a:ea typeface="Linux Biolinum"/>
                  <a:cs typeface="Linux Biolinum"/>
                </a:rPr>
                <a:t>CbC</a:t>
              </a:r>
            </a:p>
          </p:txBody>
        </p:sp>
      </p:grpSp>
      <p:pic>
        <p:nvPicPr>
          <p:cNvPr id="22" name="Bild 21" descr="hoa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36" y="2632147"/>
            <a:ext cx="884632" cy="2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3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8" grpId="0"/>
      <p:bldP spid="59" grpId="0"/>
      <p:bldP spid="60" grpId="0"/>
    </p:bldLst>
  </p:timing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FINF_16-9" id="{53792A27-9073-C846-94C9-203AC9271B4A}" vid="{50D9BD92-D5C9-3C4B-A76D-5AE6FF47638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FIN_potx</Template>
  <TotalTime>0</TotalTime>
  <Words>2517</Words>
  <Application>Microsoft Macintosh PowerPoint</Application>
  <PresentationFormat>Bildschirmpräsentation (16:9)</PresentationFormat>
  <Paragraphs>459</Paragraphs>
  <Slides>44</Slides>
  <Notes>16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6" baseType="lpstr">
      <vt:lpstr>Ovgu_Allgemein</vt:lpstr>
      <vt:lpstr>Acrobat Document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Kuiter</dc:creator>
  <cp:lastModifiedBy>E K</cp:lastModifiedBy>
  <cp:revision>277</cp:revision>
  <cp:lastPrinted>2009-04-03T10:08:54Z</cp:lastPrinted>
  <dcterms:created xsi:type="dcterms:W3CDTF">2020-08-31T09:04:39Z</dcterms:created>
  <dcterms:modified xsi:type="dcterms:W3CDTF">2021-01-08T12:45:28Z</dcterms:modified>
</cp:coreProperties>
</file>