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sldIdLst>
    <p:sldId id="281" r:id="rId3"/>
    <p:sldId id="261" r:id="rId4"/>
    <p:sldId id="262" r:id="rId5"/>
    <p:sldId id="263" r:id="rId6"/>
    <p:sldId id="264" r:id="rId7"/>
    <p:sldId id="265" r:id="rId8"/>
    <p:sldId id="272" r:id="rId9"/>
    <p:sldId id="256" r:id="rId10"/>
    <p:sldId id="257" r:id="rId11"/>
    <p:sldId id="259" r:id="rId12"/>
    <p:sldId id="258" r:id="rId13"/>
    <p:sldId id="260" r:id="rId14"/>
    <p:sldId id="269" r:id="rId15"/>
    <p:sldId id="270" r:id="rId16"/>
    <p:sldId id="271" r:id="rId17"/>
    <p:sldId id="273" r:id="rId18"/>
    <p:sldId id="274" r:id="rId19"/>
    <p:sldId id="275" r:id="rId20"/>
    <p:sldId id="279" r:id="rId21"/>
    <p:sldId id="280" r:id="rId22"/>
    <p:sldId id="276" r:id="rId23"/>
    <p:sldId id="277" r:id="rId24"/>
    <p:sldId id="278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2"/>
    <a:srgbClr val="F9F045"/>
    <a:srgbClr val="DA0808"/>
    <a:srgbClr val="CC0000"/>
    <a:srgbClr val="4FFFFB"/>
    <a:srgbClr val="59F01C"/>
    <a:srgbClr val="F8ED14"/>
    <a:srgbClr val="3F1003"/>
    <a:srgbClr val="161B2C"/>
    <a:srgbClr val="2A3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in%20%20Oskay\Downloads\Success%20R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in%20%20Oskay\Downloads\Success%20R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 err="1"/>
              <a:t>Success</a:t>
            </a:r>
            <a:r>
              <a:rPr lang="tr-TR" baseline="0" dirty="0"/>
              <a:t>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Sheet1!$A$11:$A$18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15</c:v>
                </c:pt>
                <c:pt idx="7">
                  <c:v>20</c:v>
                </c:pt>
              </c:numCache>
            </c:numRef>
          </c:xVal>
          <c:yVal>
            <c:numRef>
              <c:f>Sheet1!$B$11:$B$18</c:f>
              <c:numCache>
                <c:formatCode>General</c:formatCode>
                <c:ptCount val="8"/>
                <c:pt idx="0">
                  <c:v>0.16800000000000001</c:v>
                </c:pt>
                <c:pt idx="1">
                  <c:v>0.27475000000000005</c:v>
                </c:pt>
                <c:pt idx="2">
                  <c:v>0.33525000000000005</c:v>
                </c:pt>
                <c:pt idx="3">
                  <c:v>0.435</c:v>
                </c:pt>
                <c:pt idx="4">
                  <c:v>0.5162500000000001</c:v>
                </c:pt>
                <c:pt idx="5">
                  <c:v>0.57324999999999993</c:v>
                </c:pt>
                <c:pt idx="6">
                  <c:v>0.82024999999999992</c:v>
                </c:pt>
                <c:pt idx="7">
                  <c:v>0.92325000000000002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49-4F0D-BE7A-145D74DE2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244608"/>
        <c:axId val="130246912"/>
      </c:scatterChart>
      <c:valAx>
        <c:axId val="130244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b="1"/>
                  <a:t>Number</a:t>
                </a:r>
                <a:r>
                  <a:rPr lang="tr-TR" b="1" baseline="0"/>
                  <a:t> of Vertices</a:t>
                </a:r>
              </a:p>
            </c:rich>
          </c:tx>
          <c:layout>
            <c:manualLayout>
              <c:xMode val="edge"/>
              <c:yMode val="edge"/>
              <c:x val="0.48540157480314972"/>
              <c:y val="0.874050743657042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30246912"/>
        <c:crosses val="autoZero"/>
        <c:crossBetween val="midCat"/>
      </c:valAx>
      <c:valAx>
        <c:axId val="13024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b="1"/>
                  <a:t>Success</a:t>
                </a:r>
                <a:r>
                  <a:rPr lang="tr-TR" b="1" baseline="0"/>
                  <a:t> Rate</a:t>
                </a:r>
                <a:endParaRPr lang="en-GB" b="1"/>
              </a:p>
            </c:rich>
          </c:tx>
          <c:layout>
            <c:manualLayout>
              <c:xMode val="edge"/>
              <c:yMode val="edge"/>
              <c:x val="3.0555555555555555E-2"/>
              <c:y val="0.344390492855059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30244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Success</a:t>
            </a:r>
            <a:r>
              <a:rPr lang="tr-TR" baseline="0"/>
              <a:t>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Sheet1!$B$3:$I$3</c:f>
              <c:strCache>
                <c:ptCount val="8"/>
                <c:pt idx="0">
                  <c:v>5 Vertices</c:v>
                </c:pt>
                <c:pt idx="1">
                  <c:v>6 Vertices</c:v>
                </c:pt>
                <c:pt idx="2">
                  <c:v>7 Vertices</c:v>
                </c:pt>
                <c:pt idx="3">
                  <c:v>8 Vertices</c:v>
                </c:pt>
                <c:pt idx="4">
                  <c:v>9 Vertices</c:v>
                </c:pt>
                <c:pt idx="5">
                  <c:v>10 Vertices</c:v>
                </c:pt>
                <c:pt idx="6">
                  <c:v>15 Vertices</c:v>
                </c:pt>
                <c:pt idx="7">
                  <c:v>20 Vertices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0.14000000000000001</c:v>
                </c:pt>
                <c:pt idx="1">
                  <c:v>0.24</c:v>
                </c:pt>
                <c:pt idx="2">
                  <c:v>0.31</c:v>
                </c:pt>
                <c:pt idx="3">
                  <c:v>0.44</c:v>
                </c:pt>
                <c:pt idx="4">
                  <c:v>0.52</c:v>
                </c:pt>
                <c:pt idx="5">
                  <c:v>0.59</c:v>
                </c:pt>
                <c:pt idx="6">
                  <c:v>0.83</c:v>
                </c:pt>
                <c:pt idx="7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06-4169-B8D6-2526666143E1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200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Sheet1!$B$3:$I$3</c:f>
              <c:strCache>
                <c:ptCount val="8"/>
                <c:pt idx="0">
                  <c:v>5 Vertices</c:v>
                </c:pt>
                <c:pt idx="1">
                  <c:v>6 Vertices</c:v>
                </c:pt>
                <c:pt idx="2">
                  <c:v>7 Vertices</c:v>
                </c:pt>
                <c:pt idx="3">
                  <c:v>8 Vertices</c:v>
                </c:pt>
                <c:pt idx="4">
                  <c:v>9 Vertices</c:v>
                </c:pt>
                <c:pt idx="5">
                  <c:v>10 Vertices</c:v>
                </c:pt>
                <c:pt idx="6">
                  <c:v>15 Vertices</c:v>
                </c:pt>
                <c:pt idx="7">
                  <c:v>20 Vertices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0.2</c:v>
                </c:pt>
                <c:pt idx="1">
                  <c:v>0.28999999999999998</c:v>
                </c:pt>
                <c:pt idx="2">
                  <c:v>0.35499999999999998</c:v>
                </c:pt>
                <c:pt idx="3">
                  <c:v>0.44500000000000001</c:v>
                </c:pt>
                <c:pt idx="4">
                  <c:v>0.495</c:v>
                </c:pt>
                <c:pt idx="5">
                  <c:v>0.58499999999999996</c:v>
                </c:pt>
                <c:pt idx="6">
                  <c:v>0.77500000000000002</c:v>
                </c:pt>
                <c:pt idx="7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06-4169-B8D6-2526666143E1}"/>
            </c:ext>
          </c:extLst>
        </c:ser>
        <c:ser>
          <c:idx val="2"/>
          <c:order val="2"/>
          <c:tx>
            <c:strRef>
              <c:f>Sheet1!$A$6</c:f>
              <c:strCache>
                <c:ptCount val="1"/>
                <c:pt idx="0">
                  <c:v>500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Sheet1!$B$3:$I$3</c:f>
              <c:strCache>
                <c:ptCount val="8"/>
                <c:pt idx="0">
                  <c:v>5 Vertices</c:v>
                </c:pt>
                <c:pt idx="1">
                  <c:v>6 Vertices</c:v>
                </c:pt>
                <c:pt idx="2">
                  <c:v>7 Vertices</c:v>
                </c:pt>
                <c:pt idx="3">
                  <c:v>8 Vertices</c:v>
                </c:pt>
                <c:pt idx="4">
                  <c:v>9 Vertices</c:v>
                </c:pt>
                <c:pt idx="5">
                  <c:v>10 Vertices</c:v>
                </c:pt>
                <c:pt idx="6">
                  <c:v>15 Vertices</c:v>
                </c:pt>
                <c:pt idx="7">
                  <c:v>20 Vertices</c:v>
                </c:pt>
              </c:strCache>
            </c:strRef>
          </c:cat>
          <c:val>
            <c:numRef>
              <c:f>Sheet1!$B$6:$I$6</c:f>
              <c:numCache>
                <c:formatCode>General</c:formatCode>
                <c:ptCount val="8"/>
                <c:pt idx="0">
                  <c:v>0.17199999999999999</c:v>
                </c:pt>
                <c:pt idx="1">
                  <c:v>0.28999999999999998</c:v>
                </c:pt>
                <c:pt idx="2">
                  <c:v>0.32400000000000001</c:v>
                </c:pt>
                <c:pt idx="3">
                  <c:v>0.432</c:v>
                </c:pt>
                <c:pt idx="4">
                  <c:v>0.52400000000000002</c:v>
                </c:pt>
                <c:pt idx="5">
                  <c:v>0.57799999999999996</c:v>
                </c:pt>
                <c:pt idx="6">
                  <c:v>0.84399999999999997</c:v>
                </c:pt>
                <c:pt idx="7">
                  <c:v>0.91800000000000004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06-4169-B8D6-2526666143E1}"/>
            </c:ext>
          </c:extLst>
        </c:ser>
        <c:ser>
          <c:idx val="3"/>
          <c:order val="3"/>
          <c:tx>
            <c:strRef>
              <c:f>Sheet1!$A$7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Sheet1!$B$3:$I$3</c:f>
              <c:strCache>
                <c:ptCount val="8"/>
                <c:pt idx="0">
                  <c:v>5 Vertices</c:v>
                </c:pt>
                <c:pt idx="1">
                  <c:v>6 Vertices</c:v>
                </c:pt>
                <c:pt idx="2">
                  <c:v>7 Vertices</c:v>
                </c:pt>
                <c:pt idx="3">
                  <c:v>8 Vertices</c:v>
                </c:pt>
                <c:pt idx="4">
                  <c:v>9 Vertices</c:v>
                </c:pt>
                <c:pt idx="5">
                  <c:v>10 Vertices</c:v>
                </c:pt>
                <c:pt idx="6">
                  <c:v>15 Vertices</c:v>
                </c:pt>
                <c:pt idx="7">
                  <c:v>20 Vertices</c:v>
                </c:pt>
              </c:strCache>
            </c:strRef>
          </c:cat>
          <c:val>
            <c:numRef>
              <c:f>Sheet1!$B$7:$I$7</c:f>
              <c:numCache>
                <c:formatCode>General</c:formatCode>
                <c:ptCount val="8"/>
                <c:pt idx="0">
                  <c:v>0.16</c:v>
                </c:pt>
                <c:pt idx="1">
                  <c:v>0.27900000000000003</c:v>
                </c:pt>
                <c:pt idx="2">
                  <c:v>0.35199999999999998</c:v>
                </c:pt>
                <c:pt idx="3">
                  <c:v>0.42299999999999999</c:v>
                </c:pt>
                <c:pt idx="4">
                  <c:v>0.52600000000000002</c:v>
                </c:pt>
                <c:pt idx="5">
                  <c:v>0.54</c:v>
                </c:pt>
                <c:pt idx="6">
                  <c:v>0.83199999999999996</c:v>
                </c:pt>
                <c:pt idx="7">
                  <c:v>0.89500000000000002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06-4169-B8D6-252666614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301312"/>
        <c:axId val="130311296"/>
      </c:barChart>
      <c:catAx>
        <c:axId val="13030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30311296"/>
        <c:crosses val="autoZero"/>
        <c:auto val="1"/>
        <c:lblAlgn val="ctr"/>
        <c:lblOffset val="100"/>
        <c:noMultiLvlLbl val="0"/>
      </c:catAx>
      <c:valAx>
        <c:axId val="13031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3030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1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84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24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452F-085C-4330-BD3C-14AC2D855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9BC7B-B77A-46E7-8F30-2F53F53D6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04DA-05C5-4385-BA9D-46C7C4F3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BAB0-F7D0-49DD-81AC-7A52E0A6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C062-D3AF-4B0F-A328-A605D5A2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54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797F-5246-43CC-B5F0-1984FE71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833D-8284-4F94-A3B4-25AC2C02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92BC-93CA-47FD-8A31-5FCCEB2E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9941-852E-4DB1-89DD-B3BEA0FE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B21D-C411-42B6-9448-FF9B1C80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400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C33A-2BBD-4165-8CD5-7BF34AED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DAD6-BB48-433F-B629-1EC55044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BA60-5764-43A7-B884-2599A6CB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FFC-1799-4B17-BE42-974AD27B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7260-763A-4B27-8BAF-3F985125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8174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6D39-8882-474E-89B7-4FB166DC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57BD-F11B-4E1D-9871-1ECF85710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CED57-4950-4BA2-B062-EBD4C1D71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8B31-4568-412B-825A-597A5FFD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E2EA9-F4C9-4D73-B076-062D9C5B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210E8-AFEE-43B1-A254-C46D745A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48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44C4-7715-4AFB-A489-67405F28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67F8F-1311-4EEB-9951-41B6C85B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4A91C-62F0-42A2-A1B5-E9D90F7E5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0695E-72EF-4402-8F42-4FDCEEA9D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D6568-E6A5-4E4E-8924-0CD0A819D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CB422-1722-452A-92AA-EC458AE2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F8615-7FCF-4A50-9A94-F6A9268C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7B5F3-280A-46AC-A669-474596E0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39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4222-D906-4530-8D4B-5D252D77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E1D0A-857F-49D8-AC8A-AC5E52CE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DA541-B0C7-4BD1-A0BF-3288DC9C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73D13-F06A-479D-9349-C1EE9B32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96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4FE22-A471-4581-A4AD-3BBEC154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E03B6-7C4E-4ABF-9275-845CDB10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92890-5113-4F27-8564-4DB5B242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2697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0CB6-DFD9-4C5D-BC54-D9AE70E6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38AE-9996-48AF-85FF-4AE6E364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04D84-7C9D-4F7A-B968-96A65AA7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B103C-6228-40A0-9380-1573CE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00659-F4F8-4D27-B075-9B657A72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EA253-E6F3-4792-9D00-9A165609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9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225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7916-D4F9-4A56-A035-FFAF4941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FA7F1-C20F-4D76-801E-8127EA0A9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676B8-B8B4-4AC5-A205-076090C24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FF408-D5D7-4E37-86F3-4CD4112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8CDAC-4226-4CFA-B653-B6FEE677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8C967-EC84-4674-8F53-FA20E49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162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CBFD-208C-4B10-8D4E-7CDA3409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1D338-7923-425C-864F-10187D3CC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CDF5-202B-4F5A-BDD2-816BB9AA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E3C0-4E84-4CD0-8BA1-B2C7F9A3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DA03-4F0F-46F1-BB37-7085DDF5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023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3E3B0-BD0A-40CE-8B35-DFB1B229F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8300A-F1E9-44C7-A959-9A9652C15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C3B0-4FF5-4FDB-89E4-D9B4CA8F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4AE2-A7C0-4686-B469-15F9007F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C0319-E742-4F6E-8951-59820565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20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338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18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142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000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57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82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2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AAAF6-ECC4-4D78-8889-616FA893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75B4-17EC-45F0-B305-90862D09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0775-0832-4F4A-AA9D-9CCEB68A7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EC0F-8D8A-4F6D-AAF1-683BF37C6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E380-69B5-4E9C-8237-62C52EF54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452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201.3011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201.3011.pd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798FB9-CE61-4A95-BE32-8DC6B7A8665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66800" y="0"/>
            <a:ext cx="11125200" cy="2332038"/>
          </a:xfrm>
        </p:spPr>
        <p:txBody>
          <a:bodyPr/>
          <a:lstStyle/>
          <a:p>
            <a:pPr algn="ctr"/>
            <a:r>
              <a:rPr lang="tr-TR" b="1" dirty="0"/>
              <a:t>LONGEST PATH PROBLEM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3629948-2F83-401D-8610-A5D55613E72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65853" y="3168650"/>
            <a:ext cx="10058400" cy="2714625"/>
          </a:xfrm>
        </p:spPr>
        <p:txBody>
          <a:bodyPr>
            <a:normAutofit/>
          </a:bodyPr>
          <a:lstStyle/>
          <a:p>
            <a:r>
              <a:rPr lang="tr-TR" sz="2400" dirty="0"/>
              <a:t>EKIN OSKAY</a:t>
            </a:r>
          </a:p>
          <a:p>
            <a:r>
              <a:rPr lang="tr-TR" sz="2400" dirty="0"/>
              <a:t>ARTUN SARIOGLU</a:t>
            </a:r>
          </a:p>
          <a:p>
            <a:r>
              <a:rPr lang="tr-TR" sz="2400" dirty="0"/>
              <a:t>DENIZ ULAS TURA</a:t>
            </a:r>
          </a:p>
          <a:p>
            <a:r>
              <a:rPr lang="tr-TR" sz="2400" dirty="0"/>
              <a:t>GULCE LALE</a:t>
            </a:r>
          </a:p>
          <a:p>
            <a:r>
              <a:rPr lang="tr-TR" sz="2400" dirty="0"/>
              <a:t>EZGI GOZEN</a:t>
            </a:r>
          </a:p>
        </p:txBody>
      </p:sp>
    </p:spTree>
    <p:extLst>
      <p:ext uri="{BB962C8B-B14F-4D97-AF65-F5344CB8AC3E}">
        <p14:creationId xmlns:p14="http://schemas.microsoft.com/office/powerpoint/2010/main" val="387442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F13D197-2E9F-4168-8DCC-335B52B5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55" y="104894"/>
            <a:ext cx="8418052" cy="6203315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4DC67E12-EFAF-478D-B4A4-9D17E3CF4F8D}"/>
              </a:ext>
            </a:extLst>
          </p:cNvPr>
          <p:cNvSpPr/>
          <p:nvPr/>
        </p:nvSpPr>
        <p:spPr>
          <a:xfrm>
            <a:off x="0" y="6383774"/>
            <a:ext cx="35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https://arxiv.org/pdf/1201.3011.pdf</a:t>
            </a:r>
            <a:endParaRPr lang="tr-T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0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39561C-30EC-4E6E-8F71-C1C26FE78B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569232" y="356858"/>
            <a:ext cx="10058400" cy="1449387"/>
          </a:xfrm>
        </p:spPr>
        <p:txBody>
          <a:bodyPr/>
          <a:lstStyle/>
          <a:p>
            <a:pPr algn="ctr"/>
            <a:r>
              <a:rPr lang="tr-TR" b="1" u="sng" dirty="0" err="1">
                <a:solidFill>
                  <a:schemeClr val="tx2">
                    <a:lumMod val="50000"/>
                  </a:schemeClr>
                </a:solidFill>
              </a:rPr>
              <a:t>Fruchterman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tx2">
                    <a:lumMod val="50000"/>
                  </a:schemeClr>
                </a:solidFill>
              </a:rPr>
              <a:t>Reingold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u="sng" dirty="0">
                <a:solidFill>
                  <a:srgbClr val="161B2C"/>
                </a:solidFill>
                <a:latin typeface="Calibri Light (Başlıklar)"/>
              </a:rPr>
              <a:t>Algorithm:</a:t>
            </a:r>
            <a:endParaRPr lang="tr-TR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BDF649-8300-4AC2-B985-EA3F524396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6495" y="1999594"/>
            <a:ext cx="10058400" cy="40227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Each iteration of the basic algorithm computes: </a:t>
            </a:r>
          </a:p>
          <a:p>
            <a:pPr>
              <a:buClr>
                <a:srgbClr val="161B2C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O(|E|) attractive forces and</a:t>
            </a:r>
          </a:p>
          <a:p>
            <a:pPr>
              <a:buClr>
                <a:srgbClr val="161B2C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O(|V|</a:t>
            </a:r>
            <a:r>
              <a:rPr lang="tr-TR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) repulsive forces. </a:t>
            </a:r>
          </a:p>
          <a:p>
            <a:pPr>
              <a:buClr>
                <a:srgbClr val="161B2C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To reduce the quadratic complexity of the repulsive forces, </a:t>
            </a:r>
            <a:r>
              <a:rPr lang="en-US" dirty="0" err="1">
                <a:solidFill>
                  <a:schemeClr val="tx1"/>
                </a:solidFill>
              </a:rPr>
              <a:t>Fruchterman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Reingold</a:t>
            </a:r>
            <a:r>
              <a:rPr lang="en-US" dirty="0">
                <a:solidFill>
                  <a:schemeClr val="tx1"/>
                </a:solidFill>
              </a:rPr>
              <a:t> suggests that: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Using a grid variant of their basic algorithm, where the repulsive forces between distant vertices are ignored. </a:t>
            </a:r>
          </a:p>
          <a:p>
            <a:pPr>
              <a:buClr>
                <a:srgbClr val="161B2C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For sparse graphs, and with uniform distribution of the vertices, this method allows </a:t>
            </a:r>
            <a:r>
              <a:rPr lang="en-US" b="1" i="1" dirty="0">
                <a:solidFill>
                  <a:schemeClr val="tx1"/>
                </a:solidFill>
              </a:rPr>
              <a:t>O(|V|) </a:t>
            </a:r>
            <a:r>
              <a:rPr lang="en-US" dirty="0">
                <a:solidFill>
                  <a:schemeClr val="tx1"/>
                </a:solidFill>
              </a:rPr>
              <a:t>time approximation to the repulsive forces calculation.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3C5C376-73C2-4DBD-81CB-D6DE8C7CFE59}"/>
              </a:ext>
            </a:extLst>
          </p:cNvPr>
          <p:cNvSpPr/>
          <p:nvPr/>
        </p:nvSpPr>
        <p:spPr>
          <a:xfrm>
            <a:off x="58297" y="6409016"/>
            <a:ext cx="35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https://arxiv.org/pdf/1201.3011.pdf</a:t>
            </a:r>
            <a:endParaRPr lang="tr-T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2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D2E424D-06E6-493B-888C-D43B1BB5E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82" y="0"/>
            <a:ext cx="8822309" cy="6858000"/>
          </a:xfrm>
          <a:prstGeom prst="rect">
            <a:avLst/>
          </a:prstGeom>
        </p:spPr>
      </p:pic>
      <p:sp>
        <p:nvSpPr>
          <p:cNvPr id="5" name="Ok: Sağ 4">
            <a:extLst>
              <a:ext uri="{FF2B5EF4-FFF2-40B4-BE49-F238E27FC236}">
                <a16:creationId xmlns:a16="http://schemas.microsoft.com/office/drawing/2014/main" id="{EC64879F-4E8E-4920-8BB5-847DE5BC8CCE}"/>
              </a:ext>
            </a:extLst>
          </p:cNvPr>
          <p:cNvSpPr/>
          <p:nvPr/>
        </p:nvSpPr>
        <p:spPr>
          <a:xfrm>
            <a:off x="5230462" y="45792"/>
            <a:ext cx="1128725" cy="119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Lato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55B464C-DB52-4287-A079-BE29F00F5E57}"/>
              </a:ext>
            </a:extLst>
          </p:cNvPr>
          <p:cNvSpPr/>
          <p:nvPr/>
        </p:nvSpPr>
        <p:spPr>
          <a:xfrm>
            <a:off x="6359187" y="-79309"/>
            <a:ext cx="735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F9F045"/>
                </a:solidFill>
                <a:latin typeface="Lato"/>
              </a:rPr>
              <a:t>O(E)</a:t>
            </a:r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77F0BFB9-5405-4DBD-AF75-F01C205BABA2}"/>
              </a:ext>
            </a:extLst>
          </p:cNvPr>
          <p:cNvSpPr/>
          <p:nvPr/>
        </p:nvSpPr>
        <p:spPr>
          <a:xfrm>
            <a:off x="6729890" y="1566230"/>
            <a:ext cx="1092000" cy="139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Lato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95DD203D-F9D0-4B58-84D3-6125EACABACB}"/>
              </a:ext>
            </a:extLst>
          </p:cNvPr>
          <p:cNvSpPr/>
          <p:nvPr/>
        </p:nvSpPr>
        <p:spPr>
          <a:xfrm>
            <a:off x="7793321" y="1446151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9F045"/>
                </a:solidFill>
                <a:latin typeface="Lato"/>
              </a:rPr>
              <a:t>O(V)</a:t>
            </a:r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2493D529-BBB3-46D1-8800-A9C2577B66FC}"/>
              </a:ext>
            </a:extLst>
          </p:cNvPr>
          <p:cNvSpPr/>
          <p:nvPr/>
        </p:nvSpPr>
        <p:spPr>
          <a:xfrm>
            <a:off x="5391910" y="2438672"/>
            <a:ext cx="1036340" cy="109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Lato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D1852F-6222-4FBB-81B3-2DE3FCE58294}"/>
              </a:ext>
            </a:extLst>
          </p:cNvPr>
          <p:cNvSpPr/>
          <p:nvPr/>
        </p:nvSpPr>
        <p:spPr>
          <a:xfrm>
            <a:off x="6399441" y="2272132"/>
            <a:ext cx="254589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700" b="1" dirty="0">
                <a:solidFill>
                  <a:srgbClr val="F9F045"/>
                </a:solidFill>
                <a:latin typeface="Lato"/>
              </a:rPr>
              <a:t>O(1)</a:t>
            </a:r>
            <a:endParaRPr lang="tr-TR" sz="1600" dirty="0">
              <a:solidFill>
                <a:srgbClr val="F9F045"/>
              </a:solidFill>
              <a:latin typeface="Lato"/>
            </a:endParaRPr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9CD652B4-E092-4D04-BC12-CFFD3794D1F6}"/>
              </a:ext>
            </a:extLst>
          </p:cNvPr>
          <p:cNvSpPr/>
          <p:nvPr/>
        </p:nvSpPr>
        <p:spPr>
          <a:xfrm>
            <a:off x="9837437" y="2626075"/>
            <a:ext cx="634001" cy="65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Lato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D57CC673-BDF5-4EFE-8D63-2AB1425361BE}"/>
              </a:ext>
            </a:extLst>
          </p:cNvPr>
          <p:cNvSpPr/>
          <p:nvPr/>
        </p:nvSpPr>
        <p:spPr>
          <a:xfrm>
            <a:off x="10463417" y="2486957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FFF00"/>
                </a:solidFill>
                <a:latin typeface="Lato"/>
              </a:rPr>
              <a:t>E</a:t>
            </a:r>
            <a:r>
              <a:rPr lang="tr-TR" b="1" baseline="30000" dirty="0">
                <a:solidFill>
                  <a:srgbClr val="FFFF00"/>
                </a:solidFill>
                <a:latin typeface="Lato"/>
              </a:rPr>
              <a:t>3</a:t>
            </a:r>
            <a:r>
              <a:rPr lang="tr-TR" b="1" dirty="0">
                <a:solidFill>
                  <a:srgbClr val="FFFF00"/>
                </a:solidFill>
                <a:latin typeface="Lato"/>
              </a:rPr>
              <a:t>V)</a:t>
            </a:r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AF72F2FD-A642-4B6F-9984-35EB7E354116}"/>
              </a:ext>
            </a:extLst>
          </p:cNvPr>
          <p:cNvSpPr/>
          <p:nvPr/>
        </p:nvSpPr>
        <p:spPr>
          <a:xfrm>
            <a:off x="7312006" y="2770694"/>
            <a:ext cx="639919" cy="119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Lato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1A71E873-DEC8-4A9D-8E49-6CF901F3E64E}"/>
              </a:ext>
            </a:extLst>
          </p:cNvPr>
          <p:cNvSpPr/>
          <p:nvPr/>
        </p:nvSpPr>
        <p:spPr>
          <a:xfrm>
            <a:off x="7951925" y="2658590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F9F045"/>
                </a:solidFill>
                <a:latin typeface="Lato"/>
              </a:rPr>
              <a:t>O(V)</a:t>
            </a:r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BDDC1B88-366B-43E4-ACEA-E41212D6DB4A}"/>
              </a:ext>
            </a:extLst>
          </p:cNvPr>
          <p:cNvSpPr/>
          <p:nvPr/>
        </p:nvSpPr>
        <p:spPr>
          <a:xfrm>
            <a:off x="8595323" y="3983321"/>
            <a:ext cx="754500" cy="109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Lato"/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CC43302E-226A-4D14-B6B2-62F1DF7D8DC0}"/>
              </a:ext>
            </a:extLst>
          </p:cNvPr>
          <p:cNvSpPr/>
          <p:nvPr/>
        </p:nvSpPr>
        <p:spPr>
          <a:xfrm>
            <a:off x="9303402" y="3877641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9F045"/>
                </a:solidFill>
                <a:latin typeface="Lato"/>
              </a:rPr>
              <a:t>O(1)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DB96EF75-63FD-42BB-BD2E-89A21F3354EF}"/>
              </a:ext>
            </a:extLst>
          </p:cNvPr>
          <p:cNvSpPr/>
          <p:nvPr/>
        </p:nvSpPr>
        <p:spPr>
          <a:xfrm>
            <a:off x="-77322" y="164921"/>
            <a:ext cx="274588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161B2C"/>
                </a:solidFill>
              </a:rPr>
              <a:t>Second Part of </a:t>
            </a:r>
          </a:p>
          <a:p>
            <a:r>
              <a:rPr lang="en-US" sz="3200" b="1" dirty="0">
                <a:solidFill>
                  <a:srgbClr val="161B2C"/>
                </a:solidFill>
              </a:rPr>
              <a:t>The Analysis</a:t>
            </a:r>
            <a:r>
              <a:rPr lang="en-US" sz="2800" b="1" dirty="0">
                <a:solidFill>
                  <a:srgbClr val="161B2C"/>
                </a:solidFill>
              </a:rPr>
              <a:t>:</a:t>
            </a:r>
            <a:endParaRPr lang="tr-TR" sz="2800" dirty="0">
              <a:latin typeface="Lato"/>
            </a:endParaRPr>
          </a:p>
        </p:txBody>
      </p:sp>
      <p:sp>
        <p:nvSpPr>
          <p:cNvPr id="16" name="Sağ Ayraç 15">
            <a:extLst>
              <a:ext uri="{FF2B5EF4-FFF2-40B4-BE49-F238E27FC236}">
                <a16:creationId xmlns:a16="http://schemas.microsoft.com/office/drawing/2014/main" id="{5DE01593-5C2B-4153-A850-4FD47F76E8E9}"/>
              </a:ext>
            </a:extLst>
          </p:cNvPr>
          <p:cNvSpPr/>
          <p:nvPr/>
        </p:nvSpPr>
        <p:spPr>
          <a:xfrm>
            <a:off x="8835681" y="2238376"/>
            <a:ext cx="1023771" cy="2677428"/>
          </a:xfrm>
          <a:prstGeom prst="rightBrace">
            <a:avLst>
              <a:gd name="adj1" fmla="val 8333"/>
              <a:gd name="adj2" fmla="val 510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latin typeface="Lato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1647FA8-2A93-41C6-87ED-B0DF7C59E80E}"/>
              </a:ext>
            </a:extLst>
          </p:cNvPr>
          <p:cNvSpPr txBox="1"/>
          <p:nvPr/>
        </p:nvSpPr>
        <p:spPr>
          <a:xfrm>
            <a:off x="9867497" y="3231310"/>
            <a:ext cx="120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FF00"/>
                </a:solidFill>
                <a:latin typeface="Lato"/>
              </a:rPr>
              <a:t>Loop</a:t>
            </a:r>
            <a:r>
              <a:rPr lang="tr-TR" dirty="0">
                <a:solidFill>
                  <a:srgbClr val="FFFF00"/>
                </a:solidFill>
                <a:latin typeface="Lato"/>
              </a:rPr>
              <a:t> = </a:t>
            </a:r>
            <a:r>
              <a:rPr lang="en-US" b="1" dirty="0">
                <a:solidFill>
                  <a:srgbClr val="FFFF00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FFF00"/>
                </a:solidFill>
                <a:latin typeface="Lato"/>
              </a:rPr>
              <a:t>E</a:t>
            </a:r>
            <a:r>
              <a:rPr lang="tr-TR" b="1" baseline="30000" dirty="0">
                <a:solidFill>
                  <a:srgbClr val="FFFF00"/>
                </a:solidFill>
                <a:latin typeface="Lato"/>
              </a:rPr>
              <a:t>3</a:t>
            </a:r>
            <a:r>
              <a:rPr lang="tr-TR" b="1" dirty="0">
                <a:solidFill>
                  <a:srgbClr val="FFFF00"/>
                </a:solidFill>
                <a:latin typeface="Lato"/>
              </a:rPr>
              <a:t>V)</a:t>
            </a:r>
          </a:p>
        </p:txBody>
      </p:sp>
    </p:spTree>
    <p:extLst>
      <p:ext uri="{BB962C8B-B14F-4D97-AF65-F5344CB8AC3E}">
        <p14:creationId xmlns:p14="http://schemas.microsoft.com/office/powerpoint/2010/main" val="413602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7" grpId="0" animBg="1"/>
      <p:bldP spid="2" grpId="0"/>
      <p:bldP spid="8" grpId="0" animBg="1"/>
      <p:bldP spid="3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54A08C-87EE-4B83-B24A-0210F57BE8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3213"/>
            <a:ext cx="4154488" cy="1325562"/>
          </a:xfrm>
        </p:spPr>
        <p:txBody>
          <a:bodyPr>
            <a:noAutofit/>
          </a:bodyPr>
          <a:lstStyle/>
          <a:p>
            <a:r>
              <a:rPr lang="tr-TR" sz="3000" b="1" dirty="0" err="1">
                <a:solidFill>
                  <a:srgbClr val="000022"/>
                </a:solidFill>
              </a:rPr>
              <a:t>GenerateStateCandidate</a:t>
            </a:r>
            <a:r>
              <a:rPr lang="tr-TR" sz="3000" b="1" dirty="0">
                <a:solidFill>
                  <a:srgbClr val="000022"/>
                </a:solidFill>
              </a:rPr>
              <a:t> </a:t>
            </a:r>
            <a:r>
              <a:rPr lang="tr-TR" sz="3000" b="1" dirty="0" err="1">
                <a:solidFill>
                  <a:srgbClr val="000022"/>
                </a:solidFill>
              </a:rPr>
              <a:t>Function</a:t>
            </a:r>
            <a:r>
              <a:rPr lang="en-US" sz="3000" b="1" dirty="0">
                <a:solidFill>
                  <a:srgbClr val="000022"/>
                </a:solidFill>
              </a:rPr>
              <a:t> Analysis</a:t>
            </a:r>
            <a:endParaRPr lang="tr-TR" sz="3000" b="1" dirty="0">
              <a:solidFill>
                <a:srgbClr val="000022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19D0D61-42BF-49C6-8A7D-2EECDC49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192" y="-46167"/>
            <a:ext cx="8101894" cy="6858000"/>
          </a:xfrm>
          <a:prstGeom prst="rect">
            <a:avLst/>
          </a:prstGeom>
        </p:spPr>
      </p:pic>
      <p:sp>
        <p:nvSpPr>
          <p:cNvPr id="12" name="Ok: Sağ 11">
            <a:extLst>
              <a:ext uri="{FF2B5EF4-FFF2-40B4-BE49-F238E27FC236}">
                <a16:creationId xmlns:a16="http://schemas.microsoft.com/office/drawing/2014/main" id="{2356AF0A-B678-4380-B5FC-DD63713F062A}"/>
              </a:ext>
            </a:extLst>
          </p:cNvPr>
          <p:cNvSpPr/>
          <p:nvPr/>
        </p:nvSpPr>
        <p:spPr>
          <a:xfrm>
            <a:off x="5701226" y="468127"/>
            <a:ext cx="990404" cy="10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C6F68529-D814-4489-84F8-59F4EF733721}"/>
              </a:ext>
            </a:extLst>
          </p:cNvPr>
          <p:cNvSpPr/>
          <p:nvPr/>
        </p:nvSpPr>
        <p:spPr>
          <a:xfrm>
            <a:off x="6691630" y="335714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9F045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E)</a:t>
            </a:r>
            <a:endParaRPr lang="tr-TR" b="1" dirty="0">
              <a:solidFill>
                <a:srgbClr val="F9F045"/>
              </a:solidFill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3B6296DE-4F1E-4AD3-8972-0EB98562B003}"/>
              </a:ext>
            </a:extLst>
          </p:cNvPr>
          <p:cNvSpPr/>
          <p:nvPr/>
        </p:nvSpPr>
        <p:spPr>
          <a:xfrm>
            <a:off x="9695191" y="84014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9F045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E)</a:t>
            </a:r>
            <a:endParaRPr lang="tr-TR" b="1" dirty="0">
              <a:solidFill>
                <a:srgbClr val="F9F045"/>
              </a:solidFill>
            </a:endParaRPr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F9F89F64-9721-4B57-9CBA-F2BCE60DB464}"/>
              </a:ext>
            </a:extLst>
          </p:cNvPr>
          <p:cNvSpPr/>
          <p:nvPr/>
        </p:nvSpPr>
        <p:spPr>
          <a:xfrm>
            <a:off x="8669953" y="218865"/>
            <a:ext cx="1079963" cy="99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7AC07CBC-5895-4A8A-B0C5-D7DEC0C5A038}"/>
              </a:ext>
            </a:extLst>
          </p:cNvPr>
          <p:cNvSpPr/>
          <p:nvPr/>
        </p:nvSpPr>
        <p:spPr>
          <a:xfrm>
            <a:off x="7573894" y="2567056"/>
            <a:ext cx="1062711" cy="10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DCA52F8A-407E-40DB-9484-6988150D775A}"/>
              </a:ext>
            </a:extLst>
          </p:cNvPr>
          <p:cNvSpPr/>
          <p:nvPr/>
        </p:nvSpPr>
        <p:spPr>
          <a:xfrm>
            <a:off x="7485342" y="221625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9F045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V)</a:t>
            </a:r>
            <a:endParaRPr lang="tr-TR" b="1" dirty="0">
              <a:solidFill>
                <a:srgbClr val="F9F045"/>
              </a:solidFill>
            </a:endParaRPr>
          </a:p>
        </p:txBody>
      </p:sp>
      <p:sp>
        <p:nvSpPr>
          <p:cNvPr id="18" name="Ok: Sağ 17">
            <a:extLst>
              <a:ext uri="{FF2B5EF4-FFF2-40B4-BE49-F238E27FC236}">
                <a16:creationId xmlns:a16="http://schemas.microsoft.com/office/drawing/2014/main" id="{BA149773-F6BC-4555-952E-8B286BDC3CB7}"/>
              </a:ext>
            </a:extLst>
          </p:cNvPr>
          <p:cNvSpPr/>
          <p:nvPr/>
        </p:nvSpPr>
        <p:spPr>
          <a:xfrm>
            <a:off x="6533155" y="2348663"/>
            <a:ext cx="990404" cy="10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A7FAE91-5248-4DF1-8C24-F051BDDF39C3}"/>
              </a:ext>
            </a:extLst>
          </p:cNvPr>
          <p:cNvSpPr/>
          <p:nvPr/>
        </p:nvSpPr>
        <p:spPr>
          <a:xfrm>
            <a:off x="8636605" y="2434643"/>
            <a:ext cx="349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9F045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E</a:t>
            </a:r>
            <a:r>
              <a:rPr lang="tr-TR" b="1" baseline="30000" dirty="0">
                <a:solidFill>
                  <a:srgbClr val="F9F045"/>
                </a:solidFill>
                <a:latin typeface="Lato"/>
              </a:rPr>
              <a:t>3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V),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Loop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and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if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statement</a:t>
            </a:r>
            <a:endParaRPr lang="tr-TR" b="1" dirty="0">
              <a:solidFill>
                <a:srgbClr val="F9F045"/>
              </a:solidFill>
            </a:endParaRPr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C177AA6B-6AE0-4865-956B-779162749D89}"/>
              </a:ext>
            </a:extLst>
          </p:cNvPr>
          <p:cNvSpPr/>
          <p:nvPr/>
        </p:nvSpPr>
        <p:spPr>
          <a:xfrm>
            <a:off x="6225938" y="4070146"/>
            <a:ext cx="1079963" cy="10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6438259-2F5E-4651-B3EF-A169B2388ED9}"/>
              </a:ext>
            </a:extLst>
          </p:cNvPr>
          <p:cNvSpPr/>
          <p:nvPr/>
        </p:nvSpPr>
        <p:spPr>
          <a:xfrm>
            <a:off x="7305901" y="3915176"/>
            <a:ext cx="3505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9F045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E</a:t>
            </a:r>
            <a:r>
              <a:rPr lang="tr-TR" b="1" baseline="30000" dirty="0">
                <a:solidFill>
                  <a:srgbClr val="F9F045"/>
                </a:solidFill>
                <a:latin typeface="Lato"/>
              </a:rPr>
              <a:t>3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V),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Loop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and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if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statement</a:t>
            </a:r>
            <a:endParaRPr lang="tr-TR" b="1" dirty="0">
              <a:solidFill>
                <a:srgbClr val="F9F045"/>
              </a:solidFill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71C5B1ED-838F-4F8B-A0E0-A5F8D08895ED}"/>
              </a:ext>
            </a:extLst>
          </p:cNvPr>
          <p:cNvSpPr/>
          <p:nvPr/>
        </p:nvSpPr>
        <p:spPr>
          <a:xfrm>
            <a:off x="138871" y="3105834"/>
            <a:ext cx="38767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Lato"/>
              </a:rPr>
              <a:t>T</a:t>
            </a:r>
            <a:r>
              <a:rPr lang="tr-TR" sz="2400" dirty="0" err="1">
                <a:solidFill>
                  <a:srgbClr val="FF0000"/>
                </a:solidFill>
                <a:latin typeface="Lato"/>
              </a:rPr>
              <a:t>otal</a:t>
            </a:r>
            <a:r>
              <a:rPr lang="tr-TR" sz="2400" dirty="0">
                <a:solidFill>
                  <a:srgbClr val="FF0000"/>
                </a:solidFill>
                <a:latin typeface="Lato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Lato"/>
              </a:rPr>
              <a:t>complexity</a:t>
            </a:r>
            <a:r>
              <a:rPr lang="tr-TR" sz="2400" dirty="0">
                <a:solidFill>
                  <a:srgbClr val="FF0000"/>
                </a:solidFill>
                <a:latin typeface="Lato"/>
              </a:rPr>
              <a:t> of </a:t>
            </a:r>
            <a:r>
              <a:rPr lang="tr-TR" sz="2400" dirty="0" err="1">
                <a:solidFill>
                  <a:srgbClr val="FF0000"/>
                </a:solidFill>
                <a:latin typeface="Lato"/>
              </a:rPr>
              <a:t>function</a:t>
            </a:r>
            <a:r>
              <a:rPr lang="tr-TR" sz="2400" dirty="0">
                <a:solidFill>
                  <a:srgbClr val="FF0000"/>
                </a:solidFill>
                <a:latin typeface="Lato"/>
              </a:rPr>
              <a:t> is</a:t>
            </a:r>
            <a:r>
              <a:rPr lang="en-US" sz="2400" dirty="0">
                <a:solidFill>
                  <a:srgbClr val="FF0000"/>
                </a:solidFill>
                <a:latin typeface="Lato"/>
              </a:rPr>
              <a:t>:</a:t>
            </a:r>
            <a:r>
              <a:rPr lang="tr-TR" sz="2400" dirty="0">
                <a:solidFill>
                  <a:srgbClr val="FF0000"/>
                </a:solidFill>
                <a:latin typeface="Lato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ato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Lato"/>
              </a:rPr>
              <a:t>O(</a:t>
            </a:r>
            <a:r>
              <a:rPr lang="tr-TR" sz="2400" b="1" dirty="0">
                <a:solidFill>
                  <a:srgbClr val="FF0000"/>
                </a:solidFill>
                <a:latin typeface="Lato"/>
              </a:rPr>
              <a:t>E</a:t>
            </a:r>
            <a:r>
              <a:rPr lang="tr-TR" sz="2400" b="1" baseline="30000" dirty="0">
                <a:solidFill>
                  <a:srgbClr val="FF0000"/>
                </a:solidFill>
                <a:latin typeface="Lato"/>
              </a:rPr>
              <a:t>3</a:t>
            </a:r>
            <a:r>
              <a:rPr lang="tr-TR" sz="2400" b="1" dirty="0">
                <a:solidFill>
                  <a:srgbClr val="FF0000"/>
                </a:solidFill>
                <a:latin typeface="Lato"/>
              </a:rPr>
              <a:t>V)</a:t>
            </a:r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916A1D93-2C3C-4D0E-931C-F742D68F2ED4}"/>
              </a:ext>
            </a:extLst>
          </p:cNvPr>
          <p:cNvCxnSpPr/>
          <p:nvPr/>
        </p:nvCxnSpPr>
        <p:spPr>
          <a:xfrm flipH="1">
            <a:off x="4553712" y="2803975"/>
            <a:ext cx="1475232" cy="18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kdörtgen 4">
            <a:extLst>
              <a:ext uri="{FF2B5EF4-FFF2-40B4-BE49-F238E27FC236}">
                <a16:creationId xmlns:a16="http://schemas.microsoft.com/office/drawing/2014/main" id="{2416E399-3106-4542-BD94-F05EFDEF2603}"/>
              </a:ext>
            </a:extLst>
          </p:cNvPr>
          <p:cNvSpPr/>
          <p:nvPr/>
        </p:nvSpPr>
        <p:spPr>
          <a:xfrm>
            <a:off x="3870512" y="2898555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9F045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E</a:t>
            </a:r>
            <a:r>
              <a:rPr lang="tr-TR" b="1" baseline="30000" dirty="0">
                <a:solidFill>
                  <a:srgbClr val="F9F045"/>
                </a:solidFill>
                <a:latin typeface="Lato"/>
              </a:rPr>
              <a:t>3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)</a:t>
            </a:r>
            <a:endParaRPr lang="tr-TR" b="1" dirty="0">
              <a:solidFill>
                <a:srgbClr val="F9F045"/>
              </a:solidFill>
            </a:endParaRP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347C7092-A6BF-4453-834E-84801A05C15E}"/>
              </a:ext>
            </a:extLst>
          </p:cNvPr>
          <p:cNvCxnSpPr/>
          <p:nvPr/>
        </p:nvCxnSpPr>
        <p:spPr>
          <a:xfrm flipH="1" flipV="1">
            <a:off x="4511040" y="3267887"/>
            <a:ext cx="1496853" cy="101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7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8D1E8377-4FAD-4B60-93D6-6DE600491880}"/>
              </a:ext>
            </a:extLst>
          </p:cNvPr>
          <p:cNvSpPr/>
          <p:nvPr/>
        </p:nvSpPr>
        <p:spPr>
          <a:xfrm>
            <a:off x="73553" y="240561"/>
            <a:ext cx="241181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161B2C"/>
                </a:solidFill>
              </a:rPr>
              <a:t>Third Part of </a:t>
            </a:r>
          </a:p>
          <a:p>
            <a:r>
              <a:rPr lang="en-US" sz="3200" b="1" dirty="0">
                <a:solidFill>
                  <a:srgbClr val="161B2C"/>
                </a:solidFill>
              </a:rPr>
              <a:t>The Analysis:</a:t>
            </a:r>
            <a:endParaRPr lang="tr-TR" sz="3200" dirty="0">
              <a:latin typeface="Lato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30EF5D7-A58D-4709-9CD0-99036A61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33" y="0"/>
            <a:ext cx="7822534" cy="68580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61A844E-A4D3-4DA7-AE6C-8A098E67543E}"/>
              </a:ext>
            </a:extLst>
          </p:cNvPr>
          <p:cNvSpPr/>
          <p:nvPr/>
        </p:nvSpPr>
        <p:spPr>
          <a:xfrm>
            <a:off x="9699724" y="2799667"/>
            <a:ext cx="2813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FFF00"/>
                </a:solidFill>
                <a:latin typeface="Lato"/>
              </a:rPr>
              <a:t>E</a:t>
            </a:r>
            <a:r>
              <a:rPr lang="tr-TR" b="1" baseline="30000" dirty="0">
                <a:solidFill>
                  <a:srgbClr val="FFFF00"/>
                </a:solidFill>
                <a:latin typeface="Lato"/>
              </a:rPr>
              <a:t>3</a:t>
            </a:r>
            <a:r>
              <a:rPr lang="tr-TR" b="1" dirty="0">
                <a:solidFill>
                  <a:srgbClr val="FFFF00"/>
                </a:solidFill>
                <a:latin typeface="Lato"/>
              </a:rPr>
              <a:t>V)</a:t>
            </a:r>
          </a:p>
        </p:txBody>
      </p:sp>
      <p:sp>
        <p:nvSpPr>
          <p:cNvPr id="7" name="Sağ Ayraç 6">
            <a:extLst>
              <a:ext uri="{FF2B5EF4-FFF2-40B4-BE49-F238E27FC236}">
                <a16:creationId xmlns:a16="http://schemas.microsoft.com/office/drawing/2014/main" id="{01677A5F-F4B3-47A9-830E-E638F2B361CB}"/>
              </a:ext>
            </a:extLst>
          </p:cNvPr>
          <p:cNvSpPr/>
          <p:nvPr/>
        </p:nvSpPr>
        <p:spPr>
          <a:xfrm>
            <a:off x="9031785" y="1648233"/>
            <a:ext cx="681564" cy="2672200"/>
          </a:xfrm>
          <a:prstGeom prst="rightBrace">
            <a:avLst>
              <a:gd name="adj1" fmla="val 8333"/>
              <a:gd name="adj2" fmla="val 503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3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25A6CD-BE0C-470E-B2E1-7CBE642A62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6447" y="1823294"/>
            <a:ext cx="10058400" cy="4022725"/>
          </a:xfrm>
        </p:spPr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tr-TR" sz="2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general, f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sparse graphs, and with uniform distribution of the vertices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ime </a:t>
            </a:r>
            <a:r>
              <a:rPr lang="tr-TR" sz="2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complexity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O(VE</a:t>
            </a:r>
            <a:r>
              <a:rPr lang="tr-TR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tr-TR" sz="2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other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graphs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it is </a:t>
            </a:r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O(V</a:t>
            </a:r>
            <a:r>
              <a:rPr lang="tr-TR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+VE</a:t>
            </a:r>
            <a:r>
              <a:rPr lang="tr-TR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tr-TR" sz="2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EB0EB89-86D3-4CAA-A9F4-5FFA17C6B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447" y="287287"/>
            <a:ext cx="10058400" cy="1449387"/>
          </a:xfrm>
        </p:spPr>
        <p:txBody>
          <a:bodyPr/>
          <a:lstStyle/>
          <a:p>
            <a:r>
              <a:rPr lang="tr-TR" b="1" dirty="0">
                <a:solidFill>
                  <a:schemeClr val="tx1"/>
                </a:solidFill>
              </a:rPr>
              <a:t>Time </a:t>
            </a:r>
            <a:r>
              <a:rPr lang="tr-TR" b="1" dirty="0" err="1">
                <a:solidFill>
                  <a:schemeClr val="tx1"/>
                </a:solidFill>
              </a:rPr>
              <a:t>Complexity</a:t>
            </a:r>
            <a:r>
              <a:rPr lang="tr-TR" b="1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6A51B3D-ECD3-41B0-BC2A-0D8DD8D855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270" y="1011981"/>
            <a:ext cx="599240" cy="5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FF1CD5-C102-4DED-AAF9-F2688B7D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Experimental</a:t>
            </a:r>
            <a:r>
              <a:rPr lang="tr-TR" dirty="0"/>
              <a:t> Analysis –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Success</a:t>
            </a:r>
            <a:r>
              <a:rPr lang="tr-TR" dirty="0"/>
              <a:t> Rate</a:t>
            </a:r>
          </a:p>
        </p:txBody>
      </p:sp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475AD551-A465-4A0C-9888-66BDB8FFB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73094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105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76CB0E-A677-400C-8E03-C350DCF8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Success</a:t>
            </a:r>
            <a:r>
              <a:rPr lang="tr-TR" dirty="0"/>
              <a:t> Rate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0E2E09-8D45-453D-97F5-B4C9A924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id="{AA8198C0-F587-40BF-857F-28EE49A71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383315"/>
              </p:ext>
            </p:extLst>
          </p:nvPr>
        </p:nvGraphicFramePr>
        <p:xfrm>
          <a:off x="1066800" y="1845734"/>
          <a:ext cx="1008888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446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A49856-D517-4854-8752-31FCC284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Measurement of Running Time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100 </a:t>
            </a:r>
            <a:r>
              <a:rPr lang="tr-TR" dirty="0" err="1"/>
              <a:t>Instances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1A7B98C-EC91-45C4-88A1-E5B37704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1845734"/>
            <a:ext cx="6776720" cy="40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AB36B-9C74-4434-9F57-11A6D327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Measurement</a:t>
            </a:r>
            <a:r>
              <a:rPr lang="tr-TR" dirty="0"/>
              <a:t> of </a:t>
            </a:r>
            <a:r>
              <a:rPr lang="tr-TR" dirty="0" err="1"/>
              <a:t>Running</a:t>
            </a:r>
            <a:r>
              <a:rPr lang="tr-TR" dirty="0"/>
              <a:t> Time </a:t>
            </a:r>
            <a:r>
              <a:rPr lang="tr-TR" dirty="0" err="1"/>
              <a:t>for</a:t>
            </a:r>
            <a:r>
              <a:rPr lang="tr-TR" dirty="0"/>
              <a:t> 200 </a:t>
            </a:r>
            <a:r>
              <a:rPr lang="tr-TR" dirty="0" err="1"/>
              <a:t>Instances</a:t>
            </a: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685802A-2A71-41D8-B644-F14C1850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112051D-C16F-4C2B-A99A-30B8A0A60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02"/>
          <a:stretch/>
        </p:blipFill>
        <p:spPr>
          <a:xfrm>
            <a:off x="2208585" y="2367280"/>
            <a:ext cx="6996375" cy="368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10">
            <a:extLst>
              <a:ext uri="{FF2B5EF4-FFF2-40B4-BE49-F238E27FC236}">
                <a16:creationId xmlns:a16="http://schemas.microsoft.com/office/drawing/2014/main" id="{39AD43DF-0A55-464D-A002-AA9CA96F62BF}"/>
              </a:ext>
            </a:extLst>
          </p:cNvPr>
          <p:cNvSpPr txBox="1"/>
          <p:nvPr/>
        </p:nvSpPr>
        <p:spPr>
          <a:xfrm>
            <a:off x="355844" y="865248"/>
            <a:ext cx="106275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solidFill>
                  <a:srgbClr val="161B2C"/>
                </a:solidFill>
                <a:latin typeface="Calibri Light (Başlıklar)"/>
              </a:rPr>
              <a:t>Problem Description</a:t>
            </a:r>
            <a:endParaRPr lang="tr-TR" sz="4600" b="1" spc="-5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24FF7-0512-4145-9AB9-BC7B1DE6A7A1}"/>
              </a:ext>
            </a:extLst>
          </p:cNvPr>
          <p:cNvSpPr txBox="1"/>
          <p:nvPr/>
        </p:nvSpPr>
        <p:spPr>
          <a:xfrm>
            <a:off x="860612" y="2408291"/>
            <a:ext cx="107796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000" b="1" dirty="0"/>
              <a:t>The Longest Path Problem</a:t>
            </a:r>
            <a:r>
              <a:rPr lang="en-US" sz="2000" dirty="0"/>
              <a:t> can be defined formally as follows: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Given an undirected graph </a:t>
            </a:r>
            <a:r>
              <a:rPr lang="en-GB" sz="2000" i="1" dirty="0"/>
              <a:t>G(V, E)</a:t>
            </a:r>
            <a:r>
              <a:rPr lang="en-GB" sz="2000" dirty="0"/>
              <a:t> </a:t>
            </a:r>
            <a:r>
              <a:rPr lang="en-US" sz="2000" dirty="0"/>
              <a:t>with n nodes, the </a:t>
            </a:r>
            <a:r>
              <a:rPr lang="en-GB" sz="2000" dirty="0"/>
              <a:t>nodes s and t </a:t>
            </a:r>
            <a:r>
              <a:rPr lang="tr-TR" sz="2000" dirty="0"/>
              <a:t>∈</a:t>
            </a:r>
            <a:r>
              <a:rPr lang="en-GB" sz="2000" dirty="0"/>
              <a:t> V and a positive integer k, the longest</a:t>
            </a:r>
            <a:r>
              <a:rPr lang="en-US" sz="2000" dirty="0"/>
              <a:t> path problem </a:t>
            </a:r>
            <a:r>
              <a:rPr lang="en-GB" sz="2000" dirty="0"/>
              <a:t>asks to compute a simple path that exists between s and t in G which contains at least k edges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r>
              <a:rPr lang="en-GB" sz="2000" b="1" dirty="0"/>
              <a:t>In short:</a:t>
            </a:r>
          </a:p>
          <a:p>
            <a:r>
              <a:rPr lang="en-GB" sz="2000" b="1" dirty="0"/>
              <a:t>Our NP-Complete Problem : </a:t>
            </a:r>
            <a:r>
              <a:rPr lang="en-GB" sz="2000" dirty="0"/>
              <a:t>Longest Path </a:t>
            </a:r>
          </a:p>
          <a:p>
            <a:r>
              <a:rPr lang="en-GB" sz="2000" b="1" dirty="0">
                <a:solidFill>
                  <a:srgbClr val="000022"/>
                </a:solidFill>
              </a:rPr>
              <a:t>Input</a:t>
            </a:r>
            <a:r>
              <a:rPr lang="en-GB" sz="2000" b="1" dirty="0"/>
              <a:t>: </a:t>
            </a:r>
            <a:r>
              <a:rPr lang="en-GB" sz="2000" dirty="0"/>
              <a:t>n-node undirected graph G(V, E); nodes s and t in V; positive integer k. </a:t>
            </a:r>
          </a:p>
          <a:p>
            <a:r>
              <a:rPr lang="en-GB" sz="2000" b="1" dirty="0"/>
              <a:t>Our Question: </a:t>
            </a:r>
            <a:r>
              <a:rPr lang="en-GB" sz="2000" dirty="0"/>
              <a:t>Is there a simple path between s and t in G that contains at least k edges?</a:t>
            </a:r>
          </a:p>
          <a:p>
            <a:r>
              <a:rPr lang="en-GB" sz="2000" dirty="0"/>
              <a:t>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4A7F6-C022-435F-8EC8-597F333DC75D}"/>
              </a:ext>
            </a:extLst>
          </p:cNvPr>
          <p:cNvSpPr txBox="1"/>
          <p:nvPr/>
        </p:nvSpPr>
        <p:spPr>
          <a:xfrm>
            <a:off x="847576" y="4016188"/>
            <a:ext cx="10483812" cy="6006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49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6CC254-76E1-4A78-9C9B-7264864D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Measurement</a:t>
            </a:r>
            <a:r>
              <a:rPr lang="tr-TR" dirty="0"/>
              <a:t> of </a:t>
            </a:r>
            <a:r>
              <a:rPr lang="tr-TR" dirty="0" err="1"/>
              <a:t>Running</a:t>
            </a:r>
            <a:r>
              <a:rPr lang="tr-TR" dirty="0"/>
              <a:t> Time </a:t>
            </a:r>
            <a:r>
              <a:rPr lang="tr-TR" dirty="0" err="1"/>
              <a:t>for</a:t>
            </a:r>
            <a:r>
              <a:rPr lang="tr-TR" dirty="0"/>
              <a:t> 500 </a:t>
            </a:r>
            <a:r>
              <a:rPr lang="tr-TR" dirty="0" err="1"/>
              <a:t>Instances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73ACBA4-90CA-4549-8E06-D5101D07D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720" y="1826872"/>
            <a:ext cx="7045960" cy="42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310BBD-132A-41EB-BC08-C6AC2554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Testing</a:t>
            </a:r>
            <a:endParaRPr lang="tr-T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93EE9-42BC-4A80-B0BA-DE8653BB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For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testing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we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used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blackbox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testing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with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randomly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generated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(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according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to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Erdos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Renyl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Model)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graphs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within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the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algorithm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Also the source and target vertices are picked randomly. 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Blue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edges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construct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the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longest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simple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path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that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is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found</a:t>
            </a:r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Green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edges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are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remaining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edges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</a:p>
          <a:p>
            <a:endParaRPr lang="tr-TR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Some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results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are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stated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in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the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next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few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slides</a:t>
            </a:r>
            <a:r>
              <a:rPr lang="tr-T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8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0554B2-E5B4-4E28-AA25-FBCA8D12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Some</a:t>
            </a:r>
            <a:r>
              <a:rPr lang="tr-T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Results</a:t>
            </a:r>
            <a:endParaRPr lang="tr-T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A76FF0-5985-4B7C-8C28-C3B8CC8B86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869758"/>
            <a:ext cx="41529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B794A8-CB0F-48F2-9891-37B13E20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1836101"/>
            <a:ext cx="42100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lh4.googleusercontent.com/9bgvJDEHlWoSJ5j7lB5zu9nqD-EIvWz4GN4Zb_DkrukQG_kj6VZWL6C-7njH6dAmCn0Grbx6rrWLvO2RoA1iGen2C4w1mlzHSSvV8ZiLmFSaQtujVT-hyxeD1tEqqb1cJj_iWPY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1978777"/>
            <a:ext cx="3863975" cy="36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38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BD7DDF-A21F-4843-8C2A-71C1B5CC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Some</a:t>
            </a:r>
            <a:r>
              <a:rPr lang="tr-T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Results</a:t>
            </a:r>
            <a:r>
              <a:rPr lang="tr-T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164609-0560-4D05-BA51-C7FE0CF4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903CF9-5FB9-492C-99B9-79EA5442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" y="1954319"/>
            <a:ext cx="42100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E6E93A8-590D-4639-9A7E-6FB8B55C7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435" y="1845734"/>
            <a:ext cx="42100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68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AC3D-B4F4-454A-9AFE-AAEA13AB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161B2C"/>
                </a:solidFill>
              </a:rPr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ED89-782B-4926-961B-2C564CF1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</a:t>
            </a:r>
            <a:r>
              <a:rPr lang="en-US" dirty="0"/>
              <a:t>he longest path problem for general graphs are NP-hard but our specification of the problem is NP-Complete</a:t>
            </a:r>
            <a:endParaRPr lang="tr-TR" dirty="0"/>
          </a:p>
          <a:p>
            <a:r>
              <a:rPr lang="en-US" dirty="0"/>
              <a:t>There is no polynomial time algorithm that solves the longest path problem efficiently. Our algorithm is a heuristic approach to the solution based on brute force. </a:t>
            </a:r>
            <a:endParaRPr lang="tr-TR" dirty="0"/>
          </a:p>
          <a:p>
            <a:r>
              <a:rPr lang="en-US" dirty="0"/>
              <a:t>Considering the results, success rate depends on the randomly generated graph.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07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655C71-1D1B-4C44-BCEA-8B796C587060}"/>
              </a:ext>
            </a:extLst>
          </p:cNvPr>
          <p:cNvSpPr txBox="1"/>
          <p:nvPr/>
        </p:nvSpPr>
        <p:spPr>
          <a:xfrm>
            <a:off x="723695" y="1807278"/>
            <a:ext cx="910814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Longest path problem is a NP - Hard problem for a general graph. 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However, the question “</a:t>
            </a:r>
            <a:r>
              <a:rPr lang="en-GB" sz="2000" b="1" dirty="0"/>
              <a:t>Is there a simple path between s and t in G that contains at least k edges?”</a:t>
            </a:r>
            <a:r>
              <a:rPr lang="en-GB" sz="2000" dirty="0"/>
              <a:t> is a part of </a:t>
            </a:r>
            <a:r>
              <a:rPr lang="en-GB" sz="2000" b="1" dirty="0"/>
              <a:t>NP - Complete </a:t>
            </a:r>
            <a:r>
              <a:rPr lang="en-GB" sz="2000" dirty="0"/>
              <a:t>class of problems.</a:t>
            </a:r>
          </a:p>
          <a:p>
            <a:endParaRPr lang="en-GB" dirty="0"/>
          </a:p>
        </p:txBody>
      </p:sp>
      <p:sp>
        <p:nvSpPr>
          <p:cNvPr id="8" name="Metin kutusu 10">
            <a:extLst>
              <a:ext uri="{FF2B5EF4-FFF2-40B4-BE49-F238E27FC236}">
                <a16:creationId xmlns:a16="http://schemas.microsoft.com/office/drawing/2014/main" id="{10568872-AA6B-41BA-8ED0-BA3F83925339}"/>
              </a:ext>
            </a:extLst>
          </p:cNvPr>
          <p:cNvSpPr txBox="1"/>
          <p:nvPr/>
        </p:nvSpPr>
        <p:spPr>
          <a:xfrm>
            <a:off x="-2127379" y="976281"/>
            <a:ext cx="1062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22"/>
                </a:solidFill>
                <a:latin typeface="+mj-lt"/>
              </a:rPr>
              <a:t>Hardness of our problem:</a:t>
            </a:r>
            <a:endParaRPr lang="tr-TR" sz="3600" b="1" spc="-50" dirty="0">
              <a:solidFill>
                <a:srgbClr val="0000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FE19E-59B2-4462-BA26-6F9A5E177C1C}"/>
              </a:ext>
            </a:extLst>
          </p:cNvPr>
          <p:cNvSpPr txBox="1"/>
          <p:nvPr/>
        </p:nvSpPr>
        <p:spPr>
          <a:xfrm>
            <a:off x="1201269" y="1622612"/>
            <a:ext cx="104169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36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10">
            <a:extLst>
              <a:ext uri="{FF2B5EF4-FFF2-40B4-BE49-F238E27FC236}">
                <a16:creationId xmlns:a16="http://schemas.microsoft.com/office/drawing/2014/main" id="{DA854CF8-8B69-48AA-984C-ACCC3358CF53}"/>
              </a:ext>
            </a:extLst>
          </p:cNvPr>
          <p:cNvSpPr txBox="1"/>
          <p:nvPr/>
        </p:nvSpPr>
        <p:spPr>
          <a:xfrm>
            <a:off x="0" y="960368"/>
            <a:ext cx="1121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61B2C"/>
                </a:solidFill>
                <a:latin typeface="Calibri Light (Başlıklar)"/>
              </a:rPr>
              <a:t>Proof of </a:t>
            </a:r>
            <a:r>
              <a:rPr lang="en-GB" sz="3600" b="1" dirty="0">
                <a:latin typeface="+mj-lt"/>
              </a:rPr>
              <a:t>Longest Path Problem is a NP-Complete Problem </a:t>
            </a:r>
            <a:r>
              <a:rPr lang="en-US" sz="3600" b="1" dirty="0">
                <a:solidFill>
                  <a:srgbClr val="161B2C"/>
                </a:solidFill>
                <a:latin typeface="Calibri Light (Başlıklar)"/>
              </a:rPr>
              <a:t>:</a:t>
            </a:r>
            <a:endParaRPr lang="tr-TR" sz="3600" b="1" spc="-5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8227D-9978-4377-A371-2030810D9DAB}"/>
              </a:ext>
            </a:extLst>
          </p:cNvPr>
          <p:cNvSpPr txBox="1"/>
          <p:nvPr/>
        </p:nvSpPr>
        <p:spPr>
          <a:xfrm>
            <a:off x="1111624" y="1667435"/>
            <a:ext cx="101928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21E7C-AA6D-4EBC-B640-CCB76DA3236B}"/>
              </a:ext>
            </a:extLst>
          </p:cNvPr>
          <p:cNvSpPr txBox="1"/>
          <p:nvPr/>
        </p:nvSpPr>
        <p:spPr>
          <a:xfrm>
            <a:off x="188260" y="2163505"/>
            <a:ext cx="11374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order to prove a problem is NP-complete problem</a:t>
            </a:r>
            <a:r>
              <a:rPr lang="tr-TR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problem needs to be shown as a part of NP 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should be reducible to a NP-complete problem in polynomial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proof of the Longest Path problem is a NP – Complete problem can be done by reducing the Hamiltonian path problem since the most natural optimization version of Hamiltonian path problem is the Longest Path problem(</a:t>
            </a:r>
            <a:r>
              <a:rPr lang="en-GB" sz="2000" dirty="0" err="1"/>
              <a:t>Mertzios</a:t>
            </a:r>
            <a:r>
              <a:rPr lang="en-GB" sz="2000" dirty="0"/>
              <a:t> et al., 2010). 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110EFA-9822-48D6-9477-292123651D94}"/>
              </a:ext>
            </a:extLst>
          </p:cNvPr>
          <p:cNvSpPr/>
          <p:nvPr/>
        </p:nvSpPr>
        <p:spPr>
          <a:xfrm>
            <a:off x="5625352" y="4124664"/>
            <a:ext cx="5262283" cy="2056892"/>
          </a:xfrm>
          <a:prstGeom prst="ellipse">
            <a:avLst/>
          </a:prstGeom>
          <a:solidFill>
            <a:srgbClr val="FFF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A0241-D1AF-4C98-B99D-7573A8591FD4}"/>
              </a:ext>
            </a:extLst>
          </p:cNvPr>
          <p:cNvSpPr txBox="1"/>
          <p:nvPr/>
        </p:nvSpPr>
        <p:spPr>
          <a:xfrm>
            <a:off x="6208059" y="4421992"/>
            <a:ext cx="450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Hamiltonian path problem</a:t>
            </a:r>
            <a:r>
              <a:rPr lang="en-GB" dirty="0"/>
              <a:t> is a problem </a:t>
            </a:r>
          </a:p>
          <a:p>
            <a:r>
              <a:rPr lang="en-GB" dirty="0"/>
              <a:t>of determining whether a path in a graph that visits each vertex exactly once exists in the given graph.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10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4911E-B5CE-4481-8FAA-89988116E15F}"/>
              </a:ext>
            </a:extLst>
          </p:cNvPr>
          <p:cNvSpPr txBox="1"/>
          <p:nvPr/>
        </p:nvSpPr>
        <p:spPr>
          <a:xfrm>
            <a:off x="1098176" y="1057836"/>
            <a:ext cx="958327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graph G(V,E) has a Hamiltonian path, if and only if its longest path has length of n − 1, where n is the number of vertices in G. </a:t>
            </a:r>
          </a:p>
          <a:p>
            <a:endParaRPr lang="en-GB" dirty="0"/>
          </a:p>
          <a:p>
            <a:r>
              <a:rPr lang="en-GB" dirty="0"/>
              <a:t>Given a solution path P, the statements below should be verified: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 consists of at least k edges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These edges form a path.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For every edge</a:t>
            </a:r>
            <a:r>
              <a:rPr lang="tr-TR" dirty="0"/>
              <a:t>,</a:t>
            </a:r>
            <a:r>
              <a:rPr lang="en-GB" dirty="0"/>
              <a:t> an augmented graph</a:t>
            </a:r>
            <a:r>
              <a:rPr lang="tr-TR" dirty="0"/>
              <a:t> can be </a:t>
            </a:r>
            <a:r>
              <a:rPr lang="tr-TR" dirty="0" err="1"/>
              <a:t>constructed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it </a:t>
            </a:r>
            <a:r>
              <a:rPr lang="tr-TR" dirty="0" err="1"/>
              <a:t>consists</a:t>
            </a:r>
            <a:r>
              <a:rPr lang="tr-TR" dirty="0"/>
              <a:t> of G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verticies</a:t>
            </a:r>
            <a:endParaRPr lang="tr-TR" dirty="0"/>
          </a:p>
          <a:p>
            <a:pPr lvl="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verifications hold for every edge in E. The reduction follows directly from Hamiltonian Path and the verifications above can be done in polynomial time.               </a:t>
            </a:r>
            <a:r>
              <a:rPr lang="en-GB" sz="2000" b="1" dirty="0"/>
              <a:t>O(</a:t>
            </a:r>
            <a:r>
              <a:rPr lang="en-GB" sz="2000" b="1" dirty="0" err="1"/>
              <a:t>n</a:t>
            </a:r>
            <a:r>
              <a:rPr lang="en-GB" sz="2000" b="1" baseline="30000" dirty="0" err="1"/>
              <a:t>k</a:t>
            </a:r>
            <a:r>
              <a:rPr lang="en-GB" sz="2000" b="1" baseline="30000" dirty="0"/>
              <a:t> </a:t>
            </a:r>
            <a:r>
              <a:rPr lang="en-GB" sz="2000" b="1" dirty="0"/>
              <a:t>)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7B75FA-0D56-4864-B8CD-F3D67A7C2561}"/>
              </a:ext>
            </a:extLst>
          </p:cNvPr>
          <p:cNvCxnSpPr>
            <a:cxnSpLocks/>
          </p:cNvCxnSpPr>
          <p:nvPr/>
        </p:nvCxnSpPr>
        <p:spPr>
          <a:xfrm>
            <a:off x="7189694" y="4294095"/>
            <a:ext cx="502024" cy="0"/>
          </a:xfrm>
          <a:prstGeom prst="straightConnector1">
            <a:avLst/>
          </a:prstGeom>
          <a:ln w="28575">
            <a:solidFill>
              <a:srgbClr val="161B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5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C1BD64-54DC-458A-9B77-130AEE0E1A85}"/>
              </a:ext>
            </a:extLst>
          </p:cNvPr>
          <p:cNvSpPr txBox="1"/>
          <p:nvPr/>
        </p:nvSpPr>
        <p:spPr>
          <a:xfrm>
            <a:off x="820272" y="360019"/>
            <a:ext cx="1040802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Given an instance of Hamiltonian Path on a graph G = (V, E). An instance of the Longest Path problem can be generated G', k as stated below: </a:t>
            </a:r>
          </a:p>
          <a:p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The same graph is used such that G' = G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Set k for Vertex Cover = |V | − 1.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By adding two edges in G’ for every edge in G, we claim that V’ is a vertex cover of G if and only if V’ is a feedback vertex set of G’. </a:t>
            </a:r>
          </a:p>
          <a:p>
            <a:r>
              <a:rPr lang="en-GB" dirty="0"/>
              <a:t>Given a vertex cover V’ of G, every edge {u, v} ∈ E must be covered by a vertex in V’. That is, every edge in E has at least one of its endpoints in V’. </a:t>
            </a:r>
          </a:p>
          <a:p>
            <a:r>
              <a:rPr lang="en-GB" dirty="0"/>
              <a:t>Thus, G’ does not contain a cycle. In a feedback vertex set V’ of G’ every cycle in G’ must contain at least one vertex from V’. Every cycle of length 2 in G’ must contain at least one vertex from V’. Every cycle of length 2 corresponds to an undirected edge in G. </a:t>
            </a:r>
          </a:p>
          <a:p>
            <a:r>
              <a:rPr lang="en-GB" dirty="0"/>
              <a:t>Thus, every undirected edge in G has at least one of its endpoints in V’ and thus V’ is a vertex cover for G.</a:t>
            </a:r>
          </a:p>
          <a:p>
            <a:endParaRPr lang="en-GB" dirty="0"/>
          </a:p>
          <a:p>
            <a:r>
              <a:rPr lang="en-GB" dirty="0"/>
              <a:t>   Therefore, there exists a simple path of length k in G' if and only if G' contains a Hamiltonian path.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b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11FC0CD-E5B0-4B8C-BE82-21ED2963302D}"/>
              </a:ext>
            </a:extLst>
          </p:cNvPr>
          <p:cNvSpPr/>
          <p:nvPr/>
        </p:nvSpPr>
        <p:spPr>
          <a:xfrm>
            <a:off x="820272" y="4572001"/>
            <a:ext cx="197223" cy="170330"/>
          </a:xfrm>
          <a:prstGeom prst="rightArrow">
            <a:avLst/>
          </a:prstGeom>
          <a:solidFill>
            <a:srgbClr val="2A3454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161B2C"/>
                </a:solidFill>
              </a:ln>
              <a:solidFill>
                <a:srgbClr val="2A345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07552-BCFE-4ECA-B376-468ED8249FF9}"/>
              </a:ext>
            </a:extLst>
          </p:cNvPr>
          <p:cNvSpPr txBox="1"/>
          <p:nvPr/>
        </p:nvSpPr>
        <p:spPr>
          <a:xfrm>
            <a:off x="820272" y="5069001"/>
            <a:ext cx="9973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900" b="1" dirty="0"/>
              <a:t>Since the Hamiltonian path problem is NP-complete, the reduction shows that the decision version, the question version of the Longest Path problem is also a NP-complete problem.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5CC6B8-2311-4E54-96FD-A816B1ED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tx1"/>
                </a:solidFill>
              </a:rPr>
              <a:t>What</a:t>
            </a: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does</a:t>
            </a: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algorithm</a:t>
            </a:r>
            <a:r>
              <a:rPr lang="tr-TR" b="1" dirty="0">
                <a:solidFill>
                  <a:schemeClr val="tx1"/>
                </a:solidFill>
              </a:rPr>
              <a:t> do?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778779-8B77-4E97-82B0-52F3DD99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create</a:t>
            </a:r>
            <a:r>
              <a:rPr lang="tr-TR" dirty="0">
                <a:solidFill>
                  <a:schemeClr val="tx1"/>
                </a:solidFill>
              </a:rPr>
              <a:t> a </a:t>
            </a:r>
            <a:r>
              <a:rPr lang="tr-TR" dirty="0" err="1">
                <a:solidFill>
                  <a:schemeClr val="tx1"/>
                </a:solidFill>
              </a:rPr>
              <a:t>random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graph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with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given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vertices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Generate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random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edges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between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vertices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with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Erdos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Renyl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algorithm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Removes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weakly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connected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edges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Chooses</a:t>
            </a:r>
            <a:r>
              <a:rPr lang="tr-TR" dirty="0">
                <a:solidFill>
                  <a:schemeClr val="tx1"/>
                </a:solidFill>
              </a:rPr>
              <a:t> a k </a:t>
            </a:r>
            <a:r>
              <a:rPr lang="tr-TR" dirty="0" err="1">
                <a:solidFill>
                  <a:schemeClr val="tx1"/>
                </a:solidFill>
              </a:rPr>
              <a:t>between</a:t>
            </a:r>
            <a:r>
              <a:rPr lang="tr-TR" dirty="0">
                <a:solidFill>
                  <a:schemeClr val="tx1"/>
                </a:solidFill>
              </a:rPr>
              <a:t> (1, V)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tries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obtain</a:t>
            </a:r>
            <a:r>
              <a:rPr lang="tr-TR" dirty="0">
                <a:solidFill>
                  <a:schemeClr val="tx1"/>
                </a:solidFill>
              </a:rPr>
              <a:t> a </a:t>
            </a:r>
            <a:r>
              <a:rPr lang="tr-TR" dirty="0" err="1">
                <a:solidFill>
                  <a:schemeClr val="tx1"/>
                </a:solidFill>
              </a:rPr>
              <a:t>longest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simple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path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including</a:t>
            </a:r>
            <a:r>
              <a:rPr lang="tr-TR" dirty="0">
                <a:solidFill>
                  <a:schemeClr val="tx1"/>
                </a:solidFill>
              </a:rPr>
              <a:t> k </a:t>
            </a:r>
            <a:r>
              <a:rPr lang="tr-TR" dirty="0" err="1">
                <a:solidFill>
                  <a:schemeClr val="tx1"/>
                </a:solidFill>
              </a:rPr>
              <a:t>edges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by</a:t>
            </a:r>
            <a:r>
              <a:rPr lang="tr-TR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tr-TR" dirty="0">
                <a:solidFill>
                  <a:schemeClr val="tx1"/>
                </a:solidFill>
              </a:rPr>
              <a:t>First </a:t>
            </a:r>
            <a:r>
              <a:rPr lang="tr-TR" dirty="0" err="1">
                <a:solidFill>
                  <a:schemeClr val="tx1"/>
                </a:solidFill>
              </a:rPr>
              <a:t>applies</a:t>
            </a:r>
            <a:r>
              <a:rPr lang="tr-TR" dirty="0">
                <a:solidFill>
                  <a:schemeClr val="tx1"/>
                </a:solidFill>
              </a:rPr>
              <a:t> DFS on </a:t>
            </a:r>
            <a:r>
              <a:rPr lang="tr-TR" dirty="0" err="1">
                <a:solidFill>
                  <a:schemeClr val="tx1"/>
                </a:solidFill>
              </a:rPr>
              <a:t>strongly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connected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edges</a:t>
            </a:r>
            <a:endParaRPr lang="tr-TR" dirty="0">
              <a:solidFill>
                <a:schemeClr val="tx1"/>
              </a:solidFill>
            </a:endParaRPr>
          </a:p>
          <a:p>
            <a:pPr lvl="1"/>
            <a:r>
              <a:rPr lang="tr-TR" dirty="0" err="1">
                <a:solidFill>
                  <a:schemeClr val="tx1"/>
                </a:solidFill>
              </a:rPr>
              <a:t>Then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applies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topological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sort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stack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observed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stack</a:t>
            </a:r>
            <a:endParaRPr lang="tr-TR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tr-TR" dirty="0" err="1">
                <a:solidFill>
                  <a:schemeClr val="tx1"/>
                </a:solidFill>
              </a:rPr>
              <a:t>Now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have</a:t>
            </a:r>
            <a:r>
              <a:rPr lang="tr-TR" dirty="0">
                <a:solidFill>
                  <a:schemeClr val="tx1"/>
                </a:solidFill>
              </a:rPr>
              <a:t> a </a:t>
            </a:r>
            <a:r>
              <a:rPr lang="tr-TR" dirty="0" err="1">
                <a:solidFill>
                  <a:schemeClr val="tx1"/>
                </a:solidFill>
              </a:rPr>
              <a:t>path</a:t>
            </a:r>
            <a:r>
              <a:rPr lang="tr-TR" dirty="0">
                <a:solidFill>
                  <a:schemeClr val="tx1"/>
                </a:solidFill>
              </a:rPr>
              <a:t>, it </a:t>
            </a:r>
            <a:r>
              <a:rPr lang="tr-TR" dirty="0" err="1">
                <a:solidFill>
                  <a:schemeClr val="tx1"/>
                </a:solidFill>
              </a:rPr>
              <a:t>checks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if</a:t>
            </a:r>
            <a:r>
              <a:rPr lang="tr-TR" dirty="0">
                <a:solidFill>
                  <a:schemeClr val="tx1"/>
                </a:solidFill>
              </a:rPr>
              <a:t> it is </a:t>
            </a:r>
            <a:r>
              <a:rPr lang="tr-TR" dirty="0" err="1">
                <a:solidFill>
                  <a:schemeClr val="tx1"/>
                </a:solidFill>
              </a:rPr>
              <a:t>bigger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current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path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current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path</a:t>
            </a:r>
            <a:r>
              <a:rPr lang="tr-TR" dirty="0">
                <a:solidFill>
                  <a:schemeClr val="tx1"/>
                </a:solidFill>
              </a:rPr>
              <a:t> is </a:t>
            </a:r>
            <a:r>
              <a:rPr lang="tr-TR" dirty="0" err="1">
                <a:solidFill>
                  <a:schemeClr val="tx1"/>
                </a:solidFill>
              </a:rPr>
              <a:t>replaced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28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26A3998F-42C1-409C-AADC-AFFD2BBD1F60}"/>
              </a:ext>
            </a:extLst>
          </p:cNvPr>
          <p:cNvSpPr txBox="1"/>
          <p:nvPr/>
        </p:nvSpPr>
        <p:spPr>
          <a:xfrm>
            <a:off x="510526" y="2628781"/>
            <a:ext cx="106275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solidFill>
                  <a:srgbClr val="161B2C"/>
                </a:solidFill>
                <a:latin typeface="Calibri Light (Başlıklar)"/>
              </a:rPr>
              <a:t>Algorithm </a:t>
            </a:r>
            <a:r>
              <a:rPr lang="tr-TR" sz="4600" b="1" spc="-5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7969C-1D8F-4BF8-8207-67DA292C6130}"/>
              </a:ext>
            </a:extLst>
          </p:cNvPr>
          <p:cNvSpPr txBox="1"/>
          <p:nvPr/>
        </p:nvSpPr>
        <p:spPr>
          <a:xfrm>
            <a:off x="8032376" y="3613219"/>
            <a:ext cx="3532095" cy="1442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EC0A5C57-E3D9-4F0F-BEB6-B42310225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896" y="2753630"/>
            <a:ext cx="550520" cy="5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6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C360B28-4AF7-4850-9AC9-2B8887A66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16" y="0"/>
            <a:ext cx="8387665" cy="6858000"/>
          </a:xfrm>
          <a:prstGeom prst="rect">
            <a:avLst/>
          </a:prstGeom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43F566FE-F2F7-4639-8E5A-75D1A2FC20FA}"/>
              </a:ext>
            </a:extLst>
          </p:cNvPr>
          <p:cNvCxnSpPr/>
          <p:nvPr/>
        </p:nvCxnSpPr>
        <p:spPr>
          <a:xfrm>
            <a:off x="2067339" y="159026"/>
            <a:ext cx="1083365" cy="0"/>
          </a:xfrm>
          <a:prstGeom prst="straightConnector1">
            <a:avLst/>
          </a:prstGeom>
          <a:ln>
            <a:noFill/>
            <a:tailEnd type="triangle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Ok: Sağ 6">
            <a:extLst>
              <a:ext uri="{FF2B5EF4-FFF2-40B4-BE49-F238E27FC236}">
                <a16:creationId xmlns:a16="http://schemas.microsoft.com/office/drawing/2014/main" id="{DE5E5726-6EA7-43F3-AABB-0A43FF57F72B}"/>
              </a:ext>
            </a:extLst>
          </p:cNvPr>
          <p:cNvSpPr/>
          <p:nvPr/>
        </p:nvSpPr>
        <p:spPr>
          <a:xfrm>
            <a:off x="4964830" y="73197"/>
            <a:ext cx="1007245" cy="10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3506119-47F5-46AB-A255-591285C4B625}"/>
              </a:ext>
            </a:extLst>
          </p:cNvPr>
          <p:cNvSpPr txBox="1"/>
          <p:nvPr/>
        </p:nvSpPr>
        <p:spPr>
          <a:xfrm>
            <a:off x="6068992" y="-30102"/>
            <a:ext cx="346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rgbClr val="F9F045"/>
                </a:solidFill>
                <a:latin typeface="Lato"/>
              </a:rPr>
              <a:t>since it is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constant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en-US" sz="1200" b="1" dirty="0">
                <a:solidFill>
                  <a:srgbClr val="F9F045"/>
                </a:solidFill>
                <a:latin typeface="Lato"/>
              </a:rPr>
              <a:t>: </a:t>
            </a:r>
            <a:r>
              <a:rPr lang="tr-TR" sz="1400" b="1" dirty="0">
                <a:solidFill>
                  <a:srgbClr val="F9F045"/>
                </a:solidFill>
                <a:latin typeface="Lato"/>
              </a:rPr>
              <a:t>O(1)</a:t>
            </a:r>
            <a:endParaRPr lang="tr-TR" sz="1200" b="1" dirty="0">
              <a:solidFill>
                <a:srgbClr val="F9F045"/>
              </a:solidFill>
              <a:latin typeface="Lato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8BC1925-5B1E-4F64-B7BA-F9720BD8C829}"/>
              </a:ext>
            </a:extLst>
          </p:cNvPr>
          <p:cNvSpPr/>
          <p:nvPr/>
        </p:nvSpPr>
        <p:spPr>
          <a:xfrm>
            <a:off x="6914148" y="597982"/>
            <a:ext cx="4439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F9F045"/>
                </a:solidFill>
                <a:latin typeface="Lato"/>
              </a:rPr>
              <a:t>  </a:t>
            </a:r>
            <a:r>
              <a:rPr lang="en-US" sz="1400" b="1" dirty="0">
                <a:solidFill>
                  <a:srgbClr val="F9F045"/>
                </a:solidFill>
                <a:latin typeface="Lato"/>
              </a:rPr>
              <a:t>O</a:t>
            </a:r>
            <a:r>
              <a:rPr lang="tr-TR" sz="1400" b="1" dirty="0">
                <a:solidFill>
                  <a:srgbClr val="F9F045"/>
                </a:solidFill>
                <a:latin typeface="Lato"/>
              </a:rPr>
              <a:t>(V+E) 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time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complexity</a:t>
            </a:r>
            <a:endParaRPr lang="tr-TR" sz="1200" dirty="0">
              <a:solidFill>
                <a:srgbClr val="F9F045"/>
              </a:solidFill>
              <a:latin typeface="Lato"/>
            </a:endParaRPr>
          </a:p>
        </p:txBody>
      </p:sp>
      <p:sp>
        <p:nvSpPr>
          <p:cNvPr id="10" name="Ok: Sağ 9">
            <a:extLst>
              <a:ext uri="{FF2B5EF4-FFF2-40B4-BE49-F238E27FC236}">
                <a16:creationId xmlns:a16="http://schemas.microsoft.com/office/drawing/2014/main" id="{40AE275B-5B35-4082-96D0-5EEEBC6EAABE}"/>
              </a:ext>
            </a:extLst>
          </p:cNvPr>
          <p:cNvSpPr/>
          <p:nvPr/>
        </p:nvSpPr>
        <p:spPr>
          <a:xfrm>
            <a:off x="6458602" y="722444"/>
            <a:ext cx="421453" cy="10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2999322D-D863-4021-B6A5-571B968D22F0}"/>
              </a:ext>
            </a:extLst>
          </p:cNvPr>
          <p:cNvSpPr/>
          <p:nvPr/>
        </p:nvSpPr>
        <p:spPr>
          <a:xfrm rot="7968685">
            <a:off x="3066388" y="1326786"/>
            <a:ext cx="956508" cy="136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1A11DCFB-B967-45C0-9B36-E5DB48B5EE33}"/>
              </a:ext>
            </a:extLst>
          </p:cNvPr>
          <p:cNvSpPr/>
          <p:nvPr/>
        </p:nvSpPr>
        <p:spPr>
          <a:xfrm>
            <a:off x="2772790" y="1792412"/>
            <a:ext cx="1374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Position nodes using </a:t>
            </a:r>
            <a:r>
              <a:rPr lang="en-US" sz="1200" b="0" i="0" dirty="0" err="1">
                <a:solidFill>
                  <a:srgbClr val="F9F045"/>
                </a:solidFill>
                <a:effectLst/>
                <a:latin typeface="Lato"/>
              </a:rPr>
              <a:t>Fruchterman-Reingold</a:t>
            </a:r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 force-directed algorithm.</a:t>
            </a:r>
            <a:r>
              <a:rPr lang="tr-TR" sz="1200" b="0" i="0" dirty="0">
                <a:solidFill>
                  <a:srgbClr val="F9F045"/>
                </a:solidFill>
                <a:effectLst/>
                <a:latin typeface="Lato"/>
              </a:rPr>
              <a:t> </a:t>
            </a:r>
            <a:r>
              <a:rPr lang="tr-TR" sz="1200" b="0" i="0" dirty="0" err="1">
                <a:solidFill>
                  <a:srgbClr val="F9F045"/>
                </a:solidFill>
                <a:effectLst/>
                <a:latin typeface="Lato"/>
              </a:rPr>
              <a:t>See</a:t>
            </a:r>
            <a:r>
              <a:rPr lang="tr-TR" sz="1200" b="0" i="0" dirty="0">
                <a:solidFill>
                  <a:srgbClr val="F9F045"/>
                </a:solidFill>
                <a:effectLst/>
                <a:latin typeface="Lato"/>
              </a:rPr>
              <a:t> </a:t>
            </a:r>
            <a:r>
              <a:rPr lang="tr-TR" sz="1200" b="0" i="0" dirty="0" err="1">
                <a:solidFill>
                  <a:srgbClr val="F9F045"/>
                </a:solidFill>
                <a:effectLst/>
                <a:latin typeface="Lato"/>
              </a:rPr>
              <a:t>next</a:t>
            </a:r>
            <a:r>
              <a:rPr lang="tr-TR" sz="1200" b="0" i="0" dirty="0">
                <a:solidFill>
                  <a:srgbClr val="F9F045"/>
                </a:solidFill>
                <a:effectLst/>
                <a:latin typeface="Lato"/>
              </a:rPr>
              <a:t> </a:t>
            </a:r>
            <a:r>
              <a:rPr lang="tr-TR" sz="1200" b="0" i="0" dirty="0" err="1">
                <a:solidFill>
                  <a:srgbClr val="F9F045"/>
                </a:solidFill>
                <a:effectLst/>
                <a:latin typeface="Lato"/>
              </a:rPr>
              <a:t>page</a:t>
            </a:r>
            <a:r>
              <a:rPr lang="tr-TR" sz="1200" b="0" i="0" dirty="0">
                <a:solidFill>
                  <a:srgbClr val="F9F045"/>
                </a:solidFill>
                <a:effectLst/>
                <a:latin typeface="Lato"/>
              </a:rPr>
              <a:t> </a:t>
            </a:r>
            <a:r>
              <a:rPr lang="tr-TR" sz="1200" b="0" i="0" dirty="0" err="1">
                <a:solidFill>
                  <a:srgbClr val="F9F045"/>
                </a:solidFill>
                <a:effectLst/>
                <a:latin typeface="Lato"/>
              </a:rPr>
              <a:t>for</a:t>
            </a:r>
            <a:r>
              <a:rPr lang="tr-TR" sz="1200" b="0" i="0" dirty="0">
                <a:solidFill>
                  <a:srgbClr val="F9F045"/>
                </a:solidFill>
                <a:effectLst/>
                <a:latin typeface="Lato"/>
              </a:rPr>
              <a:t> </a:t>
            </a:r>
            <a:r>
              <a:rPr lang="tr-TR" sz="1200" b="0" i="0" dirty="0" err="1">
                <a:solidFill>
                  <a:srgbClr val="F9F045"/>
                </a:solidFill>
                <a:effectLst/>
                <a:latin typeface="Lato"/>
              </a:rPr>
              <a:t>details</a:t>
            </a:r>
            <a:endParaRPr lang="tr-TR" sz="1200" dirty="0">
              <a:solidFill>
                <a:srgbClr val="F9F045"/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2173FBE0-C94D-42E2-BA0A-49389F4C108B}"/>
              </a:ext>
            </a:extLst>
          </p:cNvPr>
          <p:cNvSpPr/>
          <p:nvPr/>
        </p:nvSpPr>
        <p:spPr>
          <a:xfrm>
            <a:off x="8647358" y="1608884"/>
            <a:ext cx="2514989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A single path can be found in </a:t>
            </a:r>
            <a:r>
              <a:rPr lang="en-US" sz="1200" b="1" i="0" dirty="0">
                <a:solidFill>
                  <a:srgbClr val="F9F045"/>
                </a:solidFill>
                <a:effectLst/>
                <a:latin typeface="Lato"/>
              </a:rPr>
              <a:t>(</a:t>
            </a:r>
            <a:r>
              <a:rPr lang="en-US" sz="1300" b="1" i="0" dirty="0">
                <a:solidFill>
                  <a:srgbClr val="F9F045"/>
                </a:solidFill>
                <a:effectLst/>
                <a:latin typeface="Lato"/>
              </a:rPr>
              <a:t>O(V+E)) </a:t>
            </a:r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time </a:t>
            </a:r>
          </a:p>
          <a:p>
            <a:r>
              <a:rPr lang="en-US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but the number of simple paths in a graph can be very large, </a:t>
            </a:r>
            <a:r>
              <a:rPr lang="en-US" sz="1200" b="1" i="0" dirty="0">
                <a:solidFill>
                  <a:srgbClr val="F9F045"/>
                </a:solidFill>
                <a:effectLst/>
                <a:latin typeface="Lato"/>
              </a:rPr>
              <a:t>e.g. (O(</a:t>
            </a:r>
            <a:r>
              <a:rPr lang="tr-TR" sz="1200" b="1" dirty="0">
                <a:solidFill>
                  <a:srgbClr val="F9F045"/>
                </a:solidFill>
                <a:latin typeface="Lato"/>
              </a:rPr>
              <a:t>V</a:t>
            </a:r>
            <a:r>
              <a:rPr lang="en-US" sz="1200" b="1" i="0" dirty="0">
                <a:solidFill>
                  <a:srgbClr val="F9F045"/>
                </a:solidFill>
                <a:effectLst/>
                <a:latin typeface="Lato"/>
              </a:rPr>
              <a:t>!))  </a:t>
            </a:r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in the complete graph of order </a:t>
            </a:r>
            <a:r>
              <a:rPr lang="tr-TR" sz="1200" b="0" i="0" dirty="0">
                <a:solidFill>
                  <a:srgbClr val="F9F045"/>
                </a:solidFill>
                <a:effectLst/>
                <a:latin typeface="Lato"/>
              </a:rPr>
              <a:t>V</a:t>
            </a:r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.</a:t>
            </a:r>
            <a:endParaRPr lang="tr-TR" sz="1200" dirty="0">
              <a:solidFill>
                <a:srgbClr val="F9F045"/>
              </a:solidFill>
              <a:latin typeface="Lato"/>
            </a:endParaRPr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10C7035C-1C14-4739-B830-C52134E14375}"/>
              </a:ext>
            </a:extLst>
          </p:cNvPr>
          <p:cNvSpPr/>
          <p:nvPr/>
        </p:nvSpPr>
        <p:spPr>
          <a:xfrm>
            <a:off x="8166578" y="2102166"/>
            <a:ext cx="480780" cy="11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3BC1F041-90CB-4F25-A9BF-8B1578684BF4}"/>
              </a:ext>
            </a:extLst>
          </p:cNvPr>
          <p:cNvSpPr/>
          <p:nvPr/>
        </p:nvSpPr>
        <p:spPr>
          <a:xfrm>
            <a:off x="10359619" y="4066129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i="0" dirty="0">
                <a:solidFill>
                  <a:srgbClr val="F9F045"/>
                </a:solidFill>
                <a:effectLst/>
                <a:latin typeface="Lato"/>
              </a:rPr>
              <a:t>O(V+E)</a:t>
            </a:r>
            <a:endParaRPr lang="tr-TR" sz="1400" b="1" dirty="0">
              <a:solidFill>
                <a:srgbClr val="F9F045"/>
              </a:solidFill>
            </a:endParaRPr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E04D0BEE-1467-41AD-AE36-FC54702E4202}"/>
              </a:ext>
            </a:extLst>
          </p:cNvPr>
          <p:cNvSpPr/>
          <p:nvPr/>
        </p:nvSpPr>
        <p:spPr>
          <a:xfrm>
            <a:off x="9904852" y="4169691"/>
            <a:ext cx="429038" cy="10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k: Sağ 16">
            <a:extLst>
              <a:ext uri="{FF2B5EF4-FFF2-40B4-BE49-F238E27FC236}">
                <a16:creationId xmlns:a16="http://schemas.microsoft.com/office/drawing/2014/main" id="{53907146-3D19-4DC2-9B42-34A115399952}"/>
              </a:ext>
            </a:extLst>
          </p:cNvPr>
          <p:cNvSpPr/>
          <p:nvPr/>
        </p:nvSpPr>
        <p:spPr>
          <a:xfrm>
            <a:off x="6656424" y="3793296"/>
            <a:ext cx="447261" cy="10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6E619C13-E1CA-463A-A176-C66F76766F5B}"/>
              </a:ext>
            </a:extLst>
          </p:cNvPr>
          <p:cNvSpPr/>
          <p:nvPr/>
        </p:nvSpPr>
        <p:spPr>
          <a:xfrm>
            <a:off x="7103685" y="367732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rgbClr val="F9F045"/>
                </a:solidFill>
              </a:rPr>
              <a:t>O(V)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F86F7E2-FDEA-4015-9A4A-B1DEA212237E}"/>
              </a:ext>
            </a:extLst>
          </p:cNvPr>
          <p:cNvSpPr txBox="1"/>
          <p:nvPr/>
        </p:nvSpPr>
        <p:spPr>
          <a:xfrm>
            <a:off x="49466" y="109380"/>
            <a:ext cx="4001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61B2C"/>
                </a:solidFill>
              </a:rPr>
              <a:t>First Part of </a:t>
            </a:r>
          </a:p>
          <a:p>
            <a:r>
              <a:rPr lang="en-US" sz="3200" b="1" dirty="0">
                <a:solidFill>
                  <a:srgbClr val="161B2C"/>
                </a:solidFill>
              </a:rPr>
              <a:t>The Analysis:</a:t>
            </a:r>
            <a:endParaRPr lang="tr-TR" sz="3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19BB9B49-940D-4A37-BCC2-B32569C9C8E3}"/>
              </a:ext>
            </a:extLst>
          </p:cNvPr>
          <p:cNvSpPr/>
          <p:nvPr/>
        </p:nvSpPr>
        <p:spPr>
          <a:xfrm>
            <a:off x="2747061" y="3294218"/>
            <a:ext cx="12602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>
                <a:solidFill>
                  <a:srgbClr val="F9F045"/>
                </a:solidFill>
                <a:latin typeface="Lato"/>
              </a:rPr>
              <a:t>O(V</a:t>
            </a:r>
            <a:r>
              <a:rPr lang="tr-TR" sz="1400" b="1" baseline="30000" dirty="0">
                <a:solidFill>
                  <a:srgbClr val="F9F045"/>
                </a:solidFill>
                <a:latin typeface="Lato"/>
              </a:rPr>
              <a:t>2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)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for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regular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, </a:t>
            </a:r>
          </a:p>
          <a:p>
            <a:r>
              <a:rPr lang="tr-TR" sz="1400" b="1" dirty="0">
                <a:solidFill>
                  <a:srgbClr val="F9F045"/>
                </a:solidFill>
                <a:latin typeface="Lato"/>
              </a:rPr>
              <a:t>O(V)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for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sparse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and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uniformly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distributed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(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vertices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)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graphs</a:t>
            </a:r>
            <a:r>
              <a:rPr lang="en-US" sz="1200" dirty="0">
                <a:solidFill>
                  <a:srgbClr val="F9F045"/>
                </a:solidFill>
                <a:latin typeface="Lato"/>
              </a:rPr>
              <a:t>.</a:t>
            </a:r>
            <a:endParaRPr lang="tr-TR" sz="1200" dirty="0">
              <a:solidFill>
                <a:srgbClr val="F9F0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 animBg="1"/>
      <p:bldP spid="3" grpId="0"/>
      <p:bldP spid="18" grpId="0"/>
    </p:bldLst>
  </p:timing>
</p:sld>
</file>

<file path=ppt/theme/theme1.xml><?xml version="1.0" encoding="utf-8"?>
<a:theme xmlns:a="http://schemas.openxmlformats.org/drawingml/2006/main" name="Retrospect">
  <a:themeElements>
    <a:clrScheme name="Custom 18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24163"/>
      </a:accent1>
      <a:accent2>
        <a:srgbClr val="75B5E4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1317</Words>
  <Application>Microsoft Office PowerPoint</Application>
  <PresentationFormat>Geniş ekran</PresentationFormat>
  <Paragraphs>128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Calibri Light (Başlıklar)</vt:lpstr>
      <vt:lpstr>Lato</vt:lpstr>
      <vt:lpstr>Wingdings</vt:lpstr>
      <vt:lpstr>Retrospect</vt:lpstr>
      <vt:lpstr>Office Theme</vt:lpstr>
      <vt:lpstr>LONGEST PATH PROBLEM</vt:lpstr>
      <vt:lpstr>PowerPoint Sunusu</vt:lpstr>
      <vt:lpstr>PowerPoint Sunusu</vt:lpstr>
      <vt:lpstr>PowerPoint Sunusu</vt:lpstr>
      <vt:lpstr>PowerPoint Sunusu</vt:lpstr>
      <vt:lpstr>PowerPoint Sunusu</vt:lpstr>
      <vt:lpstr>What does algorithm do?</vt:lpstr>
      <vt:lpstr>PowerPoint Sunusu</vt:lpstr>
      <vt:lpstr>PowerPoint Sunusu</vt:lpstr>
      <vt:lpstr>PowerPoint Sunusu</vt:lpstr>
      <vt:lpstr>Fruchterman - Reingold Algorithm:</vt:lpstr>
      <vt:lpstr>PowerPoint Sunusu</vt:lpstr>
      <vt:lpstr>GenerateStateCandidate Function Analysis</vt:lpstr>
      <vt:lpstr>PowerPoint Sunusu</vt:lpstr>
      <vt:lpstr>Time Complexity </vt:lpstr>
      <vt:lpstr>Experimental Analysis – Average Success Rate</vt:lpstr>
      <vt:lpstr>Success Rate</vt:lpstr>
      <vt:lpstr>Experimental Measurement of Running Time for 100 Instances</vt:lpstr>
      <vt:lpstr>Experimental Measurement of Running Time for 200 Instances</vt:lpstr>
      <vt:lpstr>Experimental Measurement of Running Time for 500 Instances</vt:lpstr>
      <vt:lpstr>Testing</vt:lpstr>
      <vt:lpstr>Some Results</vt:lpstr>
      <vt:lpstr>Some Results: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gulce</dc:creator>
  <cp:lastModifiedBy> </cp:lastModifiedBy>
  <cp:revision>58</cp:revision>
  <dcterms:created xsi:type="dcterms:W3CDTF">2019-12-17T14:01:29Z</dcterms:created>
  <dcterms:modified xsi:type="dcterms:W3CDTF">2019-12-20T12:50:32Z</dcterms:modified>
</cp:coreProperties>
</file>