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90" r:id="rId4"/>
    <p:sldId id="276" r:id="rId5"/>
    <p:sldId id="277" r:id="rId6"/>
    <p:sldId id="273" r:id="rId7"/>
    <p:sldId id="272" r:id="rId8"/>
    <p:sldId id="285" r:id="rId9"/>
    <p:sldId id="286" r:id="rId10"/>
    <p:sldId id="278" r:id="rId11"/>
    <p:sldId id="279" r:id="rId12"/>
    <p:sldId id="270" r:id="rId13"/>
    <p:sldId id="275" r:id="rId14"/>
    <p:sldId id="282" r:id="rId15"/>
    <p:sldId id="287" r:id="rId16"/>
    <p:sldId id="291" r:id="rId17"/>
    <p:sldId id="288" r:id="rId18"/>
    <p:sldId id="289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endParaRPr lang="en-US" sz="1700" b="1" dirty="0">
            <a:latin typeface="Questrial"/>
          </a:endParaRPr>
        </a:p>
        <a:p>
          <a:pPr algn="l"/>
          <a:r>
            <a:rPr lang="en-US" sz="2000" b="1" dirty="0">
              <a:latin typeface="Questrial"/>
            </a:rPr>
            <a:t>Crime &gt;&gt; NYPD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Not enough reliable data</a:t>
          </a:r>
        </a:p>
        <a:p>
          <a:pPr algn="l"/>
          <a:r>
            <a:rPr lang="en-US" sz="2000" dirty="0">
              <a:latin typeface="Questrial"/>
            </a:rPr>
            <a:t>- No available precinct mapping</a:t>
          </a:r>
        </a:p>
        <a:p>
          <a:pPr algn="ctr"/>
          <a:endParaRPr lang="en-US" sz="1700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baseline="0" dirty="0">
              <a:latin typeface="Questrial"/>
            </a:rPr>
            <a:t>Opportunity Zone</a:t>
          </a:r>
          <a:r>
            <a:rPr lang="en-US" sz="2000" baseline="0" dirty="0">
              <a:latin typeface="Questrial"/>
            </a:rPr>
            <a:t> </a:t>
          </a:r>
          <a:r>
            <a:rPr lang="en-US" sz="2000" b="1" baseline="0" dirty="0">
              <a:latin typeface="Questrial"/>
            </a:rPr>
            <a:t>&gt;&gt;  NY State</a:t>
          </a:r>
        </a:p>
        <a:p>
          <a:pPr algn="l"/>
          <a:r>
            <a:rPr lang="en-US" sz="2000" baseline="0" dirty="0">
              <a:latin typeface="Questrial"/>
            </a:rPr>
            <a:t>Challenges :  </a:t>
          </a:r>
        </a:p>
        <a:p>
          <a:pPr algn="l"/>
          <a:r>
            <a:rPr lang="en-US" sz="2000" baseline="0" dirty="0">
              <a:latin typeface="Questrial"/>
            </a:rPr>
            <a:t>- Only available as a PDF</a:t>
          </a: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Sales &gt;&gt; NYC DOF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Unexpected data types</a:t>
          </a:r>
        </a:p>
        <a:p>
          <a:pPr algn="l"/>
          <a:r>
            <a:rPr lang="en-US" sz="2000" dirty="0">
              <a:latin typeface="Questrial"/>
            </a:rPr>
            <a:t>- Errors merging </a:t>
          </a:r>
          <a:r>
            <a:rPr lang="en-US" sz="2000" dirty="0" err="1">
              <a:latin typeface="Questrial"/>
            </a:rPr>
            <a:t>dataframes</a:t>
          </a:r>
          <a:endParaRPr lang="en-US" sz="20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Income</a:t>
          </a:r>
          <a:r>
            <a:rPr lang="en-US" sz="2000" dirty="0">
              <a:latin typeface="Questrial"/>
            </a:rPr>
            <a:t>  </a:t>
          </a:r>
          <a:r>
            <a:rPr lang="en-US" sz="2000" b="1" dirty="0">
              <a:latin typeface="Questrial"/>
            </a:rPr>
            <a:t>&gt;&gt; IRS</a:t>
          </a: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Inconsistent data structures</a:t>
          </a:r>
        </a:p>
        <a:p>
          <a:pPr algn="l"/>
          <a:r>
            <a:rPr lang="en-US" sz="2000" dirty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879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Income</a:t>
          </a:r>
          <a:r>
            <a:rPr lang="en-US" sz="2000" kern="1200" dirty="0">
              <a:latin typeface="Questrial"/>
            </a:rPr>
            <a:t>  </a:t>
          </a:r>
          <a:r>
            <a:rPr lang="en-US" sz="2000" b="1" kern="1200" dirty="0">
              <a:latin typeface="Questrial"/>
            </a:rPr>
            <a:t>&gt;&gt; IRS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Inconsistent data structures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Dealing with several data files</a:t>
          </a:r>
        </a:p>
      </dsp:txBody>
      <dsp:txXfrm>
        <a:off x="879" y="448383"/>
        <a:ext cx="3428834" cy="2057300"/>
      </dsp:txXfrm>
    </dsp:sp>
    <dsp:sp modelId="{06541338-3932-4C7E-9908-1942581BA07D}">
      <dsp:nvSpPr>
        <dsp:cNvPr id="0" name=""/>
        <dsp:cNvSpPr/>
      </dsp:nvSpPr>
      <dsp:spPr>
        <a:xfrm>
          <a:off x="3772597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Sales &gt;&gt; NYC DOF</a:t>
          </a:r>
          <a:endParaRPr lang="en-US" sz="2000" kern="1200" dirty="0">
            <a:latin typeface="Questrial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Unexpected data types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Errors merging </a:t>
          </a:r>
          <a:r>
            <a:rPr lang="en-US" sz="2000" kern="1200" dirty="0" err="1">
              <a:latin typeface="Questrial"/>
            </a:rPr>
            <a:t>dataframes</a:t>
          </a:r>
          <a:endParaRPr lang="en-US" sz="2000" kern="1200" dirty="0">
            <a:latin typeface="Questrial"/>
          </a:endParaRPr>
        </a:p>
      </dsp:txBody>
      <dsp:txXfrm>
        <a:off x="3772597" y="448383"/>
        <a:ext cx="3428834" cy="2057300"/>
      </dsp:txXfrm>
    </dsp:sp>
    <dsp:sp modelId="{934ED973-1803-4FC8-B34C-AD15C19E8FBD}">
      <dsp:nvSpPr>
        <dsp:cNvPr id="0" name=""/>
        <dsp:cNvSpPr/>
      </dsp:nvSpPr>
      <dsp:spPr>
        <a:xfrm>
          <a:off x="879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Questrial"/>
            </a:rPr>
            <a:t>Opportunity Zone</a:t>
          </a:r>
          <a:r>
            <a:rPr lang="en-US" sz="2000" kern="1200" baseline="0" dirty="0">
              <a:latin typeface="Questrial"/>
            </a:rPr>
            <a:t> </a:t>
          </a:r>
          <a:r>
            <a:rPr lang="en-US" sz="2000" b="1" kern="1200" baseline="0" dirty="0">
              <a:latin typeface="Questrial"/>
            </a:rPr>
            <a:t>&gt;&gt;  NY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- Only available as a PDF</a:t>
          </a:r>
        </a:p>
      </dsp:txBody>
      <dsp:txXfrm>
        <a:off x="879" y="2848567"/>
        <a:ext cx="3428834" cy="2057300"/>
      </dsp:txXfrm>
    </dsp:sp>
    <dsp:sp modelId="{9C5162CE-84C5-4E00-A631-672D63BAD04B}">
      <dsp:nvSpPr>
        <dsp:cNvPr id="0" name=""/>
        <dsp:cNvSpPr/>
      </dsp:nvSpPr>
      <dsp:spPr>
        <a:xfrm>
          <a:off x="3772597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Crime &gt;&gt; NYPD</a:t>
          </a:r>
          <a:endParaRPr lang="en-US" sz="2000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Not enough reliable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 available precinct mapping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72597" y="2848567"/>
        <a:ext cx="3428834" cy="205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3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868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29250" y="20567"/>
        <a:ext cx="2554273" cy="661090"/>
      </dsp:txXfrm>
    </dsp:sp>
    <dsp:sp modelId="{B803D4B7-12DD-0B48-88C1-8C1FAF8BF1E3}">
      <dsp:nvSpPr>
        <dsp:cNvPr id="0" name=""/>
        <dsp:cNvSpPr/>
      </dsp:nvSpPr>
      <dsp:spPr>
        <a:xfrm>
          <a:off x="286363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3631" y="158013"/>
        <a:ext cx="385158" cy="386196"/>
      </dsp:txXfrm>
    </dsp:sp>
    <dsp:sp modelId="{F80820BC-CB52-7442-961E-DD497D8F5AB3}">
      <dsp:nvSpPr>
        <dsp:cNvPr id="0" name=""/>
        <dsp:cNvSpPr/>
      </dsp:nvSpPr>
      <dsp:spPr>
        <a:xfrm>
          <a:off x="364225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2820" y="20567"/>
        <a:ext cx="2554273" cy="661090"/>
      </dsp:txXfrm>
    </dsp:sp>
    <dsp:sp modelId="{1613E343-1D83-9D47-A010-ED16899BF04D}">
      <dsp:nvSpPr>
        <dsp:cNvPr id="0" name=""/>
        <dsp:cNvSpPr/>
      </dsp:nvSpPr>
      <dsp:spPr>
        <a:xfrm>
          <a:off x="649720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7201" y="158013"/>
        <a:ext cx="385158" cy="386196"/>
      </dsp:txXfrm>
    </dsp:sp>
    <dsp:sp modelId="{2132A068-EDCB-5648-8F37-52B038598451}">
      <dsp:nvSpPr>
        <dsp:cNvPr id="0" name=""/>
        <dsp:cNvSpPr/>
      </dsp:nvSpPr>
      <dsp:spPr>
        <a:xfrm>
          <a:off x="727582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6390" y="20567"/>
        <a:ext cx="2554273" cy="66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F412-BB4C-4089-8A0B-E29F9D209C79}"/>
              </a:ext>
            </a:extLst>
          </p:cNvPr>
          <p:cNvSpPr txBox="1"/>
          <p:nvPr/>
        </p:nvSpPr>
        <p:spPr>
          <a:xfrm>
            <a:off x="296984" y="425439"/>
            <a:ext cx="9026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NYC Neighborhoods 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transformation </a:t>
            </a:r>
            <a:r>
              <a:rPr lang="en-US" sz="6000" dirty="0">
                <a:solidFill>
                  <a:schemeClr val="bg2"/>
                </a:solidFill>
                <a:latin typeface="Questrial" panose="02000000000000000000"/>
              </a:rPr>
              <a:t>&amp;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CC690-1511-44BA-BF91-08702C436D11}"/>
              </a:ext>
            </a:extLst>
          </p:cNvPr>
          <p:cNvSpPr txBox="1"/>
          <p:nvPr/>
        </p:nvSpPr>
        <p:spPr>
          <a:xfrm>
            <a:off x="8346830" y="5228492"/>
            <a:ext cx="3470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Questrial" panose="02000000000000000000"/>
              </a:rPr>
              <a:t>JC Soliman</a:t>
            </a:r>
          </a:p>
          <a:p>
            <a:pPr algn="r"/>
            <a:r>
              <a:rPr lang="en-US" sz="2800" b="1" dirty="0">
                <a:latin typeface="Questrial" panose="02000000000000000000"/>
              </a:rPr>
              <a:t>Emmy Kuo</a:t>
            </a:r>
          </a:p>
          <a:p>
            <a:pPr algn="r"/>
            <a:r>
              <a:rPr lang="en-US" sz="2800" b="1" dirty="0" err="1">
                <a:latin typeface="Questrial" panose="02000000000000000000"/>
              </a:rPr>
              <a:t>Michana</a:t>
            </a:r>
            <a:r>
              <a:rPr lang="en-US" sz="2800" b="1" dirty="0">
                <a:latin typeface="Questrial" panose="02000000000000000000"/>
              </a:rPr>
              <a:t> </a:t>
            </a:r>
            <a:r>
              <a:rPr lang="en-US" sz="2800" b="1" dirty="0" err="1">
                <a:latin typeface="Questrial" panose="02000000000000000000"/>
              </a:rPr>
              <a:t>Pubien</a:t>
            </a:r>
            <a:endParaRPr lang="en-US" sz="2800" b="1" dirty="0"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98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48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955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measuring </a:t>
            </a:r>
            <a:r>
              <a:rPr lang="en-US" sz="6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growth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1620766" y="2102337"/>
            <a:ext cx="8789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average rate of change per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3 year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5 years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comparing the recent ROC to the historic ROC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86F8F689-BFBB-6D43-BC26-9867A7BD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188" y="318474"/>
            <a:ext cx="1783863" cy="17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1382398" y="2106281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0E85-E34F-48BC-A89C-CEC8C015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15"/>
          <a:stretch/>
        </p:blipFill>
        <p:spPr>
          <a:xfrm>
            <a:off x="2597445" y="2349145"/>
            <a:ext cx="6251860" cy="32333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0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B7B9D-2AEE-4170-865C-8B107EB5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1" r="17505"/>
          <a:stretch/>
        </p:blipFill>
        <p:spPr>
          <a:xfrm>
            <a:off x="1000355" y="2579870"/>
            <a:ext cx="9886393" cy="1122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05406-4C85-4E27-9164-2EA278FD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6" r="18993"/>
          <a:stretch/>
        </p:blipFill>
        <p:spPr>
          <a:xfrm>
            <a:off x="1164483" y="4405921"/>
            <a:ext cx="9401782" cy="112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78420-B754-4676-ACA9-8B61DAB23A99}"/>
              </a:ext>
            </a:extLst>
          </p:cNvPr>
          <p:cNvSpPr txBox="1"/>
          <p:nvPr/>
        </p:nvSpPr>
        <p:spPr>
          <a:xfrm>
            <a:off x="823598" y="3912278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42291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15149"/>
            <a:ext cx="644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Incorporating Opportunity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ACAD-C19D-4F7C-9406-D47754A7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3" r="23173"/>
          <a:stretch/>
        </p:blipFill>
        <p:spPr>
          <a:xfrm>
            <a:off x="1034624" y="2882593"/>
            <a:ext cx="5728677" cy="77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33511-E858-4E92-B96F-2427E53F5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 r="13362"/>
          <a:stretch/>
        </p:blipFill>
        <p:spPr>
          <a:xfrm>
            <a:off x="1034624" y="3857449"/>
            <a:ext cx="7829600" cy="77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BF24E-1229-4AB6-AC62-DA55A35E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74" r="12074"/>
          <a:stretch/>
        </p:blipFill>
        <p:spPr>
          <a:xfrm>
            <a:off x="1034624" y="5005223"/>
            <a:ext cx="7939360" cy="775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026E14-5F40-4007-8EC6-5C136D35C39C}"/>
              </a:ext>
            </a:extLst>
          </p:cNvPr>
          <p:cNvSpPr txBox="1"/>
          <p:nvPr/>
        </p:nvSpPr>
        <p:spPr>
          <a:xfrm>
            <a:off x="823598" y="2528772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A8FBF-F9FE-4041-9CB0-1092C2F199D5}"/>
              </a:ext>
            </a:extLst>
          </p:cNvPr>
          <p:cNvSpPr txBox="1"/>
          <p:nvPr/>
        </p:nvSpPr>
        <p:spPr>
          <a:xfrm>
            <a:off x="823598" y="3467454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EB245-FE34-4A97-9A5D-4DB09D35E754}"/>
              </a:ext>
            </a:extLst>
          </p:cNvPr>
          <p:cNvSpPr txBox="1"/>
          <p:nvPr/>
        </p:nvSpPr>
        <p:spPr>
          <a:xfrm>
            <a:off x="823598" y="4601958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F0055-7401-43EF-9F3D-6AB77C5F4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3" r="56968"/>
          <a:stretch/>
        </p:blipFill>
        <p:spPr>
          <a:xfrm>
            <a:off x="8779334" y="2258004"/>
            <a:ext cx="2961028" cy="1337073"/>
          </a:xfrm>
          <a:prstGeom prst="rect">
            <a:avLst/>
          </a:prstGeom>
          <a:ln w="3175" cap="rnd">
            <a:solidFill>
              <a:schemeClr val="bg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5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2020277" y="2096586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Soundview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Gowanus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Woodhaven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East Tremont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Rego</a:t>
            </a:r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 Park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1A71-F319-4120-A2A8-0F55550E9AFC}"/>
              </a:ext>
            </a:extLst>
          </p:cNvPr>
          <p:cNvSpPr txBox="1"/>
          <p:nvPr/>
        </p:nvSpPr>
        <p:spPr>
          <a:xfrm>
            <a:off x="6541477" y="2096587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Jamaica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Longwood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Crotona Park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Redhook</a:t>
            </a:r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Corona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2138C-B552-469A-8BCD-4B83625EDD6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neighborhoods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EB14-E40A-46D8-8F07-1924CE8083BF}"/>
              </a:ext>
            </a:extLst>
          </p:cNvPr>
          <p:cNvSpPr txBox="1"/>
          <p:nvPr/>
        </p:nvSpPr>
        <p:spPr>
          <a:xfrm>
            <a:off x="1711477" y="1120676"/>
            <a:ext cx="8307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Questrial" panose="02000000000000000000"/>
              </a:rPr>
              <a:t>What neighborhoods should we invest in?</a:t>
            </a:r>
          </a:p>
        </p:txBody>
      </p:sp>
    </p:spTree>
    <p:extLst>
      <p:ext uri="{BB962C8B-B14F-4D97-AF65-F5344CB8AC3E}">
        <p14:creationId xmlns:p14="http://schemas.microsoft.com/office/powerpoint/2010/main" val="204397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107751" y="2121912"/>
            <a:ext cx="10664942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3934120" y="2270742"/>
            <a:ext cx="510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exploration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9B873F-6AF2-406F-8C7B-D7811480473C}"/>
              </a:ext>
            </a:extLst>
          </p:cNvPr>
          <p:cNvGraphicFramePr/>
          <p:nvPr/>
        </p:nvGraphicFramePr>
        <p:xfrm>
          <a:off x="2325021" y="1355136"/>
          <a:ext cx="7202311" cy="535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image.png">
            <a:extLst>
              <a:ext uri="{FF2B5EF4-FFF2-40B4-BE49-F238E27FC236}">
                <a16:creationId xmlns:a16="http://schemas.microsoft.com/office/drawing/2014/main" id="{6CC187E9-345C-4529-A23D-7C6EC1B7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87" y="4798560"/>
            <a:ext cx="2326545" cy="9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image.png">
            <a:extLst>
              <a:ext uri="{FF2B5EF4-FFF2-40B4-BE49-F238E27FC236}">
                <a16:creationId xmlns:a16="http://schemas.microsoft.com/office/drawing/2014/main" id="{F46E5E34-3877-4C96-95EA-FCF42DCE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3" y="1919110"/>
            <a:ext cx="1328024" cy="17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image.png">
            <a:extLst>
              <a:ext uri="{FF2B5EF4-FFF2-40B4-BE49-F238E27FC236}">
                <a16:creationId xmlns:a16="http://schemas.microsoft.com/office/drawing/2014/main" id="{6953A4AA-15CC-46E8-8862-48B0966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4" y="2117251"/>
            <a:ext cx="3204201" cy="12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image.png">
            <a:extLst>
              <a:ext uri="{FF2B5EF4-FFF2-40B4-BE49-F238E27FC236}">
                <a16:creationId xmlns:a16="http://schemas.microsoft.com/office/drawing/2014/main" id="{7783285C-9869-4CCE-BE53-D08DF87B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8" y="4560795"/>
            <a:ext cx="1980731" cy="11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7287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crime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3FBCD-0250-F244-B72B-DAC9DD08C468}"/>
              </a:ext>
            </a:extLst>
          </p:cNvPr>
          <p:cNvGrpSpPr/>
          <p:nvPr/>
        </p:nvGrpSpPr>
        <p:grpSpPr>
          <a:xfrm>
            <a:off x="541408" y="1866334"/>
            <a:ext cx="11278058" cy="4613441"/>
            <a:chOff x="541408" y="1866334"/>
            <a:chExt cx="11278058" cy="4613441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FF15221B-E7DD-4A0A-A326-07D4FCDDC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50"/>
            <a:stretch/>
          </p:blipFill>
          <p:spPr bwMode="auto">
            <a:xfrm>
              <a:off x="7115194" y="2344715"/>
              <a:ext cx="4704272" cy="4078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4084555B-716A-4103-9758-74A9586595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1438"/>
            <a:stretch/>
          </p:blipFill>
          <p:spPr bwMode="auto">
            <a:xfrm>
              <a:off x="541408" y="2349131"/>
              <a:ext cx="5577170" cy="205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502D7B-B879-4E5F-B2DA-47F2D2AA0CD3}"/>
                </a:ext>
              </a:extLst>
            </p:cNvPr>
            <p:cNvSpPr txBox="1"/>
            <p:nvPr/>
          </p:nvSpPr>
          <p:spPr>
            <a:xfrm>
              <a:off x="541408" y="1866335"/>
              <a:ext cx="5452992" cy="461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Questrial"/>
                  <a:ea typeface="+mn-ea"/>
                  <a:cs typeface="+mn-cs"/>
                </a:rPr>
                <a:t>Raw Crime Data by Precinct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6FE4E4-8CAC-4196-9145-396AC5C84930}"/>
                </a:ext>
              </a:extLst>
            </p:cNvPr>
            <p:cNvSpPr txBox="1"/>
            <p:nvPr/>
          </p:nvSpPr>
          <p:spPr>
            <a:xfrm>
              <a:off x="7115194" y="1866334"/>
              <a:ext cx="4704271" cy="461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Questrial"/>
                  <a:ea typeface="+mn-ea"/>
                  <a:cs typeface="+mn-cs"/>
                </a:rPr>
                <a:t>Cleaned data by Neighborhood</a:t>
              </a:r>
            </a:p>
          </p:txBody>
        </p:sp>
        <p:sp>
          <p:nvSpPr>
            <p:cNvPr id="20" name="Right Arrow 5">
              <a:extLst>
                <a:ext uri="{FF2B5EF4-FFF2-40B4-BE49-F238E27FC236}">
                  <a16:creationId xmlns:a16="http://schemas.microsoft.com/office/drawing/2014/main" id="{7232A74A-7C85-4FC1-ADD2-5F7B93629A35}"/>
                </a:ext>
              </a:extLst>
            </p:cNvPr>
            <p:cNvSpPr/>
            <p:nvPr/>
          </p:nvSpPr>
          <p:spPr>
            <a:xfrm>
              <a:off x="5692686" y="5237854"/>
              <a:ext cx="1273349" cy="605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Down Arrow 9">
              <a:extLst>
                <a:ext uri="{FF2B5EF4-FFF2-40B4-BE49-F238E27FC236}">
                  <a16:creationId xmlns:a16="http://schemas.microsoft.com/office/drawing/2014/main" id="{3D571145-515A-4BA3-BB53-E39D2ED8E523}"/>
                </a:ext>
              </a:extLst>
            </p:cNvPr>
            <p:cNvSpPr/>
            <p:nvPr/>
          </p:nvSpPr>
          <p:spPr>
            <a:xfrm>
              <a:off x="2936549" y="4540109"/>
              <a:ext cx="686752" cy="38815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D9F88B-8321-49B6-BF12-C0D75833E8F4}"/>
                </a:ext>
              </a:extLst>
            </p:cNvPr>
            <p:cNvSpPr txBox="1"/>
            <p:nvPr/>
          </p:nvSpPr>
          <p:spPr>
            <a:xfrm>
              <a:off x="690566" y="4910115"/>
              <a:ext cx="52788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Data was unstacked, melted &amp; cleaned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Mapped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Pct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 to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nbhd’s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Mapped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nbhd’s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6476F"/>
                  </a:solidFill>
                  <a:effectLst/>
                  <a:uLnTx/>
                  <a:uFillTx/>
                  <a:latin typeface="questrial" panose="02000000000000000000"/>
                  <a:ea typeface="+mn-ea"/>
                  <a:cs typeface="+mn-cs"/>
                </a:rPr>
                <a:t> to JUNCTION neighs.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4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2681</TotalTime>
  <Words>455</Words>
  <Application>Microsoft Macintosh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John Soliman</cp:lastModifiedBy>
  <cp:revision>53</cp:revision>
  <dcterms:created xsi:type="dcterms:W3CDTF">2019-10-19T14:22:37Z</dcterms:created>
  <dcterms:modified xsi:type="dcterms:W3CDTF">2019-10-23T04:19:41Z</dcterms:modified>
</cp:coreProperties>
</file>