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14287e6c5ff4403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2A2A2A"/>
    <a:srgbClr val="23232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55" d="100"/>
          <a:sy n="55" d="100"/>
        </p:scale>
        <p:origin x="-57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C9597-6D02-4050-9A5A-F14BEE044ECC}" type="doc">
      <dgm:prSet loTypeId="urn:microsoft.com/office/officeart/2005/8/layout/vList2" loCatId="list" qsTypeId="urn:microsoft.com/office/officeart/2005/8/quickstyle/3d9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30084E7-AFA0-4F9C-9585-7E1F5A981C4E}">
      <dgm:prSet/>
      <dgm:spPr/>
      <dgm:t>
        <a:bodyPr/>
        <a:lstStyle/>
        <a:p>
          <a:pPr rtl="0"/>
          <a:r>
            <a:rPr lang="en-US" b="1" smtClean="0"/>
            <a:t>D</a:t>
          </a:r>
          <a:r>
            <a:rPr lang="en-US" smtClean="0"/>
            <a:t>ata </a:t>
          </a:r>
          <a:r>
            <a:rPr lang="en-US" b="1" smtClean="0"/>
            <a:t>E</a:t>
          </a:r>
          <a:r>
            <a:rPr lang="en-US" smtClean="0"/>
            <a:t>xploration</a:t>
          </a:r>
          <a:endParaRPr lang="en-US"/>
        </a:p>
      </dgm:t>
    </dgm:pt>
    <dgm:pt modelId="{00D4B012-E04A-4523-A9D0-96064896E898}" type="parTrans" cxnId="{27F26B98-58BE-42AC-96DC-A5189E3EFF8D}">
      <dgm:prSet/>
      <dgm:spPr/>
      <dgm:t>
        <a:bodyPr/>
        <a:lstStyle/>
        <a:p>
          <a:endParaRPr lang="en-US"/>
        </a:p>
      </dgm:t>
    </dgm:pt>
    <dgm:pt modelId="{7024BAB5-0474-43F9-BE1F-9A658F1DA5E2}" type="sibTrans" cxnId="{27F26B98-58BE-42AC-96DC-A5189E3EFF8D}">
      <dgm:prSet/>
      <dgm:spPr/>
      <dgm:t>
        <a:bodyPr/>
        <a:lstStyle/>
        <a:p>
          <a:endParaRPr lang="en-US"/>
        </a:p>
      </dgm:t>
    </dgm:pt>
    <dgm:pt modelId="{4DD3C452-9BC0-4FF8-894B-2B837FC063A7}" type="pres">
      <dgm:prSet presAssocID="{019C9597-6D02-4050-9A5A-F14BEE044ECC}" presName="linear" presStyleCnt="0">
        <dgm:presLayoutVars>
          <dgm:animLvl val="lvl"/>
          <dgm:resizeHandles val="exact"/>
        </dgm:presLayoutVars>
      </dgm:prSet>
      <dgm:spPr/>
    </dgm:pt>
    <dgm:pt modelId="{362117E8-A5B4-485F-A11A-C09D67F7E3AA}" type="pres">
      <dgm:prSet presAssocID="{F30084E7-AFA0-4F9C-9585-7E1F5A981C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9F453E-DC9E-4E14-BB52-758EBD79EDA6}" type="presOf" srcId="{F30084E7-AFA0-4F9C-9585-7E1F5A981C4E}" destId="{362117E8-A5B4-485F-A11A-C09D67F7E3AA}" srcOrd="0" destOrd="0" presId="urn:microsoft.com/office/officeart/2005/8/layout/vList2"/>
    <dgm:cxn modelId="{2D84FC3A-4F8F-4C2B-B1BE-8ACFD911B3FD}" type="presOf" srcId="{019C9597-6D02-4050-9A5A-F14BEE044ECC}" destId="{4DD3C452-9BC0-4FF8-894B-2B837FC063A7}" srcOrd="0" destOrd="0" presId="urn:microsoft.com/office/officeart/2005/8/layout/vList2"/>
    <dgm:cxn modelId="{27F26B98-58BE-42AC-96DC-A5189E3EFF8D}" srcId="{019C9597-6D02-4050-9A5A-F14BEE044ECC}" destId="{F30084E7-AFA0-4F9C-9585-7E1F5A981C4E}" srcOrd="0" destOrd="0" parTransId="{00D4B012-E04A-4523-A9D0-96064896E898}" sibTransId="{7024BAB5-0474-43F9-BE1F-9A658F1DA5E2}"/>
    <dgm:cxn modelId="{E0B3A6B5-FD62-48F8-88D7-D42A6D483C4F}" type="presParOf" srcId="{4DD3C452-9BC0-4FF8-894B-2B837FC063A7}" destId="{362117E8-A5B4-485F-A11A-C09D67F7E3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b="1" dirty="0" smtClean="0">
              <a:latin typeface="Questrial"/>
            </a:rPr>
            <a:t>Crime &gt;&gt; NYPD</a:t>
          </a:r>
          <a:endParaRPr lang="en-US" dirty="0" smtClean="0">
            <a:latin typeface="Questrial"/>
          </a:endParaRPr>
        </a:p>
        <a:p>
          <a:pPr algn="l"/>
          <a:r>
            <a:rPr lang="en-US" dirty="0" smtClean="0">
              <a:latin typeface="Questrial"/>
            </a:rPr>
            <a:t>Challenges :  </a:t>
          </a:r>
        </a:p>
        <a:p>
          <a:pPr algn="l"/>
          <a:r>
            <a:rPr lang="en-US" dirty="0" smtClean="0">
              <a:latin typeface="Questrial"/>
            </a:rPr>
            <a:t>- Not enough reliable data</a:t>
          </a:r>
        </a:p>
        <a:p>
          <a:pPr algn="l"/>
          <a:r>
            <a:rPr lang="en-US" dirty="0" smtClean="0">
              <a:latin typeface="Questrial"/>
            </a:rPr>
            <a:t>- No available precinct mapping</a:t>
          </a:r>
        </a:p>
        <a:p>
          <a:pPr algn="ctr"/>
          <a:endParaRPr lang="en-US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1600" b="1" dirty="0" smtClean="0">
              <a:latin typeface="Questrial"/>
            </a:rPr>
            <a:t>Development</a:t>
          </a:r>
          <a:r>
            <a:rPr lang="en-US" sz="1600" dirty="0" smtClean="0">
              <a:latin typeface="Questrial"/>
            </a:rPr>
            <a:t> </a:t>
          </a:r>
          <a:r>
            <a:rPr lang="en-US" sz="1600" b="1" dirty="0" smtClean="0">
              <a:latin typeface="Questrial"/>
            </a:rPr>
            <a:t>&gt;&gt;  NY State</a:t>
          </a:r>
        </a:p>
        <a:p>
          <a:pPr algn="l"/>
          <a:r>
            <a:rPr lang="en-US" sz="1600" dirty="0" smtClean="0">
              <a:latin typeface="Questrial"/>
            </a:rPr>
            <a:t>Challenges :  </a:t>
          </a:r>
        </a:p>
        <a:p>
          <a:pPr algn="l"/>
          <a:r>
            <a:rPr lang="en-US" sz="1600" dirty="0" smtClean="0">
              <a:latin typeface="Questrial"/>
            </a:rPr>
            <a:t>- Only current year data </a:t>
          </a:r>
          <a:r>
            <a:rPr lang="en-US" sz="1600" dirty="0" err="1" smtClean="0">
              <a:latin typeface="Questrial"/>
            </a:rPr>
            <a:t>availab;e</a:t>
          </a:r>
          <a:endParaRPr lang="en-US" sz="1600" dirty="0">
            <a:latin typeface="Questrial"/>
          </a:endParaRP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1600" b="1" dirty="0" smtClean="0">
              <a:latin typeface="Questrial"/>
            </a:rPr>
            <a:t>Sales &gt;&gt; NYC Department of Finance</a:t>
          </a:r>
          <a:endParaRPr lang="en-US" sz="1600" dirty="0" smtClean="0">
            <a:latin typeface="Questrial"/>
          </a:endParaRPr>
        </a:p>
        <a:p>
          <a:pPr algn="l"/>
          <a:r>
            <a:rPr lang="en-US" sz="1600" dirty="0" smtClean="0">
              <a:latin typeface="Questrial"/>
            </a:rPr>
            <a:t>Challenges :  </a:t>
          </a:r>
        </a:p>
        <a:p>
          <a:pPr algn="l"/>
          <a:r>
            <a:rPr lang="en-US" sz="1600" dirty="0" smtClean="0">
              <a:latin typeface="Questrial"/>
            </a:rPr>
            <a:t>- Unexpected data types</a:t>
          </a:r>
        </a:p>
        <a:p>
          <a:pPr algn="l"/>
          <a:r>
            <a:rPr lang="en-US" sz="1600" dirty="0" smtClean="0">
              <a:latin typeface="Questrial"/>
            </a:rPr>
            <a:t>- Errors while merging </a:t>
          </a:r>
          <a:r>
            <a:rPr lang="en-US" sz="1600" dirty="0" err="1" smtClean="0">
              <a:latin typeface="Questrial"/>
            </a:rPr>
            <a:t>dataframes</a:t>
          </a:r>
          <a:endParaRPr lang="en-US" sz="16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1600" b="1" dirty="0" smtClean="0">
              <a:latin typeface="Questrial"/>
            </a:rPr>
            <a:t>Income</a:t>
          </a:r>
          <a:r>
            <a:rPr lang="en-US" sz="1600" dirty="0" smtClean="0">
              <a:latin typeface="Questrial"/>
            </a:rPr>
            <a:t>  </a:t>
          </a:r>
          <a:r>
            <a:rPr lang="en-US" sz="1600" b="1" dirty="0" smtClean="0">
              <a:latin typeface="Questrial"/>
            </a:rPr>
            <a:t>&gt;&gt; IRS</a:t>
          </a:r>
        </a:p>
        <a:p>
          <a:pPr algn="l"/>
          <a:r>
            <a:rPr lang="en-US" sz="1600" dirty="0" smtClean="0">
              <a:latin typeface="Questrial"/>
            </a:rPr>
            <a:t>Challenges :  </a:t>
          </a:r>
        </a:p>
        <a:p>
          <a:pPr algn="l"/>
          <a:r>
            <a:rPr lang="en-US" sz="1600" dirty="0" smtClean="0">
              <a:latin typeface="Questrial"/>
            </a:rPr>
            <a:t>- Inconsistent data structures</a:t>
          </a:r>
        </a:p>
        <a:p>
          <a:pPr algn="l"/>
          <a:r>
            <a:rPr lang="en-US" sz="1600" dirty="0" smtClean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117E8-A5B4-485F-A11A-C09D67F7E3AA}">
      <dsp:nvSpPr>
        <dsp:cNvPr id="0" name=""/>
        <dsp:cNvSpPr/>
      </dsp:nvSpPr>
      <dsp:spPr>
        <a:xfrm>
          <a:off x="0" y="6160"/>
          <a:ext cx="481354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D</a:t>
          </a:r>
          <a:r>
            <a:rPr lang="en-US" sz="2900" kern="1200" smtClean="0"/>
            <a:t>ata </a:t>
          </a:r>
          <a:r>
            <a:rPr lang="en-US" sz="2900" b="1" kern="1200" smtClean="0"/>
            <a:t>E</a:t>
          </a:r>
          <a:r>
            <a:rPr lang="en-US" sz="2900" kern="1200" smtClean="0"/>
            <a:t>xploration</a:t>
          </a:r>
          <a:endParaRPr lang="en-US" sz="2900" kern="1200"/>
        </a:p>
      </dsp:txBody>
      <dsp:txXfrm>
        <a:off x="33955" y="40115"/>
        <a:ext cx="474563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791" y="399369"/>
          <a:ext cx="3088323" cy="1852994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Questrial"/>
            </a:rPr>
            <a:t>Income</a:t>
          </a:r>
          <a:r>
            <a:rPr lang="en-US" sz="1600" kern="1200" dirty="0" smtClean="0">
              <a:latin typeface="Questrial"/>
            </a:rPr>
            <a:t>  </a:t>
          </a:r>
          <a:r>
            <a:rPr lang="en-US" sz="1600" b="1" kern="1200" dirty="0" smtClean="0">
              <a:latin typeface="Questrial"/>
            </a:rPr>
            <a:t>&gt;&gt; IRS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Challenges : 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- Inconsistent data structures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- Dealing with several data files</a:t>
          </a:r>
        </a:p>
      </dsp:txBody>
      <dsp:txXfrm>
        <a:off x="791" y="399369"/>
        <a:ext cx="3088323" cy="1852994"/>
      </dsp:txXfrm>
    </dsp:sp>
    <dsp:sp modelId="{06541338-3932-4C7E-9908-1942581BA07D}">
      <dsp:nvSpPr>
        <dsp:cNvPr id="0" name=""/>
        <dsp:cNvSpPr/>
      </dsp:nvSpPr>
      <dsp:spPr>
        <a:xfrm>
          <a:off x="3397948" y="399369"/>
          <a:ext cx="3088323" cy="1852994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Questrial"/>
            </a:rPr>
            <a:t>Sales &gt;&gt; NYC Department of Finance</a:t>
          </a:r>
          <a:endParaRPr lang="en-US" sz="1600" kern="1200" dirty="0" smtClean="0">
            <a:latin typeface="Questrial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Challenges : 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- Unexpected data types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- Errors while merging </a:t>
          </a:r>
          <a:r>
            <a:rPr lang="en-US" sz="1600" kern="1200" dirty="0" err="1" smtClean="0">
              <a:latin typeface="Questrial"/>
            </a:rPr>
            <a:t>dataframes</a:t>
          </a:r>
          <a:endParaRPr lang="en-US" sz="1600" kern="1200" dirty="0">
            <a:latin typeface="Questrial"/>
          </a:endParaRPr>
        </a:p>
      </dsp:txBody>
      <dsp:txXfrm>
        <a:off x="3397948" y="399369"/>
        <a:ext cx="3088323" cy="1852994"/>
      </dsp:txXfrm>
    </dsp:sp>
    <dsp:sp modelId="{934ED973-1803-4FC8-B34C-AD15C19E8FBD}">
      <dsp:nvSpPr>
        <dsp:cNvPr id="0" name=""/>
        <dsp:cNvSpPr/>
      </dsp:nvSpPr>
      <dsp:spPr>
        <a:xfrm>
          <a:off x="791" y="2561196"/>
          <a:ext cx="3088323" cy="1852994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Questrial"/>
            </a:rPr>
            <a:t>Development</a:t>
          </a:r>
          <a:r>
            <a:rPr lang="en-US" sz="1600" kern="1200" dirty="0" smtClean="0">
              <a:latin typeface="Questrial"/>
            </a:rPr>
            <a:t> </a:t>
          </a:r>
          <a:r>
            <a:rPr lang="en-US" sz="1600" b="1" kern="1200" dirty="0" smtClean="0">
              <a:latin typeface="Questrial"/>
            </a:rPr>
            <a:t>&gt;&gt;  NY State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Challenges : 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Questrial"/>
            </a:rPr>
            <a:t>- Only current year data </a:t>
          </a:r>
          <a:r>
            <a:rPr lang="en-US" sz="1600" kern="1200" dirty="0" err="1" smtClean="0">
              <a:latin typeface="Questrial"/>
            </a:rPr>
            <a:t>availab;e</a:t>
          </a:r>
          <a:endParaRPr lang="en-US" sz="1600" kern="1200" dirty="0">
            <a:latin typeface="Questrial"/>
          </a:endParaRPr>
        </a:p>
      </dsp:txBody>
      <dsp:txXfrm>
        <a:off x="791" y="2561196"/>
        <a:ext cx="3088323" cy="1852994"/>
      </dsp:txXfrm>
    </dsp:sp>
    <dsp:sp modelId="{9C5162CE-84C5-4E00-A631-672D63BAD04B}">
      <dsp:nvSpPr>
        <dsp:cNvPr id="0" name=""/>
        <dsp:cNvSpPr/>
      </dsp:nvSpPr>
      <dsp:spPr>
        <a:xfrm>
          <a:off x="3397948" y="2561196"/>
          <a:ext cx="3088323" cy="1852994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Questrial"/>
            </a:rPr>
            <a:t>Crime &gt;&gt; NYPD</a:t>
          </a:r>
          <a:endParaRPr lang="en-US" sz="1700" kern="1200" dirty="0" smtClean="0">
            <a:latin typeface="Questrial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Questrial"/>
            </a:rPr>
            <a:t>Challenges : 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Questrial"/>
            </a:rPr>
            <a:t>- Not enough reliable data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Questrial"/>
            </a:rPr>
            <a:t>- No available precinct mapping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397948" y="2561196"/>
        <a:ext cx="3088323" cy="1852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our model?</a:t>
            </a:r>
          </a:p>
          <a:p>
            <a:endParaRPr lang="en-US" dirty="0"/>
          </a:p>
          <a:p>
            <a:r>
              <a:rPr lang="en-US" dirty="0"/>
              <a:t>Weighted</a:t>
            </a:r>
          </a:p>
          <a:p>
            <a:r>
              <a:rPr lang="en-US" dirty="0"/>
              <a:t>Ranking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F3F36D-5419-FE43-861E-9A72E17D55FA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9589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we choose variables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Crime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Opp</a:t>
            </a:r>
            <a:r>
              <a:rPr lang="en-US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AA4D0A-A6E0-1F43-8BD2-47B3C9655386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4143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  <p:pic>
        <p:nvPicPr>
          <p:cNvPr id="2052" name="Picture 4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32" y="1264309"/>
            <a:ext cx="4688169" cy="18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9" y="3561452"/>
            <a:ext cx="2225489" cy="29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8" y="2999477"/>
            <a:ext cx="4081911" cy="15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97" y="5076090"/>
            <a:ext cx="3435290" cy="20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1312153"/>
              </p:ext>
            </p:extLst>
          </p:nvPr>
        </p:nvGraphicFramePr>
        <p:xfrm>
          <a:off x="1207698" y="283520"/>
          <a:ext cx="481354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96807893"/>
              </p:ext>
            </p:extLst>
          </p:nvPr>
        </p:nvGraphicFramePr>
        <p:xfrm>
          <a:off x="0" y="2076449"/>
          <a:ext cx="6487064" cy="481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29390" y="1829434"/>
            <a:ext cx="3606229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A3A3A"/>
                </a:solidFill>
                <a:latin typeface="Questrial"/>
              </a:rPr>
              <a:t>Original  Raw Crime Data by Precinct</a:t>
            </a:r>
            <a:endParaRPr lang="en-US" sz="2000" b="1" dirty="0">
              <a:solidFill>
                <a:srgbClr val="3A3A3A"/>
              </a:solidFill>
              <a:latin typeface="Quest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1E7D23-D495-FB4F-8D2B-834A0BA96D1F}"/>
              </a:ext>
            </a:extLst>
          </p:cNvPr>
          <p:cNvSpPr txBox="1"/>
          <p:nvPr/>
        </p:nvSpPr>
        <p:spPr>
          <a:xfrm>
            <a:off x="9782355" y="98854"/>
            <a:ext cx="2129559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CRIME  DATA CLEANUP</a:t>
            </a:r>
            <a:endParaRPr 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28" y="2183377"/>
            <a:ext cx="4704272" cy="46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706261" y="5325926"/>
            <a:ext cx="1273349" cy="6054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2121" y="5971605"/>
            <a:ext cx="4367584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91919"/>
                </a:solidFill>
                <a:latin typeface="Questrial"/>
              </a:rPr>
              <a:t>Final Cleaned  and stacked  Crime Data by Neighborhood</a:t>
            </a:r>
            <a:endParaRPr lang="en-US" sz="2400" dirty="0">
              <a:solidFill>
                <a:srgbClr val="191919"/>
              </a:solidFill>
              <a:latin typeface="Questrial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45752" y="898777"/>
            <a:ext cx="686752" cy="7104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3" y="2616862"/>
            <a:ext cx="6876097" cy="257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9341" y="98854"/>
            <a:ext cx="419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  <a:latin typeface="Questrial"/>
              </a:rPr>
              <a:t>CRIME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  <a:latin typeface="Questrial"/>
              </a:rPr>
              <a:t>data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246</TotalTime>
  <Words>165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Pubien, Michana V (FCG)</cp:lastModifiedBy>
  <cp:revision>25</cp:revision>
  <dcterms:created xsi:type="dcterms:W3CDTF">2019-10-19T14:22:37Z</dcterms:created>
  <dcterms:modified xsi:type="dcterms:W3CDTF">2019-10-22T05:26:29Z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DH34TAG">
    <vt:lpwstr>.TEZUF76X5TAHATHESADREYAK-00-CLA190+*93000-10=michanap,MD=20191022012932/-0400,TC=michanap,ZZ=000I-99d8.</vt:lpwstr>
  </property>
</Properties>
</file>