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4" r:id="rId1"/>
  </p:sldMasterIdLst>
  <p:sldIdLst>
    <p:sldId id="256" r:id="rId2"/>
    <p:sldId id="272" r:id="rId3"/>
    <p:sldId id="300" r:id="rId4"/>
    <p:sldId id="274" r:id="rId5"/>
    <p:sldId id="301" r:id="rId6"/>
    <p:sldId id="278" r:id="rId7"/>
    <p:sldId id="279" r:id="rId8"/>
    <p:sldId id="302" r:id="rId9"/>
    <p:sldId id="281" r:id="rId10"/>
    <p:sldId id="282" r:id="rId11"/>
    <p:sldId id="283" r:id="rId12"/>
    <p:sldId id="284" r:id="rId13"/>
    <p:sldId id="285" r:id="rId14"/>
    <p:sldId id="286" r:id="rId15"/>
    <p:sldId id="287" r:id="rId16"/>
    <p:sldId id="288" r:id="rId17"/>
    <p:sldId id="303" r:id="rId18"/>
    <p:sldId id="289" r:id="rId19"/>
    <p:sldId id="290" r:id="rId20"/>
    <p:sldId id="291" r:id="rId21"/>
    <p:sldId id="304" r:id="rId22"/>
    <p:sldId id="299"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p:restoredTop sz="95872"/>
  </p:normalViewPr>
  <p:slideViewPr>
    <p:cSldViewPr snapToGrid="0">
      <p:cViewPr varScale="1">
        <p:scale>
          <a:sx n="122" d="100"/>
          <a:sy n="122"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6AEDD-0090-4922-AAE3-79AF9BB0E5E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19D0A29-F0BF-4946-877B-47AC85E2933F}">
      <dgm:prSet/>
      <dgm:spPr/>
      <dgm:t>
        <a:bodyPr/>
        <a:lstStyle/>
        <a:p>
          <a:pPr>
            <a:lnSpc>
              <a:spcPct val="100000"/>
            </a:lnSpc>
            <a:defRPr cap="all"/>
          </a:pPr>
          <a:r>
            <a:rPr lang="en-US" dirty="0"/>
            <a:t>INTRODUCTION</a:t>
          </a:r>
        </a:p>
      </dgm:t>
    </dgm:pt>
    <dgm:pt modelId="{70FD7E12-967E-49EB-A88A-E57C1AB75F1B}" type="parTrans" cxnId="{5C91E8BE-A072-4AFA-A30B-026AA2AD6596}">
      <dgm:prSet/>
      <dgm:spPr/>
      <dgm:t>
        <a:bodyPr/>
        <a:lstStyle/>
        <a:p>
          <a:endParaRPr lang="en-US"/>
        </a:p>
      </dgm:t>
    </dgm:pt>
    <dgm:pt modelId="{3F5F7678-361A-4A00-B684-565A2656BBD9}" type="sibTrans" cxnId="{5C91E8BE-A072-4AFA-A30B-026AA2AD6596}">
      <dgm:prSet/>
      <dgm:spPr/>
      <dgm:t>
        <a:bodyPr/>
        <a:lstStyle/>
        <a:p>
          <a:pPr>
            <a:lnSpc>
              <a:spcPct val="100000"/>
            </a:lnSpc>
          </a:pPr>
          <a:endParaRPr lang="en-US"/>
        </a:p>
      </dgm:t>
    </dgm:pt>
    <dgm:pt modelId="{E3704605-9106-49BC-91E6-D1786D1BFFD6}">
      <dgm:prSet/>
      <dgm:spPr/>
      <dgm:t>
        <a:bodyPr/>
        <a:lstStyle/>
        <a:p>
          <a:pPr>
            <a:lnSpc>
              <a:spcPct val="100000"/>
            </a:lnSpc>
            <a:defRPr cap="all"/>
          </a:pPr>
          <a:r>
            <a:rPr lang="en-US" dirty="0"/>
            <a:t>Data Information</a:t>
          </a:r>
        </a:p>
      </dgm:t>
    </dgm:pt>
    <dgm:pt modelId="{A3B5FDEE-E9B0-42E6-BA9B-DDFB95BDF3C2}" type="parTrans" cxnId="{9467CEC6-5160-470A-BDE6-E54D659B25BF}">
      <dgm:prSet/>
      <dgm:spPr/>
      <dgm:t>
        <a:bodyPr/>
        <a:lstStyle/>
        <a:p>
          <a:endParaRPr lang="en-US"/>
        </a:p>
      </dgm:t>
    </dgm:pt>
    <dgm:pt modelId="{574A8CB8-1F18-412F-815D-17E767559C08}" type="sibTrans" cxnId="{9467CEC6-5160-470A-BDE6-E54D659B25BF}">
      <dgm:prSet/>
      <dgm:spPr/>
      <dgm:t>
        <a:bodyPr/>
        <a:lstStyle/>
        <a:p>
          <a:endParaRPr lang="en-US"/>
        </a:p>
      </dgm:t>
    </dgm:pt>
    <dgm:pt modelId="{862C347E-0A88-4688-BA56-471191F628D9}">
      <dgm:prSet/>
      <dgm:spPr/>
      <dgm:t>
        <a:bodyPr/>
        <a:lstStyle/>
        <a:p>
          <a:pPr>
            <a:lnSpc>
              <a:spcPct val="100000"/>
            </a:lnSpc>
            <a:defRPr cap="all"/>
          </a:pPr>
          <a:r>
            <a:rPr lang="en-US" dirty="0"/>
            <a:t>Exploratory Data Analysis</a:t>
          </a:r>
        </a:p>
      </dgm:t>
    </dgm:pt>
    <dgm:pt modelId="{C424F2F3-48C9-49B4-8841-FEE3BA8C55B7}" type="parTrans" cxnId="{F82D0866-4F9F-46D5-82B7-D93FAEBD37A9}">
      <dgm:prSet/>
      <dgm:spPr/>
      <dgm:t>
        <a:bodyPr/>
        <a:lstStyle/>
        <a:p>
          <a:endParaRPr lang="en-US"/>
        </a:p>
      </dgm:t>
    </dgm:pt>
    <dgm:pt modelId="{10FB937B-FDCA-4264-B556-5D0BC00E24D7}" type="sibTrans" cxnId="{F82D0866-4F9F-46D5-82B7-D93FAEBD37A9}">
      <dgm:prSet/>
      <dgm:spPr/>
      <dgm:t>
        <a:bodyPr/>
        <a:lstStyle/>
        <a:p>
          <a:endParaRPr lang="en-US"/>
        </a:p>
      </dgm:t>
    </dgm:pt>
    <dgm:pt modelId="{A057BA4B-6739-4133-A245-2D26B17D77D7}">
      <dgm:prSet/>
      <dgm:spPr/>
      <dgm:t>
        <a:bodyPr/>
        <a:lstStyle/>
        <a:p>
          <a:pPr>
            <a:lnSpc>
              <a:spcPct val="100000"/>
            </a:lnSpc>
            <a:defRPr cap="all"/>
          </a:pPr>
          <a:r>
            <a:rPr lang="en-US" dirty="0"/>
            <a:t>MODEL BUILDING  </a:t>
          </a:r>
        </a:p>
      </dgm:t>
    </dgm:pt>
    <dgm:pt modelId="{AA8D2E4A-9EFC-4C51-A21C-E3E49FB2AAEA}" type="parTrans" cxnId="{8E5050EA-2BA7-41BE-89A5-AAE4C993E72B}">
      <dgm:prSet/>
      <dgm:spPr/>
      <dgm:t>
        <a:bodyPr/>
        <a:lstStyle/>
        <a:p>
          <a:endParaRPr lang="en-US"/>
        </a:p>
      </dgm:t>
    </dgm:pt>
    <dgm:pt modelId="{639992A2-8A2B-46A3-8901-44240C0B3475}" type="sibTrans" cxnId="{8E5050EA-2BA7-41BE-89A5-AAE4C993E72B}">
      <dgm:prSet/>
      <dgm:spPr/>
      <dgm:t>
        <a:bodyPr/>
        <a:lstStyle/>
        <a:p>
          <a:pPr>
            <a:lnSpc>
              <a:spcPct val="100000"/>
            </a:lnSpc>
          </a:pPr>
          <a:endParaRPr lang="en-US"/>
        </a:p>
      </dgm:t>
    </dgm:pt>
    <dgm:pt modelId="{9217B2F3-71C7-C948-B7D9-3C7B109048F6}">
      <dgm:prSet/>
      <dgm:spPr/>
      <dgm:t>
        <a:bodyPr/>
        <a:lstStyle/>
        <a:p>
          <a:pPr>
            <a:lnSpc>
              <a:spcPct val="100000"/>
            </a:lnSpc>
            <a:defRPr cap="all"/>
          </a:pPr>
          <a:r>
            <a:rPr lang="en-US" dirty="0"/>
            <a:t>FINAL STATEMENT </a:t>
          </a:r>
        </a:p>
      </dgm:t>
    </dgm:pt>
    <dgm:pt modelId="{C8BE8104-6AC7-FD41-962C-5D83FB6CEB9B}" type="parTrans" cxnId="{AA7C4681-CFD5-6844-8C0D-B102A0D281FB}">
      <dgm:prSet/>
      <dgm:spPr/>
      <dgm:t>
        <a:bodyPr/>
        <a:lstStyle/>
        <a:p>
          <a:endParaRPr lang="en-US"/>
        </a:p>
      </dgm:t>
    </dgm:pt>
    <dgm:pt modelId="{830009A4-7030-9E4C-81BE-1C14834DF1F6}" type="sibTrans" cxnId="{AA7C4681-CFD5-6844-8C0D-B102A0D281FB}">
      <dgm:prSet/>
      <dgm:spPr/>
      <dgm:t>
        <a:bodyPr/>
        <a:lstStyle/>
        <a:p>
          <a:endParaRPr lang="en-US"/>
        </a:p>
      </dgm:t>
    </dgm:pt>
    <dgm:pt modelId="{6C1D8104-4577-40D6-84B2-E92F5ACABB81}" type="pres">
      <dgm:prSet presAssocID="{A306AEDD-0090-4922-AAE3-79AF9BB0E5EC}" presName="root" presStyleCnt="0">
        <dgm:presLayoutVars>
          <dgm:dir/>
          <dgm:resizeHandles val="exact"/>
        </dgm:presLayoutVars>
      </dgm:prSet>
      <dgm:spPr/>
    </dgm:pt>
    <dgm:pt modelId="{DB738291-D16E-42B9-B026-5CFEAEA86451}" type="pres">
      <dgm:prSet presAssocID="{B19D0A29-F0BF-4946-877B-47AC85E2933F}" presName="compNode" presStyleCnt="0"/>
      <dgm:spPr/>
    </dgm:pt>
    <dgm:pt modelId="{307D071B-56E0-4B2B-B2C2-EDEF4AD988E8}" type="pres">
      <dgm:prSet presAssocID="{B19D0A29-F0BF-4946-877B-47AC85E2933F}" presName="iconBgRect" presStyleLbl="bgShp" presStyleIdx="0" presStyleCnt="5"/>
      <dgm:spPr/>
    </dgm:pt>
    <dgm:pt modelId="{BE1775E2-0BA8-437A-A70C-8EFC04C24442}" type="pres">
      <dgm:prSet presAssocID="{B19D0A29-F0BF-4946-877B-47AC85E2933F}"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hought with solid fill"/>
        </a:ext>
      </dgm:extLst>
    </dgm:pt>
    <dgm:pt modelId="{9B08BF49-B93E-4E49-A046-2A03CF4B1F78}" type="pres">
      <dgm:prSet presAssocID="{B19D0A29-F0BF-4946-877B-47AC85E2933F}" presName="spaceRect" presStyleCnt="0"/>
      <dgm:spPr/>
    </dgm:pt>
    <dgm:pt modelId="{5F2F8E1E-F0F6-4E7F-AA3B-4936ECA5A5C0}" type="pres">
      <dgm:prSet presAssocID="{B19D0A29-F0BF-4946-877B-47AC85E2933F}" presName="textRect" presStyleLbl="revTx" presStyleIdx="0" presStyleCnt="5">
        <dgm:presLayoutVars>
          <dgm:chMax val="1"/>
          <dgm:chPref val="1"/>
        </dgm:presLayoutVars>
      </dgm:prSet>
      <dgm:spPr/>
    </dgm:pt>
    <dgm:pt modelId="{B532FF3B-53C8-47B1-966C-D2CF94D2C61C}" type="pres">
      <dgm:prSet presAssocID="{3F5F7678-361A-4A00-B684-565A2656BBD9}" presName="sibTrans" presStyleCnt="0"/>
      <dgm:spPr/>
    </dgm:pt>
    <dgm:pt modelId="{AFC23BB2-5989-4AE3-B0E1-31ED64083C5A}" type="pres">
      <dgm:prSet presAssocID="{E3704605-9106-49BC-91E6-D1786D1BFFD6}" presName="compNode" presStyleCnt="0"/>
      <dgm:spPr/>
    </dgm:pt>
    <dgm:pt modelId="{B1C75CB5-4956-41A0-9F18-C303ED6F07C1}" type="pres">
      <dgm:prSet presAssocID="{E3704605-9106-49BC-91E6-D1786D1BFFD6}" presName="iconBgRect" presStyleLbl="bgShp" presStyleIdx="1" presStyleCnt="5"/>
      <dgm:spPr/>
    </dgm:pt>
    <dgm:pt modelId="{99D379C4-8197-4E99-A967-2A0F3C9CA29F}" type="pres">
      <dgm:prSet presAssocID="{E3704605-9106-49BC-91E6-D1786D1BFFD6}"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older Search with solid fill"/>
        </a:ext>
      </dgm:extLst>
    </dgm:pt>
    <dgm:pt modelId="{10CE8BA9-FE4F-4F31-BA9A-C05EE0144008}" type="pres">
      <dgm:prSet presAssocID="{E3704605-9106-49BC-91E6-D1786D1BFFD6}" presName="spaceRect" presStyleCnt="0"/>
      <dgm:spPr/>
    </dgm:pt>
    <dgm:pt modelId="{54C24737-F572-4806-A4B8-C259D99D9238}" type="pres">
      <dgm:prSet presAssocID="{E3704605-9106-49BC-91E6-D1786D1BFFD6}" presName="textRect" presStyleLbl="revTx" presStyleIdx="1" presStyleCnt="5">
        <dgm:presLayoutVars>
          <dgm:chMax val="1"/>
          <dgm:chPref val="1"/>
        </dgm:presLayoutVars>
      </dgm:prSet>
      <dgm:spPr/>
    </dgm:pt>
    <dgm:pt modelId="{4A2E3CE0-44EA-4C1F-958D-801A7EBFAE44}" type="pres">
      <dgm:prSet presAssocID="{574A8CB8-1F18-412F-815D-17E767559C08}" presName="sibTrans" presStyleCnt="0"/>
      <dgm:spPr/>
    </dgm:pt>
    <dgm:pt modelId="{E287E953-B5AD-4535-8385-FDFB43143CC6}" type="pres">
      <dgm:prSet presAssocID="{862C347E-0A88-4688-BA56-471191F628D9}" presName="compNode" presStyleCnt="0"/>
      <dgm:spPr/>
    </dgm:pt>
    <dgm:pt modelId="{6144C090-285D-4A0A-97E7-A19FF84A659B}" type="pres">
      <dgm:prSet presAssocID="{862C347E-0A88-4688-BA56-471191F628D9}" presName="iconBgRect" presStyleLbl="bgShp" presStyleIdx="2" presStyleCnt="5"/>
      <dgm:spPr/>
    </dgm:pt>
    <dgm:pt modelId="{178C86A7-04D0-4FB2-A098-EBA6BB8B11C5}" type="pres">
      <dgm:prSet presAssocID="{862C347E-0A88-4688-BA56-471191F628D9}"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43AB76FF-35F0-4559-A353-4E7933F53DCE}" type="pres">
      <dgm:prSet presAssocID="{862C347E-0A88-4688-BA56-471191F628D9}" presName="spaceRect" presStyleCnt="0"/>
      <dgm:spPr/>
    </dgm:pt>
    <dgm:pt modelId="{C8BCDF3F-6A2E-4246-BBA5-E540AEC61F8E}" type="pres">
      <dgm:prSet presAssocID="{862C347E-0A88-4688-BA56-471191F628D9}" presName="textRect" presStyleLbl="revTx" presStyleIdx="2" presStyleCnt="5">
        <dgm:presLayoutVars>
          <dgm:chMax val="1"/>
          <dgm:chPref val="1"/>
        </dgm:presLayoutVars>
      </dgm:prSet>
      <dgm:spPr/>
    </dgm:pt>
    <dgm:pt modelId="{92027A9D-60B5-4896-8010-AF0E4DAA5D76}" type="pres">
      <dgm:prSet presAssocID="{10FB937B-FDCA-4264-B556-5D0BC00E24D7}" presName="sibTrans" presStyleCnt="0"/>
      <dgm:spPr/>
    </dgm:pt>
    <dgm:pt modelId="{B015288B-CF81-4A13-8736-39B0EFAA1E43}" type="pres">
      <dgm:prSet presAssocID="{A057BA4B-6739-4133-A245-2D26B17D77D7}" presName="compNode" presStyleCnt="0"/>
      <dgm:spPr/>
    </dgm:pt>
    <dgm:pt modelId="{D3FBB1E3-DE28-4AFF-9229-AB112FA9B2F1}" type="pres">
      <dgm:prSet presAssocID="{A057BA4B-6739-4133-A245-2D26B17D77D7}" presName="iconBgRect" presStyleLbl="bgShp" presStyleIdx="3" presStyleCnt="5"/>
      <dgm:spPr/>
    </dgm:pt>
    <dgm:pt modelId="{8ECEB4F0-3BBB-43CB-80A2-01D9F5D7054F}" type="pres">
      <dgm:prSet presAssocID="{A057BA4B-6739-4133-A245-2D26B17D77D7}"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esearch with solid fill"/>
        </a:ext>
      </dgm:extLst>
    </dgm:pt>
    <dgm:pt modelId="{FA189541-59BF-4DA7-B894-FD1BC409DCFA}" type="pres">
      <dgm:prSet presAssocID="{A057BA4B-6739-4133-A245-2D26B17D77D7}" presName="spaceRect" presStyleCnt="0"/>
      <dgm:spPr/>
    </dgm:pt>
    <dgm:pt modelId="{FD8763B4-6F20-4779-B6CD-BB5CEEAB3AF8}" type="pres">
      <dgm:prSet presAssocID="{A057BA4B-6739-4133-A245-2D26B17D77D7}" presName="textRect" presStyleLbl="revTx" presStyleIdx="3" presStyleCnt="5">
        <dgm:presLayoutVars>
          <dgm:chMax val="1"/>
          <dgm:chPref val="1"/>
        </dgm:presLayoutVars>
      </dgm:prSet>
      <dgm:spPr/>
    </dgm:pt>
    <dgm:pt modelId="{0221F2E9-F9C8-4808-B836-17E9790D27C0}" type="pres">
      <dgm:prSet presAssocID="{639992A2-8A2B-46A3-8901-44240C0B3475}" presName="sibTrans" presStyleCnt="0"/>
      <dgm:spPr/>
    </dgm:pt>
    <dgm:pt modelId="{0C50E45A-06C5-4A26-99B0-518B2E48BA24}" type="pres">
      <dgm:prSet presAssocID="{9217B2F3-71C7-C948-B7D9-3C7B109048F6}" presName="compNode" presStyleCnt="0"/>
      <dgm:spPr/>
    </dgm:pt>
    <dgm:pt modelId="{649CF05E-0CEF-4105-8A7E-D5A7F8DB15E1}" type="pres">
      <dgm:prSet presAssocID="{9217B2F3-71C7-C948-B7D9-3C7B109048F6}" presName="iconBgRect" presStyleLbl="bgShp" presStyleIdx="4" presStyleCnt="5"/>
      <dgm:spPr/>
    </dgm:pt>
    <dgm:pt modelId="{76C84E9C-6865-4E90-B9CC-73AAED640507}" type="pres">
      <dgm:prSet presAssocID="{9217B2F3-71C7-C948-B7D9-3C7B109048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BEB8F63D-4617-48E3-9E9C-D922A4386116}" type="pres">
      <dgm:prSet presAssocID="{9217B2F3-71C7-C948-B7D9-3C7B109048F6}" presName="spaceRect" presStyleCnt="0"/>
      <dgm:spPr/>
    </dgm:pt>
    <dgm:pt modelId="{D6891A4B-44C7-469C-BAB2-872D89C383A1}" type="pres">
      <dgm:prSet presAssocID="{9217B2F3-71C7-C948-B7D9-3C7B109048F6}" presName="textRect" presStyleLbl="revTx" presStyleIdx="4" presStyleCnt="5">
        <dgm:presLayoutVars>
          <dgm:chMax val="1"/>
          <dgm:chPref val="1"/>
        </dgm:presLayoutVars>
      </dgm:prSet>
      <dgm:spPr/>
    </dgm:pt>
  </dgm:ptLst>
  <dgm:cxnLst>
    <dgm:cxn modelId="{8132C000-6F67-0042-A670-291DB4203630}" type="presOf" srcId="{A057BA4B-6739-4133-A245-2D26B17D77D7}" destId="{FD8763B4-6F20-4779-B6CD-BB5CEEAB3AF8}" srcOrd="0" destOrd="0" presId="urn:microsoft.com/office/officeart/2018/5/layout/IconCircleLabelList"/>
    <dgm:cxn modelId="{F4BC7D1C-3682-5343-878F-7B01E5DE4C58}" type="presOf" srcId="{E3704605-9106-49BC-91E6-D1786D1BFFD6}" destId="{54C24737-F572-4806-A4B8-C259D99D9238}" srcOrd="0" destOrd="0" presId="urn:microsoft.com/office/officeart/2018/5/layout/IconCircleLabelList"/>
    <dgm:cxn modelId="{613CC51E-EA9D-1042-9305-8723B059155A}" type="presOf" srcId="{9217B2F3-71C7-C948-B7D9-3C7B109048F6}" destId="{D6891A4B-44C7-469C-BAB2-872D89C383A1}" srcOrd="0" destOrd="0" presId="urn:microsoft.com/office/officeart/2018/5/layout/IconCircleLabelList"/>
    <dgm:cxn modelId="{CF3F1B3F-37C6-9D48-84F9-960D2CB11003}" type="presOf" srcId="{862C347E-0A88-4688-BA56-471191F628D9}" destId="{C8BCDF3F-6A2E-4246-BBA5-E540AEC61F8E}" srcOrd="0" destOrd="0" presId="urn:microsoft.com/office/officeart/2018/5/layout/IconCircleLabelList"/>
    <dgm:cxn modelId="{9B25A942-26E7-4F4F-8AFF-48B247F836AF}" type="presOf" srcId="{A306AEDD-0090-4922-AAE3-79AF9BB0E5EC}" destId="{6C1D8104-4577-40D6-84B2-E92F5ACABB81}" srcOrd="0" destOrd="0" presId="urn:microsoft.com/office/officeart/2018/5/layout/IconCircleLabelList"/>
    <dgm:cxn modelId="{F82D0866-4F9F-46D5-82B7-D93FAEBD37A9}" srcId="{A306AEDD-0090-4922-AAE3-79AF9BB0E5EC}" destId="{862C347E-0A88-4688-BA56-471191F628D9}" srcOrd="2" destOrd="0" parTransId="{C424F2F3-48C9-49B4-8841-FEE3BA8C55B7}" sibTransId="{10FB937B-FDCA-4264-B556-5D0BC00E24D7}"/>
    <dgm:cxn modelId="{AA7C4681-CFD5-6844-8C0D-B102A0D281FB}" srcId="{A306AEDD-0090-4922-AAE3-79AF9BB0E5EC}" destId="{9217B2F3-71C7-C948-B7D9-3C7B109048F6}" srcOrd="4" destOrd="0" parTransId="{C8BE8104-6AC7-FD41-962C-5D83FB6CEB9B}" sibTransId="{830009A4-7030-9E4C-81BE-1C14834DF1F6}"/>
    <dgm:cxn modelId="{5C91E8BE-A072-4AFA-A30B-026AA2AD6596}" srcId="{A306AEDD-0090-4922-AAE3-79AF9BB0E5EC}" destId="{B19D0A29-F0BF-4946-877B-47AC85E2933F}" srcOrd="0" destOrd="0" parTransId="{70FD7E12-967E-49EB-A88A-E57C1AB75F1B}" sibTransId="{3F5F7678-361A-4A00-B684-565A2656BBD9}"/>
    <dgm:cxn modelId="{9467CEC6-5160-470A-BDE6-E54D659B25BF}" srcId="{A306AEDD-0090-4922-AAE3-79AF9BB0E5EC}" destId="{E3704605-9106-49BC-91E6-D1786D1BFFD6}" srcOrd="1" destOrd="0" parTransId="{A3B5FDEE-E9B0-42E6-BA9B-DDFB95BDF3C2}" sibTransId="{574A8CB8-1F18-412F-815D-17E767559C08}"/>
    <dgm:cxn modelId="{8E5050EA-2BA7-41BE-89A5-AAE4C993E72B}" srcId="{A306AEDD-0090-4922-AAE3-79AF9BB0E5EC}" destId="{A057BA4B-6739-4133-A245-2D26B17D77D7}" srcOrd="3" destOrd="0" parTransId="{AA8D2E4A-9EFC-4C51-A21C-E3E49FB2AAEA}" sibTransId="{639992A2-8A2B-46A3-8901-44240C0B3475}"/>
    <dgm:cxn modelId="{F0FB51F2-82E6-614F-BC32-26BBDFE822D9}" type="presOf" srcId="{B19D0A29-F0BF-4946-877B-47AC85E2933F}" destId="{5F2F8E1E-F0F6-4E7F-AA3B-4936ECA5A5C0}" srcOrd="0" destOrd="0" presId="urn:microsoft.com/office/officeart/2018/5/layout/IconCircleLabelList"/>
    <dgm:cxn modelId="{4F3467F4-45BF-6D4F-95A5-C005131134B4}" type="presParOf" srcId="{6C1D8104-4577-40D6-84B2-E92F5ACABB81}" destId="{DB738291-D16E-42B9-B026-5CFEAEA86451}" srcOrd="0" destOrd="0" presId="urn:microsoft.com/office/officeart/2018/5/layout/IconCircleLabelList"/>
    <dgm:cxn modelId="{D58CA380-19D4-6048-9B9A-CB88DE3236A8}" type="presParOf" srcId="{DB738291-D16E-42B9-B026-5CFEAEA86451}" destId="{307D071B-56E0-4B2B-B2C2-EDEF4AD988E8}" srcOrd="0" destOrd="0" presId="urn:microsoft.com/office/officeart/2018/5/layout/IconCircleLabelList"/>
    <dgm:cxn modelId="{FADBC6C7-1F3F-644D-9290-182A5E528256}" type="presParOf" srcId="{DB738291-D16E-42B9-B026-5CFEAEA86451}" destId="{BE1775E2-0BA8-437A-A70C-8EFC04C24442}" srcOrd="1" destOrd="0" presId="urn:microsoft.com/office/officeart/2018/5/layout/IconCircleLabelList"/>
    <dgm:cxn modelId="{79F6E310-32E5-AE49-A050-F5B7A0A1BE99}" type="presParOf" srcId="{DB738291-D16E-42B9-B026-5CFEAEA86451}" destId="{9B08BF49-B93E-4E49-A046-2A03CF4B1F78}" srcOrd="2" destOrd="0" presId="urn:microsoft.com/office/officeart/2018/5/layout/IconCircleLabelList"/>
    <dgm:cxn modelId="{C9F6ECC1-2A9D-EA46-A7D6-90E2495DED8C}" type="presParOf" srcId="{DB738291-D16E-42B9-B026-5CFEAEA86451}" destId="{5F2F8E1E-F0F6-4E7F-AA3B-4936ECA5A5C0}" srcOrd="3" destOrd="0" presId="urn:microsoft.com/office/officeart/2018/5/layout/IconCircleLabelList"/>
    <dgm:cxn modelId="{96A1A526-CEE3-2848-8510-578BCE113DA8}" type="presParOf" srcId="{6C1D8104-4577-40D6-84B2-E92F5ACABB81}" destId="{B532FF3B-53C8-47B1-966C-D2CF94D2C61C}" srcOrd="1" destOrd="0" presId="urn:microsoft.com/office/officeart/2018/5/layout/IconCircleLabelList"/>
    <dgm:cxn modelId="{C77CE95E-36B0-8043-B15B-70704E2F8834}" type="presParOf" srcId="{6C1D8104-4577-40D6-84B2-E92F5ACABB81}" destId="{AFC23BB2-5989-4AE3-B0E1-31ED64083C5A}" srcOrd="2" destOrd="0" presId="urn:microsoft.com/office/officeart/2018/5/layout/IconCircleLabelList"/>
    <dgm:cxn modelId="{F3C4A406-DC38-C641-9713-233229474204}" type="presParOf" srcId="{AFC23BB2-5989-4AE3-B0E1-31ED64083C5A}" destId="{B1C75CB5-4956-41A0-9F18-C303ED6F07C1}" srcOrd="0" destOrd="0" presId="urn:microsoft.com/office/officeart/2018/5/layout/IconCircleLabelList"/>
    <dgm:cxn modelId="{68110519-B3B3-B949-8E9D-C4B1BC6C5CF5}" type="presParOf" srcId="{AFC23BB2-5989-4AE3-B0E1-31ED64083C5A}" destId="{99D379C4-8197-4E99-A967-2A0F3C9CA29F}" srcOrd="1" destOrd="0" presId="urn:microsoft.com/office/officeart/2018/5/layout/IconCircleLabelList"/>
    <dgm:cxn modelId="{217588F9-0B6B-4148-84E7-9DF3998A9CB0}" type="presParOf" srcId="{AFC23BB2-5989-4AE3-B0E1-31ED64083C5A}" destId="{10CE8BA9-FE4F-4F31-BA9A-C05EE0144008}" srcOrd="2" destOrd="0" presId="urn:microsoft.com/office/officeart/2018/5/layout/IconCircleLabelList"/>
    <dgm:cxn modelId="{7BFA897D-6A2B-5041-912E-1FF0ADD84151}" type="presParOf" srcId="{AFC23BB2-5989-4AE3-B0E1-31ED64083C5A}" destId="{54C24737-F572-4806-A4B8-C259D99D9238}" srcOrd="3" destOrd="0" presId="urn:microsoft.com/office/officeart/2018/5/layout/IconCircleLabelList"/>
    <dgm:cxn modelId="{6B8C7A42-F01C-F149-91D0-31A56C6DADA0}" type="presParOf" srcId="{6C1D8104-4577-40D6-84B2-E92F5ACABB81}" destId="{4A2E3CE0-44EA-4C1F-958D-801A7EBFAE44}" srcOrd="3" destOrd="0" presId="urn:microsoft.com/office/officeart/2018/5/layout/IconCircleLabelList"/>
    <dgm:cxn modelId="{6AF56261-56CC-0541-A492-FC3A4388DA21}" type="presParOf" srcId="{6C1D8104-4577-40D6-84B2-E92F5ACABB81}" destId="{E287E953-B5AD-4535-8385-FDFB43143CC6}" srcOrd="4" destOrd="0" presId="urn:microsoft.com/office/officeart/2018/5/layout/IconCircleLabelList"/>
    <dgm:cxn modelId="{85AB9790-618A-E244-812B-50E09403AFFF}" type="presParOf" srcId="{E287E953-B5AD-4535-8385-FDFB43143CC6}" destId="{6144C090-285D-4A0A-97E7-A19FF84A659B}" srcOrd="0" destOrd="0" presId="urn:microsoft.com/office/officeart/2018/5/layout/IconCircleLabelList"/>
    <dgm:cxn modelId="{14475DBA-8A7A-2D49-BE2D-DE822872E4FF}" type="presParOf" srcId="{E287E953-B5AD-4535-8385-FDFB43143CC6}" destId="{178C86A7-04D0-4FB2-A098-EBA6BB8B11C5}" srcOrd="1" destOrd="0" presId="urn:microsoft.com/office/officeart/2018/5/layout/IconCircleLabelList"/>
    <dgm:cxn modelId="{D154ED17-8D24-B44E-8DF4-4FB5ADBE55B0}" type="presParOf" srcId="{E287E953-B5AD-4535-8385-FDFB43143CC6}" destId="{43AB76FF-35F0-4559-A353-4E7933F53DCE}" srcOrd="2" destOrd="0" presId="urn:microsoft.com/office/officeart/2018/5/layout/IconCircleLabelList"/>
    <dgm:cxn modelId="{B7BF948E-B5C9-8549-969B-9E9B43C1C268}" type="presParOf" srcId="{E287E953-B5AD-4535-8385-FDFB43143CC6}" destId="{C8BCDF3F-6A2E-4246-BBA5-E540AEC61F8E}" srcOrd="3" destOrd="0" presId="urn:microsoft.com/office/officeart/2018/5/layout/IconCircleLabelList"/>
    <dgm:cxn modelId="{09C1BEDA-84F9-9F42-867A-D0224FA8D480}" type="presParOf" srcId="{6C1D8104-4577-40D6-84B2-E92F5ACABB81}" destId="{92027A9D-60B5-4896-8010-AF0E4DAA5D76}" srcOrd="5" destOrd="0" presId="urn:microsoft.com/office/officeart/2018/5/layout/IconCircleLabelList"/>
    <dgm:cxn modelId="{B189B571-5A28-D74B-8B5D-330DCEF07AD4}" type="presParOf" srcId="{6C1D8104-4577-40D6-84B2-E92F5ACABB81}" destId="{B015288B-CF81-4A13-8736-39B0EFAA1E43}" srcOrd="6" destOrd="0" presId="urn:microsoft.com/office/officeart/2018/5/layout/IconCircleLabelList"/>
    <dgm:cxn modelId="{8C9250AD-FDE7-4845-9BCE-FBA0A85592BF}" type="presParOf" srcId="{B015288B-CF81-4A13-8736-39B0EFAA1E43}" destId="{D3FBB1E3-DE28-4AFF-9229-AB112FA9B2F1}" srcOrd="0" destOrd="0" presId="urn:microsoft.com/office/officeart/2018/5/layout/IconCircleLabelList"/>
    <dgm:cxn modelId="{3A0EEBB9-282C-8745-A3BE-0693B62E6084}" type="presParOf" srcId="{B015288B-CF81-4A13-8736-39B0EFAA1E43}" destId="{8ECEB4F0-3BBB-43CB-80A2-01D9F5D7054F}" srcOrd="1" destOrd="0" presId="urn:microsoft.com/office/officeart/2018/5/layout/IconCircleLabelList"/>
    <dgm:cxn modelId="{9BA72269-E2A7-6147-83C7-E677E4FA4245}" type="presParOf" srcId="{B015288B-CF81-4A13-8736-39B0EFAA1E43}" destId="{FA189541-59BF-4DA7-B894-FD1BC409DCFA}" srcOrd="2" destOrd="0" presId="urn:microsoft.com/office/officeart/2018/5/layout/IconCircleLabelList"/>
    <dgm:cxn modelId="{8AC93D9D-84DE-5F46-B0D1-E352E957F9A3}" type="presParOf" srcId="{B015288B-CF81-4A13-8736-39B0EFAA1E43}" destId="{FD8763B4-6F20-4779-B6CD-BB5CEEAB3AF8}" srcOrd="3" destOrd="0" presId="urn:microsoft.com/office/officeart/2018/5/layout/IconCircleLabelList"/>
    <dgm:cxn modelId="{3F97FFB5-27E6-F040-9ECF-01952B0B7BAD}" type="presParOf" srcId="{6C1D8104-4577-40D6-84B2-E92F5ACABB81}" destId="{0221F2E9-F9C8-4808-B836-17E9790D27C0}" srcOrd="7" destOrd="0" presId="urn:microsoft.com/office/officeart/2018/5/layout/IconCircleLabelList"/>
    <dgm:cxn modelId="{02FAFE64-8736-944C-BEC4-7619BA0FBF70}" type="presParOf" srcId="{6C1D8104-4577-40D6-84B2-E92F5ACABB81}" destId="{0C50E45A-06C5-4A26-99B0-518B2E48BA24}" srcOrd="8" destOrd="0" presId="urn:microsoft.com/office/officeart/2018/5/layout/IconCircleLabelList"/>
    <dgm:cxn modelId="{FA62CDE3-0165-734F-BF29-083A154043E1}" type="presParOf" srcId="{0C50E45A-06C5-4A26-99B0-518B2E48BA24}" destId="{649CF05E-0CEF-4105-8A7E-D5A7F8DB15E1}" srcOrd="0" destOrd="0" presId="urn:microsoft.com/office/officeart/2018/5/layout/IconCircleLabelList"/>
    <dgm:cxn modelId="{CEF35C83-8F2F-B948-9BEF-75CA48345DEB}" type="presParOf" srcId="{0C50E45A-06C5-4A26-99B0-518B2E48BA24}" destId="{76C84E9C-6865-4E90-B9CC-73AAED640507}" srcOrd="1" destOrd="0" presId="urn:microsoft.com/office/officeart/2018/5/layout/IconCircleLabelList"/>
    <dgm:cxn modelId="{0CD4F8A2-CA86-B745-8FD1-30970D469764}" type="presParOf" srcId="{0C50E45A-06C5-4A26-99B0-518B2E48BA24}" destId="{BEB8F63D-4617-48E3-9E9C-D922A4386116}" srcOrd="2" destOrd="0" presId="urn:microsoft.com/office/officeart/2018/5/layout/IconCircleLabelList"/>
    <dgm:cxn modelId="{6D2A8570-CBDC-AC40-AD7E-1F8296D421F3}" type="presParOf" srcId="{0C50E45A-06C5-4A26-99B0-518B2E48BA24}" destId="{D6891A4B-44C7-469C-BAB2-872D89C383A1}" srcOrd="3" destOrd="0" presId="urn:microsoft.com/office/officeart/2018/5/layout/IconCircle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D071B-56E0-4B2B-B2C2-EDEF4AD988E8}">
      <dsp:nvSpPr>
        <dsp:cNvPr id="0" name=""/>
        <dsp:cNvSpPr/>
      </dsp:nvSpPr>
      <dsp:spPr>
        <a:xfrm>
          <a:off x="614871" y="120328"/>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775E2-0BA8-437A-A70C-8EFC04C24442}">
      <dsp:nvSpPr>
        <dsp:cNvPr id="0" name=""/>
        <dsp:cNvSpPr/>
      </dsp:nvSpPr>
      <dsp:spPr>
        <a:xfrm>
          <a:off x="848871" y="354328"/>
          <a:ext cx="630000" cy="63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2F8E1E-F0F6-4E7F-AA3B-4936ECA5A5C0}">
      <dsp:nvSpPr>
        <dsp:cNvPr id="0" name=""/>
        <dsp:cNvSpPr/>
      </dsp:nvSpPr>
      <dsp:spPr>
        <a:xfrm>
          <a:off x="263871" y="1560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INTRODUCTION</a:t>
          </a:r>
        </a:p>
      </dsp:txBody>
      <dsp:txXfrm>
        <a:off x="263871" y="1560328"/>
        <a:ext cx="1800000" cy="720000"/>
      </dsp:txXfrm>
    </dsp:sp>
    <dsp:sp modelId="{B1C75CB5-4956-41A0-9F18-C303ED6F07C1}">
      <dsp:nvSpPr>
        <dsp:cNvPr id="0" name=""/>
        <dsp:cNvSpPr/>
      </dsp:nvSpPr>
      <dsp:spPr>
        <a:xfrm>
          <a:off x="2729871" y="120328"/>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379C4-8197-4E99-A967-2A0F3C9CA29F}">
      <dsp:nvSpPr>
        <dsp:cNvPr id="0" name=""/>
        <dsp:cNvSpPr/>
      </dsp:nvSpPr>
      <dsp:spPr>
        <a:xfrm>
          <a:off x="2963871" y="354328"/>
          <a:ext cx="630000" cy="63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24737-F572-4806-A4B8-C259D99D9238}">
      <dsp:nvSpPr>
        <dsp:cNvPr id="0" name=""/>
        <dsp:cNvSpPr/>
      </dsp:nvSpPr>
      <dsp:spPr>
        <a:xfrm>
          <a:off x="2378871" y="1560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Data Information</a:t>
          </a:r>
        </a:p>
      </dsp:txBody>
      <dsp:txXfrm>
        <a:off x="2378871" y="1560328"/>
        <a:ext cx="1800000" cy="720000"/>
      </dsp:txXfrm>
    </dsp:sp>
    <dsp:sp modelId="{6144C090-285D-4A0A-97E7-A19FF84A659B}">
      <dsp:nvSpPr>
        <dsp:cNvPr id="0" name=""/>
        <dsp:cNvSpPr/>
      </dsp:nvSpPr>
      <dsp:spPr>
        <a:xfrm>
          <a:off x="4844871" y="120328"/>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C86A7-04D0-4FB2-A098-EBA6BB8B11C5}">
      <dsp:nvSpPr>
        <dsp:cNvPr id="0" name=""/>
        <dsp:cNvSpPr/>
      </dsp:nvSpPr>
      <dsp:spPr>
        <a:xfrm>
          <a:off x="5078871" y="354328"/>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CDF3F-6A2E-4246-BBA5-E540AEC61F8E}">
      <dsp:nvSpPr>
        <dsp:cNvPr id="0" name=""/>
        <dsp:cNvSpPr/>
      </dsp:nvSpPr>
      <dsp:spPr>
        <a:xfrm>
          <a:off x="4493871" y="1560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Exploratory Data Analysis</a:t>
          </a:r>
        </a:p>
      </dsp:txBody>
      <dsp:txXfrm>
        <a:off x="4493871" y="1560328"/>
        <a:ext cx="1800000" cy="720000"/>
      </dsp:txXfrm>
    </dsp:sp>
    <dsp:sp modelId="{D3FBB1E3-DE28-4AFF-9229-AB112FA9B2F1}">
      <dsp:nvSpPr>
        <dsp:cNvPr id="0" name=""/>
        <dsp:cNvSpPr/>
      </dsp:nvSpPr>
      <dsp:spPr>
        <a:xfrm>
          <a:off x="6959871" y="120328"/>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EB4F0-3BBB-43CB-80A2-01D9F5D7054F}">
      <dsp:nvSpPr>
        <dsp:cNvPr id="0" name=""/>
        <dsp:cNvSpPr/>
      </dsp:nvSpPr>
      <dsp:spPr>
        <a:xfrm>
          <a:off x="7193871" y="354328"/>
          <a:ext cx="630000" cy="63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763B4-6F20-4779-B6CD-BB5CEEAB3AF8}">
      <dsp:nvSpPr>
        <dsp:cNvPr id="0" name=""/>
        <dsp:cNvSpPr/>
      </dsp:nvSpPr>
      <dsp:spPr>
        <a:xfrm>
          <a:off x="6608871" y="1560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MODEL BUILDING  </a:t>
          </a:r>
        </a:p>
      </dsp:txBody>
      <dsp:txXfrm>
        <a:off x="6608871" y="1560328"/>
        <a:ext cx="1800000" cy="720000"/>
      </dsp:txXfrm>
    </dsp:sp>
    <dsp:sp modelId="{649CF05E-0CEF-4105-8A7E-D5A7F8DB15E1}">
      <dsp:nvSpPr>
        <dsp:cNvPr id="0" name=""/>
        <dsp:cNvSpPr/>
      </dsp:nvSpPr>
      <dsp:spPr>
        <a:xfrm>
          <a:off x="9074871" y="120328"/>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84E9C-6865-4E90-B9CC-73AAED640507}">
      <dsp:nvSpPr>
        <dsp:cNvPr id="0" name=""/>
        <dsp:cNvSpPr/>
      </dsp:nvSpPr>
      <dsp:spPr>
        <a:xfrm>
          <a:off x="9308871" y="35432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91A4B-44C7-469C-BAB2-872D89C383A1}">
      <dsp:nvSpPr>
        <dsp:cNvPr id="0" name=""/>
        <dsp:cNvSpPr/>
      </dsp:nvSpPr>
      <dsp:spPr>
        <a:xfrm>
          <a:off x="8723871" y="1560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FINAL STATEMENT </a:t>
          </a:r>
        </a:p>
      </dsp:txBody>
      <dsp:txXfrm>
        <a:off x="8723871" y="156032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9FD4-3A17-673B-1AFD-EA3F74BC3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1553C7-B291-7B02-7428-A4F74EB2D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667A5C-697E-B8A2-1079-DED65AFD2C5A}"/>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5" name="Footer Placeholder 4">
            <a:extLst>
              <a:ext uri="{FF2B5EF4-FFF2-40B4-BE49-F238E27FC236}">
                <a16:creationId xmlns:a16="http://schemas.microsoft.com/office/drawing/2014/main" id="{E3B5763D-EA61-367D-AB60-411BC8E0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94332-B761-E608-783B-12DD12F8130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734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4FA6-9550-BC99-38FE-6EFB66879B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04FC8-ACE4-0E97-A199-355FE3A14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E0840-AA4F-8858-188D-FA9B31E55D8A}"/>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5" name="Footer Placeholder 4">
            <a:extLst>
              <a:ext uri="{FF2B5EF4-FFF2-40B4-BE49-F238E27FC236}">
                <a16:creationId xmlns:a16="http://schemas.microsoft.com/office/drawing/2014/main" id="{BC3A2A77-6908-B631-C04E-C1EA81680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D955B-2889-2E26-0FBD-7EEF8700BC0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8169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55FFB-7652-818A-C6B6-D8035510B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D1C02E-F236-6450-BABC-521E1ED8F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B3CF-DD6A-1B04-C9B7-D8F12B421167}"/>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5" name="Footer Placeholder 4">
            <a:extLst>
              <a:ext uri="{FF2B5EF4-FFF2-40B4-BE49-F238E27FC236}">
                <a16:creationId xmlns:a16="http://schemas.microsoft.com/office/drawing/2014/main" id="{10767735-FC6E-8926-D509-54F572989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BCF76-CF13-794A-1199-FC2DDD32C0BF}"/>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0122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92A1-3F6D-411B-F120-55BABB7C8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52082F-431B-72ED-8A68-2CF4DE2ED2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AA22-C5EF-FA8A-C005-CA2029628BED}"/>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5" name="Footer Placeholder 4">
            <a:extLst>
              <a:ext uri="{FF2B5EF4-FFF2-40B4-BE49-F238E27FC236}">
                <a16:creationId xmlns:a16="http://schemas.microsoft.com/office/drawing/2014/main" id="{159F9D85-917F-BBAE-B462-01A288C87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08152-7CB2-08CE-ADC8-E01ED58EFAF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6352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69AC-2DEE-4D55-679D-F2BD693E6E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A674A-9625-F66B-5332-9D199372A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4DBEB-6D27-8E06-9E2D-95B81F1A8E14}"/>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5" name="Footer Placeholder 4">
            <a:extLst>
              <a:ext uri="{FF2B5EF4-FFF2-40B4-BE49-F238E27FC236}">
                <a16:creationId xmlns:a16="http://schemas.microsoft.com/office/drawing/2014/main" id="{8E6B2830-3250-0D68-DCD3-03A9947B2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B2C26-5F93-5201-435C-A5C712B7409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7343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73F-EDEE-B7E6-D43E-32DEBF454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8FF1D-D76C-0512-83DC-99594AC85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97DAB-647E-A9E2-0D26-2042F5CCD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67329-77FB-02FA-C2A7-7ABB4DE4115B}"/>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6" name="Footer Placeholder 5">
            <a:extLst>
              <a:ext uri="{FF2B5EF4-FFF2-40B4-BE49-F238E27FC236}">
                <a16:creationId xmlns:a16="http://schemas.microsoft.com/office/drawing/2014/main" id="{FDAD03BC-A8A0-6162-387E-31EB15A5A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A2340-6C9C-8CC4-B4E6-B9ACA5F1A62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686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05A1-8FB2-693A-4D6D-3744AD7682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AFB09-C572-2ADF-5F97-1D3B5B41C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C1CE4-91CC-B184-2751-92CEABE2C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38178-B1FF-EF71-EBC4-8DA959E0E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09D82-778B-F6E0-4DBE-F8527DAC8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51C96-5915-EE8B-4AFB-4C39B2F2DD9D}"/>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8" name="Footer Placeholder 7">
            <a:extLst>
              <a:ext uri="{FF2B5EF4-FFF2-40B4-BE49-F238E27FC236}">
                <a16:creationId xmlns:a16="http://schemas.microsoft.com/office/drawing/2014/main" id="{FD7776D0-D578-016E-CA71-B46D3BDCBE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E5268-CB9F-2071-3E15-55479991C7AF}"/>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1933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1FAA-A752-BAD0-59C6-213ED0491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3222D-8743-15B6-E22D-131BC52EAD42}"/>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4" name="Footer Placeholder 3">
            <a:extLst>
              <a:ext uri="{FF2B5EF4-FFF2-40B4-BE49-F238E27FC236}">
                <a16:creationId xmlns:a16="http://schemas.microsoft.com/office/drawing/2014/main" id="{7E830E1D-0522-8D79-4BA7-550D983717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A53721-2071-1F52-632C-12CE6E6D933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1259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FD529-CA38-D475-3C22-0EB151534A75}"/>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3" name="Footer Placeholder 2">
            <a:extLst>
              <a:ext uri="{FF2B5EF4-FFF2-40B4-BE49-F238E27FC236}">
                <a16:creationId xmlns:a16="http://schemas.microsoft.com/office/drawing/2014/main" id="{1A532A89-0095-B88B-7DB1-210261435D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A97696-4DAA-91F2-BC99-3CEC4580B75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7225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C73C-157D-9F90-07B7-34198F0C2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CD3F3-8657-2C1C-7366-44CC2069BD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D2D5C1-BDE2-2C64-1ED4-ACF8239EE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CA396-1563-198C-B4AD-74D04BF5AD66}"/>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6" name="Footer Placeholder 5">
            <a:extLst>
              <a:ext uri="{FF2B5EF4-FFF2-40B4-BE49-F238E27FC236}">
                <a16:creationId xmlns:a16="http://schemas.microsoft.com/office/drawing/2014/main" id="{CA28F40A-D0A8-0FB4-03E5-AA72A400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3D45-42D6-5516-0A81-B51136E7843F}"/>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619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8BC9-F215-8902-0BE9-FC6CE3945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7D4B6C-CAC0-21A4-A92E-74E3C6A08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8FBBE-FB54-32F4-62CC-08C67902C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C2CBD-45C6-FF5B-76D1-AB5C19374204}"/>
              </a:ext>
            </a:extLst>
          </p:cNvPr>
          <p:cNvSpPr>
            <a:spLocks noGrp="1"/>
          </p:cNvSpPr>
          <p:nvPr>
            <p:ph type="dt" sz="half" idx="10"/>
          </p:nvPr>
        </p:nvSpPr>
        <p:spPr/>
        <p:txBody>
          <a:bodyPr/>
          <a:lstStyle/>
          <a:p>
            <a:fld id="{C764DE79-268F-4C1A-8933-263129D2AF90}" type="datetimeFigureOut">
              <a:rPr lang="en-US" smtClean="0"/>
              <a:t>1/17/23</a:t>
            </a:fld>
            <a:endParaRPr lang="en-US"/>
          </a:p>
        </p:txBody>
      </p:sp>
      <p:sp>
        <p:nvSpPr>
          <p:cNvPr id="6" name="Footer Placeholder 5">
            <a:extLst>
              <a:ext uri="{FF2B5EF4-FFF2-40B4-BE49-F238E27FC236}">
                <a16:creationId xmlns:a16="http://schemas.microsoft.com/office/drawing/2014/main" id="{32DBAB8C-C6FD-E22A-231E-E5BBE6068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72031-0F9B-78E6-3AA6-5591A904855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2107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DB413-66F2-90AB-3D34-3E9EB2762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97690-9B95-2124-800B-E637E7716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9F2AE-0E65-1BD9-324B-B3EFC6215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1/17/23</a:t>
            </a:fld>
            <a:endParaRPr lang="en-US"/>
          </a:p>
        </p:txBody>
      </p:sp>
      <p:sp>
        <p:nvSpPr>
          <p:cNvPr id="5" name="Footer Placeholder 4">
            <a:extLst>
              <a:ext uri="{FF2B5EF4-FFF2-40B4-BE49-F238E27FC236}">
                <a16:creationId xmlns:a16="http://schemas.microsoft.com/office/drawing/2014/main" id="{8B7A2753-E746-3337-B605-165A0F87E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6FF0A1-AA61-77E6-DA3C-973AF02C3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605164927"/>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787743" cy="2400657"/>
          </a:xfrm>
          <a:prstGeom prst="rect">
            <a:avLst/>
          </a:prstGeom>
          <a:solidFill>
            <a:srgbClr val="3B3B3B"/>
          </a:solidFill>
        </p:spPr>
        <p:txBody>
          <a:bodyPr wrap="square" rtlCol="0">
            <a:spAutoFit/>
          </a:bodyPr>
          <a:lstStyle/>
          <a:p>
            <a:r>
              <a:rPr lang="en-US" sz="5400" dirty="0">
                <a:solidFill>
                  <a:srgbClr val="FF6600"/>
                </a:solidFill>
              </a:rPr>
              <a:t>G2M Insight for Cab Investment Firm</a:t>
            </a:r>
          </a:p>
          <a:p>
            <a:r>
              <a:rPr lang="en-US" sz="3200" dirty="0">
                <a:solidFill>
                  <a:schemeClr val="accent2">
                    <a:lumMod val="60000"/>
                    <a:lumOff val="40000"/>
                  </a:schemeClr>
                </a:solidFill>
              </a:rPr>
              <a:t>Data Science Virtual Internship </a:t>
            </a:r>
          </a:p>
          <a:p>
            <a:r>
              <a:rPr lang="en-US" sz="3200" dirty="0">
                <a:solidFill>
                  <a:schemeClr val="bg1"/>
                </a:solidFill>
              </a:rPr>
              <a:t>Submitted by: </a:t>
            </a:r>
            <a:r>
              <a:rPr lang="en-US" sz="3200" dirty="0">
                <a:solidFill>
                  <a:schemeClr val="accent2">
                    <a:lumMod val="60000"/>
                    <a:lumOff val="40000"/>
                  </a:schemeClr>
                </a:solidFill>
              </a:rPr>
              <a:t>Elissa Kuon</a:t>
            </a:r>
          </a:p>
          <a:p>
            <a:r>
              <a:rPr lang="en-US" sz="3200" dirty="0">
                <a:solidFill>
                  <a:schemeClr val="bg1"/>
                </a:solidFill>
              </a:rPr>
              <a:t>Date: </a:t>
            </a:r>
            <a:r>
              <a:rPr lang="en-US" sz="3200" dirty="0">
                <a:solidFill>
                  <a:schemeClr val="accent2">
                    <a:lumMod val="60000"/>
                    <a:lumOff val="40000"/>
                  </a:schemeClr>
                </a:solidFill>
              </a:rPr>
              <a:t>January 14,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 of Cab Users and Gender Distribution </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Users prefer to take Yellow Cab than Pink Cab, with a difference of 14.58%</a:t>
            </a:r>
          </a:p>
          <a:p>
            <a:pPr>
              <a:lnSpc>
                <a:spcPct val="100000"/>
              </a:lnSpc>
            </a:pPr>
            <a:r>
              <a:rPr lang="en-US" sz="2000" dirty="0">
                <a:solidFill>
                  <a:schemeClr val="bg1"/>
                </a:solidFill>
              </a:rPr>
              <a:t>Pretty even gender distribution overall, with slightly more male users by 0.29%</a:t>
            </a:r>
          </a:p>
        </p:txBody>
      </p:sp>
      <p:pic>
        <p:nvPicPr>
          <p:cNvPr id="3076" name="Picture 4">
            <a:extLst>
              <a:ext uri="{FF2B5EF4-FFF2-40B4-BE49-F238E27FC236}">
                <a16:creationId xmlns:a16="http://schemas.microsoft.com/office/drawing/2014/main" id="{E5389A17-C793-70BA-8CC3-6135630ACAD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582634" y="246579"/>
            <a:ext cx="3759200" cy="31369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3A97481E-15A8-D51D-0B7D-14B5F7121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534" y="3303524"/>
            <a:ext cx="5359400"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4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fontScale="90000"/>
          </a:bodyPr>
          <a:lstStyle/>
          <a:p>
            <a:pPr algn="ctr"/>
            <a:r>
              <a:rPr lang="en-US" sz="3200" b="1" dirty="0">
                <a:solidFill>
                  <a:srgbClr val="FF6600"/>
                </a:solidFill>
              </a:rPr>
              <a:t>% of Cab Users Within US Major Cities</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Most cab users reside in New York City with 27.79% of all cab users, followed by Chicago and Los Angeles</a:t>
            </a:r>
          </a:p>
        </p:txBody>
      </p:sp>
      <p:pic>
        <p:nvPicPr>
          <p:cNvPr id="5122" name="Picture 2">
            <a:extLst>
              <a:ext uri="{FF2B5EF4-FFF2-40B4-BE49-F238E27FC236}">
                <a16:creationId xmlns:a16="http://schemas.microsoft.com/office/drawing/2014/main" id="{3910E601-C172-B980-530B-C2C8AD2AE7B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035300"/>
            <a:ext cx="5246122" cy="478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49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kern="1200" dirty="0">
                <a:solidFill>
                  <a:srgbClr val="FF6600"/>
                </a:solidFill>
                <a:latin typeface="+mj-lt"/>
                <a:ea typeface="+mj-ea"/>
                <a:cs typeface="+mj-cs"/>
              </a:rPr>
              <a:t>Payment Mode Distribution </a:t>
            </a: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Most cab users prefer to pay their rides through card payments than with cash for both companies</a:t>
            </a:r>
          </a:p>
        </p:txBody>
      </p:sp>
      <p:pic>
        <p:nvPicPr>
          <p:cNvPr id="7172" name="Picture 4">
            <a:extLst>
              <a:ext uri="{FF2B5EF4-FFF2-40B4-BE49-F238E27FC236}">
                <a16:creationId xmlns:a16="http://schemas.microsoft.com/office/drawing/2014/main" id="{4DBB425A-4087-2701-3EAF-3AA97194C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035" y="1622534"/>
            <a:ext cx="5302432" cy="3612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1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fontScale="90000"/>
          </a:bodyPr>
          <a:lstStyle/>
          <a:p>
            <a:pPr algn="ctr"/>
            <a:r>
              <a:rPr lang="en-US" sz="3200" b="1" dirty="0">
                <a:solidFill>
                  <a:srgbClr val="FF6600"/>
                </a:solidFill>
              </a:rPr>
              <a:t>Price Charged, Income, and Age Distribution</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Yellow Cab charged slightly higher for their cab services </a:t>
            </a:r>
          </a:p>
          <a:p>
            <a:pPr>
              <a:lnSpc>
                <a:spcPct val="100000"/>
              </a:lnSpc>
            </a:pPr>
            <a:r>
              <a:rPr lang="en-US" sz="2000" dirty="0">
                <a:solidFill>
                  <a:schemeClr val="bg1"/>
                </a:solidFill>
              </a:rPr>
              <a:t>For both companies, the average age of cab users is around 33 years old with an average monthly income of 15K USD</a:t>
            </a:r>
          </a:p>
        </p:txBody>
      </p:sp>
      <p:pic>
        <p:nvPicPr>
          <p:cNvPr id="9218" name="Picture 2">
            <a:extLst>
              <a:ext uri="{FF2B5EF4-FFF2-40B4-BE49-F238E27FC236}">
                <a16:creationId xmlns:a16="http://schemas.microsoft.com/office/drawing/2014/main" id="{9475A070-3FC8-DAEE-8309-209BB8361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344" y="187131"/>
            <a:ext cx="3378018" cy="237744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551C7BE-D4C8-27D4-8FA9-4892ABF60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1220" y="2063242"/>
            <a:ext cx="3523400" cy="237744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60C6F39-F9F8-A0D9-2096-57739C6FB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948" y="3822894"/>
            <a:ext cx="3266843"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5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KM Travelled Distribution</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Many cab users mostly travel between 5 – 40 km</a:t>
            </a:r>
          </a:p>
          <a:p>
            <a:pPr>
              <a:lnSpc>
                <a:spcPct val="100000"/>
              </a:lnSpc>
            </a:pPr>
            <a:r>
              <a:rPr lang="en-US" sz="2000" dirty="0">
                <a:solidFill>
                  <a:schemeClr val="bg1"/>
                </a:solidFill>
              </a:rPr>
              <a:t>Yellow Cab has a uniform shape in terms of distance traveled compared to Pink Cab</a:t>
            </a:r>
          </a:p>
          <a:p>
            <a:pPr lvl="1">
              <a:lnSpc>
                <a:spcPct val="100000"/>
              </a:lnSpc>
            </a:pPr>
            <a:r>
              <a:rPr lang="en-US" sz="1600" b="1" dirty="0">
                <a:solidFill>
                  <a:schemeClr val="bg1"/>
                </a:solidFill>
              </a:rPr>
              <a:t>Note</a:t>
            </a:r>
            <a:r>
              <a:rPr lang="en-US" sz="1600" dirty="0">
                <a:solidFill>
                  <a:schemeClr val="bg1"/>
                </a:solidFill>
              </a:rPr>
              <a:t>: A big difference between the two companies in short and long distances, where Yellow Cab has an overwhelmingly better coverage</a:t>
            </a:r>
          </a:p>
        </p:txBody>
      </p:sp>
      <p:pic>
        <p:nvPicPr>
          <p:cNvPr id="11266" name="Picture 2">
            <a:extLst>
              <a:ext uri="{FF2B5EF4-FFF2-40B4-BE49-F238E27FC236}">
                <a16:creationId xmlns:a16="http://schemas.microsoft.com/office/drawing/2014/main" id="{9A5785F6-7B6F-3345-4564-016A3C1C0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012" y="1186460"/>
            <a:ext cx="5315340" cy="407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45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Users Count by Year</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Yellow Cab has a higher customer count compared to Pink Cab</a:t>
            </a:r>
          </a:p>
          <a:p>
            <a:pPr>
              <a:lnSpc>
                <a:spcPct val="100000"/>
              </a:lnSpc>
            </a:pPr>
            <a:r>
              <a:rPr lang="en-US" sz="2000" dirty="0">
                <a:solidFill>
                  <a:schemeClr val="bg1"/>
                </a:solidFill>
              </a:rPr>
              <a:t>In the transition from 2017 to 2018, Yellow Cab suffered a 4.18% decrease in customers, while Pink Cab suffered a 3.45% decrease in customers</a:t>
            </a:r>
          </a:p>
        </p:txBody>
      </p:sp>
      <p:pic>
        <p:nvPicPr>
          <p:cNvPr id="13316" name="Picture 4">
            <a:extLst>
              <a:ext uri="{FF2B5EF4-FFF2-40B4-BE49-F238E27FC236}">
                <a16:creationId xmlns:a16="http://schemas.microsoft.com/office/drawing/2014/main" id="{B57D2899-2256-2B59-EE91-7AAE80AB3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246" y="1272470"/>
            <a:ext cx="5985469" cy="431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70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Profit Margin</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Yellow Cab has a much higher profit margin in comparison to Pink Cab</a:t>
            </a:r>
          </a:p>
          <a:p>
            <a:pPr>
              <a:lnSpc>
                <a:spcPct val="100000"/>
              </a:lnSpc>
            </a:pPr>
            <a:r>
              <a:rPr lang="en-US" sz="2000" dirty="0">
                <a:solidFill>
                  <a:schemeClr val="bg1"/>
                </a:solidFill>
              </a:rPr>
              <a:t>Profit Margin for both cab companies decrease over the span of 2 years and may continue to decrease looking at the trend of the graph </a:t>
            </a:r>
          </a:p>
        </p:txBody>
      </p:sp>
      <p:pic>
        <p:nvPicPr>
          <p:cNvPr id="15364" name="Picture 4">
            <a:extLst>
              <a:ext uri="{FF2B5EF4-FFF2-40B4-BE49-F238E27FC236}">
                <a16:creationId xmlns:a16="http://schemas.microsoft.com/office/drawing/2014/main" id="{63F7D06F-097E-2E02-9116-DCCE03AE3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833" y="1291279"/>
            <a:ext cx="5076497" cy="392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4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0CF405C7-1B76-8593-1211-95D27935FF8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dirty="0">
                <a:solidFill>
                  <a:srgbClr val="FF6600"/>
                </a:solidFill>
              </a:rPr>
              <a:t>MODEL BUILDING</a:t>
            </a:r>
            <a:endParaRPr lang="en-US" sz="8000" b="1" kern="1200" dirty="0">
              <a:solidFill>
                <a:srgbClr val="FF6600"/>
              </a:solidFill>
              <a:latin typeface="+mj-lt"/>
              <a:ea typeface="+mj-ea"/>
              <a:cs typeface="+mj-cs"/>
            </a:endParaRPr>
          </a:p>
        </p:txBody>
      </p:sp>
      <p:sp>
        <p:nvSpPr>
          <p:cNvPr id="18"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00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841248" y="548640"/>
            <a:ext cx="3600860" cy="5431536"/>
          </a:xfrm>
          <a:solidFill>
            <a:srgbClr val="3B3B3B"/>
          </a:solidFill>
        </p:spPr>
        <p:txBody>
          <a:bodyPr>
            <a:normAutofit/>
          </a:bodyPr>
          <a:lstStyle/>
          <a:p>
            <a:pPr algn="ctr"/>
            <a:r>
              <a:rPr lang="en-US" sz="5400" b="1" dirty="0">
                <a:solidFill>
                  <a:srgbClr val="FF6600"/>
                </a:solidFill>
              </a:rPr>
              <a:t>Model Building Objective </a:t>
            </a:r>
          </a:p>
        </p:txBody>
      </p:sp>
      <p:sp>
        <p:nvSpPr>
          <p:cNvPr id="3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4648821-57F6-FC01-46C4-8A122EC1DD63}"/>
              </a:ext>
            </a:extLst>
          </p:cNvPr>
          <p:cNvSpPr>
            <a:spLocks noGrp="1"/>
          </p:cNvSpPr>
          <p:nvPr>
            <p:ph idx="1"/>
          </p:nvPr>
        </p:nvSpPr>
        <p:spPr>
          <a:xfrm>
            <a:off x="5126418" y="552091"/>
            <a:ext cx="6224335" cy="5431536"/>
          </a:xfrm>
        </p:spPr>
        <p:txBody>
          <a:bodyPr anchor="ctr">
            <a:normAutofit/>
          </a:bodyPr>
          <a:lstStyle/>
          <a:p>
            <a:pPr>
              <a:lnSpc>
                <a:spcPct val="100000"/>
              </a:lnSpc>
            </a:pPr>
            <a:r>
              <a:rPr lang="en-US" sz="2200" dirty="0"/>
              <a:t>Profit Margin will be treated as our targeted feature</a:t>
            </a:r>
          </a:p>
          <a:p>
            <a:pPr>
              <a:lnSpc>
                <a:spcPct val="100000"/>
              </a:lnSpc>
            </a:pPr>
            <a:r>
              <a:rPr lang="en-US" sz="2200" dirty="0"/>
              <a:t>Not interested in wanting to predict profit margin due to the complexity of the formulas of the models</a:t>
            </a:r>
          </a:p>
          <a:p>
            <a:pPr>
              <a:lnSpc>
                <a:spcPct val="100000"/>
              </a:lnSpc>
            </a:pPr>
            <a:r>
              <a:rPr lang="en-US" sz="2200" dirty="0"/>
              <a:t>More interested in the relationship between profit margin and the other features</a:t>
            </a:r>
            <a:endParaRPr lang="en-US" sz="1800" dirty="0"/>
          </a:p>
        </p:txBody>
      </p:sp>
    </p:spTree>
    <p:extLst>
      <p:ext uri="{BB962C8B-B14F-4D97-AF65-F5344CB8AC3E}">
        <p14:creationId xmlns:p14="http://schemas.microsoft.com/office/powerpoint/2010/main" val="177133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Linear Regression</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up of a document&#10;&#10;Description automatically generated with medium confidence">
            <a:extLst>
              <a:ext uri="{FF2B5EF4-FFF2-40B4-BE49-F238E27FC236}">
                <a16:creationId xmlns:a16="http://schemas.microsoft.com/office/drawing/2014/main" id="{8D4F24F4-1995-DC36-47EE-D27A54E3491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1533" y="860957"/>
            <a:ext cx="6744083" cy="4755991"/>
          </a:xfrm>
        </p:spPr>
      </p:pic>
      <p:sp>
        <p:nvSpPr>
          <p:cNvPr id="7" name="Content Placeholder 1">
            <a:extLst>
              <a:ext uri="{FF2B5EF4-FFF2-40B4-BE49-F238E27FC236}">
                <a16:creationId xmlns:a16="http://schemas.microsoft.com/office/drawing/2014/main" id="{2EB81A2D-3AFE-659E-9C49-C865F794C9B7}"/>
              </a:ext>
            </a:extLst>
          </p:cNvPr>
          <p:cNvSpPr txBox="1">
            <a:spLocks/>
          </p:cNvSpPr>
          <p:nvPr/>
        </p:nvSpPr>
        <p:spPr>
          <a:xfrm>
            <a:off x="592416" y="2184428"/>
            <a:ext cx="3822192" cy="377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solidFill>
                  <a:schemeClr val="bg1"/>
                </a:solidFill>
              </a:rPr>
              <a:t>Important features in inferencing Profit Margin is Company, KM Travelled, Price Charged, Cost of Trip, Population, and Users</a:t>
            </a:r>
          </a:p>
          <a:p>
            <a:pPr>
              <a:lnSpc>
                <a:spcPct val="100000"/>
              </a:lnSpc>
            </a:pPr>
            <a:r>
              <a:rPr lang="en-US" sz="2000" dirty="0">
                <a:solidFill>
                  <a:schemeClr val="bg1"/>
                </a:solidFill>
              </a:rPr>
              <a:t>Dropped Gender</a:t>
            </a:r>
            <a:r>
              <a:rPr lang="en-US" sz="2000">
                <a:solidFill>
                  <a:schemeClr val="bg1"/>
                </a:solidFill>
              </a:rPr>
              <a:t>, Payment </a:t>
            </a:r>
            <a:r>
              <a:rPr lang="en-US" sz="2000" dirty="0">
                <a:solidFill>
                  <a:schemeClr val="bg1"/>
                </a:solidFill>
              </a:rPr>
              <a:t>Mode, Age, and Income as they were deemed to not have any influence on Profit Margin</a:t>
            </a:r>
          </a:p>
        </p:txBody>
      </p:sp>
    </p:spTree>
    <p:extLst>
      <p:ext uri="{BB962C8B-B14F-4D97-AF65-F5344CB8AC3E}">
        <p14:creationId xmlns:p14="http://schemas.microsoft.com/office/powerpoint/2010/main" val="124172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TextBox 10">
            <a:extLst>
              <a:ext uri="{FF2B5EF4-FFF2-40B4-BE49-F238E27FC236}">
                <a16:creationId xmlns:a16="http://schemas.microsoft.com/office/drawing/2014/main" id="{FFC8130C-17A3-5D4D-EDEE-E7DFB91A9277}"/>
              </a:ext>
            </a:extLst>
          </p:cNvPr>
          <p:cNvGraphicFramePr/>
          <p:nvPr>
            <p:extLst>
              <p:ext uri="{D42A27DB-BD31-4B8C-83A1-F6EECF244321}">
                <p14:modId xmlns:p14="http://schemas.microsoft.com/office/powerpoint/2010/main" val="1453402384"/>
              </p:ext>
            </p:extLst>
          </p:nvPr>
        </p:nvGraphicFramePr>
        <p:xfrm>
          <a:off x="870857" y="2380343"/>
          <a:ext cx="10787743" cy="2400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CF019CDB-3E7D-D58B-1FC1-F7E0D00604E2}"/>
              </a:ext>
            </a:extLst>
          </p:cNvPr>
          <p:cNvSpPr txBox="1"/>
          <p:nvPr/>
        </p:nvSpPr>
        <p:spPr>
          <a:xfrm>
            <a:off x="870857" y="663191"/>
            <a:ext cx="2763297" cy="1015663"/>
          </a:xfrm>
          <a:prstGeom prst="rect">
            <a:avLst/>
          </a:prstGeom>
          <a:noFill/>
        </p:spPr>
        <p:txBody>
          <a:bodyPr wrap="square" rtlCol="0">
            <a:spAutoFit/>
          </a:bodyPr>
          <a:lstStyle/>
          <a:p>
            <a:r>
              <a:rPr lang="en-US" sz="6000" b="1" dirty="0">
                <a:solidFill>
                  <a:srgbClr val="FF6600"/>
                </a:solidFill>
                <a:latin typeface="+mj-lt"/>
                <a:cs typeface="Calibri" panose="020F0502020204030204" pitchFamily="34" charset="0"/>
              </a:rPr>
              <a:t>Outline</a:t>
            </a:r>
          </a:p>
        </p:txBody>
      </p:sp>
    </p:spTree>
    <p:extLst>
      <p:ext uri="{BB962C8B-B14F-4D97-AF65-F5344CB8AC3E}">
        <p14:creationId xmlns:p14="http://schemas.microsoft.com/office/powerpoint/2010/main" val="2947759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Random Forest</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Content Placeholder 1">
            <a:extLst>
              <a:ext uri="{FF2B5EF4-FFF2-40B4-BE49-F238E27FC236}">
                <a16:creationId xmlns:a16="http://schemas.microsoft.com/office/drawing/2014/main" id="{2EB81A2D-3AFE-659E-9C49-C865F794C9B7}"/>
              </a:ext>
            </a:extLst>
          </p:cNvPr>
          <p:cNvSpPr txBox="1">
            <a:spLocks/>
          </p:cNvSpPr>
          <p:nvPr/>
        </p:nvSpPr>
        <p:spPr>
          <a:xfrm>
            <a:off x="592416" y="2184428"/>
            <a:ext cx="3822192" cy="377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pic>
        <p:nvPicPr>
          <p:cNvPr id="19458" name="Picture 2">
            <a:extLst>
              <a:ext uri="{FF2B5EF4-FFF2-40B4-BE49-F238E27FC236}">
                <a16:creationId xmlns:a16="http://schemas.microsoft.com/office/drawing/2014/main" id="{35F1D613-DF02-886D-FAA7-BAD49913F2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92830" y="1510318"/>
            <a:ext cx="6404810" cy="383736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D607ED36-5C57-F5F1-23C5-441FAA6D2E2B}"/>
              </a:ext>
            </a:extLst>
          </p:cNvPr>
          <p:cNvSpPr txBox="1">
            <a:spLocks/>
          </p:cNvSpPr>
          <p:nvPr/>
        </p:nvSpPr>
        <p:spPr>
          <a:xfrm>
            <a:off x="566928" y="2151173"/>
            <a:ext cx="3822192" cy="37730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200" dirty="0">
                <a:solidFill>
                  <a:schemeClr val="bg1"/>
                </a:solidFill>
              </a:rPr>
              <a:t>Price Charged is the most important feature in influencing Profit Margin</a:t>
            </a:r>
          </a:p>
          <a:p>
            <a:pPr>
              <a:lnSpc>
                <a:spcPct val="110000"/>
              </a:lnSpc>
            </a:pPr>
            <a:r>
              <a:rPr lang="en-US" sz="2200" dirty="0">
                <a:solidFill>
                  <a:schemeClr val="bg1"/>
                </a:solidFill>
              </a:rPr>
              <a:t>Cost of Trip, Users, Population, and Company have also some or little importance </a:t>
            </a:r>
          </a:p>
          <a:p>
            <a:pPr>
              <a:lnSpc>
                <a:spcPct val="110000"/>
              </a:lnSpc>
            </a:pPr>
            <a:r>
              <a:rPr lang="en-US" sz="2200" dirty="0">
                <a:solidFill>
                  <a:schemeClr val="bg1"/>
                </a:solidFill>
              </a:rPr>
              <a:t>Age, Gender, Income, and Payment Mode have no importance to Profit Margin</a:t>
            </a:r>
          </a:p>
          <a:p>
            <a:pPr>
              <a:lnSpc>
                <a:spcPct val="110000"/>
              </a:lnSpc>
            </a:pPr>
            <a:endParaRPr lang="en-US" sz="2000" dirty="0">
              <a:solidFill>
                <a:schemeClr val="bg1"/>
              </a:solidFill>
            </a:endParaRPr>
          </a:p>
          <a:p>
            <a:pPr marL="0" indent="0">
              <a:lnSpc>
                <a:spcPct val="110000"/>
              </a:lnSpc>
              <a:buNone/>
            </a:pPr>
            <a:r>
              <a:rPr lang="en-US" sz="1700" b="1" dirty="0">
                <a:solidFill>
                  <a:schemeClr val="bg1"/>
                </a:solidFill>
              </a:rPr>
              <a:t>NOTE: </a:t>
            </a:r>
            <a:r>
              <a:rPr lang="en-US" sz="1700" dirty="0">
                <a:solidFill>
                  <a:schemeClr val="bg1"/>
                </a:solidFill>
              </a:rPr>
              <a:t>This is in line with the variable importance of the linear regression model and hypothesis testing </a:t>
            </a:r>
          </a:p>
        </p:txBody>
      </p:sp>
    </p:spTree>
    <p:extLst>
      <p:ext uri="{BB962C8B-B14F-4D97-AF65-F5344CB8AC3E}">
        <p14:creationId xmlns:p14="http://schemas.microsoft.com/office/powerpoint/2010/main" val="424684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0CF405C7-1B76-8593-1211-95D27935FF8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kern="1200" dirty="0">
                <a:solidFill>
                  <a:srgbClr val="FF6600"/>
                </a:solidFill>
                <a:latin typeface="+mj-lt"/>
                <a:ea typeface="+mj-ea"/>
                <a:cs typeface="+mj-cs"/>
              </a:rPr>
              <a:t>FINAL STATEMENT </a:t>
            </a:r>
          </a:p>
        </p:txBody>
      </p:sp>
      <p:sp>
        <p:nvSpPr>
          <p:cNvPr id="18"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60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17B2F-86AB-BCDB-7A3B-F153B2E6E145}"/>
              </a:ext>
            </a:extLst>
          </p:cNvPr>
          <p:cNvSpPr>
            <a:spLocks noGrp="1"/>
          </p:cNvSpPr>
          <p:nvPr>
            <p:ph type="title"/>
          </p:nvPr>
        </p:nvSpPr>
        <p:spPr>
          <a:xfrm>
            <a:off x="838200" y="365125"/>
            <a:ext cx="10515600" cy="1147657"/>
          </a:xfrm>
          <a:solidFill>
            <a:srgbClr val="3B3B3B"/>
          </a:solidFill>
        </p:spPr>
        <p:txBody>
          <a:bodyPr>
            <a:normAutofit/>
          </a:bodyPr>
          <a:lstStyle/>
          <a:p>
            <a:r>
              <a:rPr lang="en-US" sz="5400" b="1" dirty="0">
                <a:solidFill>
                  <a:srgbClr val="FF6600"/>
                </a:solidFill>
              </a:rPr>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3471DF-4758-5709-9FAB-014923D03895}"/>
              </a:ext>
            </a:extLst>
          </p:cNvPr>
          <p:cNvSpPr>
            <a:spLocks noGrp="1"/>
          </p:cNvSpPr>
          <p:nvPr>
            <p:ph idx="1"/>
          </p:nvPr>
        </p:nvSpPr>
        <p:spPr>
          <a:xfrm>
            <a:off x="669035" y="1877907"/>
            <a:ext cx="10853927" cy="4251960"/>
          </a:xfrm>
        </p:spPr>
        <p:txBody>
          <a:bodyPr>
            <a:normAutofit fontScale="85000" lnSpcReduction="20000"/>
          </a:bodyPr>
          <a:lstStyle/>
          <a:p>
            <a:pPr marL="0" indent="0">
              <a:lnSpc>
                <a:spcPct val="120000"/>
              </a:lnSpc>
              <a:buNone/>
            </a:pPr>
            <a:r>
              <a:rPr lang="en-US" sz="2000" dirty="0"/>
              <a:t>We have evaluated both cab companies and conclude Yellow Cab is better than Pink Cab:</a:t>
            </a:r>
          </a:p>
          <a:p>
            <a:pPr>
              <a:lnSpc>
                <a:spcPct val="120000"/>
              </a:lnSpc>
            </a:pPr>
            <a:r>
              <a:rPr lang="en-US" sz="2000" u="sng" dirty="0"/>
              <a:t>Customer Reachability</a:t>
            </a:r>
            <a:r>
              <a:rPr lang="en-US" sz="2000" dirty="0"/>
              <a:t>: Users mostly travel between 5 to 40 km. Overall, Yellow Cab has much better coverage covering short and long distances compared to Pink Cab. Yellow Cab customers consist of about three times more customers than Pink Cab customers </a:t>
            </a:r>
          </a:p>
          <a:p>
            <a:pPr>
              <a:lnSpc>
                <a:spcPct val="120000"/>
              </a:lnSpc>
            </a:pPr>
            <a:r>
              <a:rPr lang="en-US" sz="2000" u="sng" dirty="0"/>
              <a:t>Expected Profit Margin and Users Count</a:t>
            </a:r>
            <a:r>
              <a:rPr lang="en-US" sz="2000" dirty="0"/>
              <a:t>: Through statistical testing, there is strong evidence that the expected profit margin of Pink Cab is different than the expected profit margin of Yellow Cab. From the visualization, Yellow Cab has a much higher profit margin in comparison to Pink Cab. Based on the trend of the graphs between the user counts and profit margins within the span of 2 years, we are expected to see a steady decline. </a:t>
            </a:r>
          </a:p>
          <a:p>
            <a:pPr>
              <a:lnSpc>
                <a:spcPct val="120000"/>
              </a:lnSpc>
            </a:pPr>
            <a:r>
              <a:rPr lang="en-US" sz="2000" u="sng" dirty="0"/>
              <a:t>Income-Wise</a:t>
            </a:r>
            <a:r>
              <a:rPr lang="en-US" sz="2000" dirty="0"/>
              <a:t>: Through statistical testing, most users of Pink Cab and Yellow Cab are of the mid-income class with the low-income class being the least amount of cab users. Most of the users utilize Yellow Cab by a great amount in the low and high-income classes. Yellow Cab company has the highest number of users from the mid-income class compared to Pink Cab, covering all three income classes, greatly.</a:t>
            </a:r>
          </a:p>
          <a:p>
            <a:pPr marL="0" indent="0">
              <a:lnSpc>
                <a:spcPct val="120000"/>
              </a:lnSpc>
              <a:buNone/>
            </a:pPr>
            <a:r>
              <a:rPr lang="en-US" sz="2000" b="1" dirty="0"/>
              <a:t>Based on the above points, we recommend Yellow Cab for investment. However, we must consider the assumptions we have made initially and may need to do further analysis for a more accurate insight.  </a:t>
            </a:r>
          </a:p>
          <a:p>
            <a:pPr>
              <a:lnSpc>
                <a:spcPct val="120000"/>
              </a:lnSpc>
            </a:pPr>
            <a:endParaRPr lang="en-US" sz="2200" dirty="0"/>
          </a:p>
        </p:txBody>
      </p:sp>
    </p:spTree>
    <p:extLst>
      <p:ext uri="{BB962C8B-B14F-4D97-AF65-F5344CB8AC3E}">
        <p14:creationId xmlns:p14="http://schemas.microsoft.com/office/powerpoint/2010/main" val="76014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b="1"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CF405C7-1B76-8593-1211-95D27935FF8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dirty="0">
                <a:solidFill>
                  <a:srgbClr val="FF6600"/>
                </a:solidFill>
              </a:rPr>
              <a:t>INTRODUCTION </a:t>
            </a:r>
            <a:endParaRPr lang="en-US" sz="8000" b="1" kern="1200" dirty="0">
              <a:solidFill>
                <a:srgbClr val="FF6600"/>
              </a:solidFill>
              <a:latin typeface="+mj-lt"/>
              <a:ea typeface="+mj-ea"/>
              <a:cs typeface="+mj-cs"/>
            </a:endParaRPr>
          </a:p>
        </p:txBody>
      </p:sp>
      <p:sp>
        <p:nvSpPr>
          <p:cNvPr id="18"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88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841248" y="548640"/>
            <a:ext cx="3600860" cy="5431536"/>
          </a:xfrm>
          <a:solidFill>
            <a:srgbClr val="3B3B3B"/>
          </a:solidFill>
        </p:spPr>
        <p:txBody>
          <a:bodyPr>
            <a:normAutofit/>
          </a:bodyPr>
          <a:lstStyle/>
          <a:p>
            <a:pPr algn="ctr"/>
            <a:r>
              <a:rPr lang="en-US" sz="5400" b="1" dirty="0">
                <a:solidFill>
                  <a:srgbClr val="FF6600"/>
                </a:solidFill>
              </a:rPr>
              <a:t>Problem Statement</a:t>
            </a:r>
          </a:p>
        </p:txBody>
      </p:sp>
      <p:sp>
        <p:nvSpPr>
          <p:cNvPr id="3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4648821-57F6-FC01-46C4-8A122EC1DD63}"/>
              </a:ext>
            </a:extLst>
          </p:cNvPr>
          <p:cNvSpPr>
            <a:spLocks noGrp="1"/>
          </p:cNvSpPr>
          <p:nvPr>
            <p:ph idx="1"/>
          </p:nvPr>
        </p:nvSpPr>
        <p:spPr>
          <a:xfrm>
            <a:off x="5126418" y="552091"/>
            <a:ext cx="6224335" cy="5431536"/>
          </a:xfrm>
        </p:spPr>
        <p:txBody>
          <a:bodyPr anchor="ctr">
            <a:normAutofit/>
          </a:bodyPr>
          <a:lstStyle/>
          <a:p>
            <a:pPr>
              <a:lnSpc>
                <a:spcPct val="120000"/>
              </a:lnSpc>
            </a:pPr>
            <a:endParaRPr lang="en-US" sz="2000" dirty="0"/>
          </a:p>
          <a:p>
            <a:pPr>
              <a:lnSpc>
                <a:spcPct val="120000"/>
              </a:lnSpc>
            </a:pPr>
            <a:r>
              <a:rPr lang="en-US" sz="2000" dirty="0"/>
              <a:t>XYZ is a private equity firm in the US. Due to remarkable growth in the Cab Industry in the last few years and multiple key players in the market, it is planning for an investment in the Cab Industry.</a:t>
            </a:r>
          </a:p>
          <a:p>
            <a:pPr>
              <a:lnSpc>
                <a:spcPct val="120000"/>
              </a:lnSpc>
            </a:pPr>
            <a:r>
              <a:rPr lang="en-US" sz="2000" u="sng" dirty="0"/>
              <a:t>Objective: </a:t>
            </a:r>
            <a:r>
              <a:rPr lang="en-US" sz="2000" dirty="0"/>
              <a:t>Provide actionable insights to help XYZ firm in identifying the right company for making an investment</a:t>
            </a:r>
          </a:p>
          <a:p>
            <a:pPr>
              <a:lnSpc>
                <a:spcPct val="120000"/>
              </a:lnSpc>
            </a:pPr>
            <a:endParaRPr lang="en-US" sz="2000" dirty="0"/>
          </a:p>
          <a:p>
            <a:pPr algn="l">
              <a:lnSpc>
                <a:spcPct val="120000"/>
              </a:lnSpc>
            </a:pPr>
            <a:r>
              <a:rPr lang="en-US" sz="2000" dirty="0"/>
              <a:t>The analysis was divided into three parts:</a:t>
            </a:r>
          </a:p>
          <a:p>
            <a:pPr marL="914400" lvl="1" indent="-457200" algn="l">
              <a:lnSpc>
                <a:spcPct val="120000"/>
              </a:lnSpc>
              <a:spcBef>
                <a:spcPts val="0"/>
              </a:spcBef>
              <a:buFont typeface="Wingdings" pitchFamily="2" charset="2"/>
              <a:buChar char="Ø"/>
            </a:pPr>
            <a:r>
              <a:rPr lang="en-US" sz="1800" dirty="0"/>
              <a:t>Data Understanding</a:t>
            </a:r>
          </a:p>
          <a:p>
            <a:pPr marL="914400" lvl="1" indent="-457200" algn="l">
              <a:lnSpc>
                <a:spcPct val="120000"/>
              </a:lnSpc>
              <a:spcBef>
                <a:spcPts val="0"/>
              </a:spcBef>
              <a:buFont typeface="Wingdings" pitchFamily="2" charset="2"/>
              <a:buChar char="Ø"/>
            </a:pPr>
            <a:r>
              <a:rPr lang="en-US" sz="1800" dirty="0"/>
              <a:t>Visualization &amp; Model Building</a:t>
            </a:r>
          </a:p>
          <a:p>
            <a:pPr marL="914400" lvl="1" indent="-457200" algn="l">
              <a:lnSpc>
                <a:spcPct val="120000"/>
              </a:lnSpc>
              <a:spcBef>
                <a:spcPts val="0"/>
              </a:spcBef>
              <a:buFont typeface="Wingdings" pitchFamily="2" charset="2"/>
              <a:buChar char="Ø"/>
            </a:pPr>
            <a:r>
              <a:rPr lang="en-US" sz="1800" dirty="0"/>
              <a:t>Recommendations for Investment</a:t>
            </a:r>
            <a:endParaRPr lang="en-US" sz="1600" dirty="0"/>
          </a:p>
        </p:txBody>
      </p:sp>
    </p:spTree>
    <p:extLst>
      <p:ext uri="{BB962C8B-B14F-4D97-AF65-F5344CB8AC3E}">
        <p14:creationId xmlns:p14="http://schemas.microsoft.com/office/powerpoint/2010/main" val="160199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0CF405C7-1B76-8593-1211-95D27935FF8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dirty="0">
                <a:solidFill>
                  <a:srgbClr val="FF6600"/>
                </a:solidFill>
              </a:rPr>
              <a:t>DATA INFORMATION</a:t>
            </a:r>
            <a:endParaRPr lang="en-US" sz="8000" b="1" kern="1200" dirty="0">
              <a:solidFill>
                <a:srgbClr val="FF6600"/>
              </a:solidFill>
              <a:latin typeface="+mj-lt"/>
              <a:ea typeface="+mj-ea"/>
              <a:cs typeface="+mj-cs"/>
            </a:endParaRPr>
          </a:p>
        </p:txBody>
      </p:sp>
      <p:sp>
        <p:nvSpPr>
          <p:cNvPr id="18"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7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841248" y="548640"/>
            <a:ext cx="3600860" cy="5431536"/>
          </a:xfrm>
          <a:solidFill>
            <a:srgbClr val="3B3B3B"/>
          </a:solidFill>
        </p:spPr>
        <p:txBody>
          <a:bodyPr>
            <a:normAutofit/>
          </a:bodyPr>
          <a:lstStyle/>
          <a:p>
            <a:pPr algn="ctr"/>
            <a:r>
              <a:rPr lang="en-US" sz="5400" b="1" dirty="0">
                <a:solidFill>
                  <a:srgbClr val="FF6600"/>
                </a:solidFill>
              </a:rPr>
              <a:t>Data Background</a:t>
            </a:r>
          </a:p>
        </p:txBody>
      </p:sp>
      <p:sp>
        <p:nvSpPr>
          <p:cNvPr id="3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4648821-57F6-FC01-46C4-8A122EC1DD63}"/>
              </a:ext>
            </a:extLst>
          </p:cNvPr>
          <p:cNvSpPr>
            <a:spLocks noGrp="1"/>
          </p:cNvSpPr>
          <p:nvPr>
            <p:ph idx="1"/>
          </p:nvPr>
        </p:nvSpPr>
        <p:spPr>
          <a:xfrm>
            <a:off x="5126418" y="552091"/>
            <a:ext cx="6224335" cy="5431536"/>
          </a:xfrm>
        </p:spPr>
        <p:txBody>
          <a:bodyPr anchor="ctr">
            <a:normAutofit/>
          </a:bodyPr>
          <a:lstStyle/>
          <a:p>
            <a:pPr marL="0" indent="0" algn="l">
              <a:lnSpc>
                <a:spcPct val="100000"/>
              </a:lnSpc>
              <a:buNone/>
            </a:pPr>
            <a:r>
              <a:rPr lang="en-US" sz="2000" dirty="0"/>
              <a:t>Investigate and analyze four datasets to achieve insights within the cab industry: </a:t>
            </a:r>
          </a:p>
          <a:p>
            <a:pPr marL="800100" lvl="1" indent="-342900">
              <a:lnSpc>
                <a:spcPct val="100000"/>
              </a:lnSpc>
            </a:pPr>
            <a:r>
              <a:rPr lang="en-US" sz="1800" dirty="0"/>
              <a:t>Cab_Data.csv – includes details of transactions between the cab companies</a:t>
            </a:r>
          </a:p>
          <a:p>
            <a:pPr marL="800100" lvl="1" indent="-342900">
              <a:lnSpc>
                <a:spcPct val="100000"/>
              </a:lnSpc>
            </a:pPr>
            <a:r>
              <a:rPr lang="en-US" sz="1800" dirty="0"/>
              <a:t>Customer_ID.csv – a mapping table containing a unique identifier linking the customer’s demographic details</a:t>
            </a:r>
          </a:p>
          <a:p>
            <a:pPr marL="800100" lvl="1" indent="-342900">
              <a:lnSpc>
                <a:spcPct val="100000"/>
              </a:lnSpc>
            </a:pPr>
            <a:r>
              <a:rPr lang="en-US" sz="1800" dirty="0"/>
              <a:t>Transaction_ID.csv – a mapping table containing transaction to customer mapping and payment mode</a:t>
            </a:r>
          </a:p>
          <a:p>
            <a:pPr marL="800100" lvl="1" indent="-342900">
              <a:lnSpc>
                <a:spcPct val="100000"/>
              </a:lnSpc>
            </a:pPr>
            <a:r>
              <a:rPr lang="en-US" sz="1800" dirty="0"/>
              <a:t>City.csv – contains a list of US cities, along with their respective population, and the number of cab users</a:t>
            </a:r>
          </a:p>
          <a:p>
            <a:pPr marL="457200" lvl="1" indent="0">
              <a:lnSpc>
                <a:spcPct val="100000"/>
              </a:lnSpc>
              <a:buNone/>
            </a:pPr>
            <a:endParaRPr lang="en-US" sz="2000" dirty="0">
              <a:solidFill>
                <a:srgbClr val="FF6600"/>
              </a:solidFill>
            </a:endParaRPr>
          </a:p>
          <a:p>
            <a:pPr marL="0" indent="0" algn="ctr">
              <a:lnSpc>
                <a:spcPct val="100000"/>
              </a:lnSpc>
              <a:buNone/>
            </a:pPr>
            <a:r>
              <a:rPr lang="en-US" sz="2000" dirty="0">
                <a:solidFill>
                  <a:srgbClr val="FF6600"/>
                </a:solidFill>
              </a:rPr>
              <a:t>We proceed to combine all four datasets into one master data to work with </a:t>
            </a:r>
          </a:p>
        </p:txBody>
      </p:sp>
    </p:spTree>
    <p:extLst>
      <p:ext uri="{BB962C8B-B14F-4D97-AF65-F5344CB8AC3E}">
        <p14:creationId xmlns:p14="http://schemas.microsoft.com/office/powerpoint/2010/main" val="177388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841248" y="548640"/>
            <a:ext cx="3600860" cy="5431536"/>
          </a:xfrm>
          <a:solidFill>
            <a:srgbClr val="3B3B3B"/>
          </a:solidFill>
        </p:spPr>
        <p:txBody>
          <a:bodyPr>
            <a:normAutofit/>
          </a:bodyPr>
          <a:lstStyle/>
          <a:p>
            <a:pPr algn="ctr"/>
            <a:r>
              <a:rPr lang="en-US" sz="5400" b="1" dirty="0">
                <a:solidFill>
                  <a:srgbClr val="FF6600"/>
                </a:solidFill>
              </a:rPr>
              <a:t>Data Background </a:t>
            </a:r>
          </a:p>
        </p:txBody>
      </p:sp>
      <p:sp>
        <p:nvSpPr>
          <p:cNvPr id="3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4648821-57F6-FC01-46C4-8A122EC1DD63}"/>
              </a:ext>
            </a:extLst>
          </p:cNvPr>
          <p:cNvSpPr>
            <a:spLocks noGrp="1"/>
          </p:cNvSpPr>
          <p:nvPr>
            <p:ph idx="1"/>
          </p:nvPr>
        </p:nvSpPr>
        <p:spPr>
          <a:xfrm>
            <a:off x="5126418" y="552091"/>
            <a:ext cx="6224335" cy="5431536"/>
          </a:xfrm>
        </p:spPr>
        <p:txBody>
          <a:bodyPr anchor="ctr">
            <a:normAutofit/>
          </a:bodyPr>
          <a:lstStyle/>
          <a:p>
            <a:pPr marL="0" indent="0" algn="l">
              <a:lnSpc>
                <a:spcPct val="110000"/>
              </a:lnSpc>
              <a:buNone/>
            </a:pPr>
            <a:endParaRPr lang="en-US" sz="2000" dirty="0"/>
          </a:p>
          <a:p>
            <a:pPr>
              <a:lnSpc>
                <a:spcPct val="110000"/>
              </a:lnSpc>
            </a:pPr>
            <a:r>
              <a:rPr lang="en-US" sz="2000" dirty="0"/>
              <a:t>The timeframe of our dataset is from January 1</a:t>
            </a:r>
            <a:r>
              <a:rPr lang="en-US" sz="2000" baseline="30000" dirty="0"/>
              <a:t>st</a:t>
            </a:r>
            <a:r>
              <a:rPr lang="en-US" sz="2000" dirty="0"/>
              <a:t>, 2016, till December 31</a:t>
            </a:r>
            <a:r>
              <a:rPr lang="en-US" sz="2000" baseline="30000" dirty="0"/>
              <a:t>st</a:t>
            </a:r>
            <a:r>
              <a:rPr lang="en-US" sz="2000" dirty="0"/>
              <a:t>, 2018</a:t>
            </a:r>
          </a:p>
          <a:p>
            <a:pPr>
              <a:lnSpc>
                <a:spcPct val="110000"/>
              </a:lnSpc>
            </a:pPr>
            <a:r>
              <a:rPr lang="en-US" sz="2000" dirty="0"/>
              <a:t>18 features with 359,392 observations </a:t>
            </a:r>
          </a:p>
          <a:p>
            <a:pPr marL="0" indent="0" algn="l">
              <a:lnSpc>
                <a:spcPct val="110000"/>
              </a:lnSpc>
              <a:buNone/>
            </a:pPr>
            <a:endParaRPr lang="en-US" sz="2000" dirty="0"/>
          </a:p>
          <a:p>
            <a:pPr algn="l">
              <a:lnSpc>
                <a:spcPct val="110000"/>
              </a:lnSpc>
            </a:pPr>
            <a:r>
              <a:rPr lang="en-US" sz="2000" b="1" dirty="0"/>
              <a:t>Assumptions: </a:t>
            </a:r>
          </a:p>
          <a:p>
            <a:pPr marL="800100" lvl="1" indent="-342900" algn="l">
              <a:lnSpc>
                <a:spcPct val="110000"/>
              </a:lnSpc>
              <a:buFont typeface="Wingdings" pitchFamily="2" charset="2"/>
              <a:buChar char="v"/>
            </a:pPr>
            <a:r>
              <a:rPr lang="en-US" sz="1800" dirty="0"/>
              <a:t>Users are treated as the number of cab users in the city </a:t>
            </a:r>
          </a:p>
          <a:p>
            <a:pPr marL="800100" lvl="1" indent="-342900" algn="l">
              <a:lnSpc>
                <a:spcPct val="110000"/>
              </a:lnSpc>
              <a:buFont typeface="Wingdings" pitchFamily="2" charset="2"/>
              <a:buChar char="v"/>
            </a:pPr>
            <a:r>
              <a:rPr lang="en-US" sz="1800" dirty="0"/>
              <a:t>Profit Margin is calculated by subtracting </a:t>
            </a:r>
            <a:r>
              <a:rPr lang="en-US" sz="1800" dirty="0" err="1"/>
              <a:t>Cost_of_Trip</a:t>
            </a:r>
            <a:r>
              <a:rPr lang="en-US" sz="1800" dirty="0"/>
              <a:t> from </a:t>
            </a:r>
            <a:r>
              <a:rPr lang="en-US" sz="1800" dirty="0" err="1"/>
              <a:t>Price_Charged</a:t>
            </a:r>
            <a:endParaRPr lang="en-US" sz="1800" dirty="0"/>
          </a:p>
          <a:p>
            <a:pPr marL="800100" lvl="1" indent="-342900" algn="l">
              <a:lnSpc>
                <a:spcPct val="110000"/>
              </a:lnSpc>
              <a:buFont typeface="Wingdings" pitchFamily="2" charset="2"/>
              <a:buChar char="v"/>
            </a:pPr>
            <a:r>
              <a:rPr lang="en-US" sz="1800" dirty="0"/>
              <a:t>Take into consideration the assumptions that are followed with model building and hypothesis testing </a:t>
            </a:r>
          </a:p>
          <a:p>
            <a:pPr marL="1257300" lvl="2" indent="-342900" algn="l">
              <a:lnSpc>
                <a:spcPct val="110000"/>
              </a:lnSpc>
              <a:buFont typeface="Wingdings" pitchFamily="2" charset="2"/>
              <a:buChar char="Ø"/>
            </a:pPr>
            <a:r>
              <a:rPr lang="en-US" sz="1400" dirty="0"/>
              <a:t>May affect the results we’ve obtained and may need further investigation, however, can be used as a baseline for understanding the Cab Industry</a:t>
            </a:r>
          </a:p>
          <a:p>
            <a:pPr>
              <a:lnSpc>
                <a:spcPct val="110000"/>
              </a:lnSpc>
            </a:pPr>
            <a:endParaRPr lang="en-US" sz="1600" dirty="0"/>
          </a:p>
        </p:txBody>
      </p:sp>
    </p:spTree>
    <p:extLst>
      <p:ext uri="{BB962C8B-B14F-4D97-AF65-F5344CB8AC3E}">
        <p14:creationId xmlns:p14="http://schemas.microsoft.com/office/powerpoint/2010/main" val="354408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0CF405C7-1B76-8593-1211-95D27935FF8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dirty="0">
                <a:solidFill>
                  <a:srgbClr val="FF6600"/>
                </a:solidFill>
              </a:rPr>
              <a:t>EXPLORATORY DATA ANALYSIS</a:t>
            </a:r>
            <a:endParaRPr lang="en-US" sz="8000" b="1" kern="1200" dirty="0">
              <a:solidFill>
                <a:srgbClr val="FF6600"/>
              </a:solidFill>
              <a:latin typeface="+mj-lt"/>
              <a:ea typeface="+mj-ea"/>
              <a:cs typeface="+mj-cs"/>
            </a:endParaRPr>
          </a:p>
        </p:txBody>
      </p:sp>
      <p:sp>
        <p:nvSpPr>
          <p:cNvPr id="18"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36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E8062D0-E081-531B-CBF5-76B2065C1C56}"/>
              </a:ext>
            </a:extLst>
          </p:cNvPr>
          <p:cNvSpPr>
            <a:spLocks noGrp="1"/>
          </p:cNvSpPr>
          <p:nvPr>
            <p:ph type="title"/>
          </p:nvPr>
        </p:nvSpPr>
        <p:spPr>
          <a:xfrm>
            <a:off x="594360" y="640264"/>
            <a:ext cx="3685032" cy="1265807"/>
          </a:xfrm>
        </p:spPr>
        <p:txBody>
          <a:bodyPr vert="horz" lIns="91440" tIns="45720" rIns="91440" bIns="45720" rtlCol="0" anchor="ctr">
            <a:normAutofit/>
          </a:bodyPr>
          <a:lstStyle/>
          <a:p>
            <a:pPr algn="ctr"/>
            <a:r>
              <a:rPr lang="en-US" sz="3200" b="1" dirty="0">
                <a:solidFill>
                  <a:srgbClr val="FF6600"/>
                </a:solidFill>
              </a:rPr>
              <a:t>Correlation Between Variables </a:t>
            </a:r>
            <a:endParaRPr lang="en-US" sz="3200" b="1" kern="1200" dirty="0">
              <a:solidFill>
                <a:srgbClr val="FF6600"/>
              </a:solidFill>
              <a:latin typeface="+mj-lt"/>
              <a:ea typeface="+mj-ea"/>
              <a:cs typeface="+mj-cs"/>
            </a:endParaRPr>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23885F5-68A6-41D6-E48A-369F614DFA9B}"/>
              </a:ext>
            </a:extLst>
          </p:cNvPr>
          <p:cNvSpPr>
            <a:spLocks noGrp="1"/>
          </p:cNvSpPr>
          <p:nvPr>
            <p:ph sz="half" idx="2"/>
          </p:nvPr>
        </p:nvSpPr>
        <p:spPr>
          <a:xfrm>
            <a:off x="592416" y="2184428"/>
            <a:ext cx="3822192" cy="3773010"/>
          </a:xfrm>
        </p:spPr>
        <p:txBody>
          <a:bodyPr vert="horz" lIns="91440" tIns="45720" rIns="91440" bIns="45720" rtlCol="0">
            <a:normAutofit/>
          </a:bodyPr>
          <a:lstStyle/>
          <a:p>
            <a:pPr>
              <a:lnSpc>
                <a:spcPct val="100000"/>
              </a:lnSpc>
            </a:pPr>
            <a:r>
              <a:rPr lang="en-US" sz="2000" dirty="0">
                <a:solidFill>
                  <a:schemeClr val="bg1"/>
                </a:solidFill>
              </a:rPr>
              <a:t>There is a strong correlation between the variables: </a:t>
            </a:r>
          </a:p>
          <a:p>
            <a:pPr lvl="1">
              <a:lnSpc>
                <a:spcPct val="100000"/>
              </a:lnSpc>
            </a:pPr>
            <a:r>
              <a:rPr lang="en-US" sz="1600" dirty="0">
                <a:solidFill>
                  <a:schemeClr val="bg1"/>
                </a:solidFill>
              </a:rPr>
              <a:t>Population and Users</a:t>
            </a:r>
          </a:p>
          <a:p>
            <a:pPr lvl="1">
              <a:lnSpc>
                <a:spcPct val="100000"/>
              </a:lnSpc>
            </a:pPr>
            <a:r>
              <a:rPr lang="en-US" sz="1600" dirty="0" err="1">
                <a:solidFill>
                  <a:schemeClr val="bg1"/>
                </a:solidFill>
              </a:rPr>
              <a:t>Price_Charged</a:t>
            </a:r>
            <a:r>
              <a:rPr lang="en-US" sz="1600" dirty="0">
                <a:solidFill>
                  <a:schemeClr val="bg1"/>
                </a:solidFill>
              </a:rPr>
              <a:t> and KM Travelled</a:t>
            </a:r>
          </a:p>
          <a:p>
            <a:pPr lvl="1">
              <a:lnSpc>
                <a:spcPct val="100000"/>
              </a:lnSpc>
            </a:pPr>
            <a:r>
              <a:rPr lang="en-US" sz="1600" dirty="0">
                <a:solidFill>
                  <a:schemeClr val="bg1"/>
                </a:solidFill>
              </a:rPr>
              <a:t>KM Travelled and </a:t>
            </a:r>
            <a:r>
              <a:rPr lang="en-US" sz="1600" dirty="0" err="1">
                <a:solidFill>
                  <a:schemeClr val="bg1"/>
                </a:solidFill>
              </a:rPr>
              <a:t>Cost_of_Trip</a:t>
            </a:r>
            <a:endParaRPr lang="en-US" sz="1600" dirty="0">
              <a:solidFill>
                <a:schemeClr val="bg1"/>
              </a:solidFill>
            </a:endParaRPr>
          </a:p>
          <a:p>
            <a:pPr marL="457200" lvl="1" indent="0">
              <a:lnSpc>
                <a:spcPct val="100000"/>
              </a:lnSpc>
              <a:buNone/>
            </a:pPr>
            <a:endParaRPr lang="en-US" sz="1600" dirty="0">
              <a:solidFill>
                <a:schemeClr val="bg1"/>
              </a:solidFill>
            </a:endParaRPr>
          </a:p>
        </p:txBody>
      </p:sp>
      <p:pic>
        <p:nvPicPr>
          <p:cNvPr id="1026" name="Picture 2" descr="Graphical user interface, application, PowerPoint&#10;&#10;Description automatically generated">
            <a:extLst>
              <a:ext uri="{FF2B5EF4-FFF2-40B4-BE49-F238E27FC236}">
                <a16:creationId xmlns:a16="http://schemas.microsoft.com/office/drawing/2014/main" id="{AD431237-5B3C-7F3B-93F7-144A9F94C5C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967187"/>
            <a:ext cx="6596652" cy="476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62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4274</TotalTime>
  <Words>1012</Words>
  <Application>Microsoft Macintosh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PowerPoint Presentation</vt:lpstr>
      <vt:lpstr>INTRODUCTION </vt:lpstr>
      <vt:lpstr>Problem Statement</vt:lpstr>
      <vt:lpstr>DATA INFORMATION</vt:lpstr>
      <vt:lpstr>Data Background</vt:lpstr>
      <vt:lpstr>Data Background </vt:lpstr>
      <vt:lpstr>EXPLORATORY DATA ANALYSIS</vt:lpstr>
      <vt:lpstr>Correlation Between Variables </vt:lpstr>
      <vt:lpstr>% of Cab Users and Gender Distribution </vt:lpstr>
      <vt:lpstr>% of Cab Users Within US Major Cities</vt:lpstr>
      <vt:lpstr>Payment Mode Distribution </vt:lpstr>
      <vt:lpstr>Price Charged, Income, and Age Distribution</vt:lpstr>
      <vt:lpstr>KM Travelled Distribution</vt:lpstr>
      <vt:lpstr>Users Count by Year</vt:lpstr>
      <vt:lpstr>Profit Margin</vt:lpstr>
      <vt:lpstr>MODEL BUILDING</vt:lpstr>
      <vt:lpstr>Model Building Objective </vt:lpstr>
      <vt:lpstr>Linear Regression</vt:lpstr>
      <vt:lpstr>Random Forest</vt:lpstr>
      <vt:lpstr>FINAL STATEMENT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Kuon, Elissa</dc:creator>
  <cp:lastModifiedBy>Kuon, Elissa</cp:lastModifiedBy>
  <cp:revision>4</cp:revision>
  <dcterms:created xsi:type="dcterms:W3CDTF">2023-01-18T00:30:08Z</dcterms:created>
  <dcterms:modified xsi:type="dcterms:W3CDTF">2023-01-20T23:44:32Z</dcterms:modified>
</cp:coreProperties>
</file>