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Layouts/slideLayout15.xml" ContentType="application/vnd.openxmlformats-officedocument.presentationml.slideLayout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Default Extension="jpeg" ContentType="image/jpeg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Default Extension="pdf" ContentType="application/pdf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06" r:id="rId1"/>
  </p:sldMasterIdLst>
  <p:sldIdLst>
    <p:sldId id="256" r:id="rId2"/>
    <p:sldId id="257" r:id="rId3"/>
    <p:sldId id="281" r:id="rId4"/>
    <p:sldId id="258" r:id="rId5"/>
    <p:sldId id="259" r:id="rId6"/>
    <p:sldId id="260" r:id="rId7"/>
    <p:sldId id="282" r:id="rId8"/>
    <p:sldId id="279" r:id="rId9"/>
    <p:sldId id="262" r:id="rId10"/>
    <p:sldId id="283" r:id="rId11"/>
    <p:sldId id="261" r:id="rId12"/>
    <p:sldId id="263" r:id="rId13"/>
    <p:sldId id="284" r:id="rId14"/>
    <p:sldId id="280" r:id="rId15"/>
    <p:sldId id="265" r:id="rId16"/>
    <p:sldId id="276" r:id="rId17"/>
    <p:sldId id="277" r:id="rId18"/>
    <p:sldId id="278" r:id="rId19"/>
    <p:sldId id="266" r:id="rId20"/>
    <p:sldId id="285" r:id="rId21"/>
    <p:sldId id="268" r:id="rId22"/>
    <p:sldId id="269" r:id="rId23"/>
    <p:sldId id="270" r:id="rId24"/>
    <p:sldId id="271" r:id="rId25"/>
    <p:sldId id="275" r:id="rId26"/>
    <p:sldId id="273" r:id="rId27"/>
    <p:sldId id="274" r:id="rId28"/>
    <p:sldId id="272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88" d="100"/>
          <a:sy n="188" d="100"/>
        </p:scale>
        <p:origin x="-24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1C1-9467-2943-AB75-BC225EBF4F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CB12-3636-E74F-AC6D-0713EE8E1F4A}" type="datetimeFigureOut">
              <a:rPr lang="en-US" smtClean="0"/>
              <a:pPr/>
              <a:t>6/1/11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CB12-3636-E74F-AC6D-0713EE8E1F4A}" type="datetimeFigureOut">
              <a:rPr lang="en-US" smtClean="0"/>
              <a:pPr/>
              <a:t>6/1/11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1C1-9467-2943-AB75-BC225EBF4F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CB12-3636-E74F-AC6D-0713EE8E1F4A}" type="datetimeFigureOut">
              <a:rPr lang="en-US" smtClean="0"/>
              <a:pPr/>
              <a:t>6/1/11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1C1-9467-2943-AB75-BC225EBF4F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BB34CB12-3636-E74F-AC6D-0713EE8E1F4A}" type="datetimeFigureOut">
              <a:rPr lang="en-US" smtClean="0"/>
              <a:pPr/>
              <a:t>6/1/11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1C1-9467-2943-AB75-BC225EBF4F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BB34CB12-3636-E74F-AC6D-0713EE8E1F4A}" type="datetimeFigureOut">
              <a:rPr lang="en-US" smtClean="0"/>
              <a:pPr/>
              <a:t>6/1/11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1C1-9467-2943-AB75-BC225EBF4F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BB34CB12-3636-E74F-AC6D-0713EE8E1F4A}" type="datetimeFigureOut">
              <a:rPr lang="en-US" smtClean="0"/>
              <a:pPr/>
              <a:t>6/1/11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1C1-9467-2943-AB75-BC225EBF4F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CB12-3636-E74F-AC6D-0713EE8E1F4A}" type="datetimeFigureOut">
              <a:rPr lang="en-US" smtClean="0"/>
              <a:pPr/>
              <a:t>6/1/11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1C1-9467-2943-AB75-BC225EBF4F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CB12-3636-E74F-AC6D-0713EE8E1F4A}" type="datetimeFigureOut">
              <a:rPr lang="en-US" smtClean="0"/>
              <a:pPr/>
              <a:t>6/1/11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1C1-9467-2943-AB75-BC225EBF4F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CB12-3636-E74F-AC6D-0713EE8E1F4A}" type="datetimeFigureOut">
              <a:rPr lang="en-US" smtClean="0"/>
              <a:pPr/>
              <a:t>6/1/11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1C1-9467-2943-AB75-BC225EBF4F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CB12-3636-E74F-AC6D-0713EE8E1F4A}" type="datetimeFigureOut">
              <a:rPr lang="en-US" smtClean="0"/>
              <a:pPr/>
              <a:t>6/1/11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1C1-9467-2943-AB75-BC225EBF4F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CB12-3636-E74F-AC6D-0713EE8E1F4A}" type="datetimeFigureOut">
              <a:rPr lang="en-US" smtClean="0"/>
              <a:pPr/>
              <a:t>6/1/11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1C1-9467-2943-AB75-BC225EBF4F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CB12-3636-E74F-AC6D-0713EE8E1F4A}" type="datetimeFigureOut">
              <a:rPr lang="en-US" smtClean="0"/>
              <a:pPr/>
              <a:t>6/1/11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1C1-9467-2943-AB75-BC225EBF4FC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CB12-3636-E74F-AC6D-0713EE8E1F4A}" type="datetimeFigureOut">
              <a:rPr lang="en-US" smtClean="0"/>
              <a:pPr/>
              <a:t>6/1/11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1C1-9467-2943-AB75-BC225EBF4F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CB12-3636-E74F-AC6D-0713EE8E1F4A}" type="datetimeFigureOut">
              <a:rPr lang="en-US" smtClean="0"/>
              <a:pPr/>
              <a:t>6/1/11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1C1-9467-2943-AB75-BC225EBF4F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CB12-3636-E74F-AC6D-0713EE8E1F4A}" type="datetimeFigureOut">
              <a:rPr lang="en-US" smtClean="0"/>
              <a:pPr/>
              <a:t>6/1/11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1C1-9467-2943-AB75-BC225EBF4F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CB12-3636-E74F-AC6D-0713EE8E1F4A}" type="datetimeFigureOut">
              <a:rPr lang="en-US" smtClean="0"/>
              <a:pPr/>
              <a:t>6/1/11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1C1-9467-2943-AB75-BC225EBF4F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B34CB12-3636-E74F-AC6D-0713EE8E1F4A}" type="datetimeFigureOut">
              <a:rPr lang="en-US" smtClean="0"/>
              <a:pPr/>
              <a:t>6/1/11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2C541C1-9467-2943-AB75-BC225EBF4F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df"/><Relationship Id="rId3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df"/><Relationship Id="rId3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df"/><Relationship Id="rId3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df"/><Relationship Id="rId3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df"/><Relationship Id="rId3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df"/><Relationship Id="rId3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df"/><Relationship Id="rId3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df"/><Relationship Id="rId3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df"/><Relationship Id="rId3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df"/><Relationship Id="rId3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df"/><Relationship Id="rId3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df"/><Relationship Id="rId3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df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df"/><Relationship Id="rId3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df"/><Relationship Id="rId3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Gemini Data Service Design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Carlos Quiroz, </a:t>
            </a:r>
            <a:r>
              <a:rPr lang="en-US" dirty="0" err="1" smtClean="0"/>
              <a:t>Nicol</a:t>
            </a:r>
            <a:r>
              <a:rPr lang="en-US" dirty="0" err="1" smtClean="0"/>
              <a:t>ás</a:t>
            </a:r>
            <a:r>
              <a:rPr lang="en-US" dirty="0" smtClean="0"/>
              <a:t> A. </a:t>
            </a:r>
            <a:r>
              <a:rPr lang="en-US" dirty="0" err="1" smtClean="0"/>
              <a:t>Barriga</a:t>
            </a:r>
            <a:r>
              <a:rPr lang="en-US" dirty="0" smtClean="0"/>
              <a:t>, Arturo </a:t>
            </a:r>
            <a:r>
              <a:rPr lang="en-US" dirty="0" err="1" smtClean="0"/>
              <a:t>Nuñez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FITS Keywords Composition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15782" y="1597863"/>
            <a:ext cx="8570227" cy="466289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FITS Keywords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GDS listens to Instrument generated Observation </a:t>
            </a:r>
            <a:r>
              <a:rPr lang="en-US" dirty="0" smtClean="0"/>
              <a:t>Events</a:t>
            </a:r>
            <a:endParaRPr lang="en-US" dirty="0" smtClean="0"/>
          </a:p>
          <a:p>
            <a:r>
              <a:rPr lang="en-US" dirty="0" smtClean="0"/>
              <a:t>GDS collects FITS keywords</a:t>
            </a:r>
          </a:p>
          <a:p>
            <a:r>
              <a:rPr lang="en-US" dirty="0" smtClean="0"/>
              <a:t>It can also accept FITS keywords published by other systems like the </a:t>
            </a:r>
            <a:r>
              <a:rPr lang="en-US" dirty="0" err="1" smtClean="0"/>
              <a:t>Seqexec</a:t>
            </a:r>
            <a:r>
              <a:rPr lang="en-US" dirty="0" smtClean="0"/>
              <a:t> as explained earlier</a:t>
            </a:r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Completion of FITS Files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88209" y="1698828"/>
            <a:ext cx="8460360" cy="460311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Completion of FITS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Instrument writes FITS to</a:t>
            </a:r>
            <a:r>
              <a:rPr lang="en-US" dirty="0" smtClean="0"/>
              <a:t> GDSN</a:t>
            </a:r>
          </a:p>
          <a:p>
            <a:r>
              <a:rPr lang="en-US" dirty="0" smtClean="0"/>
              <a:t>GDS</a:t>
            </a:r>
            <a:r>
              <a:rPr lang="en-US" dirty="0" smtClean="0"/>
              <a:t> completes the </a:t>
            </a:r>
            <a:r>
              <a:rPr lang="en-US" dirty="0" smtClean="0"/>
              <a:t>full set of FITS keywords to</a:t>
            </a:r>
            <a:r>
              <a:rPr lang="en-US" dirty="0" smtClean="0"/>
              <a:t> the FITS file</a:t>
            </a:r>
          </a:p>
          <a:p>
            <a:r>
              <a:rPr lang="en-US" dirty="0" smtClean="0"/>
              <a:t>Original files are preserved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Details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DataLabel</a:t>
            </a:r>
            <a:r>
              <a:rPr lang="en-US" dirty="0" smtClean="0"/>
              <a:t>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alternatives</a:t>
            </a:r>
          </a:p>
          <a:p>
            <a:pPr lvl="1"/>
            <a:r>
              <a:rPr lang="en-US" dirty="0" smtClean="0"/>
              <a:t>Keep current setup assuming DHS supports providing </a:t>
            </a:r>
            <a:r>
              <a:rPr lang="en-US" dirty="0" err="1" smtClean="0"/>
              <a:t>DataLabels</a:t>
            </a:r>
            <a:r>
              <a:rPr lang="en-US" dirty="0" smtClean="0"/>
              <a:t> that will not be populated</a:t>
            </a:r>
          </a:p>
          <a:p>
            <a:pPr lvl="1"/>
            <a:r>
              <a:rPr lang="en-US" dirty="0" smtClean="0"/>
              <a:t>Extract common </a:t>
            </a:r>
            <a:r>
              <a:rPr lang="en-US" dirty="0" err="1" smtClean="0"/>
              <a:t>DataLabel</a:t>
            </a:r>
            <a:r>
              <a:rPr lang="en-US" dirty="0" smtClean="0"/>
              <a:t> Generator Component from DHS</a:t>
            </a:r>
          </a:p>
          <a:p>
            <a:pPr lvl="1"/>
            <a:r>
              <a:rPr lang="en-US" dirty="0" smtClean="0"/>
              <a:t>Use independent </a:t>
            </a:r>
            <a:r>
              <a:rPr lang="en-US" dirty="0" err="1" smtClean="0"/>
              <a:t>DataLabel</a:t>
            </a:r>
            <a:r>
              <a:rPr lang="en-US" dirty="0" smtClean="0"/>
              <a:t> naming </a:t>
            </a:r>
            <a:r>
              <a:rPr lang="en-US" dirty="0" err="1" smtClean="0"/>
              <a:t>conventio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130329" y="1814980"/>
            <a:ext cx="6564178" cy="42227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040326" y="1559793"/>
            <a:ext cx="6785735" cy="447793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072598" y="1727576"/>
            <a:ext cx="6943607" cy="446683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configuration in edit mode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38405" r="-38405"/>
              <a:stretch>
                <a:fillRect/>
              </a:stretch>
            </p:blipFill>
          </mc:Choice>
          <mc:Fallback>
            <p:blipFill>
              <a:blip r:embed="rId3"/>
              <a:srcRect l="-38405" r="-38405"/>
              <a:stretch>
                <a:fillRect/>
              </a:stretch>
            </p:blipFill>
          </mc:Fallback>
        </mc:AlternateContent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GDS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Required for GIAPI</a:t>
            </a:r>
            <a:r>
              <a:rPr lang="en-US" dirty="0" smtClean="0"/>
              <a:t>-based</a:t>
            </a:r>
            <a:r>
              <a:rPr lang="en-US" dirty="0" smtClean="0"/>
              <a:t> instruments that are not connected to the DHS</a:t>
            </a:r>
          </a:p>
          <a:p>
            <a:r>
              <a:rPr lang="en-US" dirty="0" smtClean="0"/>
              <a:t>Compatibility with GIAPI</a:t>
            </a:r>
            <a:endParaRPr lang="en-US" dirty="0" smtClean="0"/>
          </a:p>
          <a:p>
            <a:pPr lvl="0"/>
            <a:r>
              <a:rPr lang="en-US" dirty="0" smtClean="0"/>
              <a:t>Reduce the dependency on DHS complexity</a:t>
            </a:r>
          </a:p>
          <a:p>
            <a:pPr lvl="0"/>
            <a:r>
              <a:rPr lang="en-US" dirty="0" smtClean="0"/>
              <a:t>DHS </a:t>
            </a:r>
            <a:r>
              <a:rPr lang="en-US" dirty="0" smtClean="0"/>
              <a:t>is d</a:t>
            </a:r>
            <a:r>
              <a:rPr lang="en-US" dirty="0" smtClean="0"/>
              <a:t>ifficult </a:t>
            </a:r>
            <a:r>
              <a:rPr lang="en-US" dirty="0" smtClean="0"/>
              <a:t>to maintain and </a:t>
            </a:r>
            <a:r>
              <a:rPr lang="en-US" dirty="0" smtClean="0"/>
              <a:t>modify</a:t>
            </a:r>
          </a:p>
          <a:p>
            <a:pPr lvl="0"/>
            <a:r>
              <a:rPr lang="en-US" dirty="0" smtClean="0"/>
              <a:t>GDS is decoupled from the instrument</a:t>
            </a:r>
          </a:p>
          <a:p>
            <a:pPr lvl="0"/>
            <a:r>
              <a:rPr lang="en-US" dirty="0" smtClean="0"/>
              <a:t>Simplified operation?</a:t>
            </a:r>
            <a:endParaRPr 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Observations are started form </a:t>
            </a:r>
            <a:r>
              <a:rPr lang="en-US" dirty="0" err="1" smtClean="0"/>
              <a:t>Seqexec</a:t>
            </a:r>
            <a:endParaRPr lang="en-US" dirty="0" smtClean="0"/>
          </a:p>
          <a:p>
            <a:r>
              <a:rPr lang="en-US" dirty="0" smtClean="0"/>
              <a:t>Web-based interface for configuration and status check</a:t>
            </a:r>
          </a:p>
          <a:p>
            <a:r>
              <a:rPr lang="en-US" dirty="0" smtClean="0"/>
              <a:t>Heartbeat and status published for other systems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configuration in read-only mode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38405" r="-38405"/>
              <a:stretch>
                <a:fillRect/>
              </a:stretch>
            </p:blipFill>
          </mc:Choice>
          <mc:Fallback>
            <p:blipFill>
              <a:blip r:embed="rId3"/>
              <a:srcRect l="-38405" r="-38405"/>
              <a:stretch>
                <a:fillRect/>
              </a:stretch>
            </p:blipFill>
          </mc:Fallback>
        </mc:AlternateContent>
        <p:spPr bwMode="auto">
          <a:xfrm>
            <a:off x="779463" y="1828799"/>
            <a:ext cx="7732082" cy="435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configuration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38405" r="-38405"/>
              <a:stretch>
                <a:fillRect/>
              </a:stretch>
            </p:blipFill>
          </mc:Choice>
          <mc:Fallback>
            <p:blipFill>
              <a:blip r:embed="rId3"/>
              <a:srcRect l="-38405" r="-38405"/>
              <a:stretch>
                <a:fillRect/>
              </a:stretch>
            </p:blipFill>
          </mc:Fallback>
        </mc:AlternateContent>
        <p:spPr bwMode="auto">
          <a:xfrm>
            <a:off x="779463" y="1558590"/>
            <a:ext cx="7913007" cy="4479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GDS Status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37492" r="-37492"/>
              <a:stretch>
                <a:fillRect/>
              </a:stretch>
            </p:blipFill>
          </mc:Choice>
          <mc:Fallback>
            <p:blipFill>
              <a:blip r:embed="rId3"/>
              <a:srcRect l="-37492" r="-37492"/>
              <a:stretch>
                <a:fillRect/>
              </a:stretch>
            </p:blipFill>
          </mc:Fallback>
        </mc:AlternateContent>
        <p:spPr bwMode="auto">
          <a:xfrm>
            <a:off x="346379" y="1558590"/>
            <a:ext cx="8016571" cy="4479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GDS Log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37470" r="-37470"/>
              <a:stretch>
                <a:fillRect/>
              </a:stretch>
            </p:blipFill>
          </mc:Choice>
          <mc:Fallback>
            <p:blipFill>
              <a:blip r:embed="rId3"/>
              <a:srcRect l="-37470" r="-37470"/>
              <a:stretch>
                <a:fillRect/>
              </a:stretch>
            </p:blipFill>
          </mc:Fallback>
        </mc:AlternateContent>
        <p:spPr bwMode="auto">
          <a:xfrm>
            <a:off x="470087" y="1533850"/>
            <a:ext cx="7892864" cy="4503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Operational Aspects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Startup/Shutdown Procedure</a:t>
            </a:r>
          </a:p>
          <a:p>
            <a:r>
              <a:rPr lang="en-US" dirty="0" smtClean="0"/>
              <a:t>Logging</a:t>
            </a:r>
          </a:p>
          <a:p>
            <a:r>
              <a:rPr lang="en-US" dirty="0" smtClean="0"/>
              <a:t>Troubleshooting</a:t>
            </a:r>
          </a:p>
          <a:p>
            <a:r>
              <a:rPr lang="en-US" dirty="0" smtClean="0"/>
              <a:t>Heartbeat and status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EPICS</a:t>
            </a:r>
          </a:p>
          <a:p>
            <a:r>
              <a:rPr lang="en-US" dirty="0" smtClean="0"/>
              <a:t>JMS</a:t>
            </a:r>
          </a:p>
          <a:p>
            <a:r>
              <a:rPr lang="en-US" dirty="0" smtClean="0"/>
              <a:t>XMLRPC</a:t>
            </a:r>
          </a:p>
          <a:p>
            <a:r>
              <a:rPr lang="en-US" dirty="0" err="1" smtClean="0"/>
              <a:t>Jini</a:t>
            </a:r>
            <a:r>
              <a:rPr lang="en-US" dirty="0" smtClean="0"/>
              <a:t>/RMI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639079" y="1828800"/>
            <a:ext cx="6150343" cy="404608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Compiles to </a:t>
            </a:r>
            <a:r>
              <a:rPr lang="en-US" dirty="0" err="1" smtClean="0"/>
              <a:t>bytecode</a:t>
            </a:r>
            <a:r>
              <a:rPr lang="en-US" dirty="0" smtClean="0"/>
              <a:t>, runs on a standard JVM and transparently interoperates with Java.</a:t>
            </a:r>
          </a:p>
          <a:p>
            <a:pPr lvl="0"/>
            <a:r>
              <a:rPr lang="en-US" dirty="0" smtClean="0"/>
              <a:t>Statically typed combined with a type inference mechanism.</a:t>
            </a:r>
          </a:p>
          <a:p>
            <a:pPr lvl="0"/>
            <a:r>
              <a:rPr lang="en-US" dirty="0" smtClean="0"/>
              <a:t>Combination of functional and object-oriented paradigms.</a:t>
            </a:r>
          </a:p>
          <a:p>
            <a:pPr lvl="0"/>
            <a:r>
              <a:rPr lang="en-US" dirty="0" smtClean="0"/>
              <a:t>The actor concurrency model provides a safe way to build concurrent applications that scale easily.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 Sequence in Detail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233687" y="1546891"/>
            <a:ext cx="6452036" cy="488656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GDS 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GIAPI based instruments </a:t>
            </a:r>
            <a:r>
              <a:rPr lang="en-US" dirty="0" smtClean="0"/>
              <a:t>write standard FITS files with a basic set of keywords</a:t>
            </a:r>
            <a:endParaRPr lang="en-US" dirty="0" smtClean="0"/>
          </a:p>
          <a:p>
            <a:r>
              <a:rPr lang="en-US" dirty="0" smtClean="0"/>
              <a:t>GDS completes the FITS files with values collected during an observation</a:t>
            </a:r>
          </a:p>
          <a:p>
            <a:pPr lvl="0"/>
            <a:r>
              <a:rPr lang="en-US" dirty="0" smtClean="0"/>
              <a:t>GDS </a:t>
            </a:r>
            <a:r>
              <a:rPr lang="en-US" dirty="0" smtClean="0"/>
              <a:t>l</a:t>
            </a:r>
            <a:r>
              <a:rPr lang="en-US" dirty="0" smtClean="0"/>
              <a:t>istens </a:t>
            </a:r>
            <a:r>
              <a:rPr lang="en-US" dirty="0" smtClean="0"/>
              <a:t>for observation events from the instrument</a:t>
            </a:r>
            <a:r>
              <a:rPr lang="en-US" dirty="0" smtClean="0"/>
              <a:t> that trigger data collection</a:t>
            </a:r>
          </a:p>
          <a:p>
            <a:pPr lvl="0"/>
            <a:r>
              <a:rPr lang="en-US" dirty="0" smtClean="0"/>
              <a:t>GDS collects FITS keyword values from </a:t>
            </a:r>
            <a:r>
              <a:rPr lang="en-US" dirty="0" smtClean="0"/>
              <a:t>observatory </a:t>
            </a:r>
            <a:r>
              <a:rPr lang="en-US" dirty="0" smtClean="0"/>
              <a:t>systems (OCS, TCS) and instruments</a:t>
            </a:r>
          </a:p>
          <a:p>
            <a:pPr lvl="0"/>
            <a:r>
              <a:rPr lang="en-US" dirty="0" smtClean="0"/>
              <a:t>GDS accepts FITS keyword values from external systems </a:t>
            </a:r>
            <a:r>
              <a:rPr lang="en-US" dirty="0" smtClean="0"/>
              <a:t>that cannot be queried externally like </a:t>
            </a:r>
            <a:r>
              <a:rPr lang="en-US" dirty="0" err="1" smtClean="0"/>
              <a:t>Seqexec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GDS Interactions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320775" y="1556222"/>
            <a:ext cx="6332860" cy="456286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 Sequence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25621" y="1781636"/>
            <a:ext cx="8395223" cy="456767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an Observation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98556" y="1737818"/>
            <a:ext cx="8436525" cy="45901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an 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initiates an observe through the </a:t>
            </a:r>
            <a:r>
              <a:rPr lang="en-US" dirty="0" err="1" smtClean="0"/>
              <a:t>Seqexec</a:t>
            </a:r>
            <a:endParaRPr lang="en-US" dirty="0" smtClean="0"/>
          </a:p>
          <a:p>
            <a:r>
              <a:rPr lang="en-US" dirty="0" err="1" smtClean="0"/>
              <a:t>Seqexec</a:t>
            </a:r>
            <a:r>
              <a:rPr lang="en-US" dirty="0" smtClean="0"/>
              <a:t> gets </a:t>
            </a:r>
            <a:r>
              <a:rPr lang="en-US" dirty="0" err="1" smtClean="0"/>
              <a:t>DataLabel</a:t>
            </a:r>
            <a:r>
              <a:rPr lang="en-US" dirty="0" smtClean="0"/>
              <a:t> for the observation’s </a:t>
            </a:r>
            <a:r>
              <a:rPr lang="en-US" dirty="0" err="1" smtClean="0"/>
              <a:t>DataSet</a:t>
            </a:r>
            <a:endParaRPr lang="en-US" dirty="0" smtClean="0"/>
          </a:p>
          <a:p>
            <a:r>
              <a:rPr lang="en-US" dirty="0" err="1" smtClean="0"/>
              <a:t>Seqexec</a:t>
            </a:r>
            <a:r>
              <a:rPr lang="en-US" dirty="0" smtClean="0"/>
              <a:t> sends to GDS the </a:t>
            </a:r>
            <a:r>
              <a:rPr lang="en-US" dirty="0" err="1" smtClean="0"/>
              <a:t>DataLabel</a:t>
            </a:r>
            <a:r>
              <a:rPr lang="en-US" dirty="0" smtClean="0"/>
              <a:t> and Program ID</a:t>
            </a:r>
          </a:p>
          <a:p>
            <a:r>
              <a:rPr lang="en-US" dirty="0" err="1" smtClean="0"/>
              <a:t>Seqexec</a:t>
            </a:r>
            <a:r>
              <a:rPr lang="en-US" dirty="0" smtClean="0"/>
              <a:t> can send FITS keywords for the current observation to the GDS</a:t>
            </a:r>
          </a:p>
          <a:p>
            <a:r>
              <a:rPr lang="en-US" dirty="0" err="1" smtClean="0"/>
              <a:t>Seqexec</a:t>
            </a:r>
            <a:r>
              <a:rPr lang="en-US" dirty="0" smtClean="0"/>
              <a:t> sends an Observe Sequence Command to the instrument with the </a:t>
            </a:r>
            <a:r>
              <a:rPr lang="en-US" dirty="0" err="1" smtClean="0"/>
              <a:t>DataLabel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 </a:t>
            </a:r>
            <a:r>
              <a:rPr lang="en-US" dirty="0" smtClean="0"/>
              <a:t>Event Driven 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During the observation the instrument publishes the following observation events</a:t>
            </a:r>
          </a:p>
          <a:p>
            <a:r>
              <a:rPr lang="en-US" dirty="0" smtClean="0"/>
              <a:t>OBS_PREP</a:t>
            </a:r>
            <a:endParaRPr lang="en-US" dirty="0" smtClean="0"/>
          </a:p>
          <a:p>
            <a:r>
              <a:rPr lang="en-US" dirty="0" smtClean="0"/>
              <a:t>OBS_START_ACQ</a:t>
            </a:r>
          </a:p>
          <a:p>
            <a:r>
              <a:rPr lang="en-US" dirty="0" smtClean="0"/>
              <a:t>OBS_END_ACQ</a:t>
            </a:r>
          </a:p>
          <a:p>
            <a:r>
              <a:rPr lang="en-US" dirty="0" smtClean="0"/>
              <a:t>OBS_START_READOUT</a:t>
            </a:r>
          </a:p>
          <a:p>
            <a:r>
              <a:rPr lang="en-US" dirty="0" smtClean="0"/>
              <a:t>OBS_END_READOUT</a:t>
            </a:r>
          </a:p>
          <a:p>
            <a:r>
              <a:rPr lang="en-US" dirty="0" smtClean="0"/>
              <a:t>OBS_START_DSET_WRITE</a:t>
            </a:r>
          </a:p>
          <a:p>
            <a:r>
              <a:rPr lang="en-US" dirty="0" smtClean="0"/>
              <a:t>OBS_END_DSET_WRITE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1405</TotalTime>
  <Words>409</Words>
  <Application>Microsoft Macintosh PowerPoint</Application>
  <PresentationFormat>On-screen Show (4:3)</PresentationFormat>
  <Paragraphs>75</Paragraphs>
  <Slides>28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Revolution</vt:lpstr>
      <vt:lpstr>Gemini Data Service Design Review</vt:lpstr>
      <vt:lpstr>GDS Motivation</vt:lpstr>
      <vt:lpstr>GDS Overview</vt:lpstr>
      <vt:lpstr>Overview</vt:lpstr>
      <vt:lpstr>GDS Interactions</vt:lpstr>
      <vt:lpstr>Observation Sequence</vt:lpstr>
      <vt:lpstr>Starting an Observation</vt:lpstr>
      <vt:lpstr>Starting an Observation</vt:lpstr>
      <vt:lpstr>Observation Event Driven Data Collection</vt:lpstr>
      <vt:lpstr>FITS Keywords Composition</vt:lpstr>
      <vt:lpstr>FITS Keywords Composition</vt:lpstr>
      <vt:lpstr>Completion of FITS Files</vt:lpstr>
      <vt:lpstr>Completion of FITS Files</vt:lpstr>
      <vt:lpstr>Implementation Details</vt:lpstr>
      <vt:lpstr>DataLabel Generation</vt:lpstr>
      <vt:lpstr>Slide 16</vt:lpstr>
      <vt:lpstr>Slide 17</vt:lpstr>
      <vt:lpstr>Slide 18</vt:lpstr>
      <vt:lpstr>Keyword configuration in edit mode</vt:lpstr>
      <vt:lpstr>User Interface</vt:lpstr>
      <vt:lpstr>Keyword configuration in read-only mode</vt:lpstr>
      <vt:lpstr>System configuration</vt:lpstr>
      <vt:lpstr>GDS Status</vt:lpstr>
      <vt:lpstr>GDS Log</vt:lpstr>
      <vt:lpstr>Operational Aspects</vt:lpstr>
      <vt:lpstr>Protocols</vt:lpstr>
      <vt:lpstr>Scala</vt:lpstr>
      <vt:lpstr>Observation Sequence in Detail</vt:lpstr>
    </vt:vector>
  </TitlesOfParts>
  <Company>Gemini Observatory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Gemini Data Service Design Review</dc:title>
  <dc:creator>Nicolas Barriga</dc:creator>
  <cp:lastModifiedBy>Carlos Quiroz</cp:lastModifiedBy>
  <cp:revision>14</cp:revision>
  <dcterms:created xsi:type="dcterms:W3CDTF">2011-06-01T13:41:22Z</dcterms:created>
  <dcterms:modified xsi:type="dcterms:W3CDTF">2011-06-01T20:04:17Z</dcterms:modified>
</cp:coreProperties>
</file>