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4"/>
  </p:notesMasterIdLst>
  <p:sldIdLst>
    <p:sldId id="568" r:id="rId5"/>
    <p:sldId id="463" r:id="rId6"/>
    <p:sldId id="591" r:id="rId7"/>
    <p:sldId id="590" r:id="rId8"/>
    <p:sldId id="605" r:id="rId9"/>
    <p:sldId id="607" r:id="rId10"/>
    <p:sldId id="606" r:id="rId11"/>
    <p:sldId id="609" r:id="rId12"/>
    <p:sldId id="610" r:id="rId13"/>
    <p:sldId id="611" r:id="rId14"/>
    <p:sldId id="608" r:id="rId15"/>
    <p:sldId id="592" r:id="rId16"/>
    <p:sldId id="593" r:id="rId17"/>
    <p:sldId id="612" r:id="rId18"/>
    <p:sldId id="613" r:id="rId19"/>
    <p:sldId id="615" r:id="rId20"/>
    <p:sldId id="616" r:id="rId21"/>
    <p:sldId id="61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76D6FF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59843-13AE-41C5-9FDB-E2D7AE728B3A}" v="12" dt="2022-10-20T23:07:0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97026" autoAdjust="0"/>
  </p:normalViewPr>
  <p:slideViewPr>
    <p:cSldViewPr snapToGrid="0">
      <p:cViewPr>
        <p:scale>
          <a:sx n="83" d="100"/>
          <a:sy n="83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ICIS Lab_Edd" userId="23545b069f3e261a" providerId="LiveId" clId="{5B3E8E90-D96B-4CC5-A315-5E0A0E43C8A9}"/>
    <pc:docChg chg="modSld">
      <pc:chgData name=". ICIS Lab_Edd" userId="23545b069f3e261a" providerId="LiveId" clId="{5B3E8E90-D96B-4CC5-A315-5E0A0E43C8A9}" dt="2022-07-28T07:23:48.958" v="26" actId="20577"/>
      <pc:docMkLst>
        <pc:docMk/>
      </pc:docMkLst>
      <pc:sldChg chg="modSp mod">
        <pc:chgData name=". ICIS Lab_Edd" userId="23545b069f3e261a" providerId="LiveId" clId="{5B3E8E90-D96B-4CC5-A315-5E0A0E43C8A9}" dt="2022-07-28T07:23:48.958" v="26" actId="20577"/>
        <pc:sldMkLst>
          <pc:docMk/>
          <pc:sldMk cId="2034039600" sldId="568"/>
        </pc:sldMkLst>
        <pc:spChg chg="mod">
          <ac:chgData name=". ICIS Lab_Edd" userId="23545b069f3e261a" providerId="LiveId" clId="{5B3E8E90-D96B-4CC5-A315-5E0A0E43C8A9}" dt="2022-07-28T07:23:48.958" v="26" actId="20577"/>
          <ac:spMkLst>
            <pc:docMk/>
            <pc:sldMk cId="2034039600" sldId="568"/>
            <ac:spMk id="3" creationId="{00000000-0000-0000-0000-000000000000}"/>
          </ac:spMkLst>
        </pc:spChg>
      </pc:sldChg>
    </pc:docChg>
  </pc:docChgLst>
  <pc:docChgLst>
    <pc:chgData name=". ICIS Lab_Edd" userId="23545b069f3e261a" providerId="LiveId" clId="{E1C59843-13AE-41C5-9FDB-E2D7AE728B3A}"/>
    <pc:docChg chg="addSld modSld sldOrd">
      <pc:chgData name=". ICIS Lab_Edd" userId="23545b069f3e261a" providerId="LiveId" clId="{E1C59843-13AE-41C5-9FDB-E2D7AE728B3A}" dt="2022-10-20T23:08:35.098" v="664" actId="20577"/>
      <pc:docMkLst>
        <pc:docMk/>
      </pc:docMkLst>
      <pc:sldChg chg="modSp mod ord">
        <pc:chgData name=". ICIS Lab_Edd" userId="23545b069f3e261a" providerId="LiveId" clId="{E1C59843-13AE-41C5-9FDB-E2D7AE728B3A}" dt="2022-10-20T22:50:28.390" v="500" actId="20577"/>
        <pc:sldMkLst>
          <pc:docMk/>
          <pc:sldMk cId="1605796163" sldId="463"/>
        </pc:sldMkLst>
        <pc:spChg chg="mod">
          <ac:chgData name=". ICIS Lab_Edd" userId="23545b069f3e261a" providerId="LiveId" clId="{E1C59843-13AE-41C5-9FDB-E2D7AE728B3A}" dt="2022-10-20T22:50:28.390" v="500" actId="20577"/>
          <ac:spMkLst>
            <pc:docMk/>
            <pc:sldMk cId="1605796163" sldId="463"/>
            <ac:spMk id="3" creationId="{00000000-0000-0000-0000-000000000000}"/>
          </ac:spMkLst>
        </pc:spChg>
      </pc:sldChg>
      <pc:sldChg chg="modSp mod">
        <pc:chgData name=". ICIS Lab_Edd" userId="23545b069f3e261a" providerId="LiveId" clId="{E1C59843-13AE-41C5-9FDB-E2D7AE728B3A}" dt="2022-10-20T22:21:32.804" v="215" actId="20577"/>
        <pc:sldMkLst>
          <pc:docMk/>
          <pc:sldMk cId="2034039600" sldId="568"/>
        </pc:sldMkLst>
        <pc:spChg chg="mod">
          <ac:chgData name=". ICIS Lab_Edd" userId="23545b069f3e261a" providerId="LiveId" clId="{E1C59843-13AE-41C5-9FDB-E2D7AE728B3A}" dt="2022-10-20T22:21:32.804" v="215" actId="20577"/>
          <ac:spMkLst>
            <pc:docMk/>
            <pc:sldMk cId="2034039600" sldId="568"/>
            <ac:spMk id="3" creationId="{00000000-0000-0000-0000-000000000000}"/>
          </ac:spMkLst>
        </pc:spChg>
      </pc:sldChg>
      <pc:sldChg chg="addSp modSp mod">
        <pc:chgData name=". ICIS Lab_Edd" userId="23545b069f3e261a" providerId="LiveId" clId="{E1C59843-13AE-41C5-9FDB-E2D7AE728B3A}" dt="2022-10-20T23:07:04.274" v="640" actId="20577"/>
        <pc:sldMkLst>
          <pc:docMk/>
          <pc:sldMk cId="2554149587" sldId="590"/>
        </pc:sldMkLst>
        <pc:spChg chg="mod">
          <ac:chgData name=". ICIS Lab_Edd" userId="23545b069f3e261a" providerId="LiveId" clId="{E1C59843-13AE-41C5-9FDB-E2D7AE728B3A}" dt="2022-10-20T22:34:56.483" v="315" actId="207"/>
          <ac:spMkLst>
            <pc:docMk/>
            <pc:sldMk cId="2554149587" sldId="590"/>
            <ac:spMk id="2" creationId="{B85537BC-63BC-4029-B19B-39EA28A7728B}"/>
          </ac:spMkLst>
        </pc:spChg>
        <pc:spChg chg="mod">
          <ac:chgData name=". ICIS Lab_Edd" userId="23545b069f3e261a" providerId="LiveId" clId="{E1C59843-13AE-41C5-9FDB-E2D7AE728B3A}" dt="2022-10-20T23:07:04.274" v="640" actId="20577"/>
          <ac:spMkLst>
            <pc:docMk/>
            <pc:sldMk cId="2554149587" sldId="590"/>
            <ac:spMk id="3" creationId="{29716654-03EF-47F1-9357-18B40F4AF21F}"/>
          </ac:spMkLst>
        </pc:spChg>
        <pc:spChg chg="add mod">
          <ac:chgData name=". ICIS Lab_Edd" userId="23545b069f3e261a" providerId="LiveId" clId="{E1C59843-13AE-41C5-9FDB-E2D7AE728B3A}" dt="2022-10-20T22:45:28.094" v="476" actId="20577"/>
          <ac:spMkLst>
            <pc:docMk/>
            <pc:sldMk cId="2554149587" sldId="590"/>
            <ac:spMk id="4" creationId="{02E88701-113A-DD5B-D56D-6226AFD40E2E}"/>
          </ac:spMkLst>
        </pc:spChg>
        <pc:spChg chg="add mod">
          <ac:chgData name=". ICIS Lab_Edd" userId="23545b069f3e261a" providerId="LiveId" clId="{E1C59843-13AE-41C5-9FDB-E2D7AE728B3A}" dt="2022-10-20T23:06:57.945" v="638" actId="1076"/>
          <ac:spMkLst>
            <pc:docMk/>
            <pc:sldMk cId="2554149587" sldId="590"/>
            <ac:spMk id="5" creationId="{FF84165E-20B1-6AC9-0594-6A4A81BDD529}"/>
          </ac:spMkLst>
        </pc:spChg>
      </pc:sldChg>
      <pc:sldChg chg="modSp mod">
        <pc:chgData name=". ICIS Lab_Edd" userId="23545b069f3e261a" providerId="LiveId" clId="{E1C59843-13AE-41C5-9FDB-E2D7AE728B3A}" dt="2022-10-20T22:32:47.988" v="287"/>
        <pc:sldMkLst>
          <pc:docMk/>
          <pc:sldMk cId="2807184439" sldId="591"/>
        </pc:sldMkLst>
        <pc:spChg chg="mod">
          <ac:chgData name=". ICIS Lab_Edd" userId="23545b069f3e261a" providerId="LiveId" clId="{E1C59843-13AE-41C5-9FDB-E2D7AE728B3A}" dt="2022-10-20T22:32:44.210" v="286" actId="113"/>
          <ac:spMkLst>
            <pc:docMk/>
            <pc:sldMk cId="2807184439" sldId="591"/>
            <ac:spMk id="5" creationId="{DD197C41-F86F-4322-9365-561F750C8C9D}"/>
          </ac:spMkLst>
        </pc:spChg>
        <pc:spChg chg="mod">
          <ac:chgData name=". ICIS Lab_Edd" userId="23545b069f3e261a" providerId="LiveId" clId="{E1C59843-13AE-41C5-9FDB-E2D7AE728B3A}" dt="2022-10-20T22:32:47.988" v="287"/>
          <ac:spMkLst>
            <pc:docMk/>
            <pc:sldMk cId="2807184439" sldId="591"/>
            <ac:spMk id="6" creationId="{1DBFE00D-1BEC-4C2B-A676-C9A76753BDEF}"/>
          </ac:spMkLst>
        </pc:spChg>
        <pc:spChg chg="mod">
          <ac:chgData name=". ICIS Lab_Edd" userId="23545b069f3e261a" providerId="LiveId" clId="{E1C59843-13AE-41C5-9FDB-E2D7AE728B3A}" dt="2022-10-20T22:32:40.096" v="285" actId="113"/>
          <ac:spMkLst>
            <pc:docMk/>
            <pc:sldMk cId="2807184439" sldId="591"/>
            <ac:spMk id="7" creationId="{0CF34276-F720-43E1-B26C-EBDA488DC577}"/>
          </ac:spMkLst>
        </pc:spChg>
        <pc:cxnChg chg="mod">
          <ac:chgData name=". ICIS Lab_Edd" userId="23545b069f3e261a" providerId="LiveId" clId="{E1C59843-13AE-41C5-9FDB-E2D7AE728B3A}" dt="2022-10-20T22:32:04.118" v="281" actId="14100"/>
          <ac:cxnSpMkLst>
            <pc:docMk/>
            <pc:sldMk cId="2807184439" sldId="591"/>
            <ac:cxnSpMk id="13" creationId="{D46AE3FA-57F0-4912-BBFA-C93C236E10FB}"/>
          </ac:cxnSpMkLst>
        </pc:cxnChg>
        <pc:cxnChg chg="mod">
          <ac:chgData name=". ICIS Lab_Edd" userId="23545b069f3e261a" providerId="LiveId" clId="{E1C59843-13AE-41C5-9FDB-E2D7AE728B3A}" dt="2022-10-20T22:31:59.553" v="280" actId="1076"/>
          <ac:cxnSpMkLst>
            <pc:docMk/>
            <pc:sldMk cId="2807184439" sldId="591"/>
            <ac:cxnSpMk id="18" creationId="{31C7691A-B2CD-4349-9747-CF68D9C3E621}"/>
          </ac:cxnSpMkLst>
        </pc:cxnChg>
      </pc:sldChg>
      <pc:sldChg chg="modSp add mod">
        <pc:chgData name=". ICIS Lab_Edd" userId="23545b069f3e261a" providerId="LiveId" clId="{E1C59843-13AE-41C5-9FDB-E2D7AE728B3A}" dt="2022-10-20T23:08:35.098" v="664" actId="20577"/>
        <pc:sldMkLst>
          <pc:docMk/>
          <pc:sldMk cId="3226967201" sldId="605"/>
        </pc:sldMkLst>
        <pc:spChg chg="mod">
          <ac:chgData name=". ICIS Lab_Edd" userId="23545b069f3e261a" providerId="LiveId" clId="{E1C59843-13AE-41C5-9FDB-E2D7AE728B3A}" dt="2022-10-20T23:08:35.098" v="664" actId="20577"/>
          <ac:spMkLst>
            <pc:docMk/>
            <pc:sldMk cId="3226967201" sldId="605"/>
            <ac:spMk id="2" creationId="{B85537BC-63BC-4029-B19B-39EA28A7728B}"/>
          </ac:spMkLst>
        </pc:spChg>
      </pc:sldChg>
      <pc:sldChg chg="add">
        <pc:chgData name=". ICIS Lab_Edd" userId="23545b069f3e261a" providerId="LiveId" clId="{E1C59843-13AE-41C5-9FDB-E2D7AE728B3A}" dt="2022-10-20T23:08:20.500" v="641" actId="2890"/>
        <pc:sldMkLst>
          <pc:docMk/>
          <pc:sldMk cId="4177797825" sldId="606"/>
        </pc:sldMkLst>
      </pc:sldChg>
    </pc:docChg>
  </pc:docChgLst>
  <pc:docChgLst>
    <pc:chgData name=". ICIS Lab_Edd" userId="23545b069f3e261a" providerId="LiveId" clId="{B332A547-400E-4A9F-A044-6E9665BE7EBE}"/>
    <pc:docChg chg="modSld">
      <pc:chgData name=". ICIS Lab_Edd" userId="23545b069f3e261a" providerId="LiveId" clId="{B332A547-400E-4A9F-A044-6E9665BE7EBE}" dt="2022-02-09T04:09:49.481" v="44" actId="948"/>
      <pc:docMkLst>
        <pc:docMk/>
      </pc:docMkLst>
      <pc:sldChg chg="modSp">
        <pc:chgData name=". ICIS Lab_Edd" userId="23545b069f3e261a" providerId="LiveId" clId="{B332A547-400E-4A9F-A044-6E9665BE7EBE}" dt="2022-02-03T04:34:14.005" v="1"/>
        <pc:sldMkLst>
          <pc:docMk/>
          <pc:sldMk cId="2554149587" sldId="590"/>
        </pc:sldMkLst>
        <pc:spChg chg="mod">
          <ac:chgData name=". ICIS Lab_Edd" userId="23545b069f3e261a" providerId="LiveId" clId="{B332A547-400E-4A9F-A044-6E9665BE7EBE}" dt="2022-02-03T04:34:14.005" v="1"/>
          <ac:spMkLst>
            <pc:docMk/>
            <pc:sldMk cId="2554149587" sldId="590"/>
            <ac:spMk id="3" creationId="{29716654-03EF-47F1-9357-18B40F4AF21F}"/>
          </ac:spMkLst>
        </pc:spChg>
      </pc:sldChg>
      <pc:sldChg chg="modSp">
        <pc:chgData name=". ICIS Lab_Edd" userId="23545b069f3e261a" providerId="LiveId" clId="{B332A547-400E-4A9F-A044-6E9665BE7EBE}" dt="2022-02-03T04:40:03.803" v="10"/>
        <pc:sldMkLst>
          <pc:docMk/>
          <pc:sldMk cId="3625078842" sldId="592"/>
        </pc:sldMkLst>
        <pc:spChg chg="mod">
          <ac:chgData name=". ICIS Lab_Edd" userId="23545b069f3e261a" providerId="LiveId" clId="{B332A547-400E-4A9F-A044-6E9665BE7EBE}" dt="2022-02-03T04:40:03.803" v="10"/>
          <ac:spMkLst>
            <pc:docMk/>
            <pc:sldMk cId="3625078842" sldId="592"/>
            <ac:spMk id="5" creationId="{55CAE7C5-ABB4-46A8-AB80-A55193974542}"/>
          </ac:spMkLst>
        </pc:spChg>
      </pc:sldChg>
      <pc:sldChg chg="modSp mod">
        <pc:chgData name=". ICIS Lab_Edd" userId="23545b069f3e261a" providerId="LiveId" clId="{B332A547-400E-4A9F-A044-6E9665BE7EBE}" dt="2022-02-03T04:55:08.285" v="40" actId="14100"/>
        <pc:sldMkLst>
          <pc:docMk/>
          <pc:sldMk cId="192683198" sldId="593"/>
        </pc:sldMkLst>
        <pc:spChg chg="mod">
          <ac:chgData name=". ICIS Lab_Edd" userId="23545b069f3e261a" providerId="LiveId" clId="{B332A547-400E-4A9F-A044-6E9665BE7EBE}" dt="2022-02-03T04:54:26.509" v="28" actId="14100"/>
          <ac:spMkLst>
            <pc:docMk/>
            <pc:sldMk cId="192683198" sldId="593"/>
            <ac:spMk id="7" creationId="{A4C88327-BAD8-4F56-98F7-DC5A10DF40B7}"/>
          </ac:spMkLst>
        </pc:spChg>
        <pc:picChg chg="mod">
          <ac:chgData name=". ICIS Lab_Edd" userId="23545b069f3e261a" providerId="LiveId" clId="{B332A547-400E-4A9F-A044-6E9665BE7EBE}" dt="2022-02-03T04:55:08.285" v="40" actId="14100"/>
          <ac:picMkLst>
            <pc:docMk/>
            <pc:sldMk cId="192683198" sldId="593"/>
            <ac:picMk id="9" creationId="{209A5535-BF31-4417-9CEB-04481C449EF6}"/>
          </ac:picMkLst>
        </pc:picChg>
        <pc:picChg chg="mod">
          <ac:chgData name=". ICIS Lab_Edd" userId="23545b069f3e261a" providerId="LiveId" clId="{B332A547-400E-4A9F-A044-6E9665BE7EBE}" dt="2022-02-03T04:55:01.549" v="39" actId="1076"/>
          <ac:picMkLst>
            <pc:docMk/>
            <pc:sldMk cId="192683198" sldId="593"/>
            <ac:picMk id="11" creationId="{749CBA60-2B88-4B87-8FB5-9520EAC389CD}"/>
          </ac:picMkLst>
        </pc:picChg>
      </pc:sldChg>
      <pc:sldChg chg="modSp mod">
        <pc:chgData name=". ICIS Lab_Edd" userId="23545b069f3e261a" providerId="LiveId" clId="{B332A547-400E-4A9F-A044-6E9665BE7EBE}" dt="2022-02-09T04:09:49.481" v="44" actId="948"/>
        <pc:sldMkLst>
          <pc:docMk/>
          <pc:sldMk cId="3768129330" sldId="599"/>
        </pc:sldMkLst>
        <pc:spChg chg="mod">
          <ac:chgData name=". ICIS Lab_Edd" userId="23545b069f3e261a" providerId="LiveId" clId="{B332A547-400E-4A9F-A044-6E9665BE7EBE}" dt="2022-02-09T04:09:49.481" v="44" actId="948"/>
          <ac:spMkLst>
            <pc:docMk/>
            <pc:sldMk cId="3768129330" sldId="599"/>
            <ac:spMk id="3" creationId="{DE56F99F-3F17-4200-8387-71FEB5C7D5BB}"/>
          </ac:spMkLst>
        </pc:spChg>
      </pc:sldChg>
      <pc:sldChg chg="modSp">
        <pc:chgData name=". ICIS Lab_Edd" userId="23545b069f3e261a" providerId="LiveId" clId="{B332A547-400E-4A9F-A044-6E9665BE7EBE}" dt="2022-02-07T12:06:22.559" v="43"/>
        <pc:sldMkLst>
          <pc:docMk/>
          <pc:sldMk cId="2680803603" sldId="603"/>
        </pc:sldMkLst>
        <pc:spChg chg="mod">
          <ac:chgData name=". ICIS Lab_Edd" userId="23545b069f3e261a" providerId="LiveId" clId="{B332A547-400E-4A9F-A044-6E9665BE7EBE}" dt="2022-02-07T12:06:22.559" v="43"/>
          <ac:spMkLst>
            <pc:docMk/>
            <pc:sldMk cId="2680803603" sldId="603"/>
            <ac:spMk id="6" creationId="{E5775B71-EFCB-4A3D-A8EC-23BE9A93EB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1C909-E951-4728-9602-0FE1A7AB0C8E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48F8-B511-419F-B792-0D0B5F8DC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narrow line space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itchFamily="2" charset="2"/>
              <a:buChar char="ü"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wide line space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lnSpc>
                <a:spcPct val="120000"/>
              </a:lnSpc>
              <a:buFont typeface="Wingdings" pitchFamily="2" charset="2"/>
              <a:buChar char="ü"/>
              <a:defRPr/>
            </a:lvl2pPr>
            <a:lvl3pPr>
              <a:lnSpc>
                <a:spcPct val="12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482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ctur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20000"/>
              </a:lnSpc>
              <a:buFont typeface="Wingdings" pitchFamily="2" charset="2"/>
              <a:buChar char="ü"/>
              <a:defRPr/>
            </a:lvl2pPr>
            <a:lvl3pPr>
              <a:lnSpc>
                <a:spcPct val="12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95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5" y="6361475"/>
            <a:ext cx="25021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03" y="1648575"/>
            <a:ext cx="11797822" cy="2520000"/>
          </a:xfrm>
        </p:spPr>
        <p:txBody>
          <a:bodyPr anchor="ctr">
            <a:noAutofit/>
          </a:bodyPr>
          <a:lstStyle/>
          <a:p>
            <a:r>
              <a:rPr lang="en-US" altLang="ko-KR" sz="4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Fundamentals of Wireless Communication</a:t>
            </a:r>
            <a:br>
              <a:rPr lang="en-US" altLang="ko-KR" sz="4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</a:br>
            <a:br>
              <a:rPr lang="en-US" altLang="ko-KR" sz="45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</a:br>
            <a:r>
              <a:rPr lang="en-US" altLang="ko-KR" sz="4000" b="1" dirty="0">
                <a:solidFill>
                  <a:srgbClr val="0070C0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Capacity of Wireless Channels</a:t>
            </a:r>
            <a:endParaRPr lang="ko-KR" altLang="en-US" sz="4000" b="1" dirty="0">
              <a:solidFill>
                <a:srgbClr val="0070C0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2800" y="4320000"/>
            <a:ext cx="5544000" cy="18000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 dirty="0"/>
              <a:t>Edward </a:t>
            </a:r>
            <a:r>
              <a:rPr lang="en-US" altLang="ko-KR" sz="3000" b="1" dirty="0" err="1"/>
              <a:t>Kwao</a:t>
            </a:r>
            <a:endParaRPr lang="en-US" altLang="ko-KR" sz="3000" dirty="0"/>
          </a:p>
          <a:p>
            <a:pPr>
              <a:lnSpc>
                <a:spcPct val="100000"/>
              </a:lnSpc>
            </a:pPr>
            <a:r>
              <a:rPr lang="en-US" altLang="ko-KR" sz="2000" dirty="0" err="1"/>
              <a:t>Hanbat</a:t>
            </a:r>
            <a:r>
              <a:rPr lang="en-US" altLang="ko-KR" sz="2000" dirty="0"/>
              <a:t> National University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/>
              <a:t>24</a:t>
            </a:r>
            <a:r>
              <a:rPr lang="en-US" altLang="ko-KR" sz="2000" b="1" baseline="30000" dirty="0"/>
              <a:t>th</a:t>
            </a:r>
            <a:r>
              <a:rPr lang="en-US" altLang="ko-KR" sz="2000" b="1" dirty="0"/>
              <a:t> October, 2022</a:t>
            </a:r>
          </a:p>
        </p:txBody>
      </p:sp>
    </p:spTree>
    <p:extLst>
      <p:ext uri="{BB962C8B-B14F-4D97-AF65-F5344CB8AC3E}">
        <p14:creationId xmlns:p14="http://schemas.microsoft.com/office/powerpoint/2010/main" val="203403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5.2 Resources of the AWGN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6654-03EF-47F1-9357-18B40F4A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689956"/>
            <a:ext cx="11118272" cy="5773189"/>
          </a:xfrm>
        </p:spPr>
        <p:txBody>
          <a:bodyPr>
            <a:normAutofit/>
          </a:bodyPr>
          <a:lstStyle/>
          <a:p>
            <a:pPr marL="0" indent="0" algn="ctr" eaLnBrk="0" latinLnBrk="0" hangingPunc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 algn="ctr" eaLnBrk="0" latinLnBrk="0" hangingPunct="0">
              <a:buNone/>
            </a:pPr>
            <a:endParaRPr lang="en-US" b="0" dirty="0"/>
          </a:p>
          <a:p>
            <a:pPr marL="0" indent="0" algn="ctr" eaLnBrk="0" latinLnBrk="0" hangingPunct="0">
              <a:buNone/>
            </a:pPr>
            <a:r>
              <a:rPr lang="en-US" sz="2400" dirty="0"/>
              <a:t> </a:t>
            </a:r>
          </a:p>
          <a:p>
            <a:pPr marL="0" indent="0" eaLnBrk="0" latinLnBrk="0" hangingPunc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eaLnBrk="0" latinLnBrk="0" hangingPunc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300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D0820A8-7FB2-E11E-8683-618017473632}"/>
                  </a:ext>
                </a:extLst>
              </p:cNvPr>
              <p:cNvSpPr/>
              <p:nvPr/>
            </p:nvSpPr>
            <p:spPr>
              <a:xfrm>
                <a:off x="1332272" y="3893573"/>
                <a:ext cx="3465871" cy="2274471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𝑺𝒑𝒆𝒄𝒕𝒓𝒂𝒍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𝑬𝒇𝒇𝒊𝒄𝒊𝒆𝒏𝒄𝒚</m:t>
                      </m:r>
                    </m:oMath>
                  </m:oMathPara>
                </a14:m>
                <a:endParaRPr kumimoji="1"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D0820A8-7FB2-E11E-8683-61801747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2" y="3893573"/>
                <a:ext cx="3465871" cy="22744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41620AF-8862-E989-40B7-034A96A5E4F9}"/>
                  </a:ext>
                </a:extLst>
              </p:cNvPr>
              <p:cNvSpPr/>
              <p:nvPr/>
            </p:nvSpPr>
            <p:spPr>
              <a:xfrm>
                <a:off x="3982064" y="845574"/>
                <a:ext cx="3864077" cy="1720645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𝒐𝒃𝒋𝒆𝒄𝒕𝒊𝒗𝒆𝒔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𝑪𝒐𝒎𝒎𝒖𝒏𝒊𝒄𝒂𝒕𝒊𝒐𝒏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𝒅𝒆𝒔𝒊𝒈𝒏</m:t>
                      </m:r>
                    </m:oMath>
                  </m:oMathPara>
                </a14:m>
                <a:endParaRPr kumimoji="1"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41620AF-8862-E989-40B7-034A96A5E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64" y="845574"/>
                <a:ext cx="3864077" cy="17206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81CB5B-5278-BC99-F5C5-594A15A25DF3}"/>
                  </a:ext>
                </a:extLst>
              </p:cNvPr>
              <p:cNvSpPr/>
              <p:nvPr/>
            </p:nvSpPr>
            <p:spPr>
              <a:xfrm>
                <a:off x="7048521" y="3893572"/>
                <a:ext cx="3465871" cy="2274471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𝑬𝒇𝒇𝒊𝒄𝒊𝒆𝒏𝒄𝒚</m:t>
                      </m:r>
                    </m:oMath>
                  </m:oMathPara>
                </a14:m>
                <a:endParaRPr kumimoji="1"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81CB5B-5278-BC99-F5C5-594A15A25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21" y="3893572"/>
                <a:ext cx="3465871" cy="22744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E6DDF-ADE7-55CC-F836-148D008CA4B3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290578" y="2578300"/>
            <a:ext cx="1617402" cy="1648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F6BBC9-0135-3820-D3E2-C0BF6474D2F7}"/>
              </a:ext>
            </a:extLst>
          </p:cNvPr>
          <p:cNvCxnSpPr>
            <a:cxnSpLocks/>
          </p:cNvCxnSpPr>
          <p:nvPr/>
        </p:nvCxnSpPr>
        <p:spPr>
          <a:xfrm>
            <a:off x="5938684" y="2578300"/>
            <a:ext cx="1421969" cy="1782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Capacity of AWGN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</p:spPr>
            <p:txBody>
              <a:bodyPr>
                <a:normAutofit/>
              </a:bodyPr>
              <a:lstStyle/>
              <a:p>
                <a:pPr marL="0" indent="0" algn="ctr" eaLnBrk="0" latinLnBrk="0" hangingPunct="0">
                  <a:buNone/>
                </a:pPr>
                <a:endParaRPr lang="en-US" sz="2400" dirty="0"/>
              </a:p>
              <a:p>
                <a:pPr marL="0" indent="0" eaLnBrk="0" latinLnBrk="0" hangingPunct="0">
                  <a:buNone/>
                </a:pPr>
                <a:r>
                  <a:rPr lang="en-US" sz="2400" dirty="0"/>
                  <a:t>The capacity of the channel is:</a:t>
                </a:r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 algn="ctr" eaLnBrk="0" latinLnBrk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𝑎𝑤𝑔𝑛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…………………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bps/Hz</a:t>
                </a:r>
              </a:p>
              <a:p>
                <a:pPr marL="0" indent="0" algn="ctr" eaLnBrk="0" latinLnBrk="0" hangingPunct="0">
                  <a:buNone/>
                </a:pPr>
                <a:endParaRPr lang="en-US" dirty="0"/>
              </a:p>
              <a:p>
                <a:pPr marL="0" indent="0" algn="ctr" eaLnBrk="0" latinLnBrk="0" hangingPunct="0">
                  <a:buNone/>
                </a:pPr>
                <a:endParaRPr lang="en-US" sz="2400" dirty="0"/>
              </a:p>
              <a:p>
                <a:pPr marL="0" indent="0" eaLnBrk="0" latinLnBrk="0" hangingPunct="0">
                  <a:buNone/>
                </a:pPr>
                <a:r>
                  <a:rPr lang="en-US" sz="2400" dirty="0"/>
                  <a:t>If average received power constraint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/>
                  <a:t> watts and noise </a:t>
                </a:r>
                <a:r>
                  <a:rPr lang="en-US" sz="2400" dirty="0" err="1"/>
                  <a:t>psd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watts/Hz</a:t>
                </a:r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 algn="ctr" eaLnBrk="0" latinLnBrk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𝑎𝑤𝑔𝑛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…………………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bps</a:t>
                </a:r>
              </a:p>
              <a:p>
                <a:pPr marL="0" indent="0" eaLnBrk="0" latinLnBrk="0" hangingPunc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79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4FC-3842-4990-B1DD-321812F7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96"/>
            <a:ext cx="10515600" cy="95596"/>
          </a:xfrm>
        </p:spPr>
        <p:txBody>
          <a:bodyPr>
            <a:noAutofit/>
          </a:bodyPr>
          <a:lstStyle/>
          <a:p>
            <a:pPr algn="ctr"/>
            <a:r>
              <a:rPr lang="en-US" sz="100" b="1" dirty="0">
                <a:solidFill>
                  <a:srgbClr val="0000FF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CAE7C5-ABB4-46A8-AB80-A55193974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167" y="178724"/>
                <a:ext cx="11492346" cy="6177627"/>
              </a:xfrm>
            </p:spPr>
            <p:txBody>
              <a:bodyPr/>
              <a:lstStyle/>
              <a:p>
                <a:pPr marL="0" indent="0" eaLnBrk="0" latinLnBrk="0" hangingPunc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suggests that capacity of the channel depends on the basic resources:</a:t>
                </a:r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Received power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Bandwidth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eaLnBrk="0" latinLnBrk="0" hangingPunc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eaLnBrk="0" latinLnBrk="0" hangingPunc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Bandwidth limited regime SNR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1</a:t>
                </a:r>
                <a:r>
                  <a:rPr lang="en-US" dirty="0"/>
                  <a:t>: Capacity logarithmic in received power but approximately linear in bandwidth.</a:t>
                </a:r>
              </a:p>
              <a:p>
                <a:pPr marL="0" indent="0" algn="ctr" eaLnBrk="0" latinLnBrk="0" hangingPunc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eaLnBrk="0" latinLnBrk="0" hangingPunc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Power limited regime SNR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Capacity linear in received power but insensitive to bandwidth.</a:t>
                </a: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……………..(3)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 eaLnBrk="0" latinLnBrk="0" hangingPunc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 eaLnBrk="0" latinLnBrk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……………(4)</m:t>
                    </m:r>
                  </m:oMath>
                </a14:m>
                <a:r>
                  <a:rPr lang="en-US" dirty="0"/>
                  <a:t> bits/s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CAE7C5-ABB4-46A8-AB80-A55193974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67" y="178724"/>
                <a:ext cx="11492346" cy="6177627"/>
              </a:xfrm>
              <a:blipFill>
                <a:blip r:embed="rId2"/>
                <a:stretch>
                  <a:fillRect l="-849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07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FE3D-5C43-4572-9FE0-2E71E278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50" y="54033"/>
            <a:ext cx="10515600" cy="45719"/>
          </a:xfrm>
        </p:spPr>
        <p:txBody>
          <a:bodyPr>
            <a:noAutofit/>
          </a:bodyPr>
          <a:lstStyle/>
          <a:p>
            <a:pPr algn="ctr"/>
            <a:r>
              <a:rPr lang="en-US" sz="1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4C88327-BAD8-4F56-98F7-DC5A10DF4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073" y="145472"/>
                <a:ext cx="11471563" cy="6130637"/>
              </a:xfrm>
            </p:spPr>
            <p:txBody>
              <a:bodyPr/>
              <a:lstStyle/>
              <a:p>
                <a:pPr eaLnBrk="0" latinLnBrk="0" hangingPunct="0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capacity is finite </a:t>
                </a:r>
                <a:r>
                  <a:rPr lang="en-US" dirty="0"/>
                  <a:t>even if there is </a:t>
                </a:r>
                <a:r>
                  <a:rPr lang="en-US" b="1" dirty="0"/>
                  <a:t>no bandwidth constraint</a:t>
                </a:r>
                <a:r>
                  <a:rPr lang="en-US" dirty="0"/>
                  <a:t>.</a:t>
                </a:r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The main objective is to minimize the required energy per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𝑎𝑤𝑔𝑛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   is achieved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acc>
                                <m:accPr>
                                  <m:chr m:val="̅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𝑎𝑤𝑔𝑛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𝑊𝑙𝑜𝑔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=−1.59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/>
              </a:p>
              <a:p>
                <a:pPr eaLnBrk="0" latinLnBrk="0" hangingPunct="0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4C88327-BAD8-4F56-98F7-DC5A10DF4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145472"/>
                <a:ext cx="11471563" cy="6130637"/>
              </a:xfrm>
              <a:blipFill>
                <a:blip r:embed="rId2"/>
                <a:stretch>
                  <a:fillRect l="-850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09A5535-BF31-4417-9CEB-04481C449E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0" y="3759364"/>
            <a:ext cx="4607413" cy="2516745"/>
          </a:xfrm>
          <a:prstGeom prst="rect">
            <a:avLst/>
          </a:prstGeom>
        </p:spPr>
      </p:pic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49CBA60-2B88-4B87-8FB5-9520EAC38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88" y="3560447"/>
            <a:ext cx="4293612" cy="27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Example 5.2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</p:spPr>
            <p:txBody>
              <a:bodyPr>
                <a:normAutofit/>
              </a:bodyPr>
              <a:lstStyle/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Narrowband systems are ill suited for universal frequency reuse since </a:t>
                </a:r>
                <a:r>
                  <a:rPr lang="en-US" dirty="0">
                    <a:solidFill>
                      <a:srgbClr val="FF0000"/>
                    </a:solidFill>
                  </a:rPr>
                  <a:t>they do not average interference.</a:t>
                </a:r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Wideband OFDM systems achieve universal frequency reuse.</a:t>
                </a:r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b="1" dirty="0"/>
                  <a:t>The main parameter of interest: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In both systems, users within the cell are orthogonal and do not interfere.</a:t>
                </a:r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Big Question: </a:t>
                </a:r>
                <a:r>
                  <a:rPr lang="en-US" b="1" dirty="0">
                    <a:solidFill>
                      <a:srgbClr val="FF0000"/>
                    </a:solidFill>
                  </a:rPr>
                  <a:t>How about users at the edge of a cell?</a:t>
                </a:r>
              </a:p>
              <a:p>
                <a:pPr marL="0" indent="0" eaLnBrk="0" latinLnBrk="0" hangingPunc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  <a:blipFill>
                <a:blip r:embed="rId2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83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Example 5.2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 received SINR at the base-station for a cell edge user:</a:t>
                </a: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𝐒𝐍𝐑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𝐒𝐍𝐑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SNR for the cell edge user:</a:t>
                </a: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𝐒𝐍𝐑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/>
                  <a:t> = the amount of total out-of-cell interference at a base-station</a:t>
                </a:r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In one-dimensional linear array of base-stations: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decays roughly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In two-dimensional hexagonal array of base-stations: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decays roughly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  <a:blipFill>
                <a:blip r:embed="rId2"/>
                <a:stretch>
                  <a:fillRect l="-87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8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Example 5.2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dirty="0"/>
                  <a:t>In a simple model where the interference is considered to come from the center of the cell reusing the same frequency band,</a:t>
                </a:r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Linear cellular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can be taken to be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Hexagonal cellular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taken 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6(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/4)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eaLnBrk="0" latin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The operating value of </a:t>
                </a:r>
                <a:r>
                  <a:rPr lang="en-US" b="1" dirty="0"/>
                  <a:t>SNR</a:t>
                </a:r>
                <a:r>
                  <a:rPr lang="en-US" dirty="0"/>
                  <a:t> is decided by the coverage of the cell.</a:t>
                </a:r>
              </a:p>
              <a:p>
                <a:pPr marL="0" indent="0" eaLnBrk="0" latinLnBrk="0" hangingPunc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Rate of reliable communication for a user at the edge of a cell:</a:t>
                </a:r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algn="ctr" eaLnBrk="0" latinLnBrk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chemeClr val="tx1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chemeClr val="tx1"/>
                            </a:solidFill>
                          </a:rPr>
                          <m:t>NR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𝐒𝐍𝐑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𝐒𝐍𝐑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bits/s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………………..(5)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eaLnBrk="0" latinLnBrk="0" hangingPunc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  <a:blipFill>
                <a:blip r:embed="rId2"/>
                <a:stretch>
                  <a:fillRect l="-877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5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Example 5.2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</p:spPr>
            <p:txBody>
              <a:bodyPr>
                <a:normAutofit lnSpcReduction="10000"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What is the importance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At low SNR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small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, hence, rate is insensitive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 </a:t>
                </a:r>
              </a:p>
              <a:p>
                <a:pPr marL="0" indent="0" eaLnBrk="0" latinLnBrk="0" hangingPunc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At high SNR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grows and SINR peaks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/>
                  <a:t>General rule of thumb in practice:</a:t>
                </a:r>
              </a:p>
              <a:p>
                <a:pPr marL="0" indent="0" algn="ctr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:endParaRPr lang="en-US" dirty="0"/>
              </a:p>
              <a:p>
                <a:pPr marL="0" indent="0" eaLnBrk="0" latinLnBrk="0" hangingPunc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largest rate is:                          </a:t>
                </a: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  <a:blipFill>
                <a:blip r:embed="rId2"/>
                <a:stretch>
                  <a:fillRect l="-87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AA0E972-4358-1B7A-CEF6-3EF09FCC7FF9}"/>
                  </a:ext>
                </a:extLst>
              </p:cNvPr>
              <p:cNvSpPr/>
              <p:nvPr/>
            </p:nvSpPr>
            <p:spPr>
              <a:xfrm>
                <a:off x="5661891" y="3576550"/>
                <a:ext cx="5881716" cy="810723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2000" b="1" dirty="0">
                    <a:solidFill>
                      <a:schemeClr val="tx1"/>
                    </a:solidFill>
                  </a:rPr>
                  <a:t>Set SNR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sub>
                    </m:sSub>
                  </m:oMath>
                </a14:m>
                <a:r>
                  <a:rPr kumimoji="1" lang="en-US" sz="2000" b="1" dirty="0">
                    <a:solidFill>
                      <a:schemeClr val="tx1"/>
                    </a:solidFill>
                  </a:rPr>
                  <a:t> is of the same order as the        background noise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AA0E972-4358-1B7A-CEF6-3EF09FCC7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91" y="3576550"/>
                <a:ext cx="5881716" cy="810723"/>
              </a:xfrm>
              <a:prstGeom prst="roundRect">
                <a:avLst/>
              </a:prstGeom>
              <a:blipFill>
                <a:blip r:embed="rId3"/>
                <a:stretch>
                  <a:fillRect r="-2567" b="-3521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4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Example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6654-03EF-47F1-9357-18B40F4A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689956"/>
            <a:ext cx="11118272" cy="5773189"/>
          </a:xfrm>
        </p:spPr>
        <p:txBody>
          <a:bodyPr>
            <a:normAutofit/>
          </a:bodyPr>
          <a:lstStyle/>
          <a:p>
            <a:pPr marL="0" indent="0" eaLnBrk="0" latinLnBrk="0" hangingPunct="0">
              <a:buNone/>
            </a:pPr>
            <a:endParaRPr lang="en-US" dirty="0">
              <a:latin typeface="Cambria Math" panose="02040503050406030204" pitchFamily="18" charset="0"/>
            </a:endParaRPr>
          </a:p>
          <a:p>
            <a:pPr algn="ctr" eaLnBrk="0" latinLnBrk="0" hangingPunct="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5132D2-B2ED-CB31-C7AF-78FF1420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5" y="1531088"/>
            <a:ext cx="5699748" cy="38755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6DB656-6BA1-39B8-1B2B-5DEA0F08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41" y="1451344"/>
            <a:ext cx="5476585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0" y="0"/>
            <a:ext cx="12204070" cy="6102035"/>
          </a:xfrm>
          <a:prstGeom prst="rect">
            <a:avLst/>
          </a:prstGeom>
        </p:spPr>
      </p:pic>
      <p:sp>
        <p:nvSpPr>
          <p:cNvPr id="5" name="텍스트 개체 틀 4"/>
          <p:cNvSpPr txBox="1">
            <a:spLocks/>
          </p:cNvSpPr>
          <p:nvPr/>
        </p:nvSpPr>
        <p:spPr>
          <a:xfrm>
            <a:off x="7967749" y="6102035"/>
            <a:ext cx="4224251" cy="7559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14350" latinLnBrk="0">
              <a:spcBef>
                <a:spcPts val="563"/>
              </a:spcBef>
              <a:buNone/>
            </a:pPr>
            <a:r>
              <a:rPr lang="en-US" altLang="ko-KR" sz="2400" b="1" dirty="0">
                <a:solidFill>
                  <a:prstClr val="black"/>
                </a:solidFill>
                <a:cs typeface="Angsana New" panose="02020603050405020304" pitchFamily="18" charset="-34"/>
              </a:rPr>
              <a:t>E-mail</a:t>
            </a:r>
            <a:r>
              <a:rPr lang="en-US" altLang="ko-KR" sz="2400" dirty="0">
                <a:solidFill>
                  <a:prstClr val="black"/>
                </a:solidFill>
                <a:cs typeface="Angsana New" panose="02020603050405020304" pitchFamily="18" charset="-34"/>
              </a:rPr>
              <a:t>: </a:t>
            </a:r>
            <a:r>
              <a:rPr lang="en-US" altLang="ko-KR" sz="2400" dirty="0">
                <a:solidFill>
                  <a:srgbClr val="0432FF"/>
                </a:solidFill>
                <a:cs typeface="Angsana New" panose="02020603050405020304" pitchFamily="18" charset="-34"/>
              </a:rPr>
              <a:t>edkwao10@gmail.com</a:t>
            </a:r>
            <a:endParaRPr lang="en-US" altLang="ko-KR" sz="2400" dirty="0">
              <a:solidFill>
                <a:prstClr val="black"/>
              </a:solidFill>
              <a:cs typeface="Angsana New" panose="02020603050405020304" pitchFamily="18" charset="-3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120000" cy="1440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Any Questions?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640" y="62418"/>
            <a:ext cx="10515600" cy="58597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8392"/>
            <a:ext cx="10515600" cy="56401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sz="2800" b="1" dirty="0">
                <a:solidFill>
                  <a:srgbClr val="FF0000"/>
                </a:solidFill>
              </a:rPr>
              <a:t> Introduction: </a:t>
            </a:r>
            <a:r>
              <a:rPr lang="en-US" altLang="ko-KR" sz="2800" b="1" dirty="0">
                <a:solidFill>
                  <a:srgbClr val="0000FF"/>
                </a:solidFill>
              </a:rPr>
              <a:t>Channel Performance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sz="2800" b="1" dirty="0">
                <a:solidFill>
                  <a:srgbClr val="FF0000"/>
                </a:solidFill>
              </a:rPr>
              <a:t> 5.1 AWGN Channel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00FF"/>
                </a:solidFill>
              </a:rPr>
              <a:t>Repetition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00FF"/>
                </a:solidFill>
              </a:rPr>
              <a:t>Packing Spheres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sz="2800" b="1" dirty="0">
                <a:solidFill>
                  <a:srgbClr val="FF0000"/>
                </a:solidFill>
              </a:rPr>
              <a:t> 5. 2 Resources of the AWGN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00FF"/>
                </a:solidFill>
              </a:rPr>
              <a:t> Capacity of AWGN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00FF"/>
                </a:solidFill>
              </a:rPr>
              <a:t>Power and Bandwidth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0000FF"/>
                </a:solidFill>
              </a:rPr>
              <a:t>Example 5.2</a:t>
            </a:r>
          </a:p>
        </p:txBody>
      </p:sp>
    </p:spTree>
    <p:extLst>
      <p:ext uri="{BB962C8B-B14F-4D97-AF65-F5344CB8AC3E}">
        <p14:creationId xmlns:p14="http://schemas.microsoft.com/office/powerpoint/2010/main" val="16057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D081-6493-442F-8C86-24535E01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71" y="56220"/>
            <a:ext cx="10515600" cy="583860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0B290-FB3C-4712-918D-0D524EB3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31520"/>
            <a:ext cx="11265130" cy="5482244"/>
          </a:xfrm>
        </p:spPr>
        <p:txBody>
          <a:bodyPr/>
          <a:lstStyle/>
          <a:p>
            <a:pPr marL="0" indent="0" eaLnBrk="0" latinLnBrk="0" hangingPunct="0">
              <a:buNone/>
            </a:pPr>
            <a:endParaRPr lang="en-US" dirty="0"/>
          </a:p>
          <a:p>
            <a:pPr marL="0" indent="0" eaLnBrk="0" latinLnBrk="0" hangingPunc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 eaLnBrk="0" latinLnBrk="0" hangingPunct="0">
              <a:buNone/>
            </a:pPr>
            <a:endParaRPr lang="en-US" dirty="0"/>
          </a:p>
          <a:p>
            <a:pPr marL="0" indent="0" eaLnBrk="0" latinLnBrk="0" hangingPunct="0">
              <a:buNone/>
            </a:pPr>
            <a:endParaRPr lang="en-US" dirty="0"/>
          </a:p>
          <a:p>
            <a:pPr marL="0" indent="0" eaLnBrk="0" latinLnBrk="0" hangingPunct="0">
              <a:buNone/>
            </a:pPr>
            <a:endParaRPr lang="en-US" dirty="0"/>
          </a:p>
          <a:p>
            <a:pPr marL="0" indent="0" eaLnBrk="0" latinLnBrk="0" hangingPunc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basic measure of performance is the </a:t>
            </a:r>
            <a:r>
              <a:rPr lang="en-US" b="1" i="1" dirty="0"/>
              <a:t>capacity</a:t>
            </a:r>
            <a:r>
              <a:rPr lang="en-US" dirty="0"/>
              <a:t> of a channel.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197C41-F86F-4322-9365-561F750C8C9D}"/>
              </a:ext>
            </a:extLst>
          </p:cNvPr>
          <p:cNvSpPr/>
          <p:nvPr/>
        </p:nvSpPr>
        <p:spPr>
          <a:xfrm>
            <a:off x="4172995" y="832661"/>
            <a:ext cx="3023061" cy="201999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of communication over wireless fading channels</a:t>
            </a:r>
            <a:endParaRPr kumimoji="1"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FE00D-1BEC-4C2B-A676-C9A76753BDEF}"/>
              </a:ext>
            </a:extLst>
          </p:cNvPr>
          <p:cNvSpPr/>
          <p:nvPr/>
        </p:nvSpPr>
        <p:spPr>
          <a:xfrm>
            <a:off x="7625542" y="3411681"/>
            <a:ext cx="2781993" cy="14883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to achieve such optimal performance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F34276-F720-43E1-B26C-EBDA488DC577}"/>
              </a:ext>
            </a:extLst>
          </p:cNvPr>
          <p:cNvSpPr/>
          <p:nvPr/>
        </p:nvSpPr>
        <p:spPr>
          <a:xfrm>
            <a:off x="1064030" y="3472642"/>
            <a:ext cx="2730729" cy="143186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performance achievable on a given channel</a:t>
            </a:r>
            <a:endParaRPr kumimoji="1"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AE3FA-57F0-4912-BBFA-C93C236E10FB}"/>
              </a:ext>
            </a:extLst>
          </p:cNvPr>
          <p:cNvCxnSpPr>
            <a:cxnSpLocks/>
          </p:cNvCxnSpPr>
          <p:nvPr/>
        </p:nvCxnSpPr>
        <p:spPr>
          <a:xfrm flipH="1">
            <a:off x="3495502" y="2687434"/>
            <a:ext cx="612378" cy="693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C7691A-B2CD-4349-9747-CF68D9C3E621}"/>
              </a:ext>
            </a:extLst>
          </p:cNvPr>
          <p:cNvCxnSpPr>
            <a:cxnSpLocks/>
          </p:cNvCxnSpPr>
          <p:nvPr/>
        </p:nvCxnSpPr>
        <p:spPr>
          <a:xfrm>
            <a:off x="7272255" y="2652797"/>
            <a:ext cx="534782" cy="731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8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5.1 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Real AWGN Channel: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 algn="ctr" eaLnBrk="0" latinLnBrk="0" hangingPunc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 eaLnBrk="0" latinLnBrk="0" hangingPunc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 eaLnBrk="0" latinLnBrk="0" hangingPunc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Importance:</a:t>
                </a:r>
              </a:p>
              <a:p>
                <a:pPr marL="0" indent="0" eaLnBrk="0" latinLnBrk="0" hangingPunc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689956"/>
                <a:ext cx="11118272" cy="5773189"/>
              </a:xfrm>
              <a:blipFill>
                <a:blip r:embed="rId2"/>
                <a:stretch>
                  <a:fillRect l="-82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E88701-113A-DD5B-D56D-6226AFD40E2E}"/>
              </a:ext>
            </a:extLst>
          </p:cNvPr>
          <p:cNvSpPr/>
          <p:nvPr/>
        </p:nvSpPr>
        <p:spPr>
          <a:xfrm>
            <a:off x="2040781" y="3276603"/>
            <a:ext cx="3023061" cy="201999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Fundamental building block of all wireless channels</a:t>
            </a:r>
            <a:endParaRPr kumimoji="1"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4165E-20B1-6AC9-0594-6A4A81BDD529}"/>
              </a:ext>
            </a:extLst>
          </p:cNvPr>
          <p:cNvSpPr/>
          <p:nvPr/>
        </p:nvSpPr>
        <p:spPr>
          <a:xfrm>
            <a:off x="6770722" y="3276603"/>
            <a:ext cx="3023061" cy="201999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latinLnBrk="0" hangingPunct="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Insightful meaning to operational capacity and reliable communication at strictly positive data rate</a:t>
            </a:r>
            <a:endParaRPr kumimoji="1"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14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Repetition Coding 1/2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922" y="546562"/>
                <a:ext cx="11376459" cy="5755915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Uncoded BPSK symbols</a:t>
                </a:r>
                <a:r>
                  <a:rPr lang="en-US" sz="2400" dirty="0"/>
                  <a:t>:</a:t>
                </a:r>
              </a:p>
              <a:p>
                <a:pPr marL="0" indent="0" algn="ctr" eaLnBrk="0" latinLnBrk="0" hangingPunc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 eaLnBrk="0" latinLnBrk="0" hangingPunc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 Probability is</a:t>
                </a:r>
                <a:r>
                  <a:rPr lang="en-US" sz="2400" dirty="0"/>
                  <a:t>:</a:t>
                </a:r>
              </a:p>
              <a:p>
                <a:pPr marL="0" indent="0" algn="ctr" eaLnBrk="0" latinLnBrk="0" hangingPunct="0">
                  <a:buNone/>
                </a:pPr>
                <a:endParaRPr lang="en-US" sz="2400" dirty="0"/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How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3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be reduced?</a:t>
                </a:r>
              </a:p>
              <a:p>
                <a:pPr marL="0" indent="0" eaLnBrk="0" latinLnBrk="0" hangingPunc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Repetition code of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with codewords: </a:t>
                </a:r>
              </a:p>
              <a:p>
                <a:pPr marL="0" indent="0" algn="ctr" eaLnBrk="0" latinLnBrk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ra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ra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endParaRPr lang="en-US" sz="23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If</a:t>
                </a:r>
                <a:r>
                  <a:rPr lang="en-US" sz="24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is transmitted, the received vector is:</a:t>
                </a: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0" latinLnBrk="0" hangingPunct="0">
                  <a:buNone/>
                </a:pPr>
                <a:r>
                  <a:rPr lang="en-US" sz="2300" i="1" dirty="0">
                    <a:latin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0" latinLnBrk="0" hangingPunct="0">
                  <a:buNone/>
                </a:pPr>
                <a:endParaRPr lang="en-US" sz="23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922" y="546562"/>
                <a:ext cx="11376459" cy="5755915"/>
              </a:xfrm>
              <a:blipFill>
                <a:blip r:embed="rId2"/>
                <a:stretch>
                  <a:fillRect l="-857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6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Repetition Coding 2/2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922" y="546562"/>
                <a:ext cx="11376459" cy="5755915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does error occur?</a:t>
                </a:r>
              </a:p>
              <a:p>
                <a:pPr marL="0" indent="0" eaLnBrk="0" latinLnBrk="0" hangingPunc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y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eaLnBrk="0" latinLnBrk="0" hangingPunc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eaLnBrk="0" latinLnBrk="0" hangingPunc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 Probability is</a:t>
                </a:r>
                <a:r>
                  <a:rPr lang="en-US" sz="2400" dirty="0"/>
                  <a:t>:</a:t>
                </a:r>
              </a:p>
              <a:p>
                <a:pPr marL="0" indent="0" algn="ctr" eaLnBrk="0" latinLnBrk="0" hangingPunct="0">
                  <a:buNone/>
                </a:pPr>
                <a:endParaRPr lang="en-US" sz="2400" dirty="0"/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 eaLnBrk="0" latinLnBrk="0" hangingPunc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eaLnBrk="0" latinLnBrk="0" hangingPunc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Improvement:</a:t>
                </a:r>
              </a:p>
              <a:p>
                <a:pPr marL="0" indent="0" algn="ctr" eaLnBrk="0" latinLnBrk="0" hangingPunct="0">
                  <a:buNone/>
                </a:pP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0" latinLnBrk="0" hangingPunc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𝑁𝑃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3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922" y="546562"/>
                <a:ext cx="11376459" cy="5755915"/>
              </a:xfrm>
              <a:blipFill>
                <a:blip r:embed="rId2"/>
                <a:stretch>
                  <a:fillRect l="-857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EE58C2-5F7D-6AE7-4C89-DC590609C9CC}"/>
              </a:ext>
            </a:extLst>
          </p:cNvPr>
          <p:cNvCxnSpPr>
            <a:cxnSpLocks/>
          </p:cNvCxnSpPr>
          <p:nvPr/>
        </p:nvCxnSpPr>
        <p:spPr>
          <a:xfrm flipV="1">
            <a:off x="2310581" y="4117257"/>
            <a:ext cx="83574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8B861C1-6B03-57C1-433C-D7BA11140700}"/>
                  </a:ext>
                </a:extLst>
              </p:cNvPr>
              <p:cNvSpPr/>
              <p:nvPr/>
            </p:nvSpPr>
            <p:spPr>
              <a:xfrm>
                <a:off x="3234811" y="3899718"/>
                <a:ext cx="2477729" cy="435077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dirty="0">
                    <a:solidFill>
                      <a:schemeClr val="tx1"/>
                    </a:solidFill>
                  </a:rPr>
                  <a:t>-level PAM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8B861C1-6B03-57C1-433C-D7BA1114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1" y="3899718"/>
                <a:ext cx="2477729" cy="435077"/>
              </a:xfrm>
              <a:prstGeom prst="roundRect">
                <a:avLst/>
              </a:prstGeom>
              <a:blipFill>
                <a:blip r:embed="rId3"/>
                <a:stretch>
                  <a:fillRect b="-625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E4C8B40-60E7-F741-D39E-A0CD32F9CFF2}"/>
                  </a:ext>
                </a:extLst>
              </p:cNvPr>
              <p:cNvSpPr/>
              <p:nvPr/>
            </p:nvSpPr>
            <p:spPr>
              <a:xfrm>
                <a:off x="5801033" y="4551720"/>
                <a:ext cx="5751871" cy="1533833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dirty="0">
                    <a:solidFill>
                      <a:schemeClr val="tx1"/>
                    </a:solidFill>
                  </a:rPr>
                  <a:t>Reliable Communication: </a:t>
                </a:r>
                <a14:m>
                  <m:oMath xmlns:m="http://schemas.openxmlformats.org/officeDocument/2006/math"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kumimoji="1"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dirty="0">
                    <a:solidFill>
                      <a:srgbClr val="FF0000"/>
                    </a:solidFill>
                  </a:rPr>
                  <a:t>Rate</a:t>
                </a:r>
                <a:r>
                  <a:rPr kumimoji="1"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kumimoji="1"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func>
                      </m:num>
                      <m:den>
                        <m: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kumimoji="1"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dirty="0">
                    <a:solidFill>
                      <a:schemeClr val="tx1"/>
                    </a:solidFill>
                  </a:rPr>
                  <a:t>Data Rate bound: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1"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kumimoji="1"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1"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</m:rad>
                                  </m:e>
                                </m:d>
                              </m:e>
                            </m:func>
                          </m:e>
                        </m:d>
                      </m:num>
                      <m:den>
                        <m: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kumimoji="1"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E4C8B40-60E7-F741-D39E-A0CD32F9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33" y="4551720"/>
                <a:ext cx="5751871" cy="1533833"/>
              </a:xfrm>
              <a:prstGeom prst="roundRect">
                <a:avLst/>
              </a:prstGeom>
              <a:blipFill>
                <a:blip r:embed="rId4"/>
                <a:stretch>
                  <a:fillRect b="-21538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0CE848-11EA-F673-DCDF-BEBC2C8AF48F}"/>
                  </a:ext>
                </a:extLst>
              </p:cNvPr>
              <p:cNvSpPr/>
              <p:nvPr/>
            </p:nvSpPr>
            <p:spPr>
              <a:xfrm>
                <a:off x="5712540" y="1803118"/>
                <a:ext cx="5751871" cy="840044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dirty="0">
                    <a:solidFill>
                      <a:schemeClr val="tx1"/>
                    </a:solidFill>
                  </a:rPr>
                  <a:t>Reliable Communication: </a:t>
                </a:r>
                <a14:m>
                  <m:oMath xmlns:m="http://schemas.openxmlformats.org/officeDocument/2006/math"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𝑷𝒐𝒔𝒔𝒊𝒃𝒍𝒆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𝒍𝒂𝒓𝒈𝒆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kumimoji="1"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dirty="0">
                    <a:solidFill>
                      <a:schemeClr val="tx1"/>
                    </a:solidFill>
                  </a:rPr>
                  <a:t>Rate: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kumimoji="1"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0CE848-11EA-F673-DCDF-BEBC2C8AF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40" y="1803118"/>
                <a:ext cx="5751871" cy="840044"/>
              </a:xfrm>
              <a:prstGeom prst="roundRect">
                <a:avLst/>
              </a:prstGeom>
              <a:blipFill>
                <a:blip r:embed="rId5"/>
                <a:stretch>
                  <a:fillRect t="-4082" b="-58503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38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Packing Spheres 1/3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689956"/>
                <a:ext cx="11324213" cy="5773189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sz="2400" dirty="0"/>
                  <a:t>Geometrically, repetition coding puts all the codewords (the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levels) in one dimension</a:t>
                </a:r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300" dirty="0">
                    <a:latin typeface="Cambria Math" panose="02040503050406030204" pitchFamily="18" charset="0"/>
                  </a:rPr>
                  <a:t>By the law of large numbers, the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</a:rPr>
                  <a:t>-dimensional received vector,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</a:rPr>
                  <a:t>will, with       high probability, lie within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-sphere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689956"/>
                <a:ext cx="11324213" cy="5773189"/>
              </a:xfrm>
              <a:blipFill>
                <a:blip r:embed="rId2"/>
                <a:stretch>
                  <a:fillRect l="-862" t="-1478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67EDFFC-A0BB-82FF-D584-3E98C1F8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" y="2753462"/>
            <a:ext cx="2385634" cy="24391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7CBAC-4F3F-01A2-C9CF-C0D169BE6CEC}"/>
              </a:ext>
            </a:extLst>
          </p:cNvPr>
          <p:cNvCxnSpPr/>
          <p:nvPr/>
        </p:nvCxnSpPr>
        <p:spPr>
          <a:xfrm>
            <a:off x="2956312" y="4077994"/>
            <a:ext cx="20587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CF60C91-EFC6-3928-FD26-E708A5626F72}"/>
                  </a:ext>
                </a:extLst>
              </p:cNvPr>
              <p:cNvSpPr/>
              <p:nvPr/>
            </p:nvSpPr>
            <p:spPr>
              <a:xfrm>
                <a:off x="5545931" y="3604263"/>
                <a:ext cx="5841748" cy="1305418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kumimoji="1" lang="en-US" sz="2000" dirty="0">
                    <a:solidFill>
                      <a:schemeClr val="tx1"/>
                    </a:solidFill>
                  </a:rPr>
                  <a:t>Very inefficient way of packing codewords.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kumimoji="1" lang="en-US" sz="2000" dirty="0">
                    <a:solidFill>
                      <a:schemeClr val="tx1"/>
                    </a:solidFill>
                  </a:rPr>
                  <a:t> Codewords should be spread in all </a:t>
                </a:r>
                <a14:m>
                  <m:oMath xmlns:m="http://schemas.openxmlformats.org/officeDocument/2006/math">
                    <m:r>
                      <a:rPr kumimoji="1"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sz="2000" dirty="0">
                    <a:solidFill>
                      <a:schemeClr val="tx1"/>
                    </a:solidFill>
                  </a:rPr>
                  <a:t> dimensions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CF60C91-EFC6-3928-FD26-E708A5626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31" y="3604263"/>
                <a:ext cx="5841748" cy="130541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Schematic, box and whisker chart&#10;&#10;Description automatically generated">
            <a:extLst>
              <a:ext uri="{FF2B5EF4-FFF2-40B4-BE49-F238E27FC236}">
                <a16:creationId xmlns:a16="http://schemas.microsoft.com/office/drawing/2014/main" id="{0240EA97-907D-DFFB-1CB1-21E995DB8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86" y="1175033"/>
            <a:ext cx="3631708" cy="23129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AADBF-A200-6979-398D-5E4B7AADDA02}"/>
              </a:ext>
            </a:extLst>
          </p:cNvPr>
          <p:cNvCxnSpPr>
            <a:cxnSpLocks/>
          </p:cNvCxnSpPr>
          <p:nvPr/>
        </p:nvCxnSpPr>
        <p:spPr>
          <a:xfrm>
            <a:off x="6096000" y="2141040"/>
            <a:ext cx="126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C3BCEF-2144-4827-D50E-2F159CE4DCF7}"/>
                  </a:ext>
                </a:extLst>
              </p:cNvPr>
              <p:cNvSpPr/>
              <p:nvPr/>
            </p:nvSpPr>
            <p:spPr>
              <a:xfrm>
                <a:off x="7460717" y="1807897"/>
                <a:ext cx="3171558" cy="717755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sz="2000" dirty="0">
                    <a:solidFill>
                      <a:schemeClr val="tx1"/>
                    </a:solidFill>
                  </a:rPr>
                  <a:t>-PAM Constellation</a:t>
                </a: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C3BCEF-2144-4827-D50E-2F159CE4D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17" y="1807897"/>
                <a:ext cx="3171558" cy="7177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Packing Spheres 2/3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689956"/>
                <a:ext cx="11324213" cy="5773189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sz="2400" i="1" dirty="0"/>
                  <a:t> </a:t>
                </a:r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300" dirty="0">
                    <a:latin typeface="Cambria Math" panose="02040503050406030204" pitchFamily="18" charset="0"/>
                  </a:rPr>
                  <a:t>On the other hand,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3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]→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30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Cambria Math" panose="02040503050406030204" pitchFamily="18" charset="0"/>
                  </a:rPr>
                  <a:t>So, for large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300" b="0" dirty="0">
                    <a:latin typeface="Cambria Math" panose="02040503050406030204" pitchFamily="18" charset="0"/>
                  </a:rPr>
                  <a:t>, the received vector </a:t>
                </a:r>
                <a14:m>
                  <m:oMath xmlns:m="http://schemas.openxmlformats.org/officeDocument/2006/math">
                    <m:r>
                      <a:rPr lang="en-US" sz="23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300" b="0" dirty="0">
                    <a:latin typeface="Cambria Math" panose="02040503050406030204" pitchFamily="18" charset="0"/>
                  </a:rPr>
                  <a:t>, lies with high probability, near the surface of a       </a:t>
                </a:r>
                <a:r>
                  <a:rPr lang="en-US" sz="2300" b="1" i="1" dirty="0">
                    <a:latin typeface="Cambria Math" panose="02040503050406030204" pitchFamily="18" charset="0"/>
                  </a:rPr>
                  <a:t>noise sphere </a:t>
                </a:r>
                <a:r>
                  <a:rPr lang="en-US" sz="2300" b="0" dirty="0">
                    <a:latin typeface="Cambria Math" panose="02040503050406030204" pitchFamily="18" charset="0"/>
                  </a:rPr>
                  <a:t>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300" b="0" dirty="0">
                    <a:latin typeface="Cambria Math" panose="02040503050406030204" pitchFamily="18" charset="0"/>
                  </a:rPr>
                  <a:t> around the transmitted codeword.</a:t>
                </a:r>
              </a:p>
              <a:p>
                <a:pPr marL="0" indent="0">
                  <a:buNone/>
                </a:pPr>
                <a:endParaRPr lang="en-US" sz="230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300" b="0" dirty="0">
                    <a:latin typeface="Cambria Math" panose="02040503050406030204" pitchFamily="18" charset="0"/>
                  </a:rPr>
                  <a:t>Reliable communication ⟹ Noise spheres around codewords </a:t>
                </a:r>
                <a:r>
                  <a:rPr lang="en-US" sz="23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do not overlap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689956"/>
                <a:ext cx="11324213" cy="5773189"/>
              </a:xfrm>
              <a:blipFill>
                <a:blip r:embed="rId2"/>
                <a:stretch>
                  <a:fillRect l="-808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431F927-2F24-83D7-2058-AF43AF7DA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340822"/>
            <a:ext cx="4005296" cy="2835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4EE22E9-54BA-C55E-ED1C-172E39545208}"/>
                  </a:ext>
                </a:extLst>
              </p:cNvPr>
              <p:cNvSpPr/>
              <p:nvPr/>
            </p:nvSpPr>
            <p:spPr>
              <a:xfrm>
                <a:off x="5698445" y="1070948"/>
                <a:ext cx="5986695" cy="1375664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kumimoji="1" lang="en-US" sz="2000" dirty="0">
                    <a:solidFill>
                      <a:schemeClr val="tx1"/>
                    </a:solidFill>
                  </a:rPr>
                  <a:t>WLOG, we need only focus on what happens inside this </a:t>
                </a:r>
                <a14:m>
                  <m:oMath xmlns:m="http://schemas.openxmlformats.org/officeDocument/2006/math">
                    <m:r>
                      <a:rPr kumimoji="1"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sz="2000" dirty="0">
                    <a:solidFill>
                      <a:schemeClr val="tx1"/>
                    </a:solidFill>
                  </a:rPr>
                  <a:t>-sphere.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4EE22E9-54BA-C55E-ED1C-172E39545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5" y="1070948"/>
                <a:ext cx="5986695" cy="13756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CE45E-6F35-7198-D79E-5107BCC44FB9}"/>
              </a:ext>
            </a:extLst>
          </p:cNvPr>
          <p:cNvCxnSpPr>
            <a:cxnSpLocks/>
          </p:cNvCxnSpPr>
          <p:nvPr/>
        </p:nvCxnSpPr>
        <p:spPr>
          <a:xfrm>
            <a:off x="4251103" y="1606573"/>
            <a:ext cx="131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7BC-63BC-4029-B19B-39EA28A7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86" y="135083"/>
            <a:ext cx="10515600" cy="41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Packing Spheres 3/3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689956"/>
                <a:ext cx="11324213" cy="5773189"/>
              </a:xfrm>
            </p:spPr>
            <p:txBody>
              <a:bodyPr>
                <a:normAutofit/>
              </a:bodyPr>
              <a:lstStyle/>
              <a:p>
                <a:pPr marL="0" indent="0" eaLnBrk="0" latinLnBrk="0" hangingPunct="0">
                  <a:buNone/>
                </a:pPr>
                <a:r>
                  <a:rPr lang="en-US" sz="2400" i="1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What is the maximum number of codewords that can be packed with non-overlapping noise spheres?</a:t>
                </a:r>
                <a:endParaRPr lang="en-US" sz="2400" i="1" dirty="0">
                  <a:solidFill>
                    <a:srgbClr val="FF0000"/>
                  </a:solidFill>
                </a:endParaRPr>
              </a:p>
              <a:p>
                <a:pPr marL="0" indent="0" eaLnBrk="0" latinLnBrk="0" hangingPunc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latin typeface="Cambria Math" panose="02040503050406030204" pitchFamily="18" charset="0"/>
                  </a:rPr>
                  <a:t>Maximum number of bits per symbol that can be reliably communicated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30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300" b="0" dirty="0">
                    <a:latin typeface="Cambria Math" panose="02040503050406030204" pitchFamily="18" charset="0"/>
                  </a:rPr>
                  <a:t>This is the </a:t>
                </a:r>
                <a:r>
                  <a:rPr lang="en-US" sz="2300" b="1" dirty="0">
                    <a:latin typeface="Cambria Math" panose="02040503050406030204" pitchFamily="18" charset="0"/>
                  </a:rPr>
                  <a:t>Capacity of real AWGN channel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16654-03EF-47F1-9357-18B40F4AF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689956"/>
                <a:ext cx="11324213" cy="5773189"/>
              </a:xfrm>
              <a:blipFill>
                <a:blip r:embed="rId2"/>
                <a:stretch>
                  <a:fillRect l="-86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3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2B625466EC2C2459DB8AE4B98B3C2F1" ma:contentTypeVersion="0" ma:contentTypeDescription="새 문서를 만듭니다." ma:contentTypeScope="" ma:versionID="197692dd5c698690cb6d3b49f54eca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0994F1-8A78-450F-A364-21DD56BB3B44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6E9526-1D14-44E8-AF5F-B0E68B805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C1111F-4D2A-43CE-B6EC-79D065D81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28259</TotalTime>
  <Words>930</Words>
  <Application>Microsoft Office PowerPoint</Application>
  <PresentationFormat>Widescreen</PresentationFormat>
  <Paragraphs>198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Apple SD Gothic Neo SemiBold</vt:lpstr>
      <vt:lpstr>Arial</vt:lpstr>
      <vt:lpstr>Calibri</vt:lpstr>
      <vt:lpstr>Calibri Light</vt:lpstr>
      <vt:lpstr>Cambria Math</vt:lpstr>
      <vt:lpstr>Wingdings</vt:lpstr>
      <vt:lpstr>Office Theme</vt:lpstr>
      <vt:lpstr>Fundamentals of Wireless Communication  Capacity of Wireless Channels</vt:lpstr>
      <vt:lpstr>Contents</vt:lpstr>
      <vt:lpstr>Introduction</vt:lpstr>
      <vt:lpstr>5.1 AWGN Channel Capacity</vt:lpstr>
      <vt:lpstr>Repetition Coding 1/2</vt:lpstr>
      <vt:lpstr>Repetition Coding 2/2</vt:lpstr>
      <vt:lpstr>Packing Spheres 1/3</vt:lpstr>
      <vt:lpstr>Packing Spheres 2/3</vt:lpstr>
      <vt:lpstr>Packing Spheres 3/3</vt:lpstr>
      <vt:lpstr>5.2 Resources of the AWGN Channel</vt:lpstr>
      <vt:lpstr>Capacity of AWGN Channel</vt:lpstr>
      <vt:lpstr>.</vt:lpstr>
      <vt:lpstr>.</vt:lpstr>
      <vt:lpstr>Example 5.2</vt:lpstr>
      <vt:lpstr>Example 5.2</vt:lpstr>
      <vt:lpstr>Example 5.2</vt:lpstr>
      <vt:lpstr>Example 5.2</vt:lpstr>
      <vt:lpstr>Example 5.2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Edward Kwao</cp:lastModifiedBy>
  <cp:revision>1436</cp:revision>
  <dcterms:created xsi:type="dcterms:W3CDTF">2019-08-13T05:54:01Z</dcterms:created>
  <dcterms:modified xsi:type="dcterms:W3CDTF">2022-10-23T15:40:13Z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0x01010032B625466EC2C2459DB8AE4B98B3C2F1</vt:lpwstr>
  </property>
</Properties>
</file>