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113" d="100"/>
          <a:sy n="113"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35D3-6BC9-ED40-54C0-E7BAEBB62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4CBEB-6744-277A-7C55-5E854FE10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B8DD0-0B3E-8383-C14B-4CD979F8637B}"/>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5" name="Footer Placeholder 4">
            <a:extLst>
              <a:ext uri="{FF2B5EF4-FFF2-40B4-BE49-F238E27FC236}">
                <a16:creationId xmlns:a16="http://schemas.microsoft.com/office/drawing/2014/main" id="{BC456EC4-7BB5-ECA9-46CD-2845AF49B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C4EBC-B1DD-4070-7986-311419BA067C}"/>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351018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1FFC-CCB2-B5E2-D022-089413EF34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F9315-BEB8-906C-42C6-4E22CED3A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74679-D789-9569-78AC-54452FC9E251}"/>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5" name="Footer Placeholder 4">
            <a:extLst>
              <a:ext uri="{FF2B5EF4-FFF2-40B4-BE49-F238E27FC236}">
                <a16:creationId xmlns:a16="http://schemas.microsoft.com/office/drawing/2014/main" id="{84640138-4079-68FA-0B9C-2CC063A64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DB90-E194-6282-398B-646FBA8ECFDD}"/>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186203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A9B74-0113-1985-9312-04CA34CC21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C5E3D-5DC6-01CF-CBE2-D8A9316D9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4128C-E46D-0336-1288-D166A9B3AB71}"/>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5" name="Footer Placeholder 4">
            <a:extLst>
              <a:ext uri="{FF2B5EF4-FFF2-40B4-BE49-F238E27FC236}">
                <a16:creationId xmlns:a16="http://schemas.microsoft.com/office/drawing/2014/main" id="{FB41A780-FA5D-5D10-CC0F-B7F818F95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2FB7D-F0CE-1984-C987-46A4F9850FBB}"/>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6740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0C14-E20E-19C5-877C-05B652E71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046D3-D1F8-FD63-8E1A-0295C9492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7BED6-71BB-2277-FFF8-729E20EB2E92}"/>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5" name="Footer Placeholder 4">
            <a:extLst>
              <a:ext uri="{FF2B5EF4-FFF2-40B4-BE49-F238E27FC236}">
                <a16:creationId xmlns:a16="http://schemas.microsoft.com/office/drawing/2014/main" id="{3D581872-B272-76A4-A425-94F9134A6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E26B5-1262-505F-C57B-B338FEE5D9AE}"/>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339185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7699-53FD-51A3-FAD7-445B084A6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10ADA-07D2-983F-C12D-A511E449A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91729-23A8-8560-5096-2F76CAEAAD9C}"/>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5" name="Footer Placeholder 4">
            <a:extLst>
              <a:ext uri="{FF2B5EF4-FFF2-40B4-BE49-F238E27FC236}">
                <a16:creationId xmlns:a16="http://schemas.microsoft.com/office/drawing/2014/main" id="{AE8ECAEF-C3BA-197A-4D44-87D3956E3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4DD1D-38D3-213D-D3F4-98AAF6E13E9D}"/>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326542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17B1-1B73-540B-D7DB-3E508813BC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3CFB1-8224-20A4-7BAD-8025916AA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848173-A195-572C-A220-4D3794644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83382-2572-A5B0-8194-59586005B352}"/>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6" name="Footer Placeholder 5">
            <a:extLst>
              <a:ext uri="{FF2B5EF4-FFF2-40B4-BE49-F238E27FC236}">
                <a16:creationId xmlns:a16="http://schemas.microsoft.com/office/drawing/2014/main" id="{34DE87E2-8A39-CA3A-EC27-4B9BCAB65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AECE5-D1B9-772B-C637-1E79BF70D623}"/>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411568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5B4B-68F3-CA70-1466-5653BC3BDF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28E82-55DA-A1AA-FD19-AFF122BF98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1899D-0B5E-3393-3D86-F96C932B6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80CA1B-FEBC-645B-E521-F1114F900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50A72-6816-425E-8FEA-13AD287B3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79A2E-2E23-34DC-790C-ACBD359D63BE}"/>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8" name="Footer Placeholder 7">
            <a:extLst>
              <a:ext uri="{FF2B5EF4-FFF2-40B4-BE49-F238E27FC236}">
                <a16:creationId xmlns:a16="http://schemas.microsoft.com/office/drawing/2014/main" id="{B06AE6DB-7B84-D1E4-2A4E-8D6487C60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29443B-CEA9-46C0-8B50-7D27A986F847}"/>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122541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DD7C-D094-17AB-790B-531E73096C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93838-6771-351E-A8F3-B243C28773A5}"/>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4" name="Footer Placeholder 3">
            <a:extLst>
              <a:ext uri="{FF2B5EF4-FFF2-40B4-BE49-F238E27FC236}">
                <a16:creationId xmlns:a16="http://schemas.microsoft.com/office/drawing/2014/main" id="{12D970E1-5EF8-6BB5-C343-C3DA96DFC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54D970-96FC-ECB0-4BFD-44DA18818165}"/>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209160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D56E2-B3B1-78E3-B71E-B76A15119DF1}"/>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3" name="Footer Placeholder 2">
            <a:extLst>
              <a:ext uri="{FF2B5EF4-FFF2-40B4-BE49-F238E27FC236}">
                <a16:creationId xmlns:a16="http://schemas.microsoft.com/office/drawing/2014/main" id="{AB1860A5-9484-39C6-2F99-481F73172E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48D367-C8EE-DB5E-4C42-71F586704665}"/>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226663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EA43-4D7C-FF0E-E0C6-780776A0B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CE252-3592-F909-6836-0DCAD51FD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A0505-AE1B-6312-1DDF-3AE48954F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0C4B-E40F-049F-C053-1038601CDF42}"/>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6" name="Footer Placeholder 5">
            <a:extLst>
              <a:ext uri="{FF2B5EF4-FFF2-40B4-BE49-F238E27FC236}">
                <a16:creationId xmlns:a16="http://schemas.microsoft.com/office/drawing/2014/main" id="{4BB66B32-5D1C-740D-32FC-BC780669D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CEA7A-9C55-9230-2B4C-0638BE4A6218}"/>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27873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C556-EF8B-CDDB-5E70-5822C3E07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9B77E4-A8B1-049A-F2FB-952840F94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32A0BE-A78B-8629-2AE6-91439A85B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80F3C-A173-86CF-556D-9D9E975B3DF4}"/>
              </a:ext>
            </a:extLst>
          </p:cNvPr>
          <p:cNvSpPr>
            <a:spLocks noGrp="1"/>
          </p:cNvSpPr>
          <p:nvPr>
            <p:ph type="dt" sz="half" idx="10"/>
          </p:nvPr>
        </p:nvSpPr>
        <p:spPr/>
        <p:txBody>
          <a:bodyPr/>
          <a:lstStyle/>
          <a:p>
            <a:fld id="{DD794A71-B446-41E6-8E4F-429947D5713A}" type="datetimeFigureOut">
              <a:rPr lang="en-US" smtClean="0"/>
              <a:t>03-Oct-22</a:t>
            </a:fld>
            <a:endParaRPr lang="en-US"/>
          </a:p>
        </p:txBody>
      </p:sp>
      <p:sp>
        <p:nvSpPr>
          <p:cNvPr id="6" name="Footer Placeholder 5">
            <a:extLst>
              <a:ext uri="{FF2B5EF4-FFF2-40B4-BE49-F238E27FC236}">
                <a16:creationId xmlns:a16="http://schemas.microsoft.com/office/drawing/2014/main" id="{FFA1975D-F5D7-AA8A-7B66-6200F1C94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09C30-E813-EDAB-CF2A-40FC3B1D4FC1}"/>
              </a:ext>
            </a:extLst>
          </p:cNvPr>
          <p:cNvSpPr>
            <a:spLocks noGrp="1"/>
          </p:cNvSpPr>
          <p:nvPr>
            <p:ph type="sldNum" sz="quarter" idx="12"/>
          </p:nvPr>
        </p:nvSpPr>
        <p:spPr/>
        <p:txBody>
          <a:bodyPr/>
          <a:lstStyle/>
          <a:p>
            <a:fld id="{EAED25E0-0584-4785-9087-B0CD24545F1C}" type="slidenum">
              <a:rPr lang="en-US" smtClean="0"/>
              <a:t>‹#›</a:t>
            </a:fld>
            <a:endParaRPr lang="en-US"/>
          </a:p>
        </p:txBody>
      </p:sp>
    </p:spTree>
    <p:extLst>
      <p:ext uri="{BB962C8B-B14F-4D97-AF65-F5344CB8AC3E}">
        <p14:creationId xmlns:p14="http://schemas.microsoft.com/office/powerpoint/2010/main" val="248459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0E07B-82FC-C3C4-3707-83272F0C8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D437C4-5A7A-6B7F-42F5-02567D96B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CCB0A-9A41-0D66-4CA2-E69ECBC3A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94A71-B446-41E6-8E4F-429947D5713A}" type="datetimeFigureOut">
              <a:rPr lang="en-US" smtClean="0"/>
              <a:t>03-Oct-22</a:t>
            </a:fld>
            <a:endParaRPr lang="en-US"/>
          </a:p>
        </p:txBody>
      </p:sp>
      <p:sp>
        <p:nvSpPr>
          <p:cNvPr id="5" name="Footer Placeholder 4">
            <a:extLst>
              <a:ext uri="{FF2B5EF4-FFF2-40B4-BE49-F238E27FC236}">
                <a16:creationId xmlns:a16="http://schemas.microsoft.com/office/drawing/2014/main" id="{B3714C3A-525B-75E3-C93F-309BFF7CE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8B8628-AD63-D559-EE65-F545D06C8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D25E0-0584-4785-9087-B0CD24545F1C}" type="slidenum">
              <a:rPr lang="en-US" smtClean="0"/>
              <a:t>‹#›</a:t>
            </a:fld>
            <a:endParaRPr lang="en-US"/>
          </a:p>
        </p:txBody>
      </p:sp>
    </p:spTree>
    <p:extLst>
      <p:ext uri="{BB962C8B-B14F-4D97-AF65-F5344CB8AC3E}">
        <p14:creationId xmlns:p14="http://schemas.microsoft.com/office/powerpoint/2010/main" val="140911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186-D372-75FE-99E5-D8ED5BBA6890}"/>
              </a:ext>
            </a:extLst>
          </p:cNvPr>
          <p:cNvSpPr>
            <a:spLocks noGrp="1"/>
          </p:cNvSpPr>
          <p:nvPr>
            <p:ph type="ctrTitle"/>
          </p:nvPr>
        </p:nvSpPr>
        <p:spPr/>
        <p:txBody>
          <a:bodyPr>
            <a:normAutofit/>
          </a:bodyPr>
          <a:lstStyle/>
          <a:p>
            <a:r>
              <a:rPr lang="en-US" b="1" dirty="0"/>
              <a:t>CASE STUDY 1</a:t>
            </a:r>
            <a:br>
              <a:rPr lang="en-US" b="1" dirty="0"/>
            </a:br>
            <a:endParaRPr lang="en-US" b="1" dirty="0"/>
          </a:p>
        </p:txBody>
      </p:sp>
      <p:sp>
        <p:nvSpPr>
          <p:cNvPr id="3" name="Subtitle 2">
            <a:extLst>
              <a:ext uri="{FF2B5EF4-FFF2-40B4-BE49-F238E27FC236}">
                <a16:creationId xmlns:a16="http://schemas.microsoft.com/office/drawing/2014/main" id="{CEF5502A-0928-5C5E-1191-C272F9B1F93D}"/>
              </a:ext>
            </a:extLst>
          </p:cNvPr>
          <p:cNvSpPr>
            <a:spLocks noGrp="1"/>
          </p:cNvSpPr>
          <p:nvPr>
            <p:ph type="subTitle" idx="1"/>
          </p:nvPr>
        </p:nvSpPr>
        <p:spPr/>
        <p:txBody>
          <a:bodyPr/>
          <a:lstStyle/>
          <a:p>
            <a:r>
              <a:rPr lang="en-US" b="1" dirty="0"/>
              <a:t>How does a bike share navigate success</a:t>
            </a:r>
            <a:endParaRPr lang="en-US" dirty="0"/>
          </a:p>
        </p:txBody>
      </p:sp>
    </p:spTree>
    <p:extLst>
      <p:ext uri="{BB962C8B-B14F-4D97-AF65-F5344CB8AC3E}">
        <p14:creationId xmlns:p14="http://schemas.microsoft.com/office/powerpoint/2010/main" val="69654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186-D372-75FE-99E5-D8ED5BBA6890}"/>
              </a:ext>
            </a:extLst>
          </p:cNvPr>
          <p:cNvSpPr>
            <a:spLocks noGrp="1"/>
          </p:cNvSpPr>
          <p:nvPr>
            <p:ph type="ctrTitle"/>
          </p:nvPr>
        </p:nvSpPr>
        <p:spPr>
          <a:xfrm>
            <a:off x="1524000" y="656697"/>
            <a:ext cx="9144000" cy="1104370"/>
          </a:xfrm>
        </p:spPr>
        <p:txBody>
          <a:bodyPr>
            <a:normAutofit fontScale="90000"/>
          </a:bodyPr>
          <a:lstStyle/>
          <a:p>
            <a:r>
              <a:rPr lang="en-US" b="1" dirty="0"/>
              <a:t>Introduction</a:t>
            </a:r>
            <a:br>
              <a:rPr lang="en-US" b="1" dirty="0"/>
            </a:br>
            <a:endParaRPr lang="en-US" b="1" dirty="0"/>
          </a:p>
        </p:txBody>
      </p:sp>
      <p:sp>
        <p:nvSpPr>
          <p:cNvPr id="3" name="Subtitle 2">
            <a:extLst>
              <a:ext uri="{FF2B5EF4-FFF2-40B4-BE49-F238E27FC236}">
                <a16:creationId xmlns:a16="http://schemas.microsoft.com/office/drawing/2014/main" id="{CEF5502A-0928-5C5E-1191-C272F9B1F93D}"/>
              </a:ext>
            </a:extLst>
          </p:cNvPr>
          <p:cNvSpPr>
            <a:spLocks noGrp="1"/>
          </p:cNvSpPr>
          <p:nvPr>
            <p:ph type="subTitle" idx="1"/>
          </p:nvPr>
        </p:nvSpPr>
        <p:spPr>
          <a:xfrm>
            <a:off x="1320800" y="1570038"/>
            <a:ext cx="9144000" cy="3526896"/>
          </a:xfrm>
        </p:spPr>
        <p:txBody>
          <a:bodyPr>
            <a:normAutofit fontScale="92500" lnSpcReduction="20000"/>
          </a:bodyPr>
          <a:lstStyle/>
          <a:p>
            <a:pPr algn="l"/>
            <a:r>
              <a:rPr lang="en-US" dirty="0"/>
              <a:t>Cyclitic is a successful bike-share program established 2016. It has since grown to a fleet of over  5,824 bicycles that are geo-tracked and locked into a network of 692 stations across Chicago. The bikes can be unlocked from one station and returned to any other station in the system anytime.</a:t>
            </a:r>
          </a:p>
          <a:p>
            <a:pPr algn="l"/>
            <a:r>
              <a:rPr lang="en-US" dirty="0"/>
              <a:t>Cyclitic offers a variety of pricing plans including: single-ride passes, full-day passes, and annual memberships. Customers who purchase a single-ride or full-day passes are referred to as casual riders. Customers who purchase annual memberships are Cyclitic members</a:t>
            </a:r>
          </a:p>
          <a:p>
            <a:pPr algn="l"/>
            <a:r>
              <a:rPr lang="en-US" dirty="0"/>
              <a:t>The Cyclitic team have recently concluded that annual memberships are more profitable than casual riders. Furthermore, the team have noted that while 30% of users use the bikes for their work commute, the majority of Cyclitic users ride for leisure. </a:t>
            </a:r>
          </a:p>
        </p:txBody>
      </p:sp>
    </p:spTree>
    <p:extLst>
      <p:ext uri="{BB962C8B-B14F-4D97-AF65-F5344CB8AC3E}">
        <p14:creationId xmlns:p14="http://schemas.microsoft.com/office/powerpoint/2010/main" val="197852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186-D372-75FE-99E5-D8ED5BBA6890}"/>
              </a:ext>
            </a:extLst>
          </p:cNvPr>
          <p:cNvSpPr>
            <a:spLocks noGrp="1"/>
          </p:cNvSpPr>
          <p:nvPr>
            <p:ph type="ctrTitle"/>
          </p:nvPr>
        </p:nvSpPr>
        <p:spPr>
          <a:xfrm>
            <a:off x="1524000" y="982133"/>
            <a:ext cx="9144000" cy="778934"/>
          </a:xfrm>
        </p:spPr>
        <p:txBody>
          <a:bodyPr>
            <a:normAutofit fontScale="90000"/>
          </a:bodyPr>
          <a:lstStyle/>
          <a:p>
            <a:r>
              <a:rPr lang="en-US" b="1" dirty="0"/>
              <a:t>Ask</a:t>
            </a:r>
            <a:br>
              <a:rPr lang="en-US" b="1" dirty="0"/>
            </a:br>
            <a:endParaRPr lang="en-US" b="1" dirty="0"/>
          </a:p>
        </p:txBody>
      </p:sp>
      <p:sp>
        <p:nvSpPr>
          <p:cNvPr id="3" name="Subtitle 2">
            <a:extLst>
              <a:ext uri="{FF2B5EF4-FFF2-40B4-BE49-F238E27FC236}">
                <a16:creationId xmlns:a16="http://schemas.microsoft.com/office/drawing/2014/main" id="{CEF5502A-0928-5C5E-1191-C272F9B1F93D}"/>
              </a:ext>
            </a:extLst>
          </p:cNvPr>
          <p:cNvSpPr>
            <a:spLocks noGrp="1"/>
          </p:cNvSpPr>
          <p:nvPr>
            <p:ph type="subTitle" idx="1"/>
          </p:nvPr>
        </p:nvSpPr>
        <p:spPr>
          <a:xfrm>
            <a:off x="1320800" y="1570038"/>
            <a:ext cx="9144000" cy="1571095"/>
          </a:xfrm>
        </p:spPr>
        <p:txBody>
          <a:bodyPr>
            <a:normAutofit/>
          </a:bodyPr>
          <a:lstStyle/>
          <a:p>
            <a:pPr algn="l"/>
            <a:r>
              <a:rPr lang="en-US" dirty="0"/>
              <a:t>The goal of this report is to access how the annual members and the casual members use the bike differently and to  advice how casual members can encouraged to convert to annual memberships.</a:t>
            </a:r>
          </a:p>
        </p:txBody>
      </p:sp>
      <p:sp>
        <p:nvSpPr>
          <p:cNvPr id="4" name="Subtitle 2">
            <a:extLst>
              <a:ext uri="{FF2B5EF4-FFF2-40B4-BE49-F238E27FC236}">
                <a16:creationId xmlns:a16="http://schemas.microsoft.com/office/drawing/2014/main" id="{8D5AD462-8A58-D524-4B1F-2FA97FF1A19D}"/>
              </a:ext>
            </a:extLst>
          </p:cNvPr>
          <p:cNvSpPr txBox="1">
            <a:spLocks/>
          </p:cNvSpPr>
          <p:nvPr/>
        </p:nvSpPr>
        <p:spPr>
          <a:xfrm>
            <a:off x="1236133" y="4220105"/>
            <a:ext cx="9144000" cy="15710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The data has been organized in monthly and quarterly periods. Since this project was started in September of 2022, the data from September  2021 to August 2022 has been selected.</a:t>
            </a:r>
          </a:p>
        </p:txBody>
      </p:sp>
      <p:sp>
        <p:nvSpPr>
          <p:cNvPr id="5" name="Title 1">
            <a:extLst>
              <a:ext uri="{FF2B5EF4-FFF2-40B4-BE49-F238E27FC236}">
                <a16:creationId xmlns:a16="http://schemas.microsoft.com/office/drawing/2014/main" id="{FF2100E4-EC42-37E2-7483-028E651FC494}"/>
              </a:ext>
            </a:extLst>
          </p:cNvPr>
          <p:cNvSpPr txBox="1">
            <a:spLocks/>
          </p:cNvSpPr>
          <p:nvPr/>
        </p:nvSpPr>
        <p:spPr>
          <a:xfrm>
            <a:off x="1524000" y="3081866"/>
            <a:ext cx="9144000" cy="90355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600" b="1" dirty="0"/>
              <a:t>Prepare</a:t>
            </a:r>
            <a:br>
              <a:rPr lang="en-US" b="1" dirty="0"/>
            </a:br>
            <a:endParaRPr lang="en-US" b="1" dirty="0"/>
          </a:p>
        </p:txBody>
      </p:sp>
    </p:spTree>
    <p:extLst>
      <p:ext uri="{BB962C8B-B14F-4D97-AF65-F5344CB8AC3E}">
        <p14:creationId xmlns:p14="http://schemas.microsoft.com/office/powerpoint/2010/main" val="159193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186-D372-75FE-99E5-D8ED5BBA6890}"/>
              </a:ext>
            </a:extLst>
          </p:cNvPr>
          <p:cNvSpPr>
            <a:spLocks noGrp="1"/>
          </p:cNvSpPr>
          <p:nvPr>
            <p:ph type="ctrTitle"/>
          </p:nvPr>
        </p:nvSpPr>
        <p:spPr>
          <a:xfrm>
            <a:off x="1524000" y="982133"/>
            <a:ext cx="9144000" cy="778934"/>
          </a:xfrm>
        </p:spPr>
        <p:txBody>
          <a:bodyPr>
            <a:normAutofit fontScale="90000"/>
          </a:bodyPr>
          <a:lstStyle/>
          <a:p>
            <a:r>
              <a:rPr lang="en-US" b="1" dirty="0"/>
              <a:t>Prepare</a:t>
            </a:r>
            <a:br>
              <a:rPr lang="en-US" b="1" dirty="0"/>
            </a:br>
            <a:endParaRPr lang="en-US" b="1" dirty="0"/>
          </a:p>
        </p:txBody>
      </p:sp>
      <p:sp>
        <p:nvSpPr>
          <p:cNvPr id="3" name="Subtitle 2">
            <a:extLst>
              <a:ext uri="{FF2B5EF4-FFF2-40B4-BE49-F238E27FC236}">
                <a16:creationId xmlns:a16="http://schemas.microsoft.com/office/drawing/2014/main" id="{CEF5502A-0928-5C5E-1191-C272F9B1F93D}"/>
              </a:ext>
            </a:extLst>
          </p:cNvPr>
          <p:cNvSpPr>
            <a:spLocks noGrp="1"/>
          </p:cNvSpPr>
          <p:nvPr>
            <p:ph type="subTitle" idx="1"/>
          </p:nvPr>
        </p:nvSpPr>
        <p:spPr>
          <a:xfrm>
            <a:off x="1320800" y="1570038"/>
            <a:ext cx="9144000" cy="4085695"/>
          </a:xfrm>
        </p:spPr>
        <p:txBody>
          <a:bodyPr>
            <a:normAutofit fontScale="92500" lnSpcReduction="20000"/>
          </a:bodyPr>
          <a:lstStyle/>
          <a:p>
            <a:pPr algn="l"/>
            <a:r>
              <a:rPr lang="en-US" dirty="0"/>
              <a:t>The license to use this dataset can be located [here.](https://www.divvybikes.com/data-license-agreement)</a:t>
            </a:r>
          </a:p>
          <a:p>
            <a:pPr algn="l"/>
            <a:r>
              <a:rPr lang="en-US" dirty="0"/>
              <a:t>There were between 100,000 - 700,000 entries for each month saved under their own MS Excel CSV. R has been used to clean and process the large datasets due to the large file sizes, . There is minimal human error and data bias since the primary, structured, historical data is taken from the bikes themselves. However, due to data privacy rules, there is no data relating to the type of user.</a:t>
            </a:r>
          </a:p>
          <a:p>
            <a:pPr algn="l"/>
            <a:r>
              <a:rPr lang="en-US" dirty="0"/>
              <a:t>The data has been cleaned by way of merging all 12 datasets into one, deleting incomplete data elements, removing test station results, removing negative ride lengths and summarizing the dataset by date and time variables. </a:t>
            </a:r>
          </a:p>
          <a:p>
            <a:pPr algn="l"/>
            <a:endParaRPr lang="en-US" dirty="0"/>
          </a:p>
          <a:p>
            <a:pPr algn="l"/>
            <a:r>
              <a:rPr lang="en-US" dirty="0"/>
              <a:t>R packages used include (tidyverse, lubridate, ggplot)</a:t>
            </a:r>
          </a:p>
          <a:p>
            <a:pPr algn="l"/>
            <a:endParaRPr lang="en-US" dirty="0"/>
          </a:p>
        </p:txBody>
      </p:sp>
    </p:spTree>
    <p:extLst>
      <p:ext uri="{BB962C8B-B14F-4D97-AF65-F5344CB8AC3E}">
        <p14:creationId xmlns:p14="http://schemas.microsoft.com/office/powerpoint/2010/main" val="372595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186-D372-75FE-99E5-D8ED5BBA6890}"/>
              </a:ext>
            </a:extLst>
          </p:cNvPr>
          <p:cNvSpPr>
            <a:spLocks noGrp="1"/>
          </p:cNvSpPr>
          <p:nvPr>
            <p:ph type="ctrTitle"/>
          </p:nvPr>
        </p:nvSpPr>
        <p:spPr>
          <a:xfrm>
            <a:off x="1524000" y="982133"/>
            <a:ext cx="9144000" cy="778934"/>
          </a:xfrm>
        </p:spPr>
        <p:txBody>
          <a:bodyPr>
            <a:normAutofit fontScale="90000"/>
          </a:bodyPr>
          <a:lstStyle/>
          <a:p>
            <a:r>
              <a:rPr lang="en-US" b="1" dirty="0"/>
              <a:t>Analysis</a:t>
            </a:r>
            <a:br>
              <a:rPr lang="en-US" b="1" dirty="0"/>
            </a:br>
            <a:endParaRPr lang="en-US" b="1" dirty="0"/>
          </a:p>
        </p:txBody>
      </p:sp>
      <p:sp>
        <p:nvSpPr>
          <p:cNvPr id="3" name="Subtitle 2">
            <a:extLst>
              <a:ext uri="{FF2B5EF4-FFF2-40B4-BE49-F238E27FC236}">
                <a16:creationId xmlns:a16="http://schemas.microsoft.com/office/drawing/2014/main" id="{CEF5502A-0928-5C5E-1191-C272F9B1F93D}"/>
              </a:ext>
            </a:extLst>
          </p:cNvPr>
          <p:cNvSpPr>
            <a:spLocks noGrp="1"/>
          </p:cNvSpPr>
          <p:nvPr>
            <p:ph type="subTitle" idx="1"/>
          </p:nvPr>
        </p:nvSpPr>
        <p:spPr>
          <a:xfrm>
            <a:off x="7462067" y="1570038"/>
            <a:ext cx="4230399" cy="4085695"/>
          </a:xfrm>
        </p:spPr>
        <p:txBody>
          <a:bodyPr>
            <a:normAutofit/>
          </a:bodyPr>
          <a:lstStyle/>
          <a:p>
            <a:pPr algn="l"/>
            <a:r>
              <a:rPr lang="en-US" b="1" dirty="0"/>
              <a:t>Observations:</a:t>
            </a:r>
          </a:p>
          <a:p>
            <a:pPr algn="l"/>
            <a:r>
              <a:rPr lang="en-US" dirty="0"/>
              <a:t>Casual riders take more rides on week ends as member riders take more rides on weekdays</a:t>
            </a:r>
          </a:p>
          <a:p>
            <a:pPr algn="l"/>
            <a:endParaRPr lang="en-US" dirty="0"/>
          </a:p>
        </p:txBody>
      </p:sp>
      <p:pic>
        <p:nvPicPr>
          <p:cNvPr id="5" name="Picture 4">
            <a:extLst>
              <a:ext uri="{FF2B5EF4-FFF2-40B4-BE49-F238E27FC236}">
                <a16:creationId xmlns:a16="http://schemas.microsoft.com/office/drawing/2014/main" id="{E926A044-E46D-9A2C-D9A6-7EFEC356D8CA}"/>
              </a:ext>
            </a:extLst>
          </p:cNvPr>
          <p:cNvPicPr>
            <a:picLocks noChangeAspect="1"/>
          </p:cNvPicPr>
          <p:nvPr/>
        </p:nvPicPr>
        <p:blipFill>
          <a:blip r:embed="rId2"/>
          <a:stretch>
            <a:fillRect/>
          </a:stretch>
        </p:blipFill>
        <p:spPr>
          <a:xfrm>
            <a:off x="318799" y="784968"/>
            <a:ext cx="6886333" cy="5648589"/>
          </a:xfrm>
          <a:prstGeom prst="rect">
            <a:avLst/>
          </a:prstGeom>
        </p:spPr>
      </p:pic>
    </p:spTree>
    <p:extLst>
      <p:ext uri="{BB962C8B-B14F-4D97-AF65-F5344CB8AC3E}">
        <p14:creationId xmlns:p14="http://schemas.microsoft.com/office/powerpoint/2010/main" val="54138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556273-692B-2B3C-EF71-0110C72EF512}"/>
              </a:ext>
            </a:extLst>
          </p:cNvPr>
          <p:cNvPicPr>
            <a:picLocks noGrp="1" noChangeAspect="1"/>
          </p:cNvPicPr>
          <p:nvPr>
            <p:ph idx="1"/>
          </p:nvPr>
        </p:nvPicPr>
        <p:blipFill>
          <a:blip r:embed="rId2"/>
          <a:stretch>
            <a:fillRect/>
          </a:stretch>
        </p:blipFill>
        <p:spPr>
          <a:xfrm>
            <a:off x="1244601" y="1825625"/>
            <a:ext cx="7416800" cy="4351338"/>
          </a:xfrm>
        </p:spPr>
      </p:pic>
      <p:sp>
        <p:nvSpPr>
          <p:cNvPr id="6" name="Title 1">
            <a:extLst>
              <a:ext uri="{FF2B5EF4-FFF2-40B4-BE49-F238E27FC236}">
                <a16:creationId xmlns:a16="http://schemas.microsoft.com/office/drawing/2014/main" id="{4AFC2E4C-0A9E-FBC5-41DD-10242DB0F7D3}"/>
              </a:ext>
            </a:extLst>
          </p:cNvPr>
          <p:cNvSpPr txBox="1">
            <a:spLocks/>
          </p:cNvSpPr>
          <p:nvPr/>
        </p:nvSpPr>
        <p:spPr>
          <a:xfrm>
            <a:off x="1524000" y="982133"/>
            <a:ext cx="9144000" cy="778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Analysis</a:t>
            </a:r>
            <a:br>
              <a:rPr lang="en-US" sz="6000" b="1" dirty="0"/>
            </a:br>
            <a:endParaRPr lang="en-US" sz="6000" b="1" dirty="0"/>
          </a:p>
        </p:txBody>
      </p:sp>
      <p:sp>
        <p:nvSpPr>
          <p:cNvPr id="7" name="Subtitle 2">
            <a:extLst>
              <a:ext uri="{FF2B5EF4-FFF2-40B4-BE49-F238E27FC236}">
                <a16:creationId xmlns:a16="http://schemas.microsoft.com/office/drawing/2014/main" id="{74F746E9-32FA-959A-FCF2-272691718606}"/>
              </a:ext>
            </a:extLst>
          </p:cNvPr>
          <p:cNvSpPr txBox="1">
            <a:spLocks/>
          </p:cNvSpPr>
          <p:nvPr/>
        </p:nvSpPr>
        <p:spPr>
          <a:xfrm>
            <a:off x="8500533" y="1570038"/>
            <a:ext cx="3191933" cy="4085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Observations:</a:t>
            </a:r>
          </a:p>
          <a:p>
            <a:pPr marL="0" indent="0">
              <a:buNone/>
            </a:pPr>
            <a:r>
              <a:rPr lang="en-US" dirty="0"/>
              <a:t>On the average casual riders take rides of longer duration rides than that of member riders.</a:t>
            </a:r>
          </a:p>
          <a:p>
            <a:endParaRPr lang="en-US" dirty="0"/>
          </a:p>
        </p:txBody>
      </p:sp>
    </p:spTree>
    <p:extLst>
      <p:ext uri="{BB962C8B-B14F-4D97-AF65-F5344CB8AC3E}">
        <p14:creationId xmlns:p14="http://schemas.microsoft.com/office/powerpoint/2010/main" val="229162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D0DB14-4CAB-0C38-6DE1-4BBC17CEFD1A}"/>
              </a:ext>
            </a:extLst>
          </p:cNvPr>
          <p:cNvPicPr>
            <a:picLocks noGrp="1" noChangeAspect="1"/>
          </p:cNvPicPr>
          <p:nvPr>
            <p:ph idx="1"/>
          </p:nvPr>
        </p:nvPicPr>
        <p:blipFill>
          <a:blip r:embed="rId2"/>
          <a:stretch>
            <a:fillRect/>
          </a:stretch>
        </p:blipFill>
        <p:spPr>
          <a:xfrm>
            <a:off x="863600" y="1261533"/>
            <a:ext cx="7882467" cy="4915430"/>
          </a:xfrm>
        </p:spPr>
      </p:pic>
      <p:sp>
        <p:nvSpPr>
          <p:cNvPr id="6" name="Title 1">
            <a:extLst>
              <a:ext uri="{FF2B5EF4-FFF2-40B4-BE49-F238E27FC236}">
                <a16:creationId xmlns:a16="http://schemas.microsoft.com/office/drawing/2014/main" id="{F277A5C4-49E9-CDD6-3C83-0E21BE12C393}"/>
              </a:ext>
            </a:extLst>
          </p:cNvPr>
          <p:cNvSpPr txBox="1">
            <a:spLocks/>
          </p:cNvSpPr>
          <p:nvPr/>
        </p:nvSpPr>
        <p:spPr>
          <a:xfrm>
            <a:off x="1524000" y="618066"/>
            <a:ext cx="9144000" cy="778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Analysis</a:t>
            </a:r>
            <a:br>
              <a:rPr lang="en-US" sz="6000" b="1" dirty="0"/>
            </a:br>
            <a:endParaRPr lang="en-US" sz="6000" b="1" dirty="0"/>
          </a:p>
        </p:txBody>
      </p:sp>
      <p:sp>
        <p:nvSpPr>
          <p:cNvPr id="7" name="Subtitle 2">
            <a:extLst>
              <a:ext uri="{FF2B5EF4-FFF2-40B4-BE49-F238E27FC236}">
                <a16:creationId xmlns:a16="http://schemas.microsoft.com/office/drawing/2014/main" id="{6837960D-6218-F4E9-10E4-DA2A3D365253}"/>
              </a:ext>
            </a:extLst>
          </p:cNvPr>
          <p:cNvSpPr txBox="1">
            <a:spLocks/>
          </p:cNvSpPr>
          <p:nvPr/>
        </p:nvSpPr>
        <p:spPr>
          <a:xfrm>
            <a:off x="8500533" y="1570038"/>
            <a:ext cx="3191933" cy="4085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Observations:</a:t>
            </a:r>
          </a:p>
          <a:p>
            <a:pPr marL="0" indent="0">
              <a:buNone/>
            </a:pPr>
            <a:r>
              <a:rPr lang="en-US" dirty="0"/>
              <a:t>Throughout the  months in he year the casual riders duration rides are almost twice as that of member riders. The peak months for  casual riders  are Jan, mar, may &amp; Sep</a:t>
            </a:r>
          </a:p>
          <a:p>
            <a:endParaRPr lang="en-US" dirty="0"/>
          </a:p>
        </p:txBody>
      </p:sp>
    </p:spTree>
    <p:extLst>
      <p:ext uri="{BB962C8B-B14F-4D97-AF65-F5344CB8AC3E}">
        <p14:creationId xmlns:p14="http://schemas.microsoft.com/office/powerpoint/2010/main" val="115533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5A7D2DD-A536-A251-2D5C-189EEA51D329}"/>
              </a:ext>
            </a:extLst>
          </p:cNvPr>
          <p:cNvGraphicFramePr>
            <a:graphicFrameLocks noGrp="1"/>
          </p:cNvGraphicFramePr>
          <p:nvPr>
            <p:ph idx="1"/>
            <p:extLst>
              <p:ext uri="{D42A27DB-BD31-4B8C-83A1-F6EECF244321}">
                <p14:modId xmlns:p14="http://schemas.microsoft.com/office/powerpoint/2010/main" val="3458863233"/>
              </p:ext>
            </p:extLst>
          </p:nvPr>
        </p:nvGraphicFramePr>
        <p:xfrm>
          <a:off x="764117" y="1150144"/>
          <a:ext cx="10663766" cy="2095500"/>
        </p:xfrm>
        <a:graphic>
          <a:graphicData uri="http://schemas.openxmlformats.org/drawingml/2006/table">
            <a:tbl>
              <a:tblPr>
                <a:tableStyleId>{5C22544A-7EE6-4342-B048-85BDC9FD1C3A}</a:tableStyleId>
              </a:tblPr>
              <a:tblGrid>
                <a:gridCol w="248627">
                  <a:extLst>
                    <a:ext uri="{9D8B030D-6E8A-4147-A177-3AD203B41FA5}">
                      <a16:colId xmlns:a16="http://schemas.microsoft.com/office/drawing/2014/main" val="3795211176"/>
                    </a:ext>
                  </a:extLst>
                </a:gridCol>
                <a:gridCol w="2878634">
                  <a:extLst>
                    <a:ext uri="{9D8B030D-6E8A-4147-A177-3AD203B41FA5}">
                      <a16:colId xmlns:a16="http://schemas.microsoft.com/office/drawing/2014/main" val="2374728362"/>
                    </a:ext>
                  </a:extLst>
                </a:gridCol>
                <a:gridCol w="1305291">
                  <a:extLst>
                    <a:ext uri="{9D8B030D-6E8A-4147-A177-3AD203B41FA5}">
                      <a16:colId xmlns:a16="http://schemas.microsoft.com/office/drawing/2014/main" val="1443713251"/>
                    </a:ext>
                  </a:extLst>
                </a:gridCol>
                <a:gridCol w="1103283">
                  <a:extLst>
                    <a:ext uri="{9D8B030D-6E8A-4147-A177-3AD203B41FA5}">
                      <a16:colId xmlns:a16="http://schemas.microsoft.com/office/drawing/2014/main" val="213056574"/>
                    </a:ext>
                  </a:extLst>
                </a:gridCol>
                <a:gridCol w="2719357">
                  <a:extLst>
                    <a:ext uri="{9D8B030D-6E8A-4147-A177-3AD203B41FA5}">
                      <a16:colId xmlns:a16="http://schemas.microsoft.com/office/drawing/2014/main" val="517740049"/>
                    </a:ext>
                  </a:extLst>
                </a:gridCol>
                <a:gridCol w="1305291">
                  <a:extLst>
                    <a:ext uri="{9D8B030D-6E8A-4147-A177-3AD203B41FA5}">
                      <a16:colId xmlns:a16="http://schemas.microsoft.com/office/drawing/2014/main" val="111504748"/>
                    </a:ext>
                  </a:extLst>
                </a:gridCol>
                <a:gridCol w="1103283">
                  <a:extLst>
                    <a:ext uri="{9D8B030D-6E8A-4147-A177-3AD203B41FA5}">
                      <a16:colId xmlns:a16="http://schemas.microsoft.com/office/drawing/2014/main" val="3873167446"/>
                    </a:ext>
                  </a:extLst>
                </a:gridCol>
              </a:tblGrid>
              <a:tr h="190500">
                <a:tc>
                  <a:txBody>
                    <a:bodyPr/>
                    <a:lstStyle/>
                    <a:p>
                      <a:pPr algn="l" fontAlgn="b"/>
                      <a:r>
                        <a:rPr lang="en-US" sz="1100" u="none" strike="noStrike">
                          <a:effectLst/>
                        </a:rPr>
                        <a:t>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start_station_name   </a:t>
                      </a:r>
                      <a:endParaRPr lang="en-US"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member_casual  </a:t>
                      </a:r>
                      <a:endParaRPr lang="en-US"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no. of rides </a:t>
                      </a:r>
                      <a:endParaRPr lang="en-US"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end_station_name</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member_casual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no. of rides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3742466"/>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Streeter Dr &amp; Grand Ave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58,036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Streeter Dr &amp; Grand Ave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60,992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2076792"/>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solidFill>
                            <a:srgbClr val="FF0000"/>
                          </a:solidFill>
                          <a:effectLst/>
                        </a:rPr>
                        <a:t>DuSable Lake Shore Dr &amp; Monroe St </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31,135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solidFill>
                            <a:schemeClr val="accent1"/>
                          </a:solidFill>
                          <a:effectLst/>
                        </a:rPr>
                        <a:t>DuSable Lake Shore Dr &amp; Monroe St </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29,337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8294742"/>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Millennium Park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26,416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Millennium Park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28,005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1823285"/>
                  </a:ext>
                </a:extLst>
              </a:tr>
              <a:tr h="19050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Michigan Ave &amp; Oak St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25,232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solidFill>
                            <a:schemeClr val="accent1"/>
                          </a:solidFill>
                          <a:effectLst/>
                        </a:rPr>
                        <a:t>DuSable Lake Shore Dr &amp; North Blvd</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27,582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3692546"/>
                  </a:ext>
                </a:extLst>
              </a:tr>
              <a:tr h="19050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solidFill>
                            <a:srgbClr val="FF0000"/>
                          </a:solidFill>
                          <a:effectLst/>
                        </a:rPr>
                        <a:t>DuSable Lake Shore Dr &amp; North Blvd</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24,128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Michigan Ave &amp; Oak St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27,016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0617510"/>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Shedd Aquarium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19,980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Theater on the Lake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19,815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1191058"/>
                  </a:ext>
                </a:extLst>
              </a:tr>
              <a:tr h="19050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solidFill>
                            <a:srgbClr val="FF0000"/>
                          </a:solidFill>
                          <a:effectLst/>
                        </a:rPr>
                        <a:t>Theater on the Lake               </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18,446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Shedd Aquarium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19,068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5009348"/>
                  </a:ext>
                </a:extLst>
              </a:tr>
              <a:tr h="19050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Wells St &amp; Concord Ln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16,622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Wells St &amp; Concord Ln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16,100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6080058"/>
                  </a:ext>
                </a:extLst>
              </a:tr>
              <a:tr h="19050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Clark St &amp; Armitage Ave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13,957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Clark St &amp; Armitage Ave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14,204 </a:t>
                      </a:r>
                      <a:endParaRPr lang="en-US" sz="1100" b="0" i="0" u="none" strike="noStrike">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7070377"/>
                  </a:ext>
                </a:extLst>
              </a:tr>
              <a:tr h="190500">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Clark St &amp; Lincoln Ave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rgbClr val="FF0000"/>
                          </a:solidFill>
                          <a:effectLst/>
                        </a:rPr>
                        <a:t>  casual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solidFill>
                            <a:srgbClr val="FF0000"/>
                          </a:solidFill>
                          <a:effectLst/>
                        </a:rPr>
                        <a:t>               13,856 </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Clark St &amp; Lincoln Ave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a:solidFill>
                            <a:schemeClr val="accent1"/>
                          </a:solidFill>
                          <a:effectLst/>
                        </a:rPr>
                        <a:t>  casual       </a:t>
                      </a:r>
                      <a:endParaRPr lang="en-US" sz="1100" b="0" i="0" u="none" strike="noStrike">
                        <a:solidFill>
                          <a:schemeClr val="accent1"/>
                        </a:solidFill>
                        <a:effectLst/>
                        <a:latin typeface="Calibri" panose="020F0502020204030204" pitchFamily="34" charset="0"/>
                      </a:endParaRPr>
                    </a:p>
                  </a:txBody>
                  <a:tcPr marL="9525" marR="9525" marT="9525" marB="0" anchor="b"/>
                </a:tc>
                <a:tc>
                  <a:txBody>
                    <a:bodyPr/>
                    <a:lstStyle/>
                    <a:p>
                      <a:pPr algn="l" fontAlgn="b"/>
                      <a:r>
                        <a:rPr lang="en-US" sz="1100" u="none" strike="noStrike" dirty="0">
                          <a:solidFill>
                            <a:schemeClr val="accent1"/>
                          </a:solidFill>
                          <a:effectLst/>
                        </a:rPr>
                        <a:t>               14,118 </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372961"/>
                  </a:ext>
                </a:extLst>
              </a:tr>
            </a:tbl>
          </a:graphicData>
        </a:graphic>
      </p:graphicFrame>
      <p:sp>
        <p:nvSpPr>
          <p:cNvPr id="5" name="Title 1">
            <a:extLst>
              <a:ext uri="{FF2B5EF4-FFF2-40B4-BE49-F238E27FC236}">
                <a16:creationId xmlns:a16="http://schemas.microsoft.com/office/drawing/2014/main" id="{BAF3C24B-8C79-ED08-722D-4C608250994C}"/>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Analysis</a:t>
            </a:r>
            <a:br>
              <a:rPr lang="en-US" sz="6000" b="1" dirty="0"/>
            </a:br>
            <a:endParaRPr lang="en-US" sz="6000" b="1" dirty="0"/>
          </a:p>
        </p:txBody>
      </p:sp>
      <p:sp>
        <p:nvSpPr>
          <p:cNvPr id="6" name="TextBox 5">
            <a:extLst>
              <a:ext uri="{FF2B5EF4-FFF2-40B4-BE49-F238E27FC236}">
                <a16:creationId xmlns:a16="http://schemas.microsoft.com/office/drawing/2014/main" id="{0CB01325-E858-DBEA-4647-EBB7AF72D9DE}"/>
              </a:ext>
            </a:extLst>
          </p:cNvPr>
          <p:cNvSpPr txBox="1"/>
          <p:nvPr/>
        </p:nvSpPr>
        <p:spPr>
          <a:xfrm>
            <a:off x="1176867" y="4241800"/>
            <a:ext cx="9694333" cy="923330"/>
          </a:xfrm>
          <a:prstGeom prst="rect">
            <a:avLst/>
          </a:prstGeom>
          <a:noFill/>
        </p:spPr>
        <p:txBody>
          <a:bodyPr wrap="square" rtlCol="0">
            <a:spAutoFit/>
          </a:bodyPr>
          <a:lstStyle/>
          <a:p>
            <a:r>
              <a:rPr lang="en-US" dirty="0"/>
              <a:t>An analysis of the top ten stations patronized by the casual siders (Name of the station where the trip started and Name of the station where the trip ended) are almost identical and will be helpful for marketing recommendations</a:t>
            </a:r>
          </a:p>
        </p:txBody>
      </p:sp>
    </p:spTree>
    <p:extLst>
      <p:ext uri="{BB962C8B-B14F-4D97-AF65-F5344CB8AC3E}">
        <p14:creationId xmlns:p14="http://schemas.microsoft.com/office/powerpoint/2010/main" val="407335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BCB9-99A4-BBB7-0767-A9F1260FC606}"/>
              </a:ext>
            </a:extLst>
          </p:cNvPr>
          <p:cNvSpPr>
            <a:spLocks noGrp="1"/>
          </p:cNvSpPr>
          <p:nvPr>
            <p:ph type="title"/>
          </p:nvPr>
        </p:nvSpPr>
        <p:spPr/>
        <p:txBody>
          <a:bodyPr>
            <a:normAutofit/>
          </a:bodyPr>
          <a:lstStyle/>
          <a:p>
            <a:pPr algn="ctr"/>
            <a:r>
              <a:rPr lang="en-US" sz="6000" b="1" dirty="0"/>
              <a:t>Act</a:t>
            </a:r>
          </a:p>
        </p:txBody>
      </p:sp>
      <p:sp>
        <p:nvSpPr>
          <p:cNvPr id="3" name="Content Placeholder 2">
            <a:extLst>
              <a:ext uri="{FF2B5EF4-FFF2-40B4-BE49-F238E27FC236}">
                <a16:creationId xmlns:a16="http://schemas.microsoft.com/office/drawing/2014/main" id="{496AAD4E-51C4-560E-DE1D-3A2A7D8F0F07}"/>
              </a:ext>
            </a:extLst>
          </p:cNvPr>
          <p:cNvSpPr>
            <a:spLocks noGrp="1"/>
          </p:cNvSpPr>
          <p:nvPr>
            <p:ph idx="1"/>
          </p:nvPr>
        </p:nvSpPr>
        <p:spPr/>
        <p:txBody>
          <a:bodyPr>
            <a:normAutofit lnSpcReduction="10000"/>
          </a:bodyPr>
          <a:lstStyle/>
          <a:p>
            <a:pPr marL="0" indent="0">
              <a:buNone/>
            </a:pPr>
            <a:r>
              <a:rPr lang="en-US" dirty="0"/>
              <a:t>Insights gained from the above analysis to help guide the actions of the marketing team to achieve the goal of converting casual riders to member riders are as follows:</a:t>
            </a:r>
          </a:p>
          <a:p>
            <a:r>
              <a:rPr lang="en-US" dirty="0"/>
              <a:t>Casual riders take rides of longer duration during the weekends. To encourage casual riders to become members, Cyclistic  should focus on week-end  marketing campaigns and also partner with special events that occur on weekends. </a:t>
            </a:r>
          </a:p>
          <a:p>
            <a:r>
              <a:rPr lang="en-US" dirty="0"/>
              <a:t>Marketing campaigns  should also be intensified during the peak months of casual rides(Jan, mar, may &amp; Sep)</a:t>
            </a:r>
          </a:p>
          <a:p>
            <a:r>
              <a:rPr lang="en-US" dirty="0"/>
              <a:t>Campaigns concentrate around the top 10 start/end stations for </a:t>
            </a:r>
            <a:r>
              <a:rPr lang="en-US"/>
              <a:t>maximum effect </a:t>
            </a:r>
            <a:endParaRPr lang="en-US" dirty="0"/>
          </a:p>
          <a:p>
            <a:endParaRPr lang="en-US" dirty="0"/>
          </a:p>
          <a:p>
            <a:endParaRPr lang="en-US" dirty="0"/>
          </a:p>
        </p:txBody>
      </p:sp>
    </p:spTree>
    <p:extLst>
      <p:ext uri="{BB962C8B-B14F-4D97-AF65-F5344CB8AC3E}">
        <p14:creationId xmlns:p14="http://schemas.microsoft.com/office/powerpoint/2010/main" val="2262473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814</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CASE STUDY 1 </vt:lpstr>
      <vt:lpstr>Introduction </vt:lpstr>
      <vt:lpstr>Ask </vt:lpstr>
      <vt:lpstr>Prepare </vt:lpstr>
      <vt:lpstr>Analysis </vt:lpstr>
      <vt:lpstr>PowerPoint Presentation</vt:lpstr>
      <vt:lpstr>PowerPoint Presentation</vt:lpstr>
      <vt:lpstr>Analysis </vt:lpstr>
      <vt:lp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Kwabena Yeboah</dc:creator>
  <cp:lastModifiedBy>Kwabena Yeboah</cp:lastModifiedBy>
  <cp:revision>8</cp:revision>
  <dcterms:created xsi:type="dcterms:W3CDTF">2022-10-03T23:43:08Z</dcterms:created>
  <dcterms:modified xsi:type="dcterms:W3CDTF">2022-10-04T14:09:20Z</dcterms:modified>
</cp:coreProperties>
</file>