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9" r:id="rId3"/>
    <p:sldId id="278" r:id="rId4"/>
    <p:sldId id="260" r:id="rId5"/>
    <p:sldId id="262" r:id="rId6"/>
    <p:sldId id="273" r:id="rId7"/>
    <p:sldId id="280" r:id="rId8"/>
    <p:sldId id="277" r:id="rId9"/>
    <p:sldId id="275" r:id="rId10"/>
    <p:sldId id="265" r:id="rId11"/>
    <p:sldId id="257" r:id="rId12"/>
    <p:sldId id="264" r:id="rId13"/>
    <p:sldId id="266" r:id="rId14"/>
    <p:sldId id="276"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262E834-959E-411D-8299-30F66EF3B96D}">
          <p14:sldIdLst>
            <p14:sldId id="256"/>
            <p14:sldId id="279"/>
            <p14:sldId id="278"/>
            <p14:sldId id="260"/>
            <p14:sldId id="262"/>
            <p14:sldId id="273"/>
            <p14:sldId id="280"/>
          </p14:sldIdLst>
        </p14:section>
        <p14:section name="proje" id="{213CC4E8-BF1B-43B9-9F84-F63921D28173}">
          <p14:sldIdLst>
            <p14:sldId id="277"/>
            <p14:sldId id="275"/>
            <p14:sldId id="265"/>
          </p14:sldIdLst>
        </p14:section>
        <p14:section name="sdkart" id="{47DBAB81-E8B7-4619-B568-0612E58B7BEB}">
          <p14:sldIdLst>
            <p14:sldId id="257"/>
            <p14:sldId id="264"/>
            <p14:sldId id="266"/>
            <p14:sldId id="276"/>
          </p14:sldIdLst>
        </p14:section>
        <p14:section name="image" id="{3614174F-04AE-4393-B645-E1B8FE08A10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8" autoAdjust="0"/>
    <p:restoredTop sz="57958" autoAdjust="0"/>
  </p:normalViewPr>
  <p:slideViewPr>
    <p:cSldViewPr snapToGrid="0">
      <p:cViewPr varScale="1">
        <p:scale>
          <a:sx n="45" d="100"/>
          <a:sy n="45" d="100"/>
        </p:scale>
        <p:origin x="167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15AB5-EA88-428F-ABA8-40FE205A1CCA}" type="datetimeFigureOut">
              <a:rPr lang="tr-TR" smtClean="0"/>
              <a:t>10.01.2020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EC286-C8BE-4340-9BE2-61C7618535C4}" type="slidenum">
              <a:rPr lang="tr-TR" smtClean="0"/>
              <a:t>‹#›</a:t>
            </a:fld>
            <a:endParaRPr lang="tr-TR"/>
          </a:p>
        </p:txBody>
      </p:sp>
    </p:spTree>
    <p:extLst>
      <p:ext uri="{BB962C8B-B14F-4D97-AF65-F5344CB8AC3E}">
        <p14:creationId xmlns:p14="http://schemas.microsoft.com/office/powerpoint/2010/main" val="298399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UART’taki</a:t>
            </a:r>
            <a:r>
              <a:rPr lang="tr-TR" dirty="0"/>
              <a:t> ‘A’ harfi </a:t>
            </a:r>
            <a:r>
              <a:rPr lang="tr-TR" dirty="0" err="1"/>
              <a:t>Asenkronize</a:t>
            </a:r>
            <a:r>
              <a:rPr lang="tr-TR" dirty="0"/>
              <a:t> anlamına gelir, yani vericiden iletilen ve alıcı tarafından alınan verileri senkronize edecek veya doğrulayacak saat sinyali yoktur (Asenkron Seri İletişim).</a:t>
            </a:r>
          </a:p>
          <a:p>
            <a:endParaRPr lang="tr-TR" dirty="0"/>
          </a:p>
        </p:txBody>
      </p:sp>
      <p:sp>
        <p:nvSpPr>
          <p:cNvPr id="4" name="Slayt Numarası Yer Tutucusu 3"/>
          <p:cNvSpPr>
            <a:spLocks noGrp="1"/>
          </p:cNvSpPr>
          <p:nvPr>
            <p:ph type="sldNum" sz="quarter" idx="5"/>
          </p:nvPr>
        </p:nvSpPr>
        <p:spPr/>
        <p:txBody>
          <a:bodyPr/>
          <a:lstStyle/>
          <a:p>
            <a:fld id="{AB2EC286-C8BE-4340-9BE2-61C7618535C4}" type="slidenum">
              <a:rPr lang="tr-TR" smtClean="0"/>
              <a:t>4</a:t>
            </a:fld>
            <a:endParaRPr lang="tr-TR"/>
          </a:p>
        </p:txBody>
      </p:sp>
    </p:spTree>
    <p:extLst>
      <p:ext uri="{BB962C8B-B14F-4D97-AF65-F5344CB8AC3E}">
        <p14:creationId xmlns:p14="http://schemas.microsoft.com/office/powerpoint/2010/main" val="929472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8531C2-E2F3-41BA-B3DE-EFE04A5F6A9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278AA99-2136-4CF1-BC10-FA08C6469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42C818F-5FE7-4D5C-8EFC-B2AF4619CE83}"/>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5" name="Alt Bilgi Yer Tutucusu 4">
            <a:extLst>
              <a:ext uri="{FF2B5EF4-FFF2-40B4-BE49-F238E27FC236}">
                <a16:creationId xmlns:a16="http://schemas.microsoft.com/office/drawing/2014/main" id="{7D26E5CF-EAEE-42E6-8CD9-7B5DCDD03A7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555F506-427B-493F-89E7-6444E12D711E}"/>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357767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F2E1EC-7779-4006-B6A0-CEADE0990E3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971EB43-BA6E-4E3D-8A66-DEDB3915B76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AC1A0F0-CAA1-4704-A7E8-70776623142D}"/>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5" name="Alt Bilgi Yer Tutucusu 4">
            <a:extLst>
              <a:ext uri="{FF2B5EF4-FFF2-40B4-BE49-F238E27FC236}">
                <a16:creationId xmlns:a16="http://schemas.microsoft.com/office/drawing/2014/main" id="{3FD878C2-B067-4B63-8FA4-91FBB78EECC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D9B80B7-F732-4F54-978C-B8060D612AAE}"/>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66290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A026B65-7D2E-461E-A7FA-795E60B9267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96EF908-A8B4-49EE-B090-6F76CA68B61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1CA016D-FC18-448D-8EC4-D497E599D26F}"/>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5" name="Alt Bilgi Yer Tutucusu 4">
            <a:extLst>
              <a:ext uri="{FF2B5EF4-FFF2-40B4-BE49-F238E27FC236}">
                <a16:creationId xmlns:a16="http://schemas.microsoft.com/office/drawing/2014/main" id="{292FF87D-6D58-4ADD-8C18-E7A21B83312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C4049E-1944-40EF-A85D-D5C60F943EAC}"/>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374443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368BE3-0C52-4933-9D6D-4C672974E99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E8BD82F-DB17-43D4-A4C3-2033657C65C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17A31A3-6CB1-4630-9DAF-AEC936AB0F0E}"/>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5" name="Alt Bilgi Yer Tutucusu 4">
            <a:extLst>
              <a:ext uri="{FF2B5EF4-FFF2-40B4-BE49-F238E27FC236}">
                <a16:creationId xmlns:a16="http://schemas.microsoft.com/office/drawing/2014/main" id="{043674EE-076E-4B04-9827-4FCF1E8BB55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3CBF7D9-7161-41BF-9F5D-7C4DFAB748D2}"/>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18558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5E7FF8-FD67-405D-85C9-40C58D3B888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D8BAECC-D13C-41E1-8641-B9185AA280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8717D53-B978-4536-AB56-5101C4D8D3B5}"/>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5" name="Alt Bilgi Yer Tutucusu 4">
            <a:extLst>
              <a:ext uri="{FF2B5EF4-FFF2-40B4-BE49-F238E27FC236}">
                <a16:creationId xmlns:a16="http://schemas.microsoft.com/office/drawing/2014/main" id="{81D71E24-BB99-41BB-9A2A-4ED1F657A0D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5EB1C66-DEA5-44BE-8661-9131BB45EBBF}"/>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303607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7E2AF1-69D2-4FB7-8CFA-B81AD9F8AF3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5D256B9-8830-4112-8EEF-1E58C8052C0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B0E8A54-E4F0-4317-B1DE-0FEAF4E34F7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E8B4149-5CA7-456C-BB4F-66F41A0088F1}"/>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6" name="Alt Bilgi Yer Tutucusu 5">
            <a:extLst>
              <a:ext uri="{FF2B5EF4-FFF2-40B4-BE49-F238E27FC236}">
                <a16:creationId xmlns:a16="http://schemas.microsoft.com/office/drawing/2014/main" id="{B29BD12F-5FCE-4D5F-9D6E-25E2765C6C5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4E7DB44-C3CD-493D-A5A6-117A9CB13FA1}"/>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90658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36AE9F-4F8C-4053-9CCC-57AFB86C4CF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AE61700-C88D-4FF6-B2FB-D1D79A4417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6FEAA69-030F-4F37-BF92-2D31218AB0A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DAFB10E-C726-40AB-86C1-12361820D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E626F41-3959-46B3-9494-C01E814221E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B5C52FB-2CC1-4A50-A298-D43A30E56B47}"/>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8" name="Alt Bilgi Yer Tutucusu 7">
            <a:extLst>
              <a:ext uri="{FF2B5EF4-FFF2-40B4-BE49-F238E27FC236}">
                <a16:creationId xmlns:a16="http://schemas.microsoft.com/office/drawing/2014/main" id="{D9E1E85B-18A4-4096-9DC9-E5B7B2601E5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CD734FC-64C6-4EA8-AAA5-7D956D903C73}"/>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80836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C5B94B-B6F3-4A7E-BE02-1824663B21E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FD4FB7F-1550-4051-ABEE-DA448350C81F}"/>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4" name="Alt Bilgi Yer Tutucusu 3">
            <a:extLst>
              <a:ext uri="{FF2B5EF4-FFF2-40B4-BE49-F238E27FC236}">
                <a16:creationId xmlns:a16="http://schemas.microsoft.com/office/drawing/2014/main" id="{0304DC6A-78E7-42E2-8130-9314B4F760A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13576B0-9B4B-4A39-99C4-BAB5A428189D}"/>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232607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935FA0D-6C1C-425E-8C5D-95F865D0C377}"/>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3" name="Alt Bilgi Yer Tutucusu 2">
            <a:extLst>
              <a:ext uri="{FF2B5EF4-FFF2-40B4-BE49-F238E27FC236}">
                <a16:creationId xmlns:a16="http://schemas.microsoft.com/office/drawing/2014/main" id="{673EE0D8-B448-498F-89C9-FDCD05101F9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65B7E7D-3459-4E9F-9B29-8A03A80D0446}"/>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178295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984533-4679-487A-983D-116E5AC812B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FB0A119-0ADA-48C6-817C-E07EA22BB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9EBE562-9A96-4644-9B65-3145DAF3A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1DB97F5-0781-4FC3-9753-3390A5DC31F6}"/>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6" name="Alt Bilgi Yer Tutucusu 5">
            <a:extLst>
              <a:ext uri="{FF2B5EF4-FFF2-40B4-BE49-F238E27FC236}">
                <a16:creationId xmlns:a16="http://schemas.microsoft.com/office/drawing/2014/main" id="{73CFAC26-C018-40FA-8043-F6499F0015F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CB2F86D-03BF-4634-BF95-CA52470B1FB9}"/>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87910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4C2AB7-42F9-432A-AB3B-A16929A8D5E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72ECF2C-0E58-4D86-8E0A-A61C86E20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A9C32FE-EBAC-4557-9510-DE70DF6EE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CA4D137-59DA-4102-812C-D2323D35882D}"/>
              </a:ext>
            </a:extLst>
          </p:cNvPr>
          <p:cNvSpPr>
            <a:spLocks noGrp="1"/>
          </p:cNvSpPr>
          <p:nvPr>
            <p:ph type="dt" sz="half" idx="10"/>
          </p:nvPr>
        </p:nvSpPr>
        <p:spPr/>
        <p:txBody>
          <a:bodyPr/>
          <a:lstStyle/>
          <a:p>
            <a:fld id="{6CCDB783-A914-4AD6-93AB-CD643A2DCFCC}" type="datetimeFigureOut">
              <a:rPr lang="tr-TR" smtClean="0"/>
              <a:t>10.01.2020</a:t>
            </a:fld>
            <a:endParaRPr lang="tr-TR"/>
          </a:p>
        </p:txBody>
      </p:sp>
      <p:sp>
        <p:nvSpPr>
          <p:cNvPr id="6" name="Alt Bilgi Yer Tutucusu 5">
            <a:extLst>
              <a:ext uri="{FF2B5EF4-FFF2-40B4-BE49-F238E27FC236}">
                <a16:creationId xmlns:a16="http://schemas.microsoft.com/office/drawing/2014/main" id="{AEC4C80D-2AE7-44D2-BA93-B39E92F1B69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482052-D745-42E2-A409-6FCBFDB2ACEB}"/>
              </a:ext>
            </a:extLst>
          </p:cNvPr>
          <p:cNvSpPr>
            <a:spLocks noGrp="1"/>
          </p:cNvSpPr>
          <p:nvPr>
            <p:ph type="sldNum" sz="quarter" idx="12"/>
          </p:nvPr>
        </p:nvSpPr>
        <p:spPr/>
        <p:txBody>
          <a:bodyPr/>
          <a:lstStyle/>
          <a:p>
            <a:fld id="{0DA0B21F-F3C1-4E14-B2BE-472AED9A0893}" type="slidenum">
              <a:rPr lang="tr-TR" smtClean="0"/>
              <a:t>‹#›</a:t>
            </a:fld>
            <a:endParaRPr lang="tr-TR"/>
          </a:p>
        </p:txBody>
      </p:sp>
    </p:spTree>
    <p:extLst>
      <p:ext uri="{BB962C8B-B14F-4D97-AF65-F5344CB8AC3E}">
        <p14:creationId xmlns:p14="http://schemas.microsoft.com/office/powerpoint/2010/main" val="65127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58B5F18-C943-4927-8936-DDF91A80C5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334A776-5FE7-4E40-BBF6-77858CEE3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B15CC3-EF00-44EE-B6D3-28C78A17A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DB783-A914-4AD6-93AB-CD643A2DCFCC}" type="datetimeFigureOut">
              <a:rPr lang="tr-TR" smtClean="0"/>
              <a:t>10.01.2020</a:t>
            </a:fld>
            <a:endParaRPr lang="tr-TR"/>
          </a:p>
        </p:txBody>
      </p:sp>
      <p:sp>
        <p:nvSpPr>
          <p:cNvPr id="5" name="Alt Bilgi Yer Tutucusu 4">
            <a:extLst>
              <a:ext uri="{FF2B5EF4-FFF2-40B4-BE49-F238E27FC236}">
                <a16:creationId xmlns:a16="http://schemas.microsoft.com/office/drawing/2014/main" id="{66A4C656-3DCF-4F84-83CB-16316CEB1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81839A1-E1B2-4150-84ED-F8009A5E7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0B21F-F3C1-4E14-B2BE-472AED9A0893}" type="slidenum">
              <a:rPr lang="tr-TR" smtClean="0"/>
              <a:t>‹#›</a:t>
            </a:fld>
            <a:endParaRPr lang="tr-TR"/>
          </a:p>
        </p:txBody>
      </p:sp>
    </p:spTree>
    <p:extLst>
      <p:ext uri="{BB962C8B-B14F-4D97-AF65-F5344CB8AC3E}">
        <p14:creationId xmlns:p14="http://schemas.microsoft.com/office/powerpoint/2010/main" val="276158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4357" cy="434340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62B47E55-B5F5-41F6-A3DB-7C49B9BAEA1A}"/>
              </a:ext>
            </a:extLst>
          </p:cNvPr>
          <p:cNvSpPr>
            <a:spLocks noGrp="1"/>
          </p:cNvSpPr>
          <p:nvPr>
            <p:ph type="ctrTitle"/>
          </p:nvPr>
        </p:nvSpPr>
        <p:spPr>
          <a:xfrm>
            <a:off x="1100669" y="1031353"/>
            <a:ext cx="7736255" cy="3181135"/>
          </a:xfrm>
        </p:spPr>
        <p:txBody>
          <a:bodyPr anchor="ctr">
            <a:normAutofit fontScale="90000"/>
          </a:bodyPr>
          <a:lstStyle/>
          <a:p>
            <a:pPr algn="l"/>
            <a:r>
              <a:rPr lang="tr-TR" sz="5600" b="1" dirty="0">
                <a:solidFill>
                  <a:srgbClr val="FFFFFF"/>
                </a:solidFill>
              </a:rPr>
              <a:t>UART KULLANARAK TERMİNALDEN SD KARTA RESİM BİLGİLERİNİ AKTARMA</a:t>
            </a:r>
            <a:br>
              <a:rPr lang="tr-TR" sz="5600" dirty="0">
                <a:solidFill>
                  <a:srgbClr val="FFFFFF"/>
                </a:solidFill>
              </a:rPr>
            </a:br>
            <a:endParaRPr lang="tr-TR" sz="5600" dirty="0">
              <a:solidFill>
                <a:srgbClr val="FFFFFF"/>
              </a:solidFill>
            </a:endParaRPr>
          </a:p>
        </p:txBody>
      </p:sp>
      <p:sp>
        <p:nvSpPr>
          <p:cNvPr id="10" name="Rectangle 9">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4932939"/>
            <a:ext cx="11277601"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Alt Başlık 2">
            <a:extLst>
              <a:ext uri="{FF2B5EF4-FFF2-40B4-BE49-F238E27FC236}">
                <a16:creationId xmlns:a16="http://schemas.microsoft.com/office/drawing/2014/main" id="{137A508F-6B3C-4B97-A962-E322CD5FC626}"/>
              </a:ext>
            </a:extLst>
          </p:cNvPr>
          <p:cNvSpPr>
            <a:spLocks noGrp="1"/>
          </p:cNvSpPr>
          <p:nvPr>
            <p:ph type="subTitle" idx="1"/>
          </p:nvPr>
        </p:nvSpPr>
        <p:spPr>
          <a:xfrm>
            <a:off x="1100669" y="5184138"/>
            <a:ext cx="10008863" cy="963741"/>
          </a:xfrm>
        </p:spPr>
        <p:txBody>
          <a:bodyPr anchor="ctr">
            <a:normAutofit/>
          </a:bodyPr>
          <a:lstStyle/>
          <a:p>
            <a:pPr algn="l"/>
            <a:r>
              <a:rPr lang="tr-TR" dirty="0">
                <a:solidFill>
                  <a:srgbClr val="1B1B1B"/>
                </a:solidFill>
              </a:rPr>
              <a:t>Caner  YILDIRIM  05140000548</a:t>
            </a:r>
          </a:p>
          <a:p>
            <a:pPr algn="l"/>
            <a:r>
              <a:rPr lang="tr-TR" dirty="0">
                <a:solidFill>
                  <a:srgbClr val="1B1B1B"/>
                </a:solidFill>
              </a:rPr>
              <a:t>Emir Kaan YERLİ  05150000734</a:t>
            </a:r>
          </a:p>
        </p:txBody>
      </p:sp>
      <p:sp>
        <p:nvSpPr>
          <p:cNvPr id="12" name="Rectangle 11">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2102827"/>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42280AB2-77A5-4CB7-AF7D-1795CA8DC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728167"/>
            <a:ext cx="2115455" cy="206545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0066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1A00E1BE-316E-4406-9642-6EC41E15ABD5}"/>
              </a:ext>
            </a:extLst>
          </p:cNvPr>
          <p:cNvPicPr>
            <a:picLocks noChangeAspect="1"/>
          </p:cNvPicPr>
          <p:nvPr/>
        </p:nvPicPr>
        <p:blipFill>
          <a:blip r:embed="rId2"/>
          <a:stretch>
            <a:fillRect/>
          </a:stretch>
        </p:blipFill>
        <p:spPr>
          <a:xfrm>
            <a:off x="105786" y="0"/>
            <a:ext cx="11980427" cy="6731860"/>
          </a:xfrm>
          <a:prstGeom prst="rect">
            <a:avLst/>
          </a:prstGeom>
        </p:spPr>
      </p:pic>
      <p:sp>
        <p:nvSpPr>
          <p:cNvPr id="3" name="İçerik Yer Tutucusu 2">
            <a:extLst>
              <a:ext uri="{FF2B5EF4-FFF2-40B4-BE49-F238E27FC236}">
                <a16:creationId xmlns:a16="http://schemas.microsoft.com/office/drawing/2014/main" id="{894B2303-9F5B-4058-B030-4E1CC9C7DA80}"/>
              </a:ext>
            </a:extLst>
          </p:cNvPr>
          <p:cNvSpPr>
            <a:spLocks noGrp="1"/>
          </p:cNvSpPr>
          <p:nvPr>
            <p:ph idx="1"/>
          </p:nvPr>
        </p:nvSpPr>
        <p:spPr>
          <a:xfrm>
            <a:off x="3636025" y="1647677"/>
            <a:ext cx="7349476" cy="1387623"/>
          </a:xfrm>
        </p:spPr>
        <p:txBody>
          <a:bodyPr/>
          <a:lstStyle/>
          <a:p>
            <a:r>
              <a:rPr lang="tr-TR" dirty="0"/>
              <a:t>2D siyah-beyaz resimler, ASCII Art </a:t>
            </a:r>
            <a:r>
              <a:rPr lang="tr-TR" dirty="0" err="1"/>
              <a:t>Studio</a:t>
            </a:r>
            <a:r>
              <a:rPr lang="tr-TR" dirty="0"/>
              <a:t> programı ile </a:t>
            </a:r>
            <a:r>
              <a:rPr lang="tr-TR" dirty="0" err="1"/>
              <a:t>Ascii</a:t>
            </a:r>
            <a:r>
              <a:rPr lang="tr-TR" dirty="0"/>
              <a:t> koduna çevrilir ve terminale gönderilir.</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832609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C8956C1-99C6-4BB5-BEA6-6105A8CA1A62}"/>
              </a:ext>
            </a:extLst>
          </p:cNvPr>
          <p:cNvSpPr txBox="1"/>
          <p:nvPr/>
        </p:nvSpPr>
        <p:spPr>
          <a:xfrm>
            <a:off x="648931" y="1088572"/>
            <a:ext cx="3651466" cy="5135248"/>
          </a:xfrm>
          <a:prstGeom prst="rect">
            <a:avLst/>
          </a:prstGeom>
        </p:spPr>
        <p:txBody>
          <a:bodyPr vert="horz" lIns="91440" tIns="45720" rIns="91440" bIns="45720" rtlCol="0">
            <a:normAutofit/>
          </a:bodyPr>
          <a:lstStyle/>
          <a:p>
            <a:pPr marL="457200" indent="-228600">
              <a:lnSpc>
                <a:spcPct val="90000"/>
              </a:lnSpc>
              <a:spcBef>
                <a:spcPct val="0"/>
              </a:spcBef>
              <a:spcAft>
                <a:spcPts val="600"/>
              </a:spcAft>
              <a:buFont typeface="Arial" panose="020B0604020202020204" pitchFamily="34" charset="0"/>
              <a:buChar char="•"/>
            </a:pPr>
            <a:r>
              <a:rPr lang="en-US" sz="3600" dirty="0"/>
              <a:t>Image converter </a:t>
            </a:r>
            <a:r>
              <a:rPr lang="en-US" sz="3600" dirty="0" err="1"/>
              <a:t>programımız</a:t>
            </a:r>
            <a:r>
              <a:rPr lang="en-US" sz="3600" dirty="0"/>
              <a:t> </a:t>
            </a:r>
            <a:r>
              <a:rPr lang="en-US" sz="3600" dirty="0" err="1"/>
              <a:t>ile</a:t>
            </a:r>
            <a:r>
              <a:rPr lang="en-US" sz="3600" dirty="0"/>
              <a:t> </a:t>
            </a:r>
            <a:r>
              <a:rPr lang="en-US" sz="3600" dirty="0" err="1"/>
              <a:t>resmimizden</a:t>
            </a:r>
            <a:r>
              <a:rPr lang="en-US" sz="3600" dirty="0"/>
              <a:t> RGB </a:t>
            </a:r>
            <a:r>
              <a:rPr lang="en-US" sz="3600" dirty="0" err="1"/>
              <a:t>verileri</a:t>
            </a:r>
            <a:r>
              <a:rPr lang="en-US" sz="3600" dirty="0"/>
              <a:t> </a:t>
            </a:r>
            <a:r>
              <a:rPr lang="en-US" sz="3600" dirty="0" err="1"/>
              <a:t>elde</a:t>
            </a:r>
            <a:r>
              <a:rPr lang="en-US" sz="3600" dirty="0"/>
              <a:t> </a:t>
            </a:r>
            <a:r>
              <a:rPr lang="en-US" sz="3600" dirty="0" err="1"/>
              <a:t>edilir</a:t>
            </a:r>
            <a:r>
              <a:rPr lang="en-US" sz="3600" dirty="0"/>
              <a:t>.</a:t>
            </a:r>
            <a:endParaRPr lang="tr-TR" sz="3600" dirty="0"/>
          </a:p>
          <a:p>
            <a:pPr marL="457200" indent="-228600">
              <a:lnSpc>
                <a:spcPct val="90000"/>
              </a:lnSpc>
              <a:spcBef>
                <a:spcPct val="0"/>
              </a:spcBef>
              <a:spcAft>
                <a:spcPts val="600"/>
              </a:spcAft>
              <a:buFont typeface="Arial" panose="020B0604020202020204" pitchFamily="34" charset="0"/>
              <a:buChar char="•"/>
            </a:pPr>
            <a:r>
              <a:rPr lang="tr-TR" sz="3600" dirty="0"/>
              <a:t>Bu RGB dizisi dosyalanır.</a:t>
            </a:r>
          </a:p>
          <a:p>
            <a:pPr marL="457200" indent="-228600">
              <a:lnSpc>
                <a:spcPct val="90000"/>
              </a:lnSpc>
              <a:spcBef>
                <a:spcPct val="0"/>
              </a:spcBef>
              <a:spcAft>
                <a:spcPts val="600"/>
              </a:spcAft>
              <a:buFont typeface="Arial" panose="020B0604020202020204" pitchFamily="34" charset="0"/>
              <a:buChar char="•"/>
            </a:pPr>
            <a:endParaRPr lang="en-US" sz="3600" dirty="0"/>
          </a:p>
        </p:txBody>
      </p:sp>
      <p:pic>
        <p:nvPicPr>
          <p:cNvPr id="9" name="İçerik Yer Tutucusu 8" descr="ekran görüntüsü içeren bir resim&#10;&#10;Açıklama otomatik olarak oluşturuldu">
            <a:extLst>
              <a:ext uri="{FF2B5EF4-FFF2-40B4-BE49-F238E27FC236}">
                <a16:creationId xmlns:a16="http://schemas.microsoft.com/office/drawing/2014/main" id="{3BA00D82-F0D8-4931-904F-8B9D4575F9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06"/>
          <a:stretch/>
        </p:blipFill>
        <p:spPr>
          <a:xfrm>
            <a:off x="4639056" y="10"/>
            <a:ext cx="7552944" cy="6857990"/>
          </a:xfrm>
          <a:prstGeom prst="rect">
            <a:avLst/>
          </a:prstGeom>
          <a:effectLst/>
        </p:spPr>
      </p:pic>
    </p:spTree>
    <p:extLst>
      <p:ext uri="{BB962C8B-B14F-4D97-AF65-F5344CB8AC3E}">
        <p14:creationId xmlns:p14="http://schemas.microsoft.com/office/powerpoint/2010/main" val="323097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C8CACA"/>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F5898FD9-E56A-4B20-84DE-C68864BF123C}"/>
              </a:ext>
            </a:extLst>
          </p:cNvPr>
          <p:cNvSpPr txBox="1"/>
          <p:nvPr/>
        </p:nvSpPr>
        <p:spPr>
          <a:xfrm>
            <a:off x="266701" y="2326068"/>
            <a:ext cx="5676899" cy="2205863"/>
          </a:xfrm>
          <a:prstGeom prst="rect">
            <a:avLst/>
          </a:prstGeom>
        </p:spPr>
        <p:txBody>
          <a:bodyPr vert="horz" lIns="91440" tIns="45720" rIns="91440" bIns="45720" rtlCol="0" anchor="b">
            <a:normAutofit/>
          </a:bodyPr>
          <a:lstStyle/>
          <a:p>
            <a:pPr marL="571500" indent="-571500">
              <a:lnSpc>
                <a:spcPct val="90000"/>
              </a:lnSpc>
              <a:spcBef>
                <a:spcPct val="0"/>
              </a:spcBef>
              <a:spcAft>
                <a:spcPts val="600"/>
              </a:spcAft>
              <a:buFont typeface="Wingdings" panose="05000000000000000000" pitchFamily="2" charset="2"/>
              <a:buChar char="v"/>
            </a:pPr>
            <a:r>
              <a:rPr lang="en-US" sz="3700" kern="1200" dirty="0" err="1">
                <a:solidFill>
                  <a:schemeClr val="tx1"/>
                </a:solidFill>
                <a:latin typeface="+mj-lt"/>
                <a:ea typeface="+mj-ea"/>
                <a:cs typeface="+mj-cs"/>
              </a:rPr>
              <a:t>Ardından</a:t>
            </a:r>
            <a:r>
              <a:rPr lang="en-US" sz="3700" kern="1200" dirty="0">
                <a:solidFill>
                  <a:schemeClr val="tx1"/>
                </a:solidFill>
                <a:latin typeface="+mj-lt"/>
                <a:ea typeface="+mj-ea"/>
                <a:cs typeface="+mj-cs"/>
              </a:rPr>
              <a:t> </a:t>
            </a:r>
            <a:r>
              <a:rPr lang="tr-TR" sz="3700" kern="1200" dirty="0">
                <a:solidFill>
                  <a:schemeClr val="tx1"/>
                </a:solidFill>
                <a:latin typeface="+mj-lt"/>
                <a:ea typeface="+mj-ea"/>
                <a:cs typeface="+mj-cs"/>
              </a:rPr>
              <a:t>RGB</a:t>
            </a:r>
            <a:r>
              <a:rPr lang="en-US" sz="3700" kern="1200" dirty="0">
                <a:solidFill>
                  <a:schemeClr val="tx1"/>
                </a:solidFill>
                <a:latin typeface="+mj-lt"/>
                <a:ea typeface="+mj-ea"/>
                <a:cs typeface="+mj-cs"/>
              </a:rPr>
              <a:t> </a:t>
            </a:r>
            <a:r>
              <a:rPr lang="en-US" sz="3700" kern="1200" dirty="0" err="1">
                <a:solidFill>
                  <a:schemeClr val="tx1"/>
                </a:solidFill>
                <a:latin typeface="+mj-lt"/>
                <a:ea typeface="+mj-ea"/>
                <a:cs typeface="+mj-cs"/>
              </a:rPr>
              <a:t>bilgileri</a:t>
            </a:r>
            <a:r>
              <a:rPr lang="en-US" sz="3700" kern="1200" dirty="0">
                <a:solidFill>
                  <a:schemeClr val="tx1"/>
                </a:solidFill>
                <a:latin typeface="+mj-lt"/>
                <a:ea typeface="+mj-ea"/>
                <a:cs typeface="+mj-cs"/>
              </a:rPr>
              <a:t> </a:t>
            </a:r>
            <a:r>
              <a:rPr lang="en-US" sz="3700" dirty="0">
                <a:latin typeface="+mj-lt"/>
                <a:ea typeface="+mj-ea"/>
                <a:cs typeface="+mj-cs"/>
              </a:rPr>
              <a:t>Serial Port Monitor </a:t>
            </a:r>
            <a:r>
              <a:rPr lang="en-US" sz="3700" kern="1200" dirty="0" err="1">
                <a:solidFill>
                  <a:schemeClr val="tx1"/>
                </a:solidFill>
                <a:latin typeface="+mj-lt"/>
                <a:ea typeface="+mj-ea"/>
                <a:cs typeface="+mj-cs"/>
              </a:rPr>
              <a:t>kullanılarak</a:t>
            </a:r>
            <a:r>
              <a:rPr lang="en-US" sz="3700" kern="1200" dirty="0">
                <a:solidFill>
                  <a:schemeClr val="tx1"/>
                </a:solidFill>
                <a:latin typeface="+mj-lt"/>
                <a:ea typeface="+mj-ea"/>
                <a:cs typeface="+mj-cs"/>
              </a:rPr>
              <a:t> SD </a:t>
            </a:r>
            <a:r>
              <a:rPr lang="en-US" sz="3700" kern="1200" dirty="0" err="1">
                <a:solidFill>
                  <a:schemeClr val="tx1"/>
                </a:solidFill>
                <a:latin typeface="+mj-lt"/>
                <a:ea typeface="+mj-ea"/>
                <a:cs typeface="+mj-cs"/>
              </a:rPr>
              <a:t>karta</a:t>
            </a:r>
            <a:r>
              <a:rPr lang="en-US" sz="3700" kern="1200" dirty="0">
                <a:solidFill>
                  <a:schemeClr val="tx1"/>
                </a:solidFill>
                <a:latin typeface="+mj-lt"/>
                <a:ea typeface="+mj-ea"/>
                <a:cs typeface="+mj-cs"/>
              </a:rPr>
              <a:t> </a:t>
            </a:r>
            <a:r>
              <a:rPr lang="tr-TR" sz="3700" kern="1200" dirty="0">
                <a:solidFill>
                  <a:schemeClr val="tx1"/>
                </a:solidFill>
                <a:latin typeface="+mj-lt"/>
                <a:ea typeface="+mj-ea"/>
                <a:cs typeface="+mj-cs"/>
              </a:rPr>
              <a:t>yazdırılır.</a:t>
            </a:r>
            <a:endParaRPr lang="en-US" sz="3700" kern="1200" dirty="0">
              <a:solidFill>
                <a:schemeClr val="tx1"/>
              </a:solidFill>
              <a:latin typeface="+mj-lt"/>
              <a:ea typeface="+mj-ea"/>
              <a:cs typeface="+mj-cs"/>
            </a:endParaRPr>
          </a:p>
        </p:txBody>
      </p:sp>
      <p:sp>
        <p:nvSpPr>
          <p:cNvPr id="3" name="AutoShape 2">
            <a:extLst>
              <a:ext uri="{FF2B5EF4-FFF2-40B4-BE49-F238E27FC236}">
                <a16:creationId xmlns:a16="http://schemas.microsoft.com/office/drawing/2014/main" id="{C36234D2-507B-416F-80D4-A12E39E86D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6" name="Resim 5" descr="ekran görüntüsü içeren bir resim&#10;&#10;Açıklama otomatik olarak oluşturuldu">
            <a:extLst>
              <a:ext uri="{FF2B5EF4-FFF2-40B4-BE49-F238E27FC236}">
                <a16:creationId xmlns:a16="http://schemas.microsoft.com/office/drawing/2014/main" id="{64EA5B16-5BA7-41BE-8B02-5F47B7209168}"/>
              </a:ext>
            </a:extLst>
          </p:cNvPr>
          <p:cNvPicPr>
            <a:picLocks noChangeAspect="1"/>
          </p:cNvPicPr>
          <p:nvPr/>
        </p:nvPicPr>
        <p:blipFill rotWithShape="1">
          <a:blip r:embed="rId2">
            <a:extLst>
              <a:ext uri="{28A0092B-C50C-407E-A947-70E740481C1C}">
                <a14:useLocalDpi xmlns:a14="http://schemas.microsoft.com/office/drawing/2010/main" val="0"/>
              </a:ext>
            </a:extLst>
          </a:blip>
          <a:srcRect l="3" t="12602" r="653" b="4034"/>
          <a:stretch/>
        </p:blipFill>
        <p:spPr>
          <a:xfrm>
            <a:off x="5405750" y="35374"/>
            <a:ext cx="3650105" cy="6822625"/>
          </a:xfrm>
          <a:prstGeom prst="rect">
            <a:avLst/>
          </a:prstGeom>
        </p:spPr>
      </p:pic>
      <p:pic>
        <p:nvPicPr>
          <p:cNvPr id="5" name="Resim 4" descr="ekran görüntüsü içeren bir resim&#10;&#10;Açıklama otomatik olarak oluşturuldu">
            <a:extLst>
              <a:ext uri="{FF2B5EF4-FFF2-40B4-BE49-F238E27FC236}">
                <a16:creationId xmlns:a16="http://schemas.microsoft.com/office/drawing/2014/main" id="{0CF61301-6613-4EC3-BE26-D4F1EEF7D5EA}"/>
              </a:ext>
            </a:extLst>
          </p:cNvPr>
          <p:cNvPicPr>
            <a:picLocks noChangeAspect="1"/>
          </p:cNvPicPr>
          <p:nvPr/>
        </p:nvPicPr>
        <p:blipFill>
          <a:blip r:embed="rId3"/>
          <a:stretch>
            <a:fillRect/>
          </a:stretch>
        </p:blipFill>
        <p:spPr>
          <a:xfrm>
            <a:off x="9079863" y="0"/>
            <a:ext cx="3650105" cy="6822626"/>
          </a:xfrm>
          <a:prstGeom prst="rect">
            <a:avLst/>
          </a:prstGeom>
          <a:solidFill>
            <a:srgbClr val="C8CACA"/>
          </a:solidFill>
        </p:spPr>
      </p:pic>
    </p:spTree>
    <p:extLst>
      <p:ext uri="{BB962C8B-B14F-4D97-AF65-F5344CB8AC3E}">
        <p14:creationId xmlns:p14="http://schemas.microsoft.com/office/powerpoint/2010/main" val="282788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31AA5F12-0484-4EF6-A530-3CBAFF7954C6}"/>
              </a:ext>
            </a:extLst>
          </p:cNvPr>
          <p:cNvSpPr txBox="1"/>
          <p:nvPr/>
        </p:nvSpPr>
        <p:spPr>
          <a:xfrm>
            <a:off x="765250" y="440114"/>
            <a:ext cx="10661497" cy="1693776"/>
          </a:xfrm>
          <a:prstGeom prst="rect">
            <a:avLst/>
          </a:prstGeom>
        </p:spPr>
        <p:txBody>
          <a:bodyPr vert="horz" lIns="91440" tIns="45720" rIns="91440" bIns="45720" rtlCol="0" anchor="ctr">
            <a:normAutofit/>
          </a:bodyPr>
          <a:lstStyle/>
          <a:p>
            <a:pPr marL="571500" indent="-571500">
              <a:lnSpc>
                <a:spcPct val="90000"/>
              </a:lnSpc>
              <a:spcBef>
                <a:spcPct val="0"/>
              </a:spcBef>
              <a:spcAft>
                <a:spcPts val="600"/>
              </a:spcAft>
              <a:buFont typeface="Wingdings" panose="05000000000000000000" pitchFamily="2" charset="2"/>
              <a:buChar char="ü"/>
            </a:pPr>
            <a:r>
              <a:rPr lang="en-US" sz="3600" dirty="0" err="1">
                <a:latin typeface="+mj-lt"/>
                <a:ea typeface="+mj-ea"/>
                <a:cs typeface="+mj-cs"/>
              </a:rPr>
              <a:t>İstenen</a:t>
            </a:r>
            <a:r>
              <a:rPr lang="en-US" sz="3600" dirty="0">
                <a:latin typeface="+mj-lt"/>
                <a:ea typeface="+mj-ea"/>
                <a:cs typeface="+mj-cs"/>
              </a:rPr>
              <a:t> </a:t>
            </a:r>
            <a:r>
              <a:rPr lang="en-US" sz="3600" dirty="0" err="1">
                <a:latin typeface="+mj-lt"/>
                <a:ea typeface="+mj-ea"/>
                <a:cs typeface="+mj-cs"/>
              </a:rPr>
              <a:t>fotoğrafa</a:t>
            </a:r>
            <a:r>
              <a:rPr lang="en-US" sz="3600" dirty="0">
                <a:latin typeface="+mj-lt"/>
                <a:ea typeface="+mj-ea"/>
                <a:cs typeface="+mj-cs"/>
              </a:rPr>
              <a:t> </a:t>
            </a:r>
            <a:r>
              <a:rPr lang="en-US" sz="3600" dirty="0" err="1">
                <a:latin typeface="+mj-lt"/>
                <a:ea typeface="+mj-ea"/>
                <a:cs typeface="+mj-cs"/>
              </a:rPr>
              <a:t>ait</a:t>
            </a:r>
            <a:r>
              <a:rPr lang="en-US" sz="3600" dirty="0">
                <a:latin typeface="+mj-lt"/>
                <a:ea typeface="+mj-ea"/>
                <a:cs typeface="+mj-cs"/>
              </a:rPr>
              <a:t> RGB  </a:t>
            </a:r>
            <a:r>
              <a:rPr lang="en-US" sz="3600" dirty="0" err="1">
                <a:latin typeface="+mj-lt"/>
                <a:ea typeface="+mj-ea"/>
                <a:cs typeface="+mj-cs"/>
              </a:rPr>
              <a:t>dizisi</a:t>
            </a:r>
            <a:r>
              <a:rPr lang="en-US" sz="3600" dirty="0">
                <a:latin typeface="+mj-lt"/>
                <a:ea typeface="+mj-ea"/>
                <a:cs typeface="+mj-cs"/>
              </a:rPr>
              <a:t> SD </a:t>
            </a:r>
            <a:r>
              <a:rPr lang="en-US" sz="3600" dirty="0" err="1">
                <a:latin typeface="+mj-lt"/>
                <a:ea typeface="+mj-ea"/>
                <a:cs typeface="+mj-cs"/>
              </a:rPr>
              <a:t>karta</a:t>
            </a:r>
            <a:r>
              <a:rPr lang="en-US" sz="3600" dirty="0">
                <a:latin typeface="+mj-lt"/>
                <a:ea typeface="+mj-ea"/>
                <a:cs typeface="+mj-cs"/>
              </a:rPr>
              <a:t> </a:t>
            </a:r>
            <a:r>
              <a:rPr lang="en-US" sz="3600" dirty="0" err="1">
                <a:latin typeface="+mj-lt"/>
                <a:ea typeface="+mj-ea"/>
                <a:cs typeface="+mj-cs"/>
              </a:rPr>
              <a:t>kaydedildi</a:t>
            </a:r>
            <a:r>
              <a:rPr lang="tr-TR" sz="3600" dirty="0">
                <a:latin typeface="+mj-lt"/>
                <a:ea typeface="+mj-ea"/>
                <a:cs typeface="+mj-cs"/>
              </a:rPr>
              <a:t>.</a:t>
            </a:r>
            <a:endParaRPr lang="en-US" sz="3600" dirty="0">
              <a:latin typeface="+mj-lt"/>
              <a:ea typeface="+mj-ea"/>
              <a:cs typeface="+mj-cs"/>
            </a:endParaRPr>
          </a:p>
        </p:txBody>
      </p:sp>
      <p:sp>
        <p:nvSpPr>
          <p:cNvPr id="14" name="Rectangle 1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36855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263370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a:extLst>
              <a:ext uri="{FF2B5EF4-FFF2-40B4-BE49-F238E27FC236}">
                <a16:creationId xmlns:a16="http://schemas.microsoft.com/office/drawing/2014/main" id="{66371BE2-7E25-48D2-A34E-E08F34B18B82}"/>
              </a:ext>
            </a:extLst>
          </p:cNvPr>
          <p:cNvPicPr>
            <a:picLocks noChangeAspect="1"/>
          </p:cNvPicPr>
          <p:nvPr/>
        </p:nvPicPr>
        <p:blipFill rotWithShape="1">
          <a:blip r:embed="rId2"/>
          <a:srcRect t="4719" b="10241"/>
          <a:stretch/>
        </p:blipFill>
        <p:spPr>
          <a:xfrm>
            <a:off x="-52568" y="1625599"/>
            <a:ext cx="12244568" cy="5232401"/>
          </a:xfrm>
          <a:prstGeom prst="rect">
            <a:avLst/>
          </a:prstGeom>
        </p:spPr>
      </p:pic>
    </p:spTree>
    <p:extLst>
      <p:ext uri="{BB962C8B-B14F-4D97-AF65-F5344CB8AC3E}">
        <p14:creationId xmlns:p14="http://schemas.microsoft.com/office/powerpoint/2010/main" val="49453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312160DD-7ADA-48D5-9C93-2250BD011EBB}"/>
              </a:ext>
            </a:extLst>
          </p:cNvPr>
          <p:cNvSpPr>
            <a:spLocks noGrp="1"/>
          </p:cNvSpPr>
          <p:nvPr>
            <p:ph type="title"/>
          </p:nvPr>
        </p:nvSpPr>
        <p:spPr>
          <a:xfrm>
            <a:off x="640079" y="1712686"/>
            <a:ext cx="4019007" cy="3101053"/>
          </a:xfrm>
        </p:spPr>
        <p:txBody>
          <a:bodyPr>
            <a:normAutofit/>
          </a:bodyPr>
          <a:lstStyle/>
          <a:p>
            <a:pPr algn="ctr"/>
            <a:r>
              <a:rPr lang="tr-TR" sz="4100" dirty="0">
                <a:solidFill>
                  <a:srgbClr val="FFFFFF"/>
                </a:solidFill>
              </a:rPr>
              <a:t>Faydalandığımız </a:t>
            </a:r>
            <a:r>
              <a:rPr lang="tr-TR" sz="4100" dirty="0" err="1">
                <a:solidFill>
                  <a:srgbClr val="FFFFFF"/>
                </a:solidFill>
              </a:rPr>
              <a:t>dökümanlar</a:t>
            </a:r>
            <a:endParaRPr lang="tr-TR" sz="4100" dirty="0">
              <a:solidFill>
                <a:srgbClr val="FFFFFF"/>
              </a:solidFill>
            </a:endParaRPr>
          </a:p>
        </p:txBody>
      </p:sp>
      <p:sp>
        <p:nvSpPr>
          <p:cNvPr id="3" name="İçerik Yer Tutucusu 2">
            <a:extLst>
              <a:ext uri="{FF2B5EF4-FFF2-40B4-BE49-F238E27FC236}">
                <a16:creationId xmlns:a16="http://schemas.microsoft.com/office/drawing/2014/main" id="{283E3314-7FDB-4EEA-82BA-C25E231B597C}"/>
              </a:ext>
            </a:extLst>
          </p:cNvPr>
          <p:cNvSpPr>
            <a:spLocks noGrp="1"/>
          </p:cNvSpPr>
          <p:nvPr>
            <p:ph idx="1"/>
          </p:nvPr>
        </p:nvSpPr>
        <p:spPr>
          <a:xfrm>
            <a:off x="5602514" y="653144"/>
            <a:ext cx="5794144" cy="5379356"/>
          </a:xfrm>
        </p:spPr>
        <p:txBody>
          <a:bodyPr anchor="ctr">
            <a:normAutofit/>
          </a:bodyPr>
          <a:lstStyle/>
          <a:p>
            <a:r>
              <a:rPr lang="tr-TR" sz="2400" dirty="0">
                <a:solidFill>
                  <a:srgbClr val="000000"/>
                </a:solidFill>
              </a:rPr>
              <a:t>http://www.barissamanci.net/Makale/12/lpc23xx-fatfs-ve-sd-kart-uygulamasi/</a:t>
            </a:r>
          </a:p>
          <a:p>
            <a:r>
              <a:rPr lang="tr-TR" sz="2400" dirty="0">
                <a:solidFill>
                  <a:srgbClr val="000000"/>
                </a:solidFill>
              </a:rPr>
              <a:t>https://www.mcu-turkey.com/stm32f4-discovery-usart-ve-dma-calismasi/</a:t>
            </a:r>
          </a:p>
          <a:p>
            <a:r>
              <a:rPr lang="tr-TR" sz="2400" dirty="0">
                <a:solidFill>
                  <a:srgbClr val="000000"/>
                </a:solidFill>
              </a:rPr>
              <a:t>https://hazininci.yolasite.com/Gömülü-Sistemler.php</a:t>
            </a:r>
          </a:p>
          <a:p>
            <a:r>
              <a:rPr lang="tr-TR" sz="2400" dirty="0">
                <a:solidFill>
                  <a:srgbClr val="000000"/>
                </a:solidFill>
              </a:rPr>
              <a:t>https://www.mehmetcemyucel.com/2017/dma-direct-access-memory-nedir/</a:t>
            </a:r>
          </a:p>
        </p:txBody>
      </p:sp>
    </p:spTree>
    <p:extLst>
      <p:ext uri="{BB962C8B-B14F-4D97-AF65-F5344CB8AC3E}">
        <p14:creationId xmlns:p14="http://schemas.microsoft.com/office/powerpoint/2010/main" val="157205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7539C2-7957-4D34-8401-1959BF1BE08B}"/>
              </a:ext>
            </a:extLst>
          </p:cNvPr>
          <p:cNvSpPr>
            <a:spLocks noGrp="1"/>
          </p:cNvSpPr>
          <p:nvPr>
            <p:ph type="title"/>
          </p:nvPr>
        </p:nvSpPr>
        <p:spPr>
          <a:xfrm>
            <a:off x="838200" y="963877"/>
            <a:ext cx="3494362" cy="4930246"/>
          </a:xfrm>
        </p:spPr>
        <p:txBody>
          <a:bodyPr>
            <a:normAutofit/>
          </a:bodyPr>
          <a:lstStyle/>
          <a:p>
            <a:pPr algn="r"/>
            <a:r>
              <a:rPr lang="tr-TR" dirty="0">
                <a:solidFill>
                  <a:schemeClr val="accent1"/>
                </a:solidFill>
              </a:rPr>
              <a:t>Amacımız</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2A8CB6A-D25D-434F-8F6A-3E20C4431C3E}"/>
              </a:ext>
            </a:extLst>
          </p:cNvPr>
          <p:cNvSpPr>
            <a:spLocks noGrp="1"/>
          </p:cNvSpPr>
          <p:nvPr>
            <p:ph idx="1"/>
          </p:nvPr>
        </p:nvSpPr>
        <p:spPr>
          <a:xfrm>
            <a:off x="4976031" y="963877"/>
            <a:ext cx="6377769" cy="4930246"/>
          </a:xfrm>
        </p:spPr>
        <p:txBody>
          <a:bodyPr anchor="ctr">
            <a:normAutofit/>
          </a:bodyPr>
          <a:lstStyle/>
          <a:p>
            <a:r>
              <a:rPr lang="tr-TR" sz="2400" dirty="0"/>
              <a:t>Biliyoruz ki fotoğrafların sahip olduğu görüntünün elde edilmesini sağlayan ve kontrol edebilen en küçük birimler piksellerdir.</a:t>
            </a:r>
          </a:p>
          <a:p>
            <a:r>
              <a:rPr lang="tr-TR" sz="2400" dirty="0"/>
              <a:t>Görüntü üzerinde işlemler yapılacağı takdirde bildiğimiz üzere görüntü temelleri matristen oluşur. Matriste yukarıdan aşağıya doğru inen kısım(1,2,…,N) X ekseni, soldan sağa olan kısım ise (1,2,…,M) Y ekseni olarak adlandırılmaktadır. Bu kalıp öğrenildikten sonra ise yapılacak işler aynı tabandan baz almaktadır. RGB kodlarında ise işlemler aynı eksenler üzerinde yapılmaktadır. </a:t>
            </a:r>
          </a:p>
        </p:txBody>
      </p:sp>
    </p:spTree>
    <p:extLst>
      <p:ext uri="{BB962C8B-B14F-4D97-AF65-F5344CB8AC3E}">
        <p14:creationId xmlns:p14="http://schemas.microsoft.com/office/powerpoint/2010/main" val="95639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7539C2-7957-4D34-8401-1959BF1BE08B}"/>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Amacımız</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2A8CB6A-D25D-434F-8F6A-3E20C4431C3E}"/>
              </a:ext>
            </a:extLst>
          </p:cNvPr>
          <p:cNvSpPr>
            <a:spLocks noGrp="1"/>
          </p:cNvSpPr>
          <p:nvPr>
            <p:ph idx="1"/>
          </p:nvPr>
        </p:nvSpPr>
        <p:spPr>
          <a:xfrm>
            <a:off x="4976031" y="963877"/>
            <a:ext cx="6377769" cy="4930246"/>
          </a:xfrm>
        </p:spPr>
        <p:txBody>
          <a:bodyPr anchor="ctr">
            <a:normAutofit/>
          </a:bodyPr>
          <a:lstStyle/>
          <a:p>
            <a:r>
              <a:rPr lang="tr-TR" sz="2400" dirty="0"/>
              <a:t>Biz herhangi bir resimden elde ettiğimiz bu RGB değerlerini DMA ile harici bir karta(</a:t>
            </a:r>
            <a:r>
              <a:rPr lang="tr-TR" sz="2400" dirty="0" err="1"/>
              <a:t>mSD</a:t>
            </a:r>
            <a:r>
              <a:rPr lang="tr-TR" sz="2400" dirty="0"/>
              <a:t>) aktararak tekrar bastırılabilir şekilde kaydetmeyi amaçlıyoruz.</a:t>
            </a:r>
          </a:p>
        </p:txBody>
      </p:sp>
    </p:spTree>
    <p:extLst>
      <p:ext uri="{BB962C8B-B14F-4D97-AF65-F5344CB8AC3E}">
        <p14:creationId xmlns:p14="http://schemas.microsoft.com/office/powerpoint/2010/main" val="334613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2F4FFF6-3122-4442-A30E-9A8821368B23}"/>
              </a:ext>
            </a:extLst>
          </p:cNvPr>
          <p:cNvSpPr>
            <a:spLocks noGrp="1"/>
          </p:cNvSpPr>
          <p:nvPr>
            <p:ph type="title"/>
          </p:nvPr>
        </p:nvSpPr>
        <p:spPr>
          <a:xfrm>
            <a:off x="838200" y="963877"/>
            <a:ext cx="3494362" cy="4930246"/>
          </a:xfrm>
        </p:spPr>
        <p:txBody>
          <a:bodyPr>
            <a:normAutofit/>
          </a:bodyPr>
          <a:lstStyle/>
          <a:p>
            <a:pPr algn="ctr"/>
            <a:r>
              <a:rPr lang="tr-TR" dirty="0" err="1">
                <a:solidFill>
                  <a:schemeClr val="accent1"/>
                </a:solidFill>
              </a:rPr>
              <a:t>Uart</a:t>
            </a:r>
            <a:endParaRPr lang="tr-TR"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4024A61-3DDC-4E94-9663-47346CEE43D8}"/>
              </a:ext>
            </a:extLst>
          </p:cNvPr>
          <p:cNvSpPr>
            <a:spLocks noGrp="1"/>
          </p:cNvSpPr>
          <p:nvPr>
            <p:ph idx="1"/>
          </p:nvPr>
        </p:nvSpPr>
        <p:spPr>
          <a:xfrm>
            <a:off x="4976031" y="963877"/>
            <a:ext cx="6377769" cy="4930246"/>
          </a:xfrm>
        </p:spPr>
        <p:txBody>
          <a:bodyPr anchor="ctr">
            <a:normAutofit/>
          </a:bodyPr>
          <a:lstStyle/>
          <a:p>
            <a:r>
              <a:rPr lang="tr-TR" sz="2400" dirty="0">
                <a:latin typeface="Cambria Math" panose="02040503050406030204" pitchFamily="18" charset="0"/>
                <a:ea typeface="Cambria Math" panose="02040503050406030204" pitchFamily="18" charset="0"/>
              </a:rPr>
              <a:t>UART veya Evrensel Asenkron Alıcı Verici, verici tarafında paralel – seri veri dönüşümünü ve alıcı tarafında seri – paralel veri dönüşümünü gerçekleştiren seri bir iletişim cihazıdır. Evrenseldir çünkü aktarım hızı, veri hızı vb. parametreler yapılandırılabilir. </a:t>
            </a:r>
          </a:p>
        </p:txBody>
      </p:sp>
    </p:spTree>
    <p:extLst>
      <p:ext uri="{BB962C8B-B14F-4D97-AF65-F5344CB8AC3E}">
        <p14:creationId xmlns:p14="http://schemas.microsoft.com/office/powerpoint/2010/main" val="46548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1C7AB5-4257-4867-B0D8-B3F476F4D3F3}"/>
              </a:ext>
            </a:extLst>
          </p:cNvPr>
          <p:cNvSpPr>
            <a:spLocks noGrp="1"/>
          </p:cNvSpPr>
          <p:nvPr>
            <p:ph type="title"/>
          </p:nvPr>
        </p:nvSpPr>
        <p:spPr>
          <a:xfrm>
            <a:off x="838200" y="963877"/>
            <a:ext cx="3494362" cy="4930246"/>
          </a:xfrm>
        </p:spPr>
        <p:txBody>
          <a:bodyPr>
            <a:normAutofit/>
          </a:bodyPr>
          <a:lstStyle/>
          <a:p>
            <a:pPr algn="ctr"/>
            <a:r>
              <a:rPr lang="tr-TR" b="1" dirty="0">
                <a:solidFill>
                  <a:schemeClr val="accent1"/>
                </a:solidFill>
              </a:rPr>
              <a:t>Çalışma Prensibi</a:t>
            </a:r>
            <a:br>
              <a:rPr lang="tr-TR" b="1" dirty="0">
                <a:solidFill>
                  <a:schemeClr val="accent1"/>
                </a:solidFill>
              </a:rPr>
            </a:br>
            <a:endParaRPr lang="tr-TR"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29E30F90-D320-459A-99C3-7EC1EB515B7D}"/>
              </a:ext>
            </a:extLst>
          </p:cNvPr>
          <p:cNvSpPr>
            <a:spLocks noGrp="1"/>
          </p:cNvSpPr>
          <p:nvPr>
            <p:ph idx="1"/>
          </p:nvPr>
        </p:nvSpPr>
        <p:spPr>
          <a:xfrm>
            <a:off x="4976031" y="963877"/>
            <a:ext cx="6377769" cy="4930246"/>
          </a:xfrm>
        </p:spPr>
        <p:txBody>
          <a:bodyPr anchor="ctr">
            <a:normAutofit/>
          </a:bodyPr>
          <a:lstStyle/>
          <a:p>
            <a:r>
              <a:rPr lang="tr-TR" sz="2400" dirty="0"/>
              <a:t>İlk </a:t>
            </a:r>
            <a:r>
              <a:rPr lang="tr-TR" sz="2400" dirty="0" err="1"/>
              <a:t>UART’ın</a:t>
            </a:r>
            <a:r>
              <a:rPr lang="tr-TR" sz="2400" dirty="0"/>
              <a:t> verici pimi, ikinci cihazın alıcı pimine ve alıcı pimi de iletim pimininkine bağlar.(</a:t>
            </a:r>
            <a:r>
              <a:rPr lang="tr-TR" sz="2400" dirty="0" err="1"/>
              <a:t>Rx,Tx</a:t>
            </a:r>
            <a:r>
              <a:rPr lang="tr-TR" sz="2400" dirty="0"/>
              <a:t>) Böylece, veri gönderme piminden alıcı </a:t>
            </a:r>
            <a:r>
              <a:rPr lang="tr-TR" sz="2400" dirty="0" err="1"/>
              <a:t>UART’ın</a:t>
            </a:r>
            <a:r>
              <a:rPr lang="tr-TR" sz="2400" dirty="0"/>
              <a:t> alma pimine akar. UART bir asenkron seri iletim olduğundan, </a:t>
            </a:r>
            <a:r>
              <a:rPr lang="tr-TR" sz="2400" dirty="0" err="1"/>
              <a:t>clock</a:t>
            </a:r>
            <a:r>
              <a:rPr lang="tr-TR" sz="2400" dirty="0"/>
              <a:t> kullanmaz. Veri, baud rate hızı adı verilen cihazlar arasında önceden belirlenmiş bir hızda iletilir.</a:t>
            </a:r>
          </a:p>
        </p:txBody>
      </p:sp>
    </p:spTree>
    <p:extLst>
      <p:ext uri="{BB962C8B-B14F-4D97-AF65-F5344CB8AC3E}">
        <p14:creationId xmlns:p14="http://schemas.microsoft.com/office/powerpoint/2010/main" val="111680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1C7AB5-4257-4867-B0D8-B3F476F4D3F3}"/>
              </a:ext>
            </a:extLst>
          </p:cNvPr>
          <p:cNvSpPr>
            <a:spLocks noGrp="1"/>
          </p:cNvSpPr>
          <p:nvPr>
            <p:ph type="title"/>
          </p:nvPr>
        </p:nvSpPr>
        <p:spPr>
          <a:xfrm>
            <a:off x="838200" y="963877"/>
            <a:ext cx="3494362" cy="4930246"/>
          </a:xfrm>
        </p:spPr>
        <p:txBody>
          <a:bodyPr>
            <a:normAutofit/>
          </a:bodyPr>
          <a:lstStyle/>
          <a:p>
            <a:pPr algn="ctr"/>
            <a:r>
              <a:rPr lang="tr-TR" dirty="0">
                <a:solidFill>
                  <a:schemeClr val="accent1"/>
                </a:solidFill>
              </a:rPr>
              <a:t>DMA - Direct Memory Access</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29E30F90-D320-459A-99C3-7EC1EB515B7D}"/>
              </a:ext>
            </a:extLst>
          </p:cNvPr>
          <p:cNvSpPr>
            <a:spLocks noGrp="1"/>
          </p:cNvSpPr>
          <p:nvPr>
            <p:ph idx="1"/>
          </p:nvPr>
        </p:nvSpPr>
        <p:spPr>
          <a:xfrm>
            <a:off x="4976031" y="963877"/>
            <a:ext cx="6377769" cy="4930246"/>
          </a:xfrm>
        </p:spPr>
        <p:txBody>
          <a:bodyPr anchor="ctr">
            <a:normAutofit/>
          </a:bodyPr>
          <a:lstStyle/>
          <a:p>
            <a:r>
              <a:rPr lang="tr-TR" dirty="0"/>
              <a:t>Bellek ile diğer aygıtlar arasındaki veri iletişimi için kullanılan bir yapıdır. Avantajı, bu veri iletişimini sağlarken merkezi işlem birimini kısmen devre dışı bırakarak veri akışını hızlandırmak ve merkezi işlem birimini daha az meşgul etmektir.</a:t>
            </a:r>
            <a:endParaRPr lang="tr-TR" sz="2400" dirty="0"/>
          </a:p>
        </p:txBody>
      </p:sp>
    </p:spTree>
    <p:extLst>
      <p:ext uri="{BB962C8B-B14F-4D97-AF65-F5344CB8AC3E}">
        <p14:creationId xmlns:p14="http://schemas.microsoft.com/office/powerpoint/2010/main" val="7603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Resim 12" descr="metin, harita içeren bir resim&#10;&#10;Açıklama otomatik olarak oluşturuldu">
            <a:extLst>
              <a:ext uri="{FF2B5EF4-FFF2-40B4-BE49-F238E27FC236}">
                <a16:creationId xmlns:a16="http://schemas.microsoft.com/office/drawing/2014/main" id="{48CC1A9C-D9B2-49ED-BFC6-476252F48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106" y="431080"/>
            <a:ext cx="7711788" cy="5995840"/>
          </a:xfrm>
          <a:prstGeom prst="rect">
            <a:avLst/>
          </a:prstGeom>
        </p:spPr>
      </p:pic>
    </p:spTree>
    <p:extLst>
      <p:ext uri="{BB962C8B-B14F-4D97-AF65-F5344CB8AC3E}">
        <p14:creationId xmlns:p14="http://schemas.microsoft.com/office/powerpoint/2010/main" val="414955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177A2D-4646-49F1-8549-CB7A7B665B71}"/>
              </a:ext>
            </a:extLst>
          </p:cNvPr>
          <p:cNvSpPr>
            <a:spLocks noGrp="1"/>
          </p:cNvSpPr>
          <p:nvPr>
            <p:ph type="title"/>
          </p:nvPr>
        </p:nvSpPr>
        <p:spPr/>
        <p:txBody>
          <a:bodyPr/>
          <a:lstStyle/>
          <a:p>
            <a:endParaRPr lang="tr-TR" dirty="0"/>
          </a:p>
        </p:txBody>
      </p:sp>
      <p:pic>
        <p:nvPicPr>
          <p:cNvPr id="4" name="İçerik Yer Tutucusu 3">
            <a:extLst>
              <a:ext uri="{FF2B5EF4-FFF2-40B4-BE49-F238E27FC236}">
                <a16:creationId xmlns:a16="http://schemas.microsoft.com/office/drawing/2014/main" id="{B31DDB3D-196E-4E00-AE5E-9169CEF5550B}"/>
              </a:ext>
            </a:extLst>
          </p:cNvPr>
          <p:cNvPicPr>
            <a:picLocks noGrp="1" noChangeAspect="1"/>
          </p:cNvPicPr>
          <p:nvPr>
            <p:ph idx="1"/>
          </p:nvPr>
        </p:nvPicPr>
        <p:blipFill>
          <a:blip r:embed="rId2"/>
          <a:stretch>
            <a:fillRect/>
          </a:stretch>
        </p:blipFill>
        <p:spPr>
          <a:xfrm>
            <a:off x="0" y="-1"/>
            <a:ext cx="12192000" cy="6850743"/>
          </a:xfrm>
          <a:prstGeom prst="rect">
            <a:avLst/>
          </a:prstGeom>
        </p:spPr>
      </p:pic>
    </p:spTree>
    <p:extLst>
      <p:ext uri="{BB962C8B-B14F-4D97-AF65-F5344CB8AC3E}">
        <p14:creationId xmlns:p14="http://schemas.microsoft.com/office/powerpoint/2010/main" val="101831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703465-B736-4069-9C4A-73FD556E3616}"/>
              </a:ext>
            </a:extLst>
          </p:cNvPr>
          <p:cNvSpPr>
            <a:spLocks noGrp="1"/>
          </p:cNvSpPr>
          <p:nvPr>
            <p:ph type="title"/>
          </p:nvPr>
        </p:nvSpPr>
        <p:spPr/>
        <p:txBody>
          <a:bodyPr/>
          <a:lstStyle/>
          <a:p>
            <a:endParaRPr lang="tr-TR"/>
          </a:p>
        </p:txBody>
      </p:sp>
      <p:pic>
        <p:nvPicPr>
          <p:cNvPr id="5" name="İçerik Yer Tutucusu 4" descr="ekran görüntüsü içeren bir resim&#10;&#10;Açıklama otomatik olarak oluşturuldu">
            <a:extLst>
              <a:ext uri="{FF2B5EF4-FFF2-40B4-BE49-F238E27FC236}">
                <a16:creationId xmlns:a16="http://schemas.microsoft.com/office/drawing/2014/main" id="{3FBF2241-ECC2-4908-8C74-E2DF43AE5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204915" cy="6858000"/>
          </a:xfrm>
        </p:spPr>
      </p:pic>
    </p:spTree>
    <p:extLst>
      <p:ext uri="{BB962C8B-B14F-4D97-AF65-F5344CB8AC3E}">
        <p14:creationId xmlns:p14="http://schemas.microsoft.com/office/powerpoint/2010/main" val="345649045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394</Words>
  <Application>Microsoft Office PowerPoint</Application>
  <PresentationFormat>Geniş ekran</PresentationFormat>
  <Paragraphs>26</Paragraphs>
  <Slides>14</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vt:lpstr>
      <vt:lpstr>Calibri</vt:lpstr>
      <vt:lpstr>Calibri Light</vt:lpstr>
      <vt:lpstr>Cambria Math</vt:lpstr>
      <vt:lpstr>Wingdings</vt:lpstr>
      <vt:lpstr>Office Teması</vt:lpstr>
      <vt:lpstr>UART KULLANARAK TERMİNALDEN SD KARTA RESİM BİLGİLERİNİ AKTARMA </vt:lpstr>
      <vt:lpstr>Amacımız</vt:lpstr>
      <vt:lpstr>Amacımız</vt:lpstr>
      <vt:lpstr>Uart</vt:lpstr>
      <vt:lpstr>Çalışma Prensibi </vt:lpstr>
      <vt:lpstr>DMA - Direct Memory Access</vt:lpstr>
      <vt:lpstr>PowerPoint Sunusu</vt:lpstr>
      <vt:lpstr>PowerPoint Sunusu</vt:lpstr>
      <vt:lpstr>PowerPoint Sunusu</vt:lpstr>
      <vt:lpstr>PowerPoint Sunusu</vt:lpstr>
      <vt:lpstr>PowerPoint Sunusu</vt:lpstr>
      <vt:lpstr>PowerPoint Sunusu</vt:lpstr>
      <vt:lpstr>PowerPoint Sunusu</vt:lpstr>
      <vt:lpstr>Faydalandığımız dökümanlar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USART KULLANARAK TERMİNALDEN SD KARTA RESİM BİLGİLERİNİ AKTARMA</dc:title>
  <dc:creator>emir kaan yerli</dc:creator>
  <cp:lastModifiedBy>emir kaan yerli</cp:lastModifiedBy>
  <cp:revision>12</cp:revision>
  <dcterms:created xsi:type="dcterms:W3CDTF">2020-01-03T06:40:48Z</dcterms:created>
  <dcterms:modified xsi:type="dcterms:W3CDTF">2020-01-10T16:59:16Z</dcterms:modified>
</cp:coreProperties>
</file>