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sldIdLst>
    <p:sldId id="256" r:id="rId2"/>
  </p:sldIdLst>
  <p:sldSz cx="25199975" cy="3599973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750" y="-24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60000" y="1436040"/>
            <a:ext cx="22679640" cy="6011280"/>
          </a:xfrm>
          <a:prstGeom prst="rect">
            <a:avLst/>
          </a:prstGeom>
        </p:spPr>
        <p:txBody>
          <a:bodyPr lIns="0" tIns="0" rIns="0" bIns="0" anchor="ctr">
            <a:spAutoFit/>
          </a:bodyPr>
          <a:lstStyle/>
          <a:p>
            <a:pPr algn="ctr"/>
            <a:endParaRPr lang="tr-TR" sz="4400" b="0" strike="noStrike" spc="-1">
              <a:latin typeface="Arial"/>
            </a:endParaRPr>
          </a:p>
        </p:txBody>
      </p:sp>
      <p:sp>
        <p:nvSpPr>
          <p:cNvPr id="24" name="PlaceHolder 2"/>
          <p:cNvSpPr>
            <a:spLocks noGrp="1"/>
          </p:cNvSpPr>
          <p:nvPr>
            <p:ph type="body"/>
          </p:nvPr>
        </p:nvSpPr>
        <p:spPr>
          <a:xfrm>
            <a:off x="1260000" y="8423640"/>
            <a:ext cx="22679640" cy="9959400"/>
          </a:xfrm>
          <a:prstGeom prst="rect">
            <a:avLst/>
          </a:prstGeom>
        </p:spPr>
        <p:txBody>
          <a:bodyPr lIns="0" tIns="0" rIns="0" bIns="0">
            <a:normAutofit/>
          </a:bodyPr>
          <a:lstStyle/>
          <a:p>
            <a:endParaRPr lang="tr-TR" sz="3200" b="0" strike="noStrike" spc="-1">
              <a:latin typeface="Arial"/>
            </a:endParaRPr>
          </a:p>
        </p:txBody>
      </p:sp>
      <p:sp>
        <p:nvSpPr>
          <p:cNvPr id="25" name="PlaceHolder 3"/>
          <p:cNvSpPr>
            <a:spLocks noGrp="1"/>
          </p:cNvSpPr>
          <p:nvPr>
            <p:ph type="body"/>
          </p:nvPr>
        </p:nvSpPr>
        <p:spPr>
          <a:xfrm>
            <a:off x="1260000" y="19329480"/>
            <a:ext cx="22679640" cy="995940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60000" y="1436040"/>
            <a:ext cx="22679640" cy="6011280"/>
          </a:xfrm>
          <a:prstGeom prst="rect">
            <a:avLst/>
          </a:prstGeom>
        </p:spPr>
        <p:txBody>
          <a:bodyPr lIns="0" tIns="0" rIns="0" bIns="0" anchor="ctr">
            <a:spAutoFit/>
          </a:bodyPr>
          <a:lstStyle/>
          <a:p>
            <a:pPr algn="ctr"/>
            <a:endParaRPr lang="tr-TR" sz="4400" b="0" strike="noStrike" spc="-1">
              <a:latin typeface="Arial"/>
            </a:endParaRPr>
          </a:p>
        </p:txBody>
      </p:sp>
      <p:sp>
        <p:nvSpPr>
          <p:cNvPr id="27" name="PlaceHolder 2"/>
          <p:cNvSpPr>
            <a:spLocks noGrp="1"/>
          </p:cNvSpPr>
          <p:nvPr>
            <p:ph type="body"/>
          </p:nvPr>
        </p:nvSpPr>
        <p:spPr>
          <a:xfrm>
            <a:off x="1260000" y="8423640"/>
            <a:ext cx="11067480" cy="9959400"/>
          </a:xfrm>
          <a:prstGeom prst="rect">
            <a:avLst/>
          </a:prstGeom>
        </p:spPr>
        <p:txBody>
          <a:bodyPr lIns="0" tIns="0" rIns="0" bIns="0">
            <a:normAutofit/>
          </a:bodyPr>
          <a:lstStyle/>
          <a:p>
            <a:endParaRPr lang="tr-TR" sz="3200" b="0" strike="noStrike" spc="-1">
              <a:latin typeface="Arial"/>
            </a:endParaRPr>
          </a:p>
        </p:txBody>
      </p:sp>
      <p:sp>
        <p:nvSpPr>
          <p:cNvPr id="28" name="PlaceHolder 3"/>
          <p:cNvSpPr>
            <a:spLocks noGrp="1"/>
          </p:cNvSpPr>
          <p:nvPr>
            <p:ph type="body"/>
          </p:nvPr>
        </p:nvSpPr>
        <p:spPr>
          <a:xfrm>
            <a:off x="12881160" y="8423640"/>
            <a:ext cx="11067480" cy="9959400"/>
          </a:xfrm>
          <a:prstGeom prst="rect">
            <a:avLst/>
          </a:prstGeom>
        </p:spPr>
        <p:txBody>
          <a:bodyPr lIns="0" tIns="0" rIns="0" bIns="0">
            <a:normAutofit/>
          </a:bodyPr>
          <a:lstStyle/>
          <a:p>
            <a:endParaRPr lang="tr-TR" sz="3200" b="0" strike="noStrike" spc="-1">
              <a:latin typeface="Arial"/>
            </a:endParaRPr>
          </a:p>
        </p:txBody>
      </p:sp>
      <p:sp>
        <p:nvSpPr>
          <p:cNvPr id="29" name="PlaceHolder 4"/>
          <p:cNvSpPr>
            <a:spLocks noGrp="1"/>
          </p:cNvSpPr>
          <p:nvPr>
            <p:ph type="body"/>
          </p:nvPr>
        </p:nvSpPr>
        <p:spPr>
          <a:xfrm>
            <a:off x="1260000" y="19329480"/>
            <a:ext cx="11067480" cy="9959400"/>
          </a:xfrm>
          <a:prstGeom prst="rect">
            <a:avLst/>
          </a:prstGeom>
        </p:spPr>
        <p:txBody>
          <a:bodyPr lIns="0" tIns="0" rIns="0" bIns="0">
            <a:normAutofit/>
          </a:bodyPr>
          <a:lstStyle/>
          <a:p>
            <a:endParaRPr lang="tr-TR" sz="3200" b="0" strike="noStrike" spc="-1">
              <a:latin typeface="Arial"/>
            </a:endParaRPr>
          </a:p>
        </p:txBody>
      </p:sp>
      <p:sp>
        <p:nvSpPr>
          <p:cNvPr id="30" name="PlaceHolder 5"/>
          <p:cNvSpPr>
            <a:spLocks noGrp="1"/>
          </p:cNvSpPr>
          <p:nvPr>
            <p:ph type="body"/>
          </p:nvPr>
        </p:nvSpPr>
        <p:spPr>
          <a:xfrm>
            <a:off x="12881160" y="19329480"/>
            <a:ext cx="11067480" cy="995940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60000" y="1436040"/>
            <a:ext cx="22679640" cy="6011280"/>
          </a:xfrm>
          <a:prstGeom prst="rect">
            <a:avLst/>
          </a:prstGeom>
        </p:spPr>
        <p:txBody>
          <a:bodyPr lIns="0" tIns="0" rIns="0" bIns="0" anchor="ctr">
            <a:spAutoFit/>
          </a:bodyPr>
          <a:lstStyle/>
          <a:p>
            <a:pPr algn="ctr"/>
            <a:endParaRPr lang="tr-TR" sz="4400" b="0" strike="noStrike" spc="-1">
              <a:latin typeface="Arial"/>
            </a:endParaRPr>
          </a:p>
        </p:txBody>
      </p:sp>
      <p:sp>
        <p:nvSpPr>
          <p:cNvPr id="32" name="PlaceHolder 2"/>
          <p:cNvSpPr>
            <a:spLocks noGrp="1"/>
          </p:cNvSpPr>
          <p:nvPr>
            <p:ph type="body"/>
          </p:nvPr>
        </p:nvSpPr>
        <p:spPr>
          <a:xfrm>
            <a:off x="1260000" y="8423640"/>
            <a:ext cx="7302600" cy="9959400"/>
          </a:xfrm>
          <a:prstGeom prst="rect">
            <a:avLst/>
          </a:prstGeom>
        </p:spPr>
        <p:txBody>
          <a:bodyPr lIns="0" tIns="0" rIns="0" bIns="0">
            <a:normAutofit/>
          </a:bodyPr>
          <a:lstStyle/>
          <a:p>
            <a:endParaRPr lang="tr-TR" sz="3200" b="0" strike="noStrike" spc="-1">
              <a:latin typeface="Arial"/>
            </a:endParaRPr>
          </a:p>
        </p:txBody>
      </p:sp>
      <p:sp>
        <p:nvSpPr>
          <p:cNvPr id="33" name="PlaceHolder 3"/>
          <p:cNvSpPr>
            <a:spLocks noGrp="1"/>
          </p:cNvSpPr>
          <p:nvPr>
            <p:ph type="body"/>
          </p:nvPr>
        </p:nvSpPr>
        <p:spPr>
          <a:xfrm>
            <a:off x="8928000" y="8423640"/>
            <a:ext cx="7302600" cy="9959400"/>
          </a:xfrm>
          <a:prstGeom prst="rect">
            <a:avLst/>
          </a:prstGeom>
        </p:spPr>
        <p:txBody>
          <a:bodyPr lIns="0" tIns="0" rIns="0" bIns="0">
            <a:normAutofit/>
          </a:bodyPr>
          <a:lstStyle/>
          <a:p>
            <a:endParaRPr lang="tr-TR" sz="3200" b="0" strike="noStrike" spc="-1">
              <a:latin typeface="Arial"/>
            </a:endParaRPr>
          </a:p>
        </p:txBody>
      </p:sp>
      <p:sp>
        <p:nvSpPr>
          <p:cNvPr id="34" name="PlaceHolder 4"/>
          <p:cNvSpPr>
            <a:spLocks noGrp="1"/>
          </p:cNvSpPr>
          <p:nvPr>
            <p:ph type="body"/>
          </p:nvPr>
        </p:nvSpPr>
        <p:spPr>
          <a:xfrm>
            <a:off x="16596360" y="8423640"/>
            <a:ext cx="7302600" cy="9959400"/>
          </a:xfrm>
          <a:prstGeom prst="rect">
            <a:avLst/>
          </a:prstGeom>
        </p:spPr>
        <p:txBody>
          <a:bodyPr lIns="0" tIns="0" rIns="0" bIns="0">
            <a:normAutofit/>
          </a:bodyPr>
          <a:lstStyle/>
          <a:p>
            <a:endParaRPr lang="tr-TR" sz="3200" b="0" strike="noStrike" spc="-1">
              <a:latin typeface="Arial"/>
            </a:endParaRPr>
          </a:p>
        </p:txBody>
      </p:sp>
      <p:sp>
        <p:nvSpPr>
          <p:cNvPr id="35" name="PlaceHolder 5"/>
          <p:cNvSpPr>
            <a:spLocks noGrp="1"/>
          </p:cNvSpPr>
          <p:nvPr>
            <p:ph type="body"/>
          </p:nvPr>
        </p:nvSpPr>
        <p:spPr>
          <a:xfrm>
            <a:off x="1260000" y="19329480"/>
            <a:ext cx="7302600" cy="9959400"/>
          </a:xfrm>
          <a:prstGeom prst="rect">
            <a:avLst/>
          </a:prstGeom>
        </p:spPr>
        <p:txBody>
          <a:bodyPr lIns="0" tIns="0" rIns="0" bIns="0">
            <a:normAutofit/>
          </a:bodyPr>
          <a:lstStyle/>
          <a:p>
            <a:endParaRPr lang="tr-TR" sz="3200" b="0" strike="noStrike" spc="-1">
              <a:latin typeface="Arial"/>
            </a:endParaRPr>
          </a:p>
        </p:txBody>
      </p:sp>
      <p:sp>
        <p:nvSpPr>
          <p:cNvPr id="36" name="PlaceHolder 6"/>
          <p:cNvSpPr>
            <a:spLocks noGrp="1"/>
          </p:cNvSpPr>
          <p:nvPr>
            <p:ph type="body"/>
          </p:nvPr>
        </p:nvSpPr>
        <p:spPr>
          <a:xfrm>
            <a:off x="8928000" y="19329480"/>
            <a:ext cx="7302600" cy="9959400"/>
          </a:xfrm>
          <a:prstGeom prst="rect">
            <a:avLst/>
          </a:prstGeom>
        </p:spPr>
        <p:txBody>
          <a:bodyPr lIns="0" tIns="0" rIns="0" bIns="0">
            <a:normAutofit/>
          </a:bodyPr>
          <a:lstStyle/>
          <a:p>
            <a:endParaRPr lang="tr-TR" sz="3200" b="0" strike="noStrike" spc="-1">
              <a:latin typeface="Arial"/>
            </a:endParaRPr>
          </a:p>
        </p:txBody>
      </p:sp>
      <p:sp>
        <p:nvSpPr>
          <p:cNvPr id="37" name="PlaceHolder 7"/>
          <p:cNvSpPr>
            <a:spLocks noGrp="1"/>
          </p:cNvSpPr>
          <p:nvPr>
            <p:ph type="body"/>
          </p:nvPr>
        </p:nvSpPr>
        <p:spPr>
          <a:xfrm>
            <a:off x="16596360" y="19329480"/>
            <a:ext cx="7302600" cy="995940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60000" y="1436040"/>
            <a:ext cx="22679640" cy="6011280"/>
          </a:xfrm>
          <a:prstGeom prst="rect">
            <a:avLst/>
          </a:prstGeom>
        </p:spPr>
        <p:txBody>
          <a:bodyPr lIns="0" tIns="0" rIns="0" bIns="0" anchor="ctr">
            <a:spAutoFit/>
          </a:bodyPr>
          <a:lstStyle/>
          <a:p>
            <a:pPr algn="ctr"/>
            <a:endParaRPr lang="tr-TR" sz="4400" b="0" strike="noStrike" spc="-1">
              <a:latin typeface="Arial"/>
            </a:endParaRPr>
          </a:p>
        </p:txBody>
      </p:sp>
      <p:sp>
        <p:nvSpPr>
          <p:cNvPr id="3" name="PlaceHolder 2"/>
          <p:cNvSpPr>
            <a:spLocks noGrp="1"/>
          </p:cNvSpPr>
          <p:nvPr>
            <p:ph type="subTitle"/>
          </p:nvPr>
        </p:nvSpPr>
        <p:spPr>
          <a:xfrm>
            <a:off x="1260000" y="8423640"/>
            <a:ext cx="22679640" cy="20879280"/>
          </a:xfrm>
          <a:prstGeom prst="rect">
            <a:avLst/>
          </a:prstGeom>
        </p:spPr>
        <p:txBody>
          <a:bodyPr lIns="0" tIns="0" rIns="0" bIns="0" anchor="ctr">
            <a:spAutoFit/>
          </a:bodyPr>
          <a:lstStyle/>
          <a:p>
            <a:pPr algn="ctr"/>
            <a:endParaRPr lang="tr-T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60000" y="1436040"/>
            <a:ext cx="22679640" cy="6011280"/>
          </a:xfrm>
          <a:prstGeom prst="rect">
            <a:avLst/>
          </a:prstGeom>
        </p:spPr>
        <p:txBody>
          <a:bodyPr lIns="0" tIns="0" rIns="0" bIns="0" anchor="ctr">
            <a:spAutoFit/>
          </a:bodyPr>
          <a:lstStyle/>
          <a:p>
            <a:pPr algn="ctr"/>
            <a:endParaRPr lang="tr-TR" sz="4400" b="0" strike="noStrike" spc="-1">
              <a:latin typeface="Arial"/>
            </a:endParaRPr>
          </a:p>
        </p:txBody>
      </p:sp>
      <p:sp>
        <p:nvSpPr>
          <p:cNvPr id="5" name="PlaceHolder 2"/>
          <p:cNvSpPr>
            <a:spLocks noGrp="1"/>
          </p:cNvSpPr>
          <p:nvPr>
            <p:ph type="body"/>
          </p:nvPr>
        </p:nvSpPr>
        <p:spPr>
          <a:xfrm>
            <a:off x="1260000" y="8423640"/>
            <a:ext cx="22679640" cy="2087928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60000" y="1436040"/>
            <a:ext cx="22679640" cy="6011280"/>
          </a:xfrm>
          <a:prstGeom prst="rect">
            <a:avLst/>
          </a:prstGeom>
        </p:spPr>
        <p:txBody>
          <a:bodyPr lIns="0" tIns="0" rIns="0" bIns="0" anchor="ctr">
            <a:spAutoFit/>
          </a:bodyPr>
          <a:lstStyle/>
          <a:p>
            <a:pPr algn="ctr"/>
            <a:endParaRPr lang="tr-TR" sz="4400" b="0" strike="noStrike" spc="-1">
              <a:latin typeface="Arial"/>
            </a:endParaRPr>
          </a:p>
        </p:txBody>
      </p:sp>
      <p:sp>
        <p:nvSpPr>
          <p:cNvPr id="7" name="PlaceHolder 2"/>
          <p:cNvSpPr>
            <a:spLocks noGrp="1"/>
          </p:cNvSpPr>
          <p:nvPr>
            <p:ph type="body"/>
          </p:nvPr>
        </p:nvSpPr>
        <p:spPr>
          <a:xfrm>
            <a:off x="1260000" y="8423640"/>
            <a:ext cx="11067480" cy="20879280"/>
          </a:xfrm>
          <a:prstGeom prst="rect">
            <a:avLst/>
          </a:prstGeom>
        </p:spPr>
        <p:txBody>
          <a:bodyPr lIns="0" tIns="0" rIns="0" bIns="0">
            <a:normAutofit/>
          </a:bodyPr>
          <a:lstStyle/>
          <a:p>
            <a:endParaRPr lang="tr-TR" sz="3200" b="0" strike="noStrike" spc="-1">
              <a:latin typeface="Arial"/>
            </a:endParaRPr>
          </a:p>
        </p:txBody>
      </p:sp>
      <p:sp>
        <p:nvSpPr>
          <p:cNvPr id="8" name="PlaceHolder 3"/>
          <p:cNvSpPr>
            <a:spLocks noGrp="1"/>
          </p:cNvSpPr>
          <p:nvPr>
            <p:ph type="body"/>
          </p:nvPr>
        </p:nvSpPr>
        <p:spPr>
          <a:xfrm>
            <a:off x="12881160" y="8423640"/>
            <a:ext cx="11067480" cy="2087928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60000" y="1436040"/>
            <a:ext cx="22679640" cy="6011280"/>
          </a:xfrm>
          <a:prstGeom prst="rect">
            <a:avLst/>
          </a:prstGeom>
        </p:spPr>
        <p:txBody>
          <a:bodyPr lIns="0" tIns="0" rIns="0" bIns="0" anchor="ctr">
            <a:spAutoFit/>
          </a:bodyPr>
          <a:lstStyle/>
          <a:p>
            <a:pPr algn="ctr"/>
            <a:endParaRPr lang="tr-T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60000" y="1436040"/>
            <a:ext cx="22679640" cy="27866160"/>
          </a:xfrm>
          <a:prstGeom prst="rect">
            <a:avLst/>
          </a:prstGeom>
        </p:spPr>
        <p:txBody>
          <a:bodyPr lIns="0" tIns="0" rIns="0" bIns="0" anchor="ctr">
            <a:spAutoFit/>
          </a:bodyPr>
          <a:lstStyle/>
          <a:p>
            <a:pPr algn="ctr"/>
            <a:endParaRPr lang="tr-T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60000" y="1436040"/>
            <a:ext cx="22679640" cy="6011280"/>
          </a:xfrm>
          <a:prstGeom prst="rect">
            <a:avLst/>
          </a:prstGeom>
        </p:spPr>
        <p:txBody>
          <a:bodyPr lIns="0" tIns="0" rIns="0" bIns="0" anchor="ctr">
            <a:spAutoFit/>
          </a:bodyPr>
          <a:lstStyle/>
          <a:p>
            <a:pPr algn="ctr"/>
            <a:endParaRPr lang="tr-TR" sz="4400" b="0" strike="noStrike" spc="-1">
              <a:latin typeface="Arial"/>
            </a:endParaRPr>
          </a:p>
        </p:txBody>
      </p:sp>
      <p:sp>
        <p:nvSpPr>
          <p:cNvPr id="12" name="PlaceHolder 2"/>
          <p:cNvSpPr>
            <a:spLocks noGrp="1"/>
          </p:cNvSpPr>
          <p:nvPr>
            <p:ph type="body"/>
          </p:nvPr>
        </p:nvSpPr>
        <p:spPr>
          <a:xfrm>
            <a:off x="1260000" y="8423640"/>
            <a:ext cx="11067480" cy="9959400"/>
          </a:xfrm>
          <a:prstGeom prst="rect">
            <a:avLst/>
          </a:prstGeom>
        </p:spPr>
        <p:txBody>
          <a:bodyPr lIns="0" tIns="0" rIns="0" bIns="0">
            <a:normAutofit/>
          </a:bodyPr>
          <a:lstStyle/>
          <a:p>
            <a:endParaRPr lang="tr-TR" sz="3200" b="0" strike="noStrike" spc="-1">
              <a:latin typeface="Arial"/>
            </a:endParaRPr>
          </a:p>
        </p:txBody>
      </p:sp>
      <p:sp>
        <p:nvSpPr>
          <p:cNvPr id="13" name="PlaceHolder 3"/>
          <p:cNvSpPr>
            <a:spLocks noGrp="1"/>
          </p:cNvSpPr>
          <p:nvPr>
            <p:ph type="body"/>
          </p:nvPr>
        </p:nvSpPr>
        <p:spPr>
          <a:xfrm>
            <a:off x="12881160" y="8423640"/>
            <a:ext cx="11067480" cy="20879280"/>
          </a:xfrm>
          <a:prstGeom prst="rect">
            <a:avLst/>
          </a:prstGeom>
        </p:spPr>
        <p:txBody>
          <a:bodyPr lIns="0" tIns="0" rIns="0" bIns="0">
            <a:normAutofit/>
          </a:bodyPr>
          <a:lstStyle/>
          <a:p>
            <a:endParaRPr lang="tr-TR" sz="3200" b="0" strike="noStrike" spc="-1">
              <a:latin typeface="Arial"/>
            </a:endParaRPr>
          </a:p>
        </p:txBody>
      </p:sp>
      <p:sp>
        <p:nvSpPr>
          <p:cNvPr id="14" name="PlaceHolder 4"/>
          <p:cNvSpPr>
            <a:spLocks noGrp="1"/>
          </p:cNvSpPr>
          <p:nvPr>
            <p:ph type="body"/>
          </p:nvPr>
        </p:nvSpPr>
        <p:spPr>
          <a:xfrm>
            <a:off x="1260000" y="19329480"/>
            <a:ext cx="11067480" cy="995940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60000" y="1436040"/>
            <a:ext cx="22679640" cy="6011280"/>
          </a:xfrm>
          <a:prstGeom prst="rect">
            <a:avLst/>
          </a:prstGeom>
        </p:spPr>
        <p:txBody>
          <a:bodyPr lIns="0" tIns="0" rIns="0" bIns="0" anchor="ctr">
            <a:spAutoFit/>
          </a:bodyPr>
          <a:lstStyle/>
          <a:p>
            <a:pPr algn="ctr"/>
            <a:endParaRPr lang="tr-TR" sz="4400" b="0" strike="noStrike" spc="-1">
              <a:latin typeface="Arial"/>
            </a:endParaRPr>
          </a:p>
        </p:txBody>
      </p:sp>
      <p:sp>
        <p:nvSpPr>
          <p:cNvPr id="16" name="PlaceHolder 2"/>
          <p:cNvSpPr>
            <a:spLocks noGrp="1"/>
          </p:cNvSpPr>
          <p:nvPr>
            <p:ph type="body"/>
          </p:nvPr>
        </p:nvSpPr>
        <p:spPr>
          <a:xfrm>
            <a:off x="1260000" y="8423640"/>
            <a:ext cx="11067480" cy="20879280"/>
          </a:xfrm>
          <a:prstGeom prst="rect">
            <a:avLst/>
          </a:prstGeom>
        </p:spPr>
        <p:txBody>
          <a:bodyPr lIns="0" tIns="0" rIns="0" bIns="0">
            <a:normAutofit/>
          </a:bodyPr>
          <a:lstStyle/>
          <a:p>
            <a:endParaRPr lang="tr-TR" sz="3200" b="0" strike="noStrike" spc="-1">
              <a:latin typeface="Arial"/>
            </a:endParaRPr>
          </a:p>
        </p:txBody>
      </p:sp>
      <p:sp>
        <p:nvSpPr>
          <p:cNvPr id="17" name="PlaceHolder 3"/>
          <p:cNvSpPr>
            <a:spLocks noGrp="1"/>
          </p:cNvSpPr>
          <p:nvPr>
            <p:ph type="body"/>
          </p:nvPr>
        </p:nvSpPr>
        <p:spPr>
          <a:xfrm>
            <a:off x="12881160" y="8423640"/>
            <a:ext cx="11067480" cy="9959400"/>
          </a:xfrm>
          <a:prstGeom prst="rect">
            <a:avLst/>
          </a:prstGeom>
        </p:spPr>
        <p:txBody>
          <a:bodyPr lIns="0" tIns="0" rIns="0" bIns="0">
            <a:normAutofit/>
          </a:bodyPr>
          <a:lstStyle/>
          <a:p>
            <a:endParaRPr lang="tr-TR" sz="3200" b="0" strike="noStrike" spc="-1">
              <a:latin typeface="Arial"/>
            </a:endParaRPr>
          </a:p>
        </p:txBody>
      </p:sp>
      <p:sp>
        <p:nvSpPr>
          <p:cNvPr id="18" name="PlaceHolder 4"/>
          <p:cNvSpPr>
            <a:spLocks noGrp="1"/>
          </p:cNvSpPr>
          <p:nvPr>
            <p:ph type="body"/>
          </p:nvPr>
        </p:nvSpPr>
        <p:spPr>
          <a:xfrm>
            <a:off x="12881160" y="19329480"/>
            <a:ext cx="11067480" cy="995940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60000" y="1436040"/>
            <a:ext cx="22679640" cy="6011280"/>
          </a:xfrm>
          <a:prstGeom prst="rect">
            <a:avLst/>
          </a:prstGeom>
        </p:spPr>
        <p:txBody>
          <a:bodyPr lIns="0" tIns="0" rIns="0" bIns="0" anchor="ctr">
            <a:spAutoFit/>
          </a:bodyPr>
          <a:lstStyle/>
          <a:p>
            <a:pPr algn="ctr"/>
            <a:endParaRPr lang="tr-TR" sz="4400" b="0" strike="noStrike" spc="-1">
              <a:latin typeface="Arial"/>
            </a:endParaRPr>
          </a:p>
        </p:txBody>
      </p:sp>
      <p:sp>
        <p:nvSpPr>
          <p:cNvPr id="20" name="PlaceHolder 2"/>
          <p:cNvSpPr>
            <a:spLocks noGrp="1"/>
          </p:cNvSpPr>
          <p:nvPr>
            <p:ph type="body"/>
          </p:nvPr>
        </p:nvSpPr>
        <p:spPr>
          <a:xfrm>
            <a:off x="1260000" y="8423640"/>
            <a:ext cx="11067480" cy="9959400"/>
          </a:xfrm>
          <a:prstGeom prst="rect">
            <a:avLst/>
          </a:prstGeom>
        </p:spPr>
        <p:txBody>
          <a:bodyPr lIns="0" tIns="0" rIns="0" bIns="0">
            <a:normAutofit/>
          </a:bodyPr>
          <a:lstStyle/>
          <a:p>
            <a:endParaRPr lang="tr-TR" sz="3200" b="0" strike="noStrike" spc="-1">
              <a:latin typeface="Arial"/>
            </a:endParaRPr>
          </a:p>
        </p:txBody>
      </p:sp>
      <p:sp>
        <p:nvSpPr>
          <p:cNvPr id="21" name="PlaceHolder 3"/>
          <p:cNvSpPr>
            <a:spLocks noGrp="1"/>
          </p:cNvSpPr>
          <p:nvPr>
            <p:ph type="body"/>
          </p:nvPr>
        </p:nvSpPr>
        <p:spPr>
          <a:xfrm>
            <a:off x="12881160" y="8423640"/>
            <a:ext cx="11067480" cy="9959400"/>
          </a:xfrm>
          <a:prstGeom prst="rect">
            <a:avLst/>
          </a:prstGeom>
        </p:spPr>
        <p:txBody>
          <a:bodyPr lIns="0" tIns="0" rIns="0" bIns="0">
            <a:normAutofit/>
          </a:bodyPr>
          <a:lstStyle/>
          <a:p>
            <a:endParaRPr lang="tr-TR" sz="3200" b="0" strike="noStrike" spc="-1">
              <a:latin typeface="Arial"/>
            </a:endParaRPr>
          </a:p>
        </p:txBody>
      </p:sp>
      <p:sp>
        <p:nvSpPr>
          <p:cNvPr id="22" name="PlaceHolder 4"/>
          <p:cNvSpPr>
            <a:spLocks noGrp="1"/>
          </p:cNvSpPr>
          <p:nvPr>
            <p:ph type="body"/>
          </p:nvPr>
        </p:nvSpPr>
        <p:spPr>
          <a:xfrm>
            <a:off x="1260000" y="19329480"/>
            <a:ext cx="22679640" cy="995940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60000" y="1436040"/>
            <a:ext cx="22679640" cy="6011280"/>
          </a:xfrm>
          <a:prstGeom prst="rect">
            <a:avLst/>
          </a:prstGeom>
        </p:spPr>
        <p:txBody>
          <a:bodyPr lIns="0" tIns="0" rIns="0" bIns="0" anchor="ctr">
            <a:noAutofit/>
          </a:bodyPr>
          <a:lstStyle/>
          <a:p>
            <a:pPr algn="ctr"/>
            <a:r>
              <a:rPr lang="tr-TR" sz="4400" b="0" strike="noStrike" spc="-1">
                <a:latin typeface="Arial"/>
              </a:rPr>
              <a:t>Ana başlık metnini düzenlemek için tıklayın</a:t>
            </a:r>
          </a:p>
        </p:txBody>
      </p:sp>
      <p:sp>
        <p:nvSpPr>
          <p:cNvPr id="3" name="PlaceHolder 2"/>
          <p:cNvSpPr>
            <a:spLocks noGrp="1"/>
          </p:cNvSpPr>
          <p:nvPr>
            <p:ph type="body"/>
          </p:nvPr>
        </p:nvSpPr>
        <p:spPr>
          <a:xfrm>
            <a:off x="1260000" y="8423640"/>
            <a:ext cx="22679640" cy="20879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tr-TR" sz="3200" b="0" strike="noStrike" spc="-1">
                <a:latin typeface="Arial"/>
              </a:rPr>
              <a:t>Anahat metninin biçimini düzenlemek için tıklayın</a:t>
            </a:r>
          </a:p>
          <a:p>
            <a:pPr marL="864000" lvl="1" indent="-324000">
              <a:spcBef>
                <a:spcPts val="1134"/>
              </a:spcBef>
              <a:buClr>
                <a:srgbClr val="000000"/>
              </a:buClr>
              <a:buSzPct val="75000"/>
              <a:buFont typeface="Symbol" charset="2"/>
              <a:buChar char=""/>
            </a:pPr>
            <a:r>
              <a:rPr lang="tr-TR" sz="2800" b="0" strike="noStrike" spc="-1">
                <a:latin typeface="Arial"/>
              </a:rPr>
              <a:t>İkinci Anahat Düzeyi</a:t>
            </a:r>
          </a:p>
          <a:p>
            <a:pPr marL="1296000" lvl="2" indent="-288000">
              <a:spcBef>
                <a:spcPts val="850"/>
              </a:spcBef>
              <a:buClr>
                <a:srgbClr val="000000"/>
              </a:buClr>
              <a:buSzPct val="45000"/>
              <a:buFont typeface="Wingdings" charset="2"/>
              <a:buChar char=""/>
            </a:pPr>
            <a:r>
              <a:rPr lang="tr-TR" sz="2400" b="0" strike="noStrike" spc="-1">
                <a:latin typeface="Arial"/>
              </a:rPr>
              <a:t>Üçüncü Anahat Düzeyi</a:t>
            </a:r>
          </a:p>
          <a:p>
            <a:pPr marL="1728000" lvl="3" indent="-216000">
              <a:spcBef>
                <a:spcPts val="567"/>
              </a:spcBef>
              <a:buClr>
                <a:srgbClr val="000000"/>
              </a:buClr>
              <a:buSzPct val="75000"/>
              <a:buFont typeface="Symbol" charset="2"/>
              <a:buChar char=""/>
            </a:pPr>
            <a:r>
              <a:rPr lang="tr-TR" sz="2000" b="0" strike="noStrike" spc="-1">
                <a:latin typeface="Arial"/>
              </a:rPr>
              <a:t>Dördüncü Anahat Düzeyi</a:t>
            </a:r>
          </a:p>
          <a:p>
            <a:pPr marL="2160000" lvl="4" indent="-216000">
              <a:spcBef>
                <a:spcPts val="283"/>
              </a:spcBef>
              <a:buClr>
                <a:srgbClr val="000000"/>
              </a:buClr>
              <a:buSzPct val="45000"/>
              <a:buFont typeface="Wingdings" charset="2"/>
              <a:buChar char=""/>
            </a:pPr>
            <a:r>
              <a:rPr lang="tr-TR" sz="2000" b="0" strike="noStrike" spc="-1">
                <a:latin typeface="Arial"/>
              </a:rPr>
              <a:t>Beşinci Anahat Düzeyi</a:t>
            </a:r>
          </a:p>
          <a:p>
            <a:pPr marL="2592000" lvl="5" indent="-216000">
              <a:spcBef>
                <a:spcPts val="283"/>
              </a:spcBef>
              <a:buClr>
                <a:srgbClr val="000000"/>
              </a:buClr>
              <a:buSzPct val="45000"/>
              <a:buFont typeface="Wingdings" charset="2"/>
              <a:buChar char=""/>
            </a:pPr>
            <a:r>
              <a:rPr lang="tr-TR" sz="2000" b="0" strike="noStrike" spc="-1">
                <a:latin typeface="Arial"/>
              </a:rPr>
              <a:t>Altıncı Anahat Düzeyi</a:t>
            </a:r>
          </a:p>
          <a:p>
            <a:pPr marL="3024000" lvl="6" indent="-216000">
              <a:spcBef>
                <a:spcPts val="283"/>
              </a:spcBef>
              <a:buClr>
                <a:srgbClr val="000000"/>
              </a:buClr>
              <a:buSzPct val="45000"/>
              <a:buFont typeface="Wingdings" charset="2"/>
              <a:buChar char=""/>
            </a:pPr>
            <a:r>
              <a:rPr lang="tr-TR" sz="2000" b="0" strike="noStrike" spc="-1">
                <a:latin typeface="Arial"/>
              </a:rPr>
              <a:t>Yedinci Anahat Düzeyi</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Resim 15">
            <a:extLst>
              <a:ext uri="{FF2B5EF4-FFF2-40B4-BE49-F238E27FC236}">
                <a16:creationId xmlns:a16="http://schemas.microsoft.com/office/drawing/2014/main" id="{8A67DF7B-EA18-46F6-8766-3386817E938E}"/>
              </a:ext>
            </a:extLst>
          </p:cNvPr>
          <p:cNvPicPr>
            <a:picLocks noChangeAspect="1"/>
          </p:cNvPicPr>
          <p:nvPr/>
        </p:nvPicPr>
        <p:blipFill>
          <a:blip r:embed="rId2"/>
          <a:stretch>
            <a:fillRect/>
          </a:stretch>
        </p:blipFill>
        <p:spPr>
          <a:xfrm>
            <a:off x="-1" y="5824038"/>
            <a:ext cx="25199976" cy="1668842"/>
          </a:xfrm>
          <a:prstGeom prst="rect">
            <a:avLst/>
          </a:prstGeom>
        </p:spPr>
      </p:pic>
      <p:sp>
        <p:nvSpPr>
          <p:cNvPr id="38" name="CustomShape 1"/>
          <p:cNvSpPr/>
          <p:nvPr/>
        </p:nvSpPr>
        <p:spPr>
          <a:xfrm>
            <a:off x="3952568" y="3116521"/>
            <a:ext cx="20382271"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tr-TR" sz="4000" b="1" spc="-1" dirty="0">
                <a:solidFill>
                  <a:srgbClr val="000000"/>
                </a:solidFill>
                <a:latin typeface="Times New Roman"/>
              </a:rPr>
              <a:t>GÖRÜNTÜ İŞLEME TABANLI GERÇEK ZAMANLI İNSAN KİTLESİ KONTROL SİSTEMİ</a:t>
            </a:r>
          </a:p>
        </p:txBody>
      </p:sp>
      <p:sp>
        <p:nvSpPr>
          <p:cNvPr id="39" name="CustomShape 2"/>
          <p:cNvSpPr/>
          <p:nvPr/>
        </p:nvSpPr>
        <p:spPr>
          <a:xfrm>
            <a:off x="4527508" y="4563922"/>
            <a:ext cx="18430966" cy="6756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80340" algn="ctr">
              <a:spcAft>
                <a:spcPts val="800"/>
              </a:spcAft>
            </a:pPr>
            <a:r>
              <a:rPr lang="en-US" sz="3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REAL-TIME CROWD CONTROL SYSTEM BASED ON IMAGE PROCESSING</a:t>
            </a:r>
            <a:endParaRPr lang="tr-TR" sz="3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 name="CustomShape 3"/>
          <p:cNvSpPr/>
          <p:nvPr/>
        </p:nvSpPr>
        <p:spPr>
          <a:xfrm>
            <a:off x="4978583" y="1083863"/>
            <a:ext cx="15868440" cy="18144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tr-TR" sz="2800" b="0" strike="noStrike" spc="-1" dirty="0">
                <a:solidFill>
                  <a:srgbClr val="000000"/>
                </a:solidFill>
                <a:latin typeface="Times New Roman"/>
                <a:ea typeface="DejaVu Sans"/>
              </a:rPr>
              <a:t>T.C. </a:t>
            </a:r>
            <a:endParaRPr lang="tr-TR" sz="2800" b="0" strike="noStrike" spc="-1" dirty="0">
              <a:latin typeface="Arial"/>
            </a:endParaRPr>
          </a:p>
          <a:p>
            <a:pPr algn="ctr">
              <a:lnSpc>
                <a:spcPct val="100000"/>
              </a:lnSpc>
            </a:pPr>
            <a:r>
              <a:rPr lang="tr-TR" sz="2800" b="0" strike="noStrike" spc="-1" dirty="0">
                <a:solidFill>
                  <a:srgbClr val="000000"/>
                </a:solidFill>
                <a:latin typeface="Times New Roman"/>
                <a:ea typeface="DejaVu Sans"/>
              </a:rPr>
              <a:t>EGE ÜNİVERSİTESİ MÜHENDİSLİK FAKÜLTESİ </a:t>
            </a:r>
            <a:endParaRPr lang="tr-TR" sz="2800" b="0" strike="noStrike" spc="-1" dirty="0">
              <a:latin typeface="Arial"/>
            </a:endParaRPr>
          </a:p>
          <a:p>
            <a:pPr algn="ctr">
              <a:lnSpc>
                <a:spcPct val="100000"/>
              </a:lnSpc>
            </a:pPr>
            <a:r>
              <a:rPr lang="tr-TR" sz="2800" b="0" strike="noStrike" spc="-1" dirty="0">
                <a:solidFill>
                  <a:srgbClr val="000000"/>
                </a:solidFill>
                <a:latin typeface="Times New Roman"/>
                <a:ea typeface="DejaVu Sans"/>
              </a:rPr>
              <a:t>ELEKTRİK – ELEKTRONİK MÜHENDİSLİĞİ BÖLÜMÜ </a:t>
            </a:r>
            <a:endParaRPr lang="tr-TR" sz="2800" b="0" strike="noStrike" spc="-1" dirty="0">
              <a:latin typeface="Arial"/>
            </a:endParaRPr>
          </a:p>
          <a:p>
            <a:pPr algn="ctr">
              <a:lnSpc>
                <a:spcPct val="100000"/>
              </a:lnSpc>
            </a:pPr>
            <a:r>
              <a:rPr lang="tr-TR" sz="2800" b="0" strike="noStrike" spc="-1" dirty="0">
                <a:solidFill>
                  <a:srgbClr val="000000"/>
                </a:solidFill>
                <a:latin typeface="Times New Roman"/>
                <a:ea typeface="DejaVu Sans"/>
              </a:rPr>
              <a:t>2019-2020 ÖĞRETİM YILI LİSANS BİTİRME PROJESİ  </a:t>
            </a:r>
            <a:endParaRPr lang="tr-TR" sz="2800" b="0" strike="noStrike" spc="-1" dirty="0">
              <a:latin typeface="Arial"/>
            </a:endParaRPr>
          </a:p>
        </p:txBody>
      </p:sp>
      <p:sp>
        <p:nvSpPr>
          <p:cNvPr id="41" name="CustomShape 4"/>
          <p:cNvSpPr/>
          <p:nvPr/>
        </p:nvSpPr>
        <p:spPr>
          <a:xfrm>
            <a:off x="1304024" y="6045022"/>
            <a:ext cx="892188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tr-TR" sz="3600" strike="noStrike" spc="-1" dirty="0">
                <a:solidFill>
                  <a:schemeClr val="bg1"/>
                </a:solidFill>
                <a:latin typeface="Times New Roman"/>
                <a:ea typeface="DejaVu Sans"/>
              </a:rPr>
              <a:t>			</a:t>
            </a:r>
            <a:r>
              <a:rPr lang="tr-TR" sz="3600" spc="-1" dirty="0">
                <a:solidFill>
                  <a:schemeClr val="bg1"/>
                </a:solidFill>
                <a:latin typeface="Times New Roman"/>
                <a:ea typeface="DejaVu Sans"/>
              </a:rPr>
              <a:t>Caner YILDIRIM</a:t>
            </a:r>
            <a:endParaRPr lang="tr-TR" sz="3600" strike="noStrike" spc="-1" dirty="0">
              <a:solidFill>
                <a:schemeClr val="bg1"/>
              </a:solidFill>
              <a:latin typeface="Arial"/>
            </a:endParaRPr>
          </a:p>
          <a:p>
            <a:pPr algn="just">
              <a:lnSpc>
                <a:spcPct val="100000"/>
              </a:lnSpc>
            </a:pPr>
            <a:r>
              <a:rPr lang="tr-TR" sz="3600" strike="noStrike" spc="-1" dirty="0">
                <a:solidFill>
                  <a:schemeClr val="bg1"/>
                </a:solidFill>
                <a:latin typeface="Times New Roman"/>
                <a:ea typeface="DejaVu Sans"/>
              </a:rPr>
              <a:t>        		</a:t>
            </a:r>
            <a:r>
              <a:rPr lang="tr-TR" sz="3600" spc="-1" dirty="0">
                <a:solidFill>
                  <a:schemeClr val="bg1"/>
                </a:solidFill>
                <a:latin typeface="Times New Roman"/>
                <a:ea typeface="DejaVu Sans"/>
              </a:rPr>
              <a:t>caneryldrim</a:t>
            </a:r>
            <a:r>
              <a:rPr lang="tr-TR" sz="3600" strike="noStrike" spc="-1" dirty="0">
                <a:solidFill>
                  <a:schemeClr val="bg1"/>
                </a:solidFill>
                <a:latin typeface="Times New Roman"/>
                <a:ea typeface="DejaVu Sans"/>
              </a:rPr>
              <a:t>@gmail.com </a:t>
            </a:r>
            <a:endParaRPr lang="tr-TR" sz="3600" strike="noStrike" spc="-1" dirty="0">
              <a:solidFill>
                <a:schemeClr val="bg1"/>
              </a:solidFill>
              <a:latin typeface="Arial"/>
            </a:endParaRPr>
          </a:p>
          <a:p>
            <a:pPr algn="just">
              <a:lnSpc>
                <a:spcPct val="100000"/>
              </a:lnSpc>
            </a:pPr>
            <a:endParaRPr lang="tr-TR" sz="3600" strike="noStrike" spc="-1" dirty="0">
              <a:solidFill>
                <a:schemeClr val="bg1"/>
              </a:solidFill>
              <a:latin typeface="Arial"/>
            </a:endParaRPr>
          </a:p>
        </p:txBody>
      </p:sp>
      <p:sp>
        <p:nvSpPr>
          <p:cNvPr id="42" name="CustomShape 5"/>
          <p:cNvSpPr/>
          <p:nvPr/>
        </p:nvSpPr>
        <p:spPr>
          <a:xfrm>
            <a:off x="9211847" y="6042404"/>
            <a:ext cx="677628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tr-TR" sz="3600" strike="noStrike" spc="-1" dirty="0">
                <a:solidFill>
                  <a:schemeClr val="bg1"/>
                </a:solidFill>
                <a:latin typeface="Times New Roman"/>
                <a:ea typeface="DejaVu Sans"/>
              </a:rPr>
              <a:t>Proje Danışmanı</a:t>
            </a:r>
            <a:endParaRPr lang="tr-TR" sz="3600" strike="noStrike" spc="-1" dirty="0">
              <a:solidFill>
                <a:schemeClr val="bg1"/>
              </a:solidFill>
              <a:latin typeface="Arial"/>
            </a:endParaRPr>
          </a:p>
          <a:p>
            <a:pPr algn="ctr">
              <a:lnSpc>
                <a:spcPct val="100000"/>
              </a:lnSpc>
            </a:pPr>
            <a:r>
              <a:rPr lang="tr-TR" sz="3600" spc="-1" dirty="0" err="1">
                <a:solidFill>
                  <a:schemeClr val="bg1"/>
                </a:solidFill>
                <a:latin typeface="Times New Roman"/>
                <a:ea typeface="DejaVu Sans"/>
              </a:rPr>
              <a:t>Dr.Öğr.Üyesi</a:t>
            </a:r>
            <a:r>
              <a:rPr lang="tr-TR" sz="3600" spc="-1" dirty="0">
                <a:solidFill>
                  <a:schemeClr val="bg1"/>
                </a:solidFill>
                <a:latin typeface="Times New Roman"/>
                <a:ea typeface="DejaVu Sans"/>
              </a:rPr>
              <a:t> Erkan Zeki ENGİN</a:t>
            </a:r>
            <a:endParaRPr lang="tr-TR" sz="3600" strike="noStrike" spc="-1" dirty="0">
              <a:solidFill>
                <a:schemeClr val="bg1"/>
              </a:solidFill>
              <a:latin typeface="Arial"/>
            </a:endParaRPr>
          </a:p>
          <a:p>
            <a:pPr algn="ctr">
              <a:lnSpc>
                <a:spcPct val="100000"/>
              </a:lnSpc>
            </a:pPr>
            <a:r>
              <a:rPr lang="tr-TR" sz="4400" strike="noStrike" spc="-1" dirty="0">
                <a:solidFill>
                  <a:schemeClr val="bg1"/>
                </a:solidFill>
                <a:latin typeface="Times New Roman"/>
                <a:ea typeface="DejaVu Sans"/>
              </a:rPr>
              <a:t> </a:t>
            </a:r>
            <a:endParaRPr lang="tr-TR" sz="4400" strike="noStrike" spc="-1" dirty="0">
              <a:solidFill>
                <a:schemeClr val="bg1"/>
              </a:solidFill>
              <a:latin typeface="Arial"/>
            </a:endParaRPr>
          </a:p>
        </p:txBody>
      </p:sp>
      <p:sp>
        <p:nvSpPr>
          <p:cNvPr id="43" name="CustomShape 6"/>
          <p:cNvSpPr/>
          <p:nvPr/>
        </p:nvSpPr>
        <p:spPr>
          <a:xfrm>
            <a:off x="899280" y="7584120"/>
            <a:ext cx="11304360" cy="82777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tr-TR" sz="2800" b="1" strike="noStrike" spc="-1" dirty="0">
                <a:solidFill>
                  <a:srgbClr val="000000"/>
                </a:solidFill>
                <a:latin typeface="Times New Roman" panose="02020603050405020304" pitchFamily="18" charset="0"/>
                <a:ea typeface="DejaVu Sans"/>
                <a:cs typeface="Times New Roman" panose="02020603050405020304" pitchFamily="18" charset="0"/>
              </a:rPr>
              <a:t>Özet</a:t>
            </a:r>
            <a:endParaRPr lang="tr-TR" sz="2800" b="0" strike="noStrike" spc="-1" dirty="0">
              <a:latin typeface="Times New Roman" panose="02020603050405020304" pitchFamily="18" charset="0"/>
              <a:cs typeface="Times New Roman" panose="02020603050405020304" pitchFamily="18" charset="0"/>
            </a:endParaRPr>
          </a:p>
          <a:p>
            <a:pPr algn="just">
              <a:lnSpc>
                <a:spcPct val="100000"/>
              </a:lnSpc>
            </a:pPr>
            <a:r>
              <a:rPr lang="tr-TR" sz="2400" spc="-1" dirty="0">
                <a:solidFill>
                  <a:srgbClr val="000000"/>
                </a:solidFill>
                <a:latin typeface="Times New Roman" panose="02020603050405020304" pitchFamily="18" charset="0"/>
                <a:cs typeface="Times New Roman" panose="02020603050405020304" pitchFamily="18" charset="0"/>
              </a:rPr>
              <a:t>	Günümüzde her türlü veri ve bu verilerin doğru analiz edilip, kullanılması çok daha önem arz eden bir seviyeye ulaşmış durumdadır. Belirli bir alana giriş ve çıkış yapan kişileri sayabilen kamera sistemleri ise bu bağlamda önemi gittikçe artan bir veri sağlayıcı olarak görülebilir. 2020 ilk çeyreği ile ortaya çıkan ve yayılımı artan COVID-19 virüsü nedeniyle de belirli bir alandaki kişi yoğunluğunu takip etmenin önemi artarken bunu sağlayan sistemler maliyetli olmaları nedeniyle henüz yaygınlaşmamış durumdadır.</a:t>
            </a:r>
          </a:p>
          <a:p>
            <a:pPr algn="just">
              <a:lnSpc>
                <a:spcPct val="100000"/>
              </a:lnSpc>
            </a:pPr>
            <a:r>
              <a:rPr lang="tr-TR" sz="2400" spc="-1" dirty="0">
                <a:solidFill>
                  <a:srgbClr val="000000"/>
                </a:solidFill>
                <a:latin typeface="Times New Roman" panose="02020603050405020304" pitchFamily="18" charset="0"/>
                <a:cs typeface="Times New Roman" panose="02020603050405020304" pitchFamily="18" charset="0"/>
              </a:rPr>
              <a:t>	Bu projede belirli bir bölgedeki kişi yoğunluğunu takip edebilmek için bir alana giren ve çıkan kişileri tespit edip, toplam giriş ve toplam çıkış verilerini raporlayan ve standart bir CPU üzerinde gerçek zamanlı olarak çalışabilen bir sistem tasarlanmaktadır. Tasarımda özellikle düşük maliyet-düşük hata oranı gözetildi ve herhangi bir bölgeye kolayca uygulanabilir olması hedeflendi. </a:t>
            </a:r>
            <a:r>
              <a:rPr lang="tr-TR" sz="2400" spc="-1" dirty="0" err="1">
                <a:solidFill>
                  <a:srgbClr val="000000"/>
                </a:solidFill>
                <a:latin typeface="Times New Roman" panose="02020603050405020304" pitchFamily="18" charset="0"/>
                <a:cs typeface="Times New Roman" panose="02020603050405020304" pitchFamily="18" charset="0"/>
              </a:rPr>
              <a:t>Python</a:t>
            </a:r>
            <a:r>
              <a:rPr lang="tr-TR" sz="2400" spc="-1" dirty="0">
                <a:solidFill>
                  <a:srgbClr val="000000"/>
                </a:solidFill>
                <a:latin typeface="Times New Roman" panose="02020603050405020304" pitchFamily="18" charset="0"/>
                <a:cs typeface="Times New Roman" panose="02020603050405020304" pitchFamily="18" charset="0"/>
              </a:rPr>
              <a:t> üzerinde geliştirilen algoritmalarda, standart bilgisayar görme/görüntü işleme işlevleri için </a:t>
            </a:r>
            <a:r>
              <a:rPr lang="tr-TR" sz="2400" spc="-1" dirty="0" err="1">
                <a:solidFill>
                  <a:srgbClr val="000000"/>
                </a:solidFill>
                <a:latin typeface="Times New Roman" panose="02020603050405020304" pitchFamily="18" charset="0"/>
                <a:cs typeface="Times New Roman" panose="02020603050405020304" pitchFamily="18" charset="0"/>
              </a:rPr>
              <a:t>OpenCV</a:t>
            </a:r>
            <a:r>
              <a:rPr lang="tr-TR" sz="2400" spc="-1" dirty="0">
                <a:solidFill>
                  <a:srgbClr val="000000"/>
                </a:solidFill>
                <a:latin typeface="Times New Roman" panose="02020603050405020304" pitchFamily="18" charset="0"/>
                <a:cs typeface="Times New Roman" panose="02020603050405020304" pitchFamily="18" charset="0"/>
              </a:rPr>
              <a:t> ve sayımı yapılacak kişileri tespit etmek için ise derin öğrenme yapıları </a:t>
            </a:r>
            <a:r>
              <a:rPr lang="tr-TR" sz="2400" spc="-1" dirty="0" err="1">
                <a:solidFill>
                  <a:srgbClr val="000000"/>
                </a:solidFill>
                <a:latin typeface="Times New Roman" panose="02020603050405020304" pitchFamily="18" charset="0"/>
                <a:cs typeface="Times New Roman" panose="02020603050405020304" pitchFamily="18" charset="0"/>
              </a:rPr>
              <a:t>MobileNet</a:t>
            </a:r>
            <a:r>
              <a:rPr lang="tr-TR" sz="2400" spc="-1" dirty="0">
                <a:solidFill>
                  <a:srgbClr val="000000"/>
                </a:solidFill>
                <a:latin typeface="Times New Roman" panose="02020603050405020304" pitchFamily="18" charset="0"/>
                <a:cs typeface="Times New Roman" panose="02020603050405020304" pitchFamily="18" charset="0"/>
              </a:rPr>
              <a:t>-SSD (</a:t>
            </a:r>
            <a:r>
              <a:rPr lang="tr-TR" sz="2400" spc="-1" dirty="0" err="1">
                <a:solidFill>
                  <a:srgbClr val="000000"/>
                </a:solidFill>
                <a:latin typeface="Times New Roman" panose="02020603050405020304" pitchFamily="18" charset="0"/>
                <a:cs typeface="Times New Roman" panose="02020603050405020304" pitchFamily="18" charset="0"/>
              </a:rPr>
              <a:t>Single</a:t>
            </a:r>
            <a:r>
              <a:rPr lang="tr-TR" sz="2400" spc="-1" dirty="0">
                <a:solidFill>
                  <a:srgbClr val="000000"/>
                </a:solidFill>
                <a:latin typeface="Times New Roman" panose="02020603050405020304" pitchFamily="18" charset="0"/>
                <a:cs typeface="Times New Roman" panose="02020603050405020304" pitchFamily="18" charset="0"/>
              </a:rPr>
              <a:t> </a:t>
            </a:r>
            <a:r>
              <a:rPr lang="tr-TR" sz="2400" spc="-1" dirty="0" err="1">
                <a:solidFill>
                  <a:srgbClr val="000000"/>
                </a:solidFill>
                <a:latin typeface="Times New Roman" panose="02020603050405020304" pitchFamily="18" charset="0"/>
                <a:cs typeface="Times New Roman" panose="02020603050405020304" pitchFamily="18" charset="0"/>
              </a:rPr>
              <a:t>Shot</a:t>
            </a:r>
            <a:r>
              <a:rPr lang="tr-TR" sz="2400" spc="-1" dirty="0">
                <a:solidFill>
                  <a:srgbClr val="000000"/>
                </a:solidFill>
                <a:latin typeface="Times New Roman" panose="02020603050405020304" pitchFamily="18" charset="0"/>
                <a:cs typeface="Times New Roman" panose="02020603050405020304" pitchFamily="18" charset="0"/>
              </a:rPr>
              <a:t> Object </a:t>
            </a:r>
            <a:r>
              <a:rPr lang="tr-TR" sz="2400" spc="-1" dirty="0" err="1">
                <a:solidFill>
                  <a:srgbClr val="000000"/>
                </a:solidFill>
                <a:latin typeface="Times New Roman" panose="02020603050405020304" pitchFamily="18" charset="0"/>
                <a:cs typeface="Times New Roman" panose="02020603050405020304" pitchFamily="18" charset="0"/>
              </a:rPr>
              <a:t>Detection</a:t>
            </a:r>
            <a:r>
              <a:rPr lang="tr-TR" sz="2400" spc="-1" dirty="0">
                <a:solidFill>
                  <a:srgbClr val="000000"/>
                </a:solidFill>
                <a:latin typeface="Times New Roman" panose="02020603050405020304" pitchFamily="18" charset="0"/>
                <a:cs typeface="Times New Roman" panose="02020603050405020304" pitchFamily="18" charset="0"/>
              </a:rPr>
              <a:t>) ile </a:t>
            </a:r>
            <a:r>
              <a:rPr lang="tr-TR" sz="2400" spc="-1" dirty="0" err="1">
                <a:solidFill>
                  <a:srgbClr val="000000"/>
                </a:solidFill>
                <a:latin typeface="Times New Roman" panose="02020603050405020304" pitchFamily="18" charset="0"/>
                <a:cs typeface="Times New Roman" panose="02020603050405020304" pitchFamily="18" charset="0"/>
              </a:rPr>
              <a:t>Caffe</a:t>
            </a:r>
            <a:r>
              <a:rPr lang="tr-TR" sz="2400" spc="-1" dirty="0">
                <a:solidFill>
                  <a:srgbClr val="000000"/>
                </a:solidFill>
                <a:latin typeface="Times New Roman" panose="02020603050405020304" pitchFamily="18" charset="0"/>
                <a:cs typeface="Times New Roman" panose="02020603050405020304" pitchFamily="18" charset="0"/>
              </a:rPr>
              <a:t> (</a:t>
            </a:r>
            <a:r>
              <a:rPr lang="tr-TR" sz="2400" spc="-1" dirty="0" err="1">
                <a:solidFill>
                  <a:srgbClr val="000000"/>
                </a:solidFill>
                <a:latin typeface="Times New Roman" panose="02020603050405020304" pitchFamily="18" charset="0"/>
                <a:cs typeface="Times New Roman" panose="02020603050405020304" pitchFamily="18" charset="0"/>
              </a:rPr>
              <a:t>Convoluted</a:t>
            </a:r>
            <a:r>
              <a:rPr lang="tr-TR" sz="2400" spc="-1" dirty="0">
                <a:solidFill>
                  <a:srgbClr val="000000"/>
                </a:solidFill>
                <a:latin typeface="Times New Roman" panose="02020603050405020304" pitchFamily="18" charset="0"/>
                <a:cs typeface="Times New Roman" panose="02020603050405020304" pitchFamily="18" charset="0"/>
              </a:rPr>
              <a:t> Architecture </a:t>
            </a:r>
            <a:r>
              <a:rPr lang="tr-TR" sz="2400" spc="-1" dirty="0" err="1">
                <a:solidFill>
                  <a:srgbClr val="000000"/>
                </a:solidFill>
                <a:latin typeface="Times New Roman" panose="02020603050405020304" pitchFamily="18" charset="0"/>
                <a:cs typeface="Times New Roman" panose="02020603050405020304" pitchFamily="18" charset="0"/>
              </a:rPr>
              <a:t>for</a:t>
            </a:r>
            <a:r>
              <a:rPr lang="tr-TR" sz="2400" spc="-1" dirty="0">
                <a:solidFill>
                  <a:srgbClr val="000000"/>
                </a:solidFill>
                <a:latin typeface="Times New Roman" panose="02020603050405020304" pitchFamily="18" charset="0"/>
                <a:cs typeface="Times New Roman" panose="02020603050405020304" pitchFamily="18" charset="0"/>
              </a:rPr>
              <a:t> </a:t>
            </a:r>
            <a:r>
              <a:rPr lang="tr-TR" sz="2400" spc="-1" dirty="0" err="1">
                <a:solidFill>
                  <a:srgbClr val="000000"/>
                </a:solidFill>
                <a:latin typeface="Times New Roman" panose="02020603050405020304" pitchFamily="18" charset="0"/>
                <a:cs typeface="Times New Roman" panose="02020603050405020304" pitchFamily="18" charset="0"/>
              </a:rPr>
              <a:t>Fast</a:t>
            </a:r>
            <a:r>
              <a:rPr lang="tr-TR" sz="2400" spc="-1" dirty="0">
                <a:solidFill>
                  <a:srgbClr val="000000"/>
                </a:solidFill>
                <a:latin typeface="Times New Roman" panose="02020603050405020304" pitchFamily="18" charset="0"/>
                <a:cs typeface="Times New Roman" panose="02020603050405020304" pitchFamily="18" charset="0"/>
              </a:rPr>
              <a:t> </a:t>
            </a:r>
            <a:r>
              <a:rPr lang="tr-TR" sz="2400" spc="-1" dirty="0" err="1">
                <a:solidFill>
                  <a:srgbClr val="000000"/>
                </a:solidFill>
                <a:latin typeface="Times New Roman" panose="02020603050405020304" pitchFamily="18" charset="0"/>
                <a:cs typeface="Times New Roman" panose="02020603050405020304" pitchFamily="18" charset="0"/>
              </a:rPr>
              <a:t>Feature</a:t>
            </a:r>
            <a:r>
              <a:rPr lang="tr-TR" sz="2400" spc="-1" dirty="0">
                <a:solidFill>
                  <a:srgbClr val="000000"/>
                </a:solidFill>
                <a:latin typeface="Times New Roman" panose="02020603050405020304" pitchFamily="18" charset="0"/>
                <a:cs typeface="Times New Roman" panose="02020603050405020304" pitchFamily="18" charset="0"/>
              </a:rPr>
              <a:t> </a:t>
            </a:r>
            <a:r>
              <a:rPr lang="tr-TR" sz="2400" spc="-1" dirty="0" err="1">
                <a:solidFill>
                  <a:srgbClr val="000000"/>
                </a:solidFill>
                <a:latin typeface="Times New Roman" panose="02020603050405020304" pitchFamily="18" charset="0"/>
                <a:cs typeface="Times New Roman" panose="02020603050405020304" pitchFamily="18" charset="0"/>
              </a:rPr>
              <a:t>Embedding</a:t>
            </a:r>
            <a:r>
              <a:rPr lang="tr-TR" sz="2400" spc="-1" dirty="0">
                <a:solidFill>
                  <a:srgbClr val="000000"/>
                </a:solidFill>
                <a:latin typeface="Times New Roman" panose="02020603050405020304" pitchFamily="18" charset="0"/>
                <a:cs typeface="Times New Roman" panose="02020603050405020304" pitchFamily="18" charset="0"/>
              </a:rPr>
              <a:t>) modelinden yararlanıldı. Tespit edilen kişilerin gelişmiş izleme doğruluğu ile takip </a:t>
            </a:r>
            <a:r>
              <a:rPr lang="tr-TR" sz="2400" spc="-1" dirty="0" err="1">
                <a:solidFill>
                  <a:srgbClr val="000000"/>
                </a:solidFill>
                <a:latin typeface="Times New Roman" panose="02020603050405020304" pitchFamily="18" charset="0"/>
                <a:cs typeface="Times New Roman" panose="02020603050405020304" pitchFamily="18" charset="0"/>
              </a:rPr>
              <a:t>edilebillmesi</a:t>
            </a:r>
            <a:r>
              <a:rPr lang="tr-TR" sz="2400" spc="-1" dirty="0">
                <a:solidFill>
                  <a:srgbClr val="000000"/>
                </a:solidFill>
                <a:latin typeface="Times New Roman" panose="02020603050405020304" pitchFamily="18" charset="0"/>
                <a:cs typeface="Times New Roman" panose="02020603050405020304" pitchFamily="18" charset="0"/>
              </a:rPr>
              <a:t> için ise hem </a:t>
            </a:r>
            <a:r>
              <a:rPr lang="tr-TR" sz="2400" spc="-1" dirty="0" err="1">
                <a:solidFill>
                  <a:srgbClr val="000000"/>
                </a:solidFill>
                <a:latin typeface="Times New Roman" panose="02020603050405020304" pitchFamily="18" charset="0"/>
                <a:cs typeface="Times New Roman" panose="02020603050405020304" pitchFamily="18" charset="0"/>
              </a:rPr>
              <a:t>sentroid</a:t>
            </a:r>
            <a:r>
              <a:rPr lang="tr-TR" sz="2400" spc="-1" dirty="0">
                <a:solidFill>
                  <a:srgbClr val="000000"/>
                </a:solidFill>
                <a:latin typeface="Times New Roman" panose="02020603050405020304" pitchFamily="18" charset="0"/>
                <a:cs typeface="Times New Roman" panose="02020603050405020304" pitchFamily="18" charset="0"/>
              </a:rPr>
              <a:t> izleme hem de korelasyon filtreleri dahil olmak üzere iki ayrı nesne izleme algoritması kullanılmaktadır. Derin öğrenme tekniklerinin sağladığı yüksek doğruluk ve gelişen teknoloji ile aşılan işleme gücü sınırları nedeniyle geleceğin kişi sayma teknolojileri için akla yatkın bir karar olarak değerlendirebilir.</a:t>
            </a:r>
          </a:p>
          <a:p>
            <a:pPr algn="just">
              <a:lnSpc>
                <a:spcPct val="100000"/>
              </a:lnSpc>
            </a:pPr>
            <a:r>
              <a:rPr lang="tr-TR" sz="2400" b="1" spc="-1" dirty="0">
                <a:solidFill>
                  <a:srgbClr val="000000"/>
                </a:solidFill>
                <a:latin typeface="Times New Roman" panose="02020603050405020304" pitchFamily="18" charset="0"/>
                <a:cs typeface="Times New Roman" panose="02020603050405020304" pitchFamily="18" charset="0"/>
              </a:rPr>
              <a:t>Anahtar Kelimeler</a:t>
            </a:r>
            <a:r>
              <a:rPr lang="tr-TR" sz="2400" b="1" i="1" spc="-1" dirty="0">
                <a:solidFill>
                  <a:srgbClr val="000000"/>
                </a:solidFill>
                <a:latin typeface="Times New Roman" panose="02020603050405020304" pitchFamily="18" charset="0"/>
                <a:cs typeface="Times New Roman" panose="02020603050405020304" pitchFamily="18" charset="0"/>
              </a:rPr>
              <a:t>: </a:t>
            </a:r>
            <a:r>
              <a:rPr lang="tr-TR" sz="2400" i="1" spc="-1" dirty="0">
                <a:solidFill>
                  <a:srgbClr val="000000"/>
                </a:solidFill>
                <a:latin typeface="Times New Roman" panose="02020603050405020304" pitchFamily="18" charset="0"/>
                <a:cs typeface="Times New Roman" panose="02020603050405020304" pitchFamily="18" charset="0"/>
              </a:rPr>
              <a:t>Kişi Sayma, Görüntü İşleme, </a:t>
            </a:r>
            <a:r>
              <a:rPr lang="tr-TR" sz="2400" i="1" spc="-1" dirty="0" err="1">
                <a:solidFill>
                  <a:srgbClr val="000000"/>
                </a:solidFill>
                <a:latin typeface="Times New Roman" panose="02020603050405020304" pitchFamily="18" charset="0"/>
                <a:cs typeface="Times New Roman" panose="02020603050405020304" pitchFamily="18" charset="0"/>
              </a:rPr>
              <a:t>OpenCV</a:t>
            </a:r>
            <a:r>
              <a:rPr lang="tr-TR" sz="2400" i="1" spc="-1" dirty="0">
                <a:solidFill>
                  <a:srgbClr val="000000"/>
                </a:solidFill>
                <a:latin typeface="Times New Roman" panose="02020603050405020304" pitchFamily="18" charset="0"/>
                <a:cs typeface="Times New Roman" panose="02020603050405020304" pitchFamily="18" charset="0"/>
              </a:rPr>
              <a:t>, </a:t>
            </a:r>
            <a:r>
              <a:rPr lang="tr-TR" sz="2400" i="1" spc="-1" dirty="0" err="1">
                <a:solidFill>
                  <a:srgbClr val="000000"/>
                </a:solidFill>
                <a:latin typeface="Times New Roman" panose="02020603050405020304" pitchFamily="18" charset="0"/>
                <a:cs typeface="Times New Roman" panose="02020603050405020304" pitchFamily="18" charset="0"/>
              </a:rPr>
              <a:t>MobileNet</a:t>
            </a:r>
            <a:r>
              <a:rPr lang="tr-TR" sz="2400" i="1" spc="-1" dirty="0">
                <a:solidFill>
                  <a:srgbClr val="000000"/>
                </a:solidFill>
                <a:latin typeface="Times New Roman" panose="02020603050405020304" pitchFamily="18" charset="0"/>
                <a:cs typeface="Times New Roman" panose="02020603050405020304" pitchFamily="18" charset="0"/>
              </a:rPr>
              <a:t> SSD, </a:t>
            </a:r>
            <a:r>
              <a:rPr lang="tr-TR" sz="2400" i="1" spc="-1" dirty="0" err="1">
                <a:solidFill>
                  <a:srgbClr val="000000"/>
                </a:solidFill>
                <a:latin typeface="Times New Roman" panose="02020603050405020304" pitchFamily="18" charset="0"/>
                <a:cs typeface="Times New Roman" panose="02020603050405020304" pitchFamily="18" charset="0"/>
              </a:rPr>
              <a:t>Caffe</a:t>
            </a:r>
            <a:r>
              <a:rPr lang="tr-TR" sz="2400" i="1" spc="-1" dirty="0">
                <a:solidFill>
                  <a:srgbClr val="000000"/>
                </a:solidFill>
                <a:latin typeface="Times New Roman" panose="02020603050405020304" pitchFamily="18" charset="0"/>
                <a:cs typeface="Times New Roman" panose="02020603050405020304" pitchFamily="18" charset="0"/>
              </a:rPr>
              <a:t>, Derin Öğrenme, Yapay Sinir Ağları</a:t>
            </a:r>
            <a:r>
              <a:rPr lang="tr-TR" sz="2400" b="1" i="1" spc="-1" dirty="0">
                <a:solidFill>
                  <a:srgbClr val="000000"/>
                </a:solidFill>
                <a:latin typeface="Times New Roman" panose="02020603050405020304" pitchFamily="18" charset="0"/>
                <a:cs typeface="Times New Roman" panose="02020603050405020304" pitchFamily="18" charset="0"/>
              </a:rPr>
              <a:t>.</a:t>
            </a:r>
          </a:p>
        </p:txBody>
      </p:sp>
      <p:pic>
        <p:nvPicPr>
          <p:cNvPr id="47" name="Resim 2"/>
          <p:cNvPicPr/>
          <p:nvPr/>
        </p:nvPicPr>
        <p:blipFill>
          <a:blip r:embed="rId3"/>
          <a:stretch/>
        </p:blipFill>
        <p:spPr>
          <a:xfrm>
            <a:off x="193052" y="2406065"/>
            <a:ext cx="3997864" cy="4064881"/>
          </a:xfrm>
          <a:prstGeom prst="rect">
            <a:avLst/>
          </a:prstGeom>
          <a:ln>
            <a:noFill/>
          </a:ln>
        </p:spPr>
      </p:pic>
      <p:sp>
        <p:nvSpPr>
          <p:cNvPr id="56" name="CustomShape 16"/>
          <p:cNvSpPr/>
          <p:nvPr/>
        </p:nvSpPr>
        <p:spPr>
          <a:xfrm>
            <a:off x="14898094" y="6042404"/>
            <a:ext cx="8060380" cy="119887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tr-TR" sz="3600" strike="noStrike" spc="-1" dirty="0">
                <a:solidFill>
                  <a:schemeClr val="bg1"/>
                </a:solidFill>
                <a:latin typeface="Times New Roman"/>
                <a:ea typeface="DejaVu Sans"/>
              </a:rPr>
              <a:t>        		Emir Kaan YERLİ     </a:t>
            </a:r>
            <a:endParaRPr lang="tr-TR" sz="3600" strike="noStrike" spc="-1" dirty="0">
              <a:solidFill>
                <a:schemeClr val="bg1"/>
              </a:solidFill>
              <a:latin typeface="Arial"/>
            </a:endParaRPr>
          </a:p>
          <a:p>
            <a:pPr algn="ctr">
              <a:lnSpc>
                <a:spcPct val="100000"/>
              </a:lnSpc>
            </a:pPr>
            <a:r>
              <a:rPr lang="tr-TR" sz="3600" strike="noStrike" spc="-1" dirty="0">
                <a:solidFill>
                  <a:schemeClr val="bg1"/>
                </a:solidFill>
                <a:latin typeface="Times New Roman"/>
                <a:ea typeface="DejaVu Sans"/>
              </a:rPr>
              <a:t>		</a:t>
            </a:r>
            <a:r>
              <a:rPr lang="tr-TR" sz="3600" spc="-1" dirty="0">
                <a:solidFill>
                  <a:schemeClr val="bg1"/>
                </a:solidFill>
                <a:latin typeface="Times New Roman"/>
              </a:rPr>
              <a:t>ekyerli@outlook.com</a:t>
            </a:r>
            <a:endParaRPr lang="tr-TR" sz="3600" strike="noStrike" spc="-1" dirty="0">
              <a:solidFill>
                <a:schemeClr val="bg1"/>
              </a:solidFill>
              <a:latin typeface="Arial"/>
            </a:endParaRPr>
          </a:p>
        </p:txBody>
      </p:sp>
      <p:sp>
        <p:nvSpPr>
          <p:cNvPr id="48" name="CustomShape 7">
            <a:extLst>
              <a:ext uri="{FF2B5EF4-FFF2-40B4-BE49-F238E27FC236}">
                <a16:creationId xmlns:a16="http://schemas.microsoft.com/office/drawing/2014/main" id="{5F1D846D-37D1-4725-8DE7-45F0FB4EA000}"/>
              </a:ext>
            </a:extLst>
          </p:cNvPr>
          <p:cNvSpPr/>
          <p:nvPr/>
        </p:nvSpPr>
        <p:spPr>
          <a:xfrm>
            <a:off x="899280" y="15861855"/>
            <a:ext cx="11304360" cy="735440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tr-TR" sz="2800" b="1" strike="noStrike" spc="-1" dirty="0">
                <a:solidFill>
                  <a:srgbClr val="000000"/>
                </a:solidFill>
                <a:latin typeface="Times New Roman" panose="02020603050405020304" pitchFamily="18" charset="0"/>
                <a:ea typeface="DejaVu Sans"/>
                <a:cs typeface="Times New Roman" panose="02020603050405020304" pitchFamily="18" charset="0"/>
              </a:rPr>
              <a:t>Amaç ve Kapsam</a:t>
            </a:r>
            <a:endParaRPr lang="tr-TR" sz="2800" b="0" strike="noStrike" spc="-1" dirty="0">
              <a:latin typeface="Times New Roman" panose="02020603050405020304" pitchFamily="18" charset="0"/>
              <a:cs typeface="Times New Roman" panose="02020603050405020304" pitchFamily="18" charset="0"/>
            </a:endParaRPr>
          </a:p>
          <a:p>
            <a:pPr algn="just">
              <a:lnSpc>
                <a:spcPct val="100000"/>
              </a:lnSpc>
            </a:pPr>
            <a:r>
              <a:rPr lang="tr-TR" sz="3600" b="1" strike="noStrike" spc="-1" dirty="0">
                <a:solidFill>
                  <a:srgbClr val="000000"/>
                </a:solidFill>
                <a:latin typeface="Times New Roman" panose="02020603050405020304" pitchFamily="18" charset="0"/>
                <a:ea typeface="DejaVu Sans"/>
                <a:cs typeface="Times New Roman" panose="02020603050405020304" pitchFamily="18" charset="0"/>
              </a:rPr>
              <a:t>	</a:t>
            </a:r>
            <a:r>
              <a:rPr lang="tr-TR" sz="2400" strike="noStrike" spc="-1" dirty="0">
                <a:solidFill>
                  <a:srgbClr val="000000"/>
                </a:solidFill>
                <a:latin typeface="Times New Roman" panose="02020603050405020304" pitchFamily="18" charset="0"/>
                <a:ea typeface="DejaVu Sans"/>
                <a:cs typeface="Times New Roman" panose="02020603050405020304" pitchFamily="18" charset="0"/>
              </a:rPr>
              <a:t>Kişi sayma teknolojilerini kullanan m</a:t>
            </a:r>
            <a:r>
              <a:rPr lang="tr-TR" sz="2400" spc="-1" dirty="0">
                <a:solidFill>
                  <a:srgbClr val="000000"/>
                </a:solidFill>
                <a:latin typeface="Times New Roman" panose="02020603050405020304" pitchFamily="18" charset="0"/>
                <a:cs typeface="Times New Roman" panose="02020603050405020304" pitchFamily="18" charset="0"/>
              </a:rPr>
              <a:t>evcut sistemlerin maliyetleri ve güvenilirliklerine dair endişeler bu teknolojinin yaygınlaşmasına engel olmaktadır. Çalışmamızda bu sistemleri yüksek doğruluk oranları ve daha düşük maliyetler ile optimize ederek bu alandaki açığa kapatmak ve kesinlik gerektiren durumlara uygun hale getirmek hedeflenmektedir. 	Bu amaçla geliştirilecek algoritma, anlık olarak görüntüyü işleyebilmeli, birden fazla giriş ve çıkış anında hata yapmamalı, gölgelerden ve arka plandan bağımsız olarak güvenilir veri sağlayabilmelidir. Kameranın konumuna ve görüş açısına dikkat edilerek farklı saç rengine, kafa şekline sahip insanlar için algoritmalar geliştirilmeli ve bisiklet, bebek arabası, evcil hayvanlar gibi unsurların sayımı etkilememesi sağlanmalıdır. </a:t>
            </a:r>
            <a:r>
              <a:rPr lang="tr-TR" sz="2400" spc="-1" dirty="0">
                <a:latin typeface="Times New Roman" panose="02020603050405020304" pitchFamily="18" charset="0"/>
                <a:cs typeface="Times New Roman" panose="02020603050405020304" pitchFamily="18" charset="0"/>
              </a:rPr>
              <a:t>Bu hedefler doğrultusunda proje geniş bir kapsama ulaşmaktadır. Öyle ki her erişim noktasının üstüne kurulan kişi sayıcıları ile giren veya çıkan tüm insanların iki yönlü bir sayımı gerçekleştirilebilir. Tüm girişleri ve çıkışları gerçek zamanlı olarak karşılaştırarak, bir odanın, belirli bir katın veya tüm bir binanın doluluk derecesi belirlenebilir, o bölge için yoğunluk dağılım haritası oluşturulabilir. Bir binanın tahliyesinde veya bölgesel bir afet durumunda ise o sırada binadaki kişilerin tam sayısı hakkındaki bu değerli bilgiler acil durum ekiplerine sunulabilir. En kapsamlı haliyle ise akıllı şehirler için anlık yoğunluk bilgisi sağlayacak bu sistem ile ulaşım, aydınlatma, havalandırma, güç tüketimi gibi birçok farklı alanda optimizasyonlar sağlanabilir.</a:t>
            </a:r>
            <a:endParaRPr lang="tr-TR" sz="2400" b="0" strike="noStrike" spc="-1" dirty="0">
              <a:latin typeface="Times New Roman" panose="02020603050405020304" pitchFamily="18" charset="0"/>
              <a:cs typeface="Times New Roman" panose="02020603050405020304" pitchFamily="18" charset="0"/>
            </a:endParaRPr>
          </a:p>
        </p:txBody>
      </p:sp>
      <p:sp>
        <p:nvSpPr>
          <p:cNvPr id="49" name="CustomShape 8">
            <a:extLst>
              <a:ext uri="{FF2B5EF4-FFF2-40B4-BE49-F238E27FC236}">
                <a16:creationId xmlns:a16="http://schemas.microsoft.com/office/drawing/2014/main" id="{DA2DACCB-3ADC-4C09-950C-5F39ADBBFEC9}"/>
              </a:ext>
            </a:extLst>
          </p:cNvPr>
          <p:cNvSpPr/>
          <p:nvPr/>
        </p:nvSpPr>
        <p:spPr>
          <a:xfrm>
            <a:off x="899281" y="23284612"/>
            <a:ext cx="11304359" cy="121557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tr-TR" sz="2800" b="1" strike="noStrike" spc="-1" dirty="0">
                <a:latin typeface="Times New Roman" panose="02020603050405020304" pitchFamily="18" charset="0"/>
                <a:ea typeface="DejaVu Sans"/>
                <a:cs typeface="Times New Roman" panose="02020603050405020304" pitchFamily="18" charset="0"/>
              </a:rPr>
              <a:t>Proje Adımları</a:t>
            </a:r>
          </a:p>
          <a:p>
            <a:pPr algn="just">
              <a:lnSpc>
                <a:spcPct val="100000"/>
              </a:lnSpc>
            </a:pPr>
            <a:endParaRPr lang="tr-TR" sz="2800" b="0" strike="noStrike" spc="-1" dirty="0">
              <a:latin typeface="Times New Roman" panose="02020603050405020304" pitchFamily="18" charset="0"/>
              <a:cs typeface="Times New Roman" panose="02020603050405020304" pitchFamily="18" charset="0"/>
            </a:endParaRPr>
          </a:p>
          <a:p>
            <a:pPr marL="2880" algn="just">
              <a:lnSpc>
                <a:spcPct val="100000"/>
              </a:lnSpc>
              <a:buClr>
                <a:srgbClr val="000000"/>
              </a:buClr>
            </a:pPr>
            <a:r>
              <a:rPr lang="tr-TR" sz="2800" b="1" strike="noStrike" spc="-1" dirty="0">
                <a:latin typeface="Times New Roman" panose="02020603050405020304" pitchFamily="18" charset="0"/>
                <a:ea typeface="DejaVu Sans"/>
                <a:cs typeface="Times New Roman" panose="02020603050405020304" pitchFamily="18" charset="0"/>
              </a:rPr>
              <a:t>1. Sistemin Tanıtımı ve Çalışma Prensibi</a:t>
            </a:r>
            <a:endParaRPr lang="tr-TR" sz="2800" b="0" strike="noStrike" spc="-1" dirty="0">
              <a:latin typeface="Times New Roman" panose="02020603050405020304" pitchFamily="18" charset="0"/>
              <a:cs typeface="Times New Roman" panose="02020603050405020304" pitchFamily="18" charset="0"/>
            </a:endParaRPr>
          </a:p>
          <a:p>
            <a:pPr algn="just">
              <a:lnSpc>
                <a:spcPct val="100000"/>
              </a:lnSpc>
            </a:pPr>
            <a:r>
              <a:rPr lang="tr-TR" sz="2800" b="0" strike="noStrike" spc="-1" dirty="0">
                <a:latin typeface="Times New Roman" panose="02020603050405020304" pitchFamily="18" charset="0"/>
                <a:ea typeface="DejaVu Sans"/>
                <a:cs typeface="Times New Roman" panose="02020603050405020304" pitchFamily="18" charset="0"/>
              </a:rPr>
              <a:t>	</a:t>
            </a:r>
            <a:r>
              <a:rPr lang="tr-TR" sz="2400" spc="-1" dirty="0">
                <a:latin typeface="Times New Roman" panose="02020603050405020304" pitchFamily="18" charset="0"/>
                <a:cs typeface="Times New Roman" panose="02020603050405020304" pitchFamily="18" charset="0"/>
              </a:rPr>
              <a:t>Bu çalışmada belirli bir bölgedeki kişi yoğunluğunu takip edebilmek için bir alana giren ve çıkan kişileri tespit edip, toplam giriş ve toplam çıkış verilerini raporlayan ve standart bir CPU üzerinde gerçek zamanlı olarak çalışabilen bir sistem tasarlanmaktadır. </a:t>
            </a:r>
            <a:r>
              <a:rPr lang="tr-TR" sz="2400" spc="-1" dirty="0" err="1">
                <a:latin typeface="Times New Roman" panose="02020603050405020304" pitchFamily="18" charset="0"/>
                <a:cs typeface="Times New Roman" panose="02020603050405020304" pitchFamily="18" charset="0"/>
              </a:rPr>
              <a:t>Python</a:t>
            </a:r>
            <a:r>
              <a:rPr lang="tr-TR" sz="2400" spc="-1" dirty="0">
                <a:latin typeface="Times New Roman" panose="02020603050405020304" pitchFamily="18" charset="0"/>
                <a:cs typeface="Times New Roman" panose="02020603050405020304" pitchFamily="18" charset="0"/>
              </a:rPr>
              <a:t> üzerinde geliştirilen algoritmalarda, standart bilgisayar görme/görüntü işleme işlevleri için </a:t>
            </a:r>
            <a:r>
              <a:rPr lang="tr-TR" sz="2400" spc="-1" dirty="0" err="1">
                <a:latin typeface="Times New Roman" panose="02020603050405020304" pitchFamily="18" charset="0"/>
                <a:cs typeface="Times New Roman" panose="02020603050405020304" pitchFamily="18" charset="0"/>
              </a:rPr>
              <a:t>OpenCV</a:t>
            </a:r>
            <a:r>
              <a:rPr lang="tr-TR" sz="2400" spc="-1" dirty="0">
                <a:latin typeface="Times New Roman" panose="02020603050405020304" pitchFamily="18" charset="0"/>
                <a:cs typeface="Times New Roman" panose="02020603050405020304" pitchFamily="18" charset="0"/>
              </a:rPr>
              <a:t> ve sayımı yapılacak kişileri tespit etmek için ise derin öğrenme yapıları </a:t>
            </a:r>
            <a:r>
              <a:rPr lang="tr-TR" sz="2400" spc="-1" dirty="0" err="1">
                <a:latin typeface="Times New Roman" panose="02020603050405020304" pitchFamily="18" charset="0"/>
                <a:cs typeface="Times New Roman" panose="02020603050405020304" pitchFamily="18" charset="0"/>
              </a:rPr>
              <a:t>MobileNet</a:t>
            </a:r>
            <a:r>
              <a:rPr lang="tr-TR" sz="2400" spc="-1" dirty="0">
                <a:latin typeface="Times New Roman" panose="02020603050405020304" pitchFamily="18" charset="0"/>
                <a:cs typeface="Times New Roman" panose="02020603050405020304" pitchFamily="18" charset="0"/>
              </a:rPr>
              <a:t> ve SSD (</a:t>
            </a:r>
            <a:r>
              <a:rPr lang="tr-TR" sz="2400" spc="-1" dirty="0" err="1">
                <a:latin typeface="Times New Roman" panose="02020603050405020304" pitchFamily="18" charset="0"/>
                <a:cs typeface="Times New Roman" panose="02020603050405020304" pitchFamily="18" charset="0"/>
              </a:rPr>
              <a:t>Single</a:t>
            </a:r>
            <a:r>
              <a:rPr lang="tr-TR" sz="2400" spc="-1" dirty="0">
                <a:latin typeface="Times New Roman" panose="02020603050405020304" pitchFamily="18" charset="0"/>
                <a:cs typeface="Times New Roman" panose="02020603050405020304" pitchFamily="18" charset="0"/>
              </a:rPr>
              <a:t> </a:t>
            </a:r>
            <a:r>
              <a:rPr lang="tr-TR" sz="2400" spc="-1" dirty="0" err="1">
                <a:latin typeface="Times New Roman" panose="02020603050405020304" pitchFamily="18" charset="0"/>
                <a:cs typeface="Times New Roman" panose="02020603050405020304" pitchFamily="18" charset="0"/>
              </a:rPr>
              <a:t>Shot</a:t>
            </a:r>
            <a:r>
              <a:rPr lang="tr-TR" sz="2400" spc="-1" dirty="0">
                <a:latin typeface="Times New Roman" panose="02020603050405020304" pitchFamily="18" charset="0"/>
                <a:cs typeface="Times New Roman" panose="02020603050405020304" pitchFamily="18" charset="0"/>
              </a:rPr>
              <a:t> Object </a:t>
            </a:r>
            <a:r>
              <a:rPr lang="tr-TR" sz="2400" spc="-1" dirty="0" err="1">
                <a:latin typeface="Times New Roman" panose="02020603050405020304" pitchFamily="18" charset="0"/>
                <a:cs typeface="Times New Roman" panose="02020603050405020304" pitchFamily="18" charset="0"/>
              </a:rPr>
              <a:t>Detection</a:t>
            </a:r>
            <a:r>
              <a:rPr lang="tr-TR" sz="2400" spc="-1" dirty="0">
                <a:latin typeface="Times New Roman" panose="02020603050405020304" pitchFamily="18" charset="0"/>
                <a:cs typeface="Times New Roman" panose="02020603050405020304" pitchFamily="18" charset="0"/>
              </a:rPr>
              <a:t>) </a:t>
            </a:r>
            <a:r>
              <a:rPr lang="tr-TR" sz="2400" spc="-1" dirty="0" err="1">
                <a:latin typeface="Times New Roman" panose="02020603050405020304" pitchFamily="18" charset="0"/>
                <a:cs typeface="Times New Roman" panose="02020603050405020304" pitchFamily="18" charset="0"/>
              </a:rPr>
              <a:t>Caffe</a:t>
            </a:r>
            <a:r>
              <a:rPr lang="tr-TR" sz="2400" spc="-1" dirty="0">
                <a:latin typeface="Times New Roman" panose="02020603050405020304" pitchFamily="18" charset="0"/>
                <a:cs typeface="Times New Roman" panose="02020603050405020304" pitchFamily="18" charset="0"/>
              </a:rPr>
              <a:t> (</a:t>
            </a:r>
            <a:r>
              <a:rPr lang="tr-TR" sz="2400" spc="-1" dirty="0" err="1">
                <a:latin typeface="Times New Roman" panose="02020603050405020304" pitchFamily="18" charset="0"/>
                <a:cs typeface="Times New Roman" panose="02020603050405020304" pitchFamily="18" charset="0"/>
              </a:rPr>
              <a:t>Convoluted</a:t>
            </a:r>
            <a:r>
              <a:rPr lang="tr-TR" sz="2400" spc="-1" dirty="0">
                <a:latin typeface="Times New Roman" panose="02020603050405020304" pitchFamily="18" charset="0"/>
                <a:cs typeface="Times New Roman" panose="02020603050405020304" pitchFamily="18" charset="0"/>
              </a:rPr>
              <a:t> Architecture </a:t>
            </a:r>
            <a:r>
              <a:rPr lang="tr-TR" sz="2400" spc="-1" dirty="0" err="1">
                <a:latin typeface="Times New Roman" panose="02020603050405020304" pitchFamily="18" charset="0"/>
                <a:cs typeface="Times New Roman" panose="02020603050405020304" pitchFamily="18" charset="0"/>
              </a:rPr>
              <a:t>for</a:t>
            </a:r>
            <a:r>
              <a:rPr lang="tr-TR" sz="2400" spc="-1" dirty="0">
                <a:latin typeface="Times New Roman" panose="02020603050405020304" pitchFamily="18" charset="0"/>
                <a:cs typeface="Times New Roman" panose="02020603050405020304" pitchFamily="18" charset="0"/>
              </a:rPr>
              <a:t> </a:t>
            </a:r>
            <a:r>
              <a:rPr lang="tr-TR" sz="2400" spc="-1" dirty="0" err="1">
                <a:latin typeface="Times New Roman" panose="02020603050405020304" pitchFamily="18" charset="0"/>
                <a:cs typeface="Times New Roman" panose="02020603050405020304" pitchFamily="18" charset="0"/>
              </a:rPr>
              <a:t>Fast</a:t>
            </a:r>
            <a:r>
              <a:rPr lang="tr-TR" sz="2400" spc="-1" dirty="0">
                <a:latin typeface="Times New Roman" panose="02020603050405020304" pitchFamily="18" charset="0"/>
                <a:cs typeface="Times New Roman" panose="02020603050405020304" pitchFamily="18" charset="0"/>
              </a:rPr>
              <a:t> </a:t>
            </a:r>
            <a:r>
              <a:rPr lang="tr-TR" sz="2400" spc="-1" dirty="0" err="1">
                <a:latin typeface="Times New Roman" panose="02020603050405020304" pitchFamily="18" charset="0"/>
                <a:cs typeface="Times New Roman" panose="02020603050405020304" pitchFamily="18" charset="0"/>
              </a:rPr>
              <a:t>Feature</a:t>
            </a:r>
            <a:r>
              <a:rPr lang="tr-TR" sz="2400" spc="-1" dirty="0">
                <a:latin typeface="Times New Roman" panose="02020603050405020304" pitchFamily="18" charset="0"/>
                <a:cs typeface="Times New Roman" panose="02020603050405020304" pitchFamily="18" charset="0"/>
              </a:rPr>
              <a:t> </a:t>
            </a:r>
            <a:r>
              <a:rPr lang="tr-TR" sz="2400" spc="-1" dirty="0" err="1">
                <a:latin typeface="Times New Roman" panose="02020603050405020304" pitchFamily="18" charset="0"/>
                <a:cs typeface="Times New Roman" panose="02020603050405020304" pitchFamily="18" charset="0"/>
              </a:rPr>
              <a:t>Embedding</a:t>
            </a:r>
            <a:r>
              <a:rPr lang="tr-TR" sz="2400" spc="-1" dirty="0">
                <a:latin typeface="Times New Roman" panose="02020603050405020304" pitchFamily="18" charset="0"/>
                <a:cs typeface="Times New Roman" panose="02020603050405020304" pitchFamily="18" charset="0"/>
              </a:rPr>
              <a:t>) modelinden yararlanıldı. Bu iki tekniğin birlikte kullanılması kısıtlı kaynağa sahip cihazlardaki gerçek zamanlı performansı büyük ölçüde arttırmaktadır. Tespit edilen kişilerin gelişmiş izleme doğruluğu ile takip edilebilmesi için ise hem </a:t>
            </a:r>
            <a:r>
              <a:rPr lang="tr-TR" sz="2400" spc="-1" dirty="0" err="1">
                <a:latin typeface="Times New Roman" panose="02020603050405020304" pitchFamily="18" charset="0"/>
                <a:cs typeface="Times New Roman" panose="02020603050405020304" pitchFamily="18" charset="0"/>
              </a:rPr>
              <a:t>sentroid</a:t>
            </a:r>
            <a:r>
              <a:rPr lang="tr-TR" sz="2400" spc="-1" dirty="0">
                <a:latin typeface="Times New Roman" panose="02020603050405020304" pitchFamily="18" charset="0"/>
                <a:cs typeface="Times New Roman" panose="02020603050405020304" pitchFamily="18" charset="0"/>
              </a:rPr>
              <a:t> izleme hem de korelasyon filtreleri dahil olmak üzere iki ayrı nesne izleme algoritması kullanıldı. </a:t>
            </a:r>
          </a:p>
          <a:p>
            <a:pPr algn="just">
              <a:lnSpc>
                <a:spcPct val="100000"/>
              </a:lnSpc>
            </a:pPr>
            <a:r>
              <a:rPr lang="tr-TR" sz="2400" b="0" strike="noStrike" spc="-1" dirty="0">
                <a:latin typeface="Times New Roman" panose="02020603050405020304" pitchFamily="18" charset="0"/>
                <a:ea typeface="DejaVu Sans"/>
                <a:cs typeface="Times New Roman" panose="02020603050405020304" pitchFamily="18" charset="0"/>
              </a:rPr>
              <a:t>	</a:t>
            </a:r>
            <a:r>
              <a:rPr lang="tr-TR" sz="2400" spc="-1" dirty="0">
                <a:latin typeface="Times New Roman" panose="02020603050405020304" pitchFamily="18" charset="0"/>
                <a:cs typeface="Times New Roman" panose="02020603050405020304" pitchFamily="18" charset="0"/>
              </a:rPr>
              <a:t>Algoritmanın çalışma adımları aşağıdaki şekilde sıralanmaktadır;</a:t>
            </a:r>
          </a:p>
          <a:p>
            <a:pPr marL="514350" indent="-514350" algn="just">
              <a:lnSpc>
                <a:spcPct val="100000"/>
              </a:lnSpc>
              <a:buAutoNum type="romanLcPeriod"/>
            </a:pPr>
            <a:r>
              <a:rPr lang="tr-TR" sz="2400" spc="-1" dirty="0">
                <a:latin typeface="Times New Roman" panose="02020603050405020304" pitchFamily="18" charset="0"/>
                <a:cs typeface="Times New Roman" panose="02020603050405020304" pitchFamily="18" charset="0"/>
              </a:rPr>
              <a:t>Gerçek zamanla bir video akışı veya kayıtlı herhangi bir video sisteme yüklenir.</a:t>
            </a:r>
          </a:p>
          <a:p>
            <a:pPr marL="514350" indent="-514350" algn="just">
              <a:lnSpc>
                <a:spcPct val="100000"/>
              </a:lnSpc>
              <a:buAutoNum type="romanLcPeriod"/>
            </a:pPr>
            <a:r>
              <a:rPr lang="tr-TR" sz="2400" spc="-1" dirty="0">
                <a:latin typeface="Times New Roman" panose="02020603050405020304" pitchFamily="18" charset="0"/>
                <a:cs typeface="Times New Roman" panose="02020603050405020304" pitchFamily="18" charset="0"/>
              </a:rPr>
              <a:t>Nesne Tespit Modülü: SSD nesne </a:t>
            </a:r>
            <a:r>
              <a:rPr lang="tr-TR" sz="2400" spc="-1" dirty="0" err="1">
                <a:latin typeface="Times New Roman" panose="02020603050405020304" pitchFamily="18" charset="0"/>
                <a:cs typeface="Times New Roman" panose="02020603050405020304" pitchFamily="18" charset="0"/>
              </a:rPr>
              <a:t>dedektörü</a:t>
            </a:r>
            <a:r>
              <a:rPr lang="tr-TR" sz="2400" spc="-1" dirty="0">
                <a:latin typeface="Times New Roman" panose="02020603050405020304" pitchFamily="18" charset="0"/>
                <a:cs typeface="Times New Roman" panose="02020603050405020304" pitchFamily="18" charset="0"/>
              </a:rPr>
              <a:t> kullanılarak sınırlayıcı kutular belirlenir. Sonrasında ise </a:t>
            </a:r>
            <a:r>
              <a:rPr lang="tr-TR" sz="2400" spc="-1" dirty="0" err="1">
                <a:latin typeface="Times New Roman" panose="02020603050405020304" pitchFamily="18" charset="0"/>
                <a:cs typeface="Times New Roman" panose="02020603050405020304" pitchFamily="18" charset="0"/>
              </a:rPr>
              <a:t>MobilNet</a:t>
            </a:r>
            <a:r>
              <a:rPr lang="tr-TR" sz="2400" spc="-1" dirty="0">
                <a:latin typeface="Times New Roman" panose="02020603050405020304" pitchFamily="18" charset="0"/>
                <a:cs typeface="Times New Roman" panose="02020603050405020304" pitchFamily="18" charset="0"/>
              </a:rPr>
              <a:t> </a:t>
            </a:r>
            <a:r>
              <a:rPr lang="tr-TR" sz="2400" spc="-1" dirty="0" err="1">
                <a:latin typeface="Times New Roman" panose="02020603050405020304" pitchFamily="18" charset="0"/>
                <a:cs typeface="Times New Roman" panose="02020603050405020304" pitchFamily="18" charset="0"/>
              </a:rPr>
              <a:t>Caffe</a:t>
            </a:r>
            <a:r>
              <a:rPr lang="tr-TR" sz="2400" spc="-1" dirty="0">
                <a:latin typeface="Times New Roman" panose="02020603050405020304" pitchFamily="18" charset="0"/>
                <a:cs typeface="Times New Roman" panose="02020603050405020304" pitchFamily="18" charset="0"/>
              </a:rPr>
              <a:t> </a:t>
            </a:r>
            <a:r>
              <a:rPr lang="tr-TR" sz="2400" spc="-1" dirty="0" err="1">
                <a:latin typeface="Times New Roman" panose="02020603050405020304" pitchFamily="18" charset="0"/>
                <a:cs typeface="Times New Roman" panose="02020603050405020304" pitchFamily="18" charset="0"/>
              </a:rPr>
              <a:t>evrişimli</a:t>
            </a:r>
            <a:r>
              <a:rPr lang="tr-TR" sz="2400" spc="-1" dirty="0">
                <a:latin typeface="Times New Roman" panose="02020603050405020304" pitchFamily="18" charset="0"/>
                <a:cs typeface="Times New Roman" panose="02020603050405020304" pitchFamily="18" charset="0"/>
              </a:rPr>
              <a:t> sinir ağından geçirilir ve eğitilmiş model ile girdileri karşılaştırarak nesnenin insan olup olmadığına dair bir tahmin elde edilir. Bu noktada sonuçları keskinleştirmek amacıyla düşük ağırlık yüzdesine sahip tahminler filtrelenir. Kişi olduklarına karar verilen nesnelere kimlikleri atanır.</a:t>
            </a:r>
          </a:p>
          <a:p>
            <a:pPr marL="514350" indent="-514350" algn="just">
              <a:lnSpc>
                <a:spcPct val="100000"/>
              </a:lnSpc>
              <a:buAutoNum type="romanLcPeriod"/>
            </a:pPr>
            <a:r>
              <a:rPr lang="tr-TR" sz="2400" spc="-1" dirty="0">
                <a:latin typeface="Times New Roman" panose="02020603050405020304" pitchFamily="18" charset="0"/>
                <a:cs typeface="Times New Roman" panose="02020603050405020304" pitchFamily="18" charset="0"/>
              </a:rPr>
              <a:t>iii.	Nesne Takip Modülü: Nesne takibi için </a:t>
            </a:r>
            <a:r>
              <a:rPr lang="tr-TR" sz="2400" spc="-1" dirty="0" err="1">
                <a:latin typeface="Times New Roman" panose="02020603050405020304" pitchFamily="18" charset="0"/>
                <a:cs typeface="Times New Roman" panose="02020603050405020304" pitchFamily="18" charset="0"/>
              </a:rPr>
              <a:t>dlib</a:t>
            </a:r>
            <a:r>
              <a:rPr lang="tr-TR" sz="2400" spc="-1" dirty="0">
                <a:latin typeface="Times New Roman" panose="02020603050405020304" pitchFamily="18" charset="0"/>
                <a:cs typeface="Times New Roman" panose="02020603050405020304" pitchFamily="18" charset="0"/>
              </a:rPr>
              <a:t> kütüphanesi ile </a:t>
            </a:r>
            <a:r>
              <a:rPr lang="tr-TR" sz="2400" spc="-1" dirty="0" err="1">
                <a:latin typeface="Times New Roman" panose="02020603050405020304" pitchFamily="18" charset="0"/>
                <a:cs typeface="Times New Roman" panose="02020603050405020304" pitchFamily="18" charset="0"/>
              </a:rPr>
              <a:t>sentroid</a:t>
            </a:r>
            <a:r>
              <a:rPr lang="tr-TR" sz="2400" spc="-1" dirty="0">
                <a:latin typeface="Times New Roman" panose="02020603050405020304" pitchFamily="18" charset="0"/>
                <a:cs typeface="Times New Roman" panose="02020603050405020304" pitchFamily="18" charset="0"/>
              </a:rPr>
              <a:t> izleme ve korelasyon tekniklerinden yararlanılır. Ağırlık merkezleri belirlenen ve kimlikleri atanan nesnelerin her karedeki bir önceki karedeki konumlarının korelasyon durumları incelenerek kişinin en olası mesafedeki konuma yöneldiği varsayılır. Bu şekilde kişilerin hareket yönleri izlenebilir.</a:t>
            </a:r>
          </a:p>
          <a:p>
            <a:pPr marL="514350" indent="-514350" algn="just">
              <a:buAutoNum type="romanLcPeriod" startAt="4"/>
            </a:pPr>
            <a:r>
              <a:rPr lang="tr-TR" sz="2400" dirty="0">
                <a:latin typeface="Times New Roman" panose="02020603050405020304" pitchFamily="18" charset="0"/>
                <a:cs typeface="Times New Roman" panose="02020603050405020304" pitchFamily="18" charset="0"/>
              </a:rPr>
              <a:t>Arayüz üzerinde, tanımlanan kişi nesnelerinin </a:t>
            </a:r>
            <a:r>
              <a:rPr lang="tr-TR" sz="2400" dirty="0" err="1">
                <a:latin typeface="Times New Roman" panose="02020603050405020304" pitchFamily="18" charset="0"/>
                <a:cs typeface="Times New Roman" panose="02020603050405020304" pitchFamily="18" charset="0"/>
              </a:rPr>
              <a:t>sentroidlerine</a:t>
            </a:r>
            <a:r>
              <a:rPr lang="tr-TR" sz="2400" dirty="0">
                <a:latin typeface="Times New Roman" panose="02020603050405020304" pitchFamily="18" charset="0"/>
                <a:cs typeface="Times New Roman" panose="02020603050405020304" pitchFamily="18" charset="0"/>
              </a:rPr>
              <a:t> kimlik bilgisi atanarak arka planda her kişi veri tabanına kaydedilir ve ardışık 40 karede tespit edilemeyen kişiler sistemden çıkarılır.</a:t>
            </a:r>
          </a:p>
          <a:p>
            <a:pPr marL="514350" indent="-514350" algn="just">
              <a:buAutoNum type="romanLcPeriod" startAt="4"/>
            </a:pPr>
            <a:r>
              <a:rPr lang="tr-TR" sz="2400" dirty="0">
                <a:latin typeface="Times New Roman" panose="02020603050405020304" pitchFamily="18" charset="0"/>
                <a:cs typeface="Times New Roman" panose="02020603050405020304" pitchFamily="18" charset="0"/>
              </a:rPr>
              <a:t>Sistem çalışırken anlık olarak toplam giriş ve çıkış verileri ekrana yazdırılır. Sistemin sonlandırılmasıyla kişi/zaman raporu oluşturulur.</a:t>
            </a:r>
          </a:p>
          <a:p>
            <a:pPr marL="514350" indent="-514350" algn="just">
              <a:lnSpc>
                <a:spcPct val="100000"/>
              </a:lnSpc>
              <a:buAutoNum type="romanLcPeriod"/>
            </a:pPr>
            <a:endParaRPr lang="tr-TR" sz="2400" spc="-1" dirty="0">
              <a:latin typeface="Times New Roman" panose="02020603050405020304" pitchFamily="18" charset="0"/>
              <a:cs typeface="Times New Roman" panose="02020603050405020304" pitchFamily="18" charset="0"/>
            </a:endParaRPr>
          </a:p>
        </p:txBody>
      </p:sp>
      <p:sp>
        <p:nvSpPr>
          <p:cNvPr id="54" name="Dikdörtgen 53">
            <a:extLst>
              <a:ext uri="{FF2B5EF4-FFF2-40B4-BE49-F238E27FC236}">
                <a16:creationId xmlns:a16="http://schemas.microsoft.com/office/drawing/2014/main" id="{DD5F19AF-5926-44A1-90ED-55D8DCDC1448}"/>
              </a:ext>
            </a:extLst>
          </p:cNvPr>
          <p:cNvSpPr/>
          <p:nvPr/>
        </p:nvSpPr>
        <p:spPr>
          <a:xfrm>
            <a:off x="12599986" y="7605757"/>
            <a:ext cx="11278619" cy="3108543"/>
          </a:xfrm>
          <a:prstGeom prst="rect">
            <a:avLst/>
          </a:prstGeom>
        </p:spPr>
        <p:txBody>
          <a:bodyPr wrap="square">
            <a:spAutoFit/>
          </a:bodyPr>
          <a:lstStyle/>
          <a:p>
            <a:pPr algn="just"/>
            <a:r>
              <a:rPr lang="tr-TR" sz="2800" b="1" spc="-1" dirty="0">
                <a:solidFill>
                  <a:srgbClr val="000000"/>
                </a:solidFill>
                <a:latin typeface="Times New Roman" panose="02020603050405020304" pitchFamily="18" charset="0"/>
                <a:cs typeface="Times New Roman" panose="02020603050405020304" pitchFamily="18" charset="0"/>
              </a:rPr>
              <a:t>2</a:t>
            </a:r>
            <a:r>
              <a:rPr lang="tr-TR" sz="2400" b="1" spc="-1" dirty="0">
                <a:solidFill>
                  <a:srgbClr val="000000"/>
                </a:solidFill>
                <a:latin typeface="Times New Roman" panose="02020603050405020304" pitchFamily="18" charset="0"/>
                <a:cs typeface="Times New Roman" panose="02020603050405020304" pitchFamily="18" charset="0"/>
              </a:rPr>
              <a:t>. </a:t>
            </a:r>
            <a:r>
              <a:rPr lang="tr-TR" sz="2800" b="1" spc="-1" dirty="0">
                <a:solidFill>
                  <a:srgbClr val="000000"/>
                </a:solidFill>
                <a:latin typeface="Times New Roman" panose="02020603050405020304" pitchFamily="18" charset="0"/>
                <a:cs typeface="Times New Roman" panose="02020603050405020304" pitchFamily="18" charset="0"/>
              </a:rPr>
              <a:t>Yöntem ve Bulgular</a:t>
            </a:r>
          </a:p>
          <a:p>
            <a:pPr algn="just"/>
            <a:r>
              <a:rPr lang="tr-TR" sz="2400" spc="-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Sistemin test aşaması Covid-19 virüs salgını nedeniyle  internet üzerinden erişilebilen çeşitli videolar üzerinde gerçekleştirilmiştir.. Bunun için çeşitli test kriterlerini karşılayan video akışları bulunup bunlar üzerinde çalışılmıştır. Şekil 1’de sistemin çalışması hedeflenen bir alandaki test ve sonuçlarına yer verilmektedir.</a:t>
            </a:r>
            <a:endParaRPr lang="tr-TR" sz="2400" spc="-1" dirty="0">
              <a:latin typeface="Times New Roman" panose="02020603050405020304" pitchFamily="18" charset="0"/>
              <a:cs typeface="Times New Roman" panose="02020603050405020304" pitchFamily="18" charset="0"/>
            </a:endParaRPr>
          </a:p>
          <a:p>
            <a:pPr algn="just"/>
            <a:r>
              <a:rPr lang="tr-TR" sz="2400" spc="-1" dirty="0">
                <a:latin typeface="Times New Roman" panose="02020603050405020304" pitchFamily="18" charset="0"/>
                <a:cs typeface="Times New Roman" panose="02020603050405020304" pitchFamily="18" charset="0"/>
              </a:rPr>
              <a:t>	</a:t>
            </a:r>
          </a:p>
          <a:p>
            <a:pPr algn="just"/>
            <a:endParaRPr lang="tr-TR" sz="2400" spc="-1" dirty="0">
              <a:latin typeface="Times New Roman" panose="02020603050405020304" pitchFamily="18" charset="0"/>
              <a:cs typeface="Times New Roman" panose="02020603050405020304" pitchFamily="18" charset="0"/>
            </a:endParaRPr>
          </a:p>
          <a:p>
            <a:pPr marL="514350" indent="-514350" algn="just">
              <a:buAutoNum type="romanLcPeriod" startAt="4"/>
            </a:pPr>
            <a:endParaRPr lang="tr-TR" sz="2400" dirty="0">
              <a:latin typeface="Times New Roman" panose="02020603050405020304" pitchFamily="18" charset="0"/>
              <a:cs typeface="Times New Roman" panose="02020603050405020304" pitchFamily="18" charset="0"/>
            </a:endParaRPr>
          </a:p>
        </p:txBody>
      </p:sp>
      <p:sp>
        <p:nvSpPr>
          <p:cNvPr id="55" name="CustomShape 13">
            <a:extLst>
              <a:ext uri="{FF2B5EF4-FFF2-40B4-BE49-F238E27FC236}">
                <a16:creationId xmlns:a16="http://schemas.microsoft.com/office/drawing/2014/main" id="{0808392D-132D-4229-8C54-C7306AC13DD2}"/>
              </a:ext>
            </a:extLst>
          </p:cNvPr>
          <p:cNvSpPr/>
          <p:nvPr/>
        </p:nvSpPr>
        <p:spPr>
          <a:xfrm>
            <a:off x="12912803" y="25565071"/>
            <a:ext cx="11185813" cy="94472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tr-TR" sz="2800" b="1" strike="noStrike" spc="-1" dirty="0">
                <a:solidFill>
                  <a:srgbClr val="000000"/>
                </a:solidFill>
                <a:latin typeface="Times New Roman"/>
                <a:ea typeface="DejaVu Sans"/>
              </a:rPr>
              <a:t>3. Sonuç</a:t>
            </a:r>
          </a:p>
          <a:p>
            <a:pPr algn="just">
              <a:lnSpc>
                <a:spcPct val="100000"/>
              </a:lnSpc>
            </a:pPr>
            <a:r>
              <a:rPr lang="tr-TR" sz="2800" b="1" spc="-1" dirty="0">
                <a:solidFill>
                  <a:srgbClr val="000000"/>
                </a:solidFill>
                <a:latin typeface="Times New Roman"/>
                <a:ea typeface="DejaVu Sans"/>
              </a:rPr>
              <a:t>	</a:t>
            </a:r>
            <a:r>
              <a:rPr lang="tr-TR" sz="2400" spc="-1" dirty="0">
                <a:solidFill>
                  <a:srgbClr val="000000"/>
                </a:solidFill>
                <a:latin typeface="Times New Roman" panose="02020603050405020304" pitchFamily="18" charset="0"/>
                <a:cs typeface="Times New Roman" panose="02020603050405020304" pitchFamily="18" charset="0"/>
              </a:rPr>
              <a:t>Kişi sayma teknolojilerinin derinlemesine araştırılmasıyla başlayan proje sürecinde sonuç olarak bir binada bulunan kişi sayısını takip etme probleminin giriş ve çıkışlara yerleştirilen kameralar yardımıyla veya güvenlik kameralarıyla çözüme ulaştırabilir olduğu anlaşılmıştır. Proje kapsamındaki çalışmalar sonucunda tasarlanan algoritma, gelişmiş kişi algılama doğruluğu için derin öğrenme nesne </a:t>
            </a:r>
            <a:r>
              <a:rPr lang="tr-TR" sz="2400" spc="-1" dirty="0" err="1">
                <a:solidFill>
                  <a:srgbClr val="000000"/>
                </a:solidFill>
                <a:latin typeface="Times New Roman" panose="02020603050405020304" pitchFamily="18" charset="0"/>
                <a:cs typeface="Times New Roman" panose="02020603050405020304" pitchFamily="18" charset="0"/>
              </a:rPr>
              <a:t>dedektörleri</a:t>
            </a:r>
            <a:r>
              <a:rPr lang="tr-TR" sz="2400" spc="-1" dirty="0">
                <a:solidFill>
                  <a:srgbClr val="000000"/>
                </a:solidFill>
                <a:latin typeface="Times New Roman" panose="02020603050405020304" pitchFamily="18" charset="0"/>
                <a:cs typeface="Times New Roman" panose="02020603050405020304" pitchFamily="18" charset="0"/>
              </a:rPr>
              <a:t> (</a:t>
            </a:r>
            <a:r>
              <a:rPr lang="tr-TR" sz="2400" spc="-1" dirty="0" err="1">
                <a:solidFill>
                  <a:srgbClr val="000000"/>
                </a:solidFill>
                <a:latin typeface="Times New Roman" panose="02020603050405020304" pitchFamily="18" charset="0"/>
                <a:cs typeface="Times New Roman" panose="02020603050405020304" pitchFamily="18" charset="0"/>
              </a:rPr>
              <a:t>MobileNet</a:t>
            </a:r>
            <a:r>
              <a:rPr lang="tr-TR" sz="2400" spc="-1" dirty="0">
                <a:solidFill>
                  <a:srgbClr val="000000"/>
                </a:solidFill>
                <a:latin typeface="Times New Roman" panose="02020603050405020304" pitchFamily="18" charset="0"/>
                <a:cs typeface="Times New Roman" panose="02020603050405020304" pitchFamily="18" charset="0"/>
              </a:rPr>
              <a:t> ve SSD) ve gelişmiş izleme doğruluğu için hem </a:t>
            </a:r>
            <a:r>
              <a:rPr lang="tr-TR" sz="2400" spc="-1" dirty="0" err="1">
                <a:solidFill>
                  <a:srgbClr val="000000"/>
                </a:solidFill>
                <a:latin typeface="Times New Roman" panose="02020603050405020304" pitchFamily="18" charset="0"/>
                <a:cs typeface="Times New Roman" panose="02020603050405020304" pitchFamily="18" charset="0"/>
              </a:rPr>
              <a:t>sentroid</a:t>
            </a:r>
            <a:r>
              <a:rPr lang="tr-TR" sz="2400" spc="-1" dirty="0">
                <a:solidFill>
                  <a:srgbClr val="000000"/>
                </a:solidFill>
                <a:latin typeface="Times New Roman" panose="02020603050405020304" pitchFamily="18" charset="0"/>
                <a:cs typeface="Times New Roman" panose="02020603050405020304" pitchFamily="18" charset="0"/>
              </a:rPr>
              <a:t> izleme hem de korelasyon filtreleri dahil olmak üzere iki ayrı nesne izleme algoritması kullanarak, standart bir CPU üzerinde gerçek zamanlı olarak çalışabilen, hem “algılama” hem de “izleme” aşamalarını uygulayarak görüntüye giren veya görüntüden kaybolan kişileri izleyebilen ve hareket yönleri doğrultusunda bir alana giriş ve çıkış verilerini elde edebilen bir sistem tasarlanmıştır.</a:t>
            </a:r>
          </a:p>
          <a:p>
            <a:pPr algn="just">
              <a:lnSpc>
                <a:spcPct val="100000"/>
              </a:lnSpc>
            </a:pPr>
            <a:r>
              <a:rPr lang="tr-TR" sz="2400" b="0" strike="noStrike" spc="-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Geliştirilen sistemi değerlendirmek için, internet ortamından elde edilen bir dizi görüntü üzerinde bazı analizler yapılmıştır. Elde edilen doğruluk sonuçları, istenen son hassasiyete oldukça yakın oldukları için sonuç tatmin edici olarak değerlendirilmiştir. Ancak sistemin daha önceden tanımlanmış tüm durumlarda doğru bir şekilde değerlendirilmesi için ele alınması gereken çeşitli senaryolar olduğundan test süreci ileriye yönelik çalışmalar ile devam ettirilmelidir. Çözülmesi gereken ana sorun çeşitli ışık kaynakları ve gölgeler nedeniyle arka plan piksellerinin yanlış algılanabilmesidir. Bir dakikalık test videosunda sistem %5-8 hata oranları ile çalışmaktadır. Sonuçlar doğrultusunda sistem mağaza, lokanta, alışveriş merkezi, sınıflar vb. kapalı alanlarda kişi yoğunluğunu takip edebilir seviyededir. Ayrıca tüm vücudu tespit edebildiğinde ve çok fazla tıkanıklık olmaması durumunda, havalimanı, tren istasyonları gibi kalabalık mekanlarda da çalışabilir. </a:t>
            </a:r>
            <a:endParaRPr lang="tr-TR" sz="2400" b="0" strike="noStrike" spc="-1" dirty="0">
              <a:latin typeface="Times New Roman" panose="02020603050405020304" pitchFamily="18" charset="0"/>
              <a:cs typeface="Times New Roman" panose="02020603050405020304" pitchFamily="18" charset="0"/>
            </a:endParaRPr>
          </a:p>
          <a:p>
            <a:pPr algn="just">
              <a:lnSpc>
                <a:spcPct val="100000"/>
              </a:lnSpc>
            </a:pPr>
            <a:r>
              <a:rPr lang="tr-TR" sz="2400" b="1" strike="noStrike" spc="-1" dirty="0">
                <a:solidFill>
                  <a:srgbClr val="000000"/>
                </a:solidFill>
                <a:latin typeface="Times New Roman"/>
                <a:ea typeface="DejaVu Sans"/>
              </a:rPr>
              <a:t>		</a:t>
            </a:r>
            <a:r>
              <a:rPr lang="tr-TR" sz="2400" b="0" strike="noStrike" spc="-1" dirty="0">
                <a:solidFill>
                  <a:srgbClr val="FFFFFF"/>
                </a:solidFill>
                <a:latin typeface="Times New Roman"/>
                <a:ea typeface="DejaVu Sans"/>
              </a:rPr>
              <a:t>D&amp;G</a:t>
            </a:r>
            <a:endParaRPr lang="tr-TR" sz="2400" b="0" strike="noStrike" spc="-1" dirty="0">
              <a:latin typeface="Arial"/>
            </a:endParaRPr>
          </a:p>
        </p:txBody>
      </p:sp>
      <p:pic>
        <p:nvPicPr>
          <p:cNvPr id="57" name="Resim 56">
            <a:extLst>
              <a:ext uri="{FF2B5EF4-FFF2-40B4-BE49-F238E27FC236}">
                <a16:creationId xmlns:a16="http://schemas.microsoft.com/office/drawing/2014/main" id="{13B25B74-0B8C-47A1-A53E-7263423B358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73332" y="9947546"/>
            <a:ext cx="7315657" cy="5388968"/>
          </a:xfrm>
          <a:prstGeom prst="rect">
            <a:avLst/>
          </a:prstGeom>
          <a:noFill/>
          <a:ln>
            <a:noFill/>
          </a:ln>
        </p:spPr>
      </p:pic>
      <p:sp>
        <p:nvSpPr>
          <p:cNvPr id="58" name="Dikdörtgen 57">
            <a:extLst>
              <a:ext uri="{FF2B5EF4-FFF2-40B4-BE49-F238E27FC236}">
                <a16:creationId xmlns:a16="http://schemas.microsoft.com/office/drawing/2014/main" id="{6B1F70D0-E1EA-4520-869A-4BB886FBF1E9}"/>
              </a:ext>
            </a:extLst>
          </p:cNvPr>
          <p:cNvSpPr/>
          <p:nvPr/>
        </p:nvSpPr>
        <p:spPr>
          <a:xfrm>
            <a:off x="12599986" y="16007307"/>
            <a:ext cx="11278619" cy="6001643"/>
          </a:xfrm>
          <a:prstGeom prst="rect">
            <a:avLst/>
          </a:prstGeom>
        </p:spPr>
        <p:txBody>
          <a:bodyPr wrap="square">
            <a:spAutoFit/>
          </a:bodyPr>
          <a:lstStyle/>
          <a:p>
            <a:pPr algn="just"/>
            <a:r>
              <a:rPr lang="tr-TR" sz="2400" b="1" spc="-1" dirty="0">
                <a:solidFill>
                  <a:srgbClr val="000000"/>
                </a:solidFill>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Bu video akışında 51 kişinin aşağı yönlü hareket ettiği, 25 kişinin ise yukarı yönlü hareket ettiği görülmüştür. Örnek videonun model ağdan geçirilmesi sonucu Şekil 34’te görüldüğü üzere 48 aşağı yönlü sayma işlemi, 24 yukarı yönlü sayma işlemi yapılmıştır. Doğruluk yüzleri hesaplandığında, yukarı yönlü sayım için doğruluk yüzdesi %96 iken, aşağı yönlü sayım için doğruluk yüzdesi %94,11 olmaktadır. Tüm test videoları incelendiğinde ise tasarlanan model ağının uygun parametreler verildiği takdirde %94’ün üzerinde doğruluk sağladığı sonucu ortaya çıkmaktadır. Tasarlanan sistem içerisinde kullanılan </a:t>
            </a:r>
            <a:r>
              <a:rPr lang="tr-TR" sz="2400" dirty="0" err="1">
                <a:latin typeface="Times New Roman" panose="02020603050405020304" pitchFamily="18" charset="0"/>
                <a:cs typeface="Times New Roman" panose="02020603050405020304" pitchFamily="18" charset="0"/>
              </a:rPr>
              <a:t>MobileNet</a:t>
            </a:r>
            <a:r>
              <a:rPr lang="tr-TR" sz="2400" dirty="0">
                <a:latin typeface="Times New Roman" panose="02020603050405020304" pitchFamily="18" charset="0"/>
                <a:cs typeface="Times New Roman" panose="02020603050405020304" pitchFamily="18" charset="0"/>
              </a:rPr>
              <a:t>-SSD teknolojisi gerçek zamanlı video akışları üzerinde nesne tespitinde 25-35 kare hızı ile beklenen performansı sağlamaktadır. Nesnenin sınıflandırılması aşamasında ise video işleme başarısı en yüksek olan derin öğrenme algoritması olan </a:t>
            </a:r>
            <a:r>
              <a:rPr lang="tr-TR" sz="2400" dirty="0" err="1">
                <a:latin typeface="Times New Roman" panose="02020603050405020304" pitchFamily="18" charset="0"/>
                <a:cs typeface="Times New Roman" panose="02020603050405020304" pitchFamily="18" charset="0"/>
              </a:rPr>
              <a:t>Caffe</a:t>
            </a:r>
            <a:r>
              <a:rPr lang="tr-TR" sz="2400" dirty="0">
                <a:latin typeface="Times New Roman" panose="02020603050405020304" pitchFamily="18" charset="0"/>
                <a:cs typeface="Times New Roman" panose="02020603050405020304" pitchFamily="18" charset="0"/>
              </a:rPr>
              <a:t> modeli kullanılarak kişi tespitindeki başarı en üst düzeye düzeye taşınmaktadır. </a:t>
            </a:r>
            <a:r>
              <a:rPr lang="tr-TR" sz="2400" spc="-1" dirty="0">
                <a:latin typeface="Times New Roman" panose="02020603050405020304" pitchFamily="18" charset="0"/>
                <a:cs typeface="Times New Roman" panose="02020603050405020304" pitchFamily="18" charset="0"/>
              </a:rPr>
              <a:t>Şekil 2’de </a:t>
            </a:r>
            <a:r>
              <a:rPr lang="tr-TR" sz="2400" spc="-1" dirty="0" err="1">
                <a:latin typeface="Times New Roman" panose="02020603050405020304" pitchFamily="18" charset="0"/>
                <a:cs typeface="Times New Roman" panose="02020603050405020304" pitchFamily="18" charset="0"/>
              </a:rPr>
              <a:t>Caffe</a:t>
            </a:r>
            <a:r>
              <a:rPr lang="tr-TR" sz="2400" spc="-1" dirty="0">
                <a:latin typeface="Times New Roman" panose="02020603050405020304" pitchFamily="18" charset="0"/>
                <a:cs typeface="Times New Roman" panose="02020603050405020304" pitchFamily="18" charset="0"/>
              </a:rPr>
              <a:t> kullanan bir boru </a:t>
            </a:r>
            <a:r>
              <a:rPr lang="tr-TR" sz="2400" spc="-1" dirty="0" err="1">
                <a:latin typeface="Times New Roman" panose="02020603050405020304" pitchFamily="18" charset="0"/>
                <a:cs typeface="Times New Roman" panose="02020603050405020304" pitchFamily="18" charset="0"/>
              </a:rPr>
              <a:t>hattaslağı</a:t>
            </a:r>
            <a:r>
              <a:rPr lang="tr-TR" sz="2400" spc="-1" dirty="0">
                <a:latin typeface="Times New Roman" panose="02020603050405020304" pitchFamily="18" charset="0"/>
                <a:cs typeface="Times New Roman" panose="02020603050405020304" pitchFamily="18" charset="0"/>
              </a:rPr>
              <a:t> göstermektedir. Şekil 1 de </a:t>
            </a:r>
            <a:r>
              <a:rPr lang="tr-TR" sz="2400" spc="-1" dirty="0" err="1">
                <a:latin typeface="Times New Roman" panose="02020603050405020304" pitchFamily="18" charset="0"/>
                <a:cs typeface="Times New Roman" panose="02020603050405020304" pitchFamily="18" charset="0"/>
              </a:rPr>
              <a:t>Caffe</a:t>
            </a:r>
            <a:r>
              <a:rPr lang="tr-TR" sz="2400" spc="-1" dirty="0">
                <a:latin typeface="Times New Roman" panose="02020603050405020304" pitchFamily="18" charset="0"/>
                <a:cs typeface="Times New Roman" panose="02020603050405020304" pitchFamily="18" charset="0"/>
              </a:rPr>
              <a:t> ile oluşturulmuş mimari görülmektedir. </a:t>
            </a:r>
            <a:r>
              <a:rPr lang="tr-TR" sz="2400" dirty="0">
                <a:latin typeface="Times New Roman" panose="02020603050405020304" pitchFamily="18" charset="0"/>
                <a:cs typeface="Times New Roman" panose="02020603050405020304" pitchFamily="18" charset="0"/>
              </a:rPr>
              <a:t>Son olarak </a:t>
            </a:r>
            <a:r>
              <a:rPr lang="tr-TR" sz="2400" dirty="0" err="1">
                <a:latin typeface="Times New Roman" panose="02020603050405020304" pitchFamily="18" charset="0"/>
                <a:cs typeface="Times New Roman" panose="02020603050405020304" pitchFamily="18" charset="0"/>
              </a:rPr>
              <a:t>sentroid</a:t>
            </a:r>
            <a:r>
              <a:rPr lang="tr-TR" sz="2400" dirty="0">
                <a:latin typeface="Times New Roman" panose="02020603050405020304" pitchFamily="18" charset="0"/>
                <a:cs typeface="Times New Roman" panose="02020603050405020304" pitchFamily="18" charset="0"/>
              </a:rPr>
              <a:t> izleme ve korelasyon tekniklerinin bir arada kullanılmasıyla oluşturulan hareket takibi ile kişilerin yön tayinleri gerçekleştirilmektedir. Elde edilen sonuçlar bir arayüz ve tablo aracılığıyla kullanıcıya rapor olarak verilmektedir.</a:t>
            </a:r>
            <a:r>
              <a:rPr lang="tr-TR" sz="2400" spc="-1" dirty="0">
                <a:latin typeface="Times New Roman" panose="02020603050405020304" pitchFamily="18" charset="0"/>
                <a:cs typeface="Times New Roman" panose="02020603050405020304" pitchFamily="18" charset="0"/>
              </a:rPr>
              <a:t> </a:t>
            </a:r>
            <a:endParaRPr lang="tr-TR" sz="2400" dirty="0">
              <a:latin typeface="Times New Roman" panose="02020603050405020304" pitchFamily="18" charset="0"/>
              <a:cs typeface="Times New Roman" panose="02020603050405020304" pitchFamily="18" charset="0"/>
            </a:endParaRPr>
          </a:p>
        </p:txBody>
      </p:sp>
      <p:sp>
        <p:nvSpPr>
          <p:cNvPr id="12" name="Dikdörtgen 11">
            <a:extLst>
              <a:ext uri="{FF2B5EF4-FFF2-40B4-BE49-F238E27FC236}">
                <a16:creationId xmlns:a16="http://schemas.microsoft.com/office/drawing/2014/main" id="{6F02BE62-409F-4849-AAC8-3C70F5A68AB4}"/>
              </a:ext>
            </a:extLst>
          </p:cNvPr>
          <p:cNvSpPr/>
          <p:nvPr/>
        </p:nvSpPr>
        <p:spPr>
          <a:xfrm>
            <a:off x="13314402" y="15433322"/>
            <a:ext cx="10033516" cy="461665"/>
          </a:xfrm>
          <a:prstGeom prst="rect">
            <a:avLst/>
          </a:prstGeom>
        </p:spPr>
        <p:txBody>
          <a:bodyPr wrap="none">
            <a:spAutoFit/>
          </a:bodyPr>
          <a:lstStyle/>
          <a:p>
            <a:r>
              <a:rPr lang="tr-TR" sz="2400" b="1" dirty="0">
                <a:latin typeface="Times New Roman" panose="02020603050405020304" pitchFamily="18" charset="0"/>
                <a:cs typeface="Times New Roman" panose="02020603050405020304" pitchFamily="18" charset="0"/>
              </a:rPr>
              <a:t>Şekil 1. </a:t>
            </a:r>
            <a:r>
              <a:rPr lang="tr-TR" sz="2400" dirty="0">
                <a:latin typeface="Times New Roman" panose="02020603050405020304" pitchFamily="18" charset="0"/>
                <a:cs typeface="Times New Roman" panose="02020603050405020304" pitchFamily="18" charset="0"/>
              </a:rPr>
              <a:t>Sistemin bir mağaza girişinden alınan video akışı ile testine ait görüntü.</a:t>
            </a:r>
          </a:p>
        </p:txBody>
      </p:sp>
      <p:pic>
        <p:nvPicPr>
          <p:cNvPr id="17" name="Resim 16">
            <a:extLst>
              <a:ext uri="{FF2B5EF4-FFF2-40B4-BE49-F238E27FC236}">
                <a16:creationId xmlns:a16="http://schemas.microsoft.com/office/drawing/2014/main" id="{15A50920-3F08-450D-9E84-5CB3E21C00EC}"/>
              </a:ext>
            </a:extLst>
          </p:cNvPr>
          <p:cNvPicPr>
            <a:picLocks noChangeAspect="1"/>
          </p:cNvPicPr>
          <p:nvPr/>
        </p:nvPicPr>
        <p:blipFill>
          <a:blip r:embed="rId5"/>
          <a:stretch>
            <a:fillRect/>
          </a:stretch>
        </p:blipFill>
        <p:spPr>
          <a:xfrm>
            <a:off x="12739250" y="21919089"/>
            <a:ext cx="11000090" cy="2998732"/>
          </a:xfrm>
          <a:prstGeom prst="rect">
            <a:avLst/>
          </a:prstGeom>
        </p:spPr>
      </p:pic>
      <p:sp>
        <p:nvSpPr>
          <p:cNvPr id="18" name="Dikdörtgen 17">
            <a:extLst>
              <a:ext uri="{FF2B5EF4-FFF2-40B4-BE49-F238E27FC236}">
                <a16:creationId xmlns:a16="http://schemas.microsoft.com/office/drawing/2014/main" id="{4FE421CC-F9FF-47B0-8B20-7CE8B37A12C1}"/>
              </a:ext>
            </a:extLst>
          </p:cNvPr>
          <p:cNvSpPr/>
          <p:nvPr/>
        </p:nvSpPr>
        <p:spPr>
          <a:xfrm>
            <a:off x="15270455" y="24852575"/>
            <a:ext cx="7315657" cy="460895"/>
          </a:xfrm>
          <a:prstGeom prst="rect">
            <a:avLst/>
          </a:prstGeom>
        </p:spPr>
        <p:txBody>
          <a:bodyPr wrap="none">
            <a:spAutoFit/>
          </a:bodyPr>
          <a:lstStyle/>
          <a:p>
            <a:pPr>
              <a:lnSpc>
                <a:spcPct val="107000"/>
              </a:lnSpc>
              <a:spcAft>
                <a:spcPts val="800"/>
              </a:spcAft>
            </a:pPr>
            <a:r>
              <a:rPr lang="tr-TR" sz="2400" b="1" dirty="0">
                <a:latin typeface="Times New Roman" panose="02020603050405020304" pitchFamily="18" charset="0"/>
                <a:ea typeface="Calibri" panose="020F0502020204030204" pitchFamily="34" charset="0"/>
                <a:cs typeface="Times New Roman" panose="02020603050405020304" pitchFamily="18" charset="0"/>
              </a:rPr>
              <a:t>Şekil 2. </a:t>
            </a:r>
            <a:r>
              <a:rPr lang="tr-TR" sz="2400" dirty="0" err="1">
                <a:latin typeface="Times New Roman" panose="02020603050405020304" pitchFamily="18" charset="0"/>
                <a:ea typeface="Calibri" panose="020F0502020204030204" pitchFamily="34" charset="0"/>
                <a:cs typeface="Times New Roman" panose="02020603050405020304" pitchFamily="18" charset="0"/>
              </a:rPr>
              <a:t>Caffe</a:t>
            </a:r>
            <a:r>
              <a:rPr lang="tr-TR" sz="2400" dirty="0">
                <a:latin typeface="Times New Roman" panose="02020603050405020304" pitchFamily="18" charset="0"/>
                <a:ea typeface="Calibri" panose="020F0502020204030204" pitchFamily="34" charset="0"/>
                <a:cs typeface="Times New Roman" panose="02020603050405020304" pitchFamily="18" charset="0"/>
              </a:rPr>
              <a:t> ile oluşturulmuş </a:t>
            </a:r>
            <a:r>
              <a:rPr lang="tr-TR" sz="2400" dirty="0" err="1">
                <a:latin typeface="Times New Roman" panose="02020603050405020304" pitchFamily="18" charset="0"/>
                <a:ea typeface="Calibri" panose="020F0502020204030204" pitchFamily="34" charset="0"/>
                <a:cs typeface="Times New Roman" panose="02020603050405020304" pitchFamily="18" charset="0"/>
              </a:rPr>
              <a:t>evrişimli</a:t>
            </a:r>
            <a:r>
              <a:rPr lang="tr-TR" sz="2400" dirty="0">
                <a:latin typeface="Times New Roman" panose="02020603050405020304" pitchFamily="18" charset="0"/>
                <a:ea typeface="Calibri" panose="020F0502020204030204" pitchFamily="34" charset="0"/>
                <a:cs typeface="Times New Roman" panose="02020603050405020304" pitchFamily="18" charset="0"/>
              </a:rPr>
              <a:t> sinir ağır modeli.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2418</TotalTime>
  <Words>1388</Words>
  <Application>Microsoft Office PowerPoint</Application>
  <PresentationFormat>Özel</PresentationFormat>
  <Paragraphs>39</Paragraphs>
  <Slides>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Symbol</vt:lpstr>
      <vt:lpstr>Times New Roman</vt:lpstr>
      <vt:lpstr>Wingdings</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subject/>
  <dc:creator>seyit yıldırım</dc:creator>
  <dc:description/>
  <cp:lastModifiedBy>caner yıldırım</cp:lastModifiedBy>
  <cp:revision>112</cp:revision>
  <dcterms:created xsi:type="dcterms:W3CDTF">2016-12-22T17:07:37Z</dcterms:created>
  <dcterms:modified xsi:type="dcterms:W3CDTF">2020-06-20T15:35:29Z</dcterms:modified>
  <dc:language>tr-TR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Özel</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