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7"/>
  </p:notesMasterIdLst>
  <p:handoutMasterIdLst>
    <p:handoutMasterId r:id="rId38"/>
  </p:handoutMasterIdLst>
  <p:sldIdLst>
    <p:sldId id="281" r:id="rId2"/>
    <p:sldId id="356" r:id="rId3"/>
    <p:sldId id="400" r:id="rId4"/>
    <p:sldId id="352" r:id="rId5"/>
    <p:sldId id="395" r:id="rId6"/>
    <p:sldId id="274" r:id="rId7"/>
    <p:sldId id="406" r:id="rId8"/>
    <p:sldId id="402" r:id="rId9"/>
    <p:sldId id="396" r:id="rId10"/>
    <p:sldId id="397" r:id="rId11"/>
    <p:sldId id="398" r:id="rId12"/>
    <p:sldId id="403" r:id="rId13"/>
    <p:sldId id="258" r:id="rId14"/>
    <p:sldId id="358" r:id="rId15"/>
    <p:sldId id="359" r:id="rId16"/>
    <p:sldId id="360" r:id="rId17"/>
    <p:sldId id="362" r:id="rId18"/>
    <p:sldId id="363" r:id="rId19"/>
    <p:sldId id="364" r:id="rId20"/>
    <p:sldId id="374" r:id="rId21"/>
    <p:sldId id="368" r:id="rId22"/>
    <p:sldId id="365" r:id="rId23"/>
    <p:sldId id="366" r:id="rId24"/>
    <p:sldId id="367" r:id="rId25"/>
    <p:sldId id="369" r:id="rId26"/>
    <p:sldId id="370" r:id="rId27"/>
    <p:sldId id="371" r:id="rId28"/>
    <p:sldId id="372" r:id="rId29"/>
    <p:sldId id="375" r:id="rId30"/>
    <p:sldId id="376" r:id="rId31"/>
    <p:sldId id="380" r:id="rId32"/>
    <p:sldId id="381" r:id="rId33"/>
    <p:sldId id="404" r:id="rId34"/>
    <p:sldId id="405" r:id="rId35"/>
    <p:sldId id="353" r:id="rId36"/>
  </p:sldIdLst>
  <p:sldSz cx="9144000" cy="5143500" type="screen16x9"/>
  <p:notesSz cx="6858000" cy="9144000"/>
  <p:defaultTextStyle>
    <a:defPPr>
      <a:defRPr lang="id-ID"/>
    </a:defPPr>
    <a:lvl1pPr marL="0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B38"/>
    <a:srgbClr val="D9E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64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190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340B4-1CBB-407D-86A5-6930D817047F}" type="datetimeFigureOut">
              <a:rPr lang="id-ID" smtClean="0"/>
              <a:t>24/11/2019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FE8E7-E26C-4DFC-8835-E83A306D6C9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884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4613B-7C00-4559-A990-E15FB4D25C15}" type="datetimeFigureOut">
              <a:rPr lang="id-ID" smtClean="0"/>
              <a:t>24/11/2019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544C3-8DA7-49BE-8EC5-42448779E3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3065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764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052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25598" y="995365"/>
            <a:ext cx="3207543" cy="3207542"/>
          </a:xfrm>
          <a:prstGeom prst="ellipse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237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>
        <p15:guide id="1" orient="horz" pos="163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257694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953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607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371672" y="-679650"/>
            <a:ext cx="9839082" cy="5909909"/>
            <a:chOff x="-495563" y="-906202"/>
            <a:chExt cx="13118776" cy="7879879"/>
          </a:xfrm>
        </p:grpSpPr>
        <p:sp>
          <p:nvSpPr>
            <p:cNvPr id="8" name="Isosceles Triangle 7"/>
            <p:cNvSpPr/>
            <p:nvPr/>
          </p:nvSpPr>
          <p:spPr>
            <a:xfrm>
              <a:off x="-295409" y="5993161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9" name="Isosceles Triangle 8"/>
            <p:cNvSpPr/>
            <p:nvPr/>
          </p:nvSpPr>
          <p:spPr>
            <a:xfrm rot="2906576">
              <a:off x="-470823" y="1829674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0" name="Isosceles Triangle 9"/>
            <p:cNvSpPr/>
            <p:nvPr/>
          </p:nvSpPr>
          <p:spPr>
            <a:xfrm rot="2906576">
              <a:off x="-574005" y="1915875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1" name="Isosceles Triangle 10"/>
            <p:cNvSpPr/>
            <p:nvPr/>
          </p:nvSpPr>
          <p:spPr>
            <a:xfrm rot="2906576">
              <a:off x="11564255" y="3922658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2" name="Isosceles Triangle 11"/>
            <p:cNvSpPr/>
            <p:nvPr/>
          </p:nvSpPr>
          <p:spPr>
            <a:xfrm rot="2906576">
              <a:off x="11461073" y="4008859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3" name="Isosceles Triangle 12"/>
            <p:cNvSpPr/>
            <p:nvPr/>
          </p:nvSpPr>
          <p:spPr>
            <a:xfrm rot="2906576">
              <a:off x="8709543" y="-827760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4" name="Isosceles Triangle 13"/>
            <p:cNvSpPr/>
            <p:nvPr/>
          </p:nvSpPr>
          <p:spPr>
            <a:xfrm rot="2906576">
              <a:off x="8606361" y="-741559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5" name="Isosceles Triangle 14"/>
            <p:cNvSpPr/>
            <p:nvPr/>
          </p:nvSpPr>
          <p:spPr>
            <a:xfrm rot="4676178">
              <a:off x="10951229" y="6221770"/>
              <a:ext cx="325949" cy="28099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</p:grpSp>
    </p:spTree>
    <p:extLst>
      <p:ext uri="{BB962C8B-B14F-4D97-AF65-F5344CB8AC3E}">
        <p14:creationId xmlns:p14="http://schemas.microsoft.com/office/powerpoint/2010/main" val="221360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3" r:id="rId2"/>
    <p:sldLayoutId id="2147483706" r:id="rId3"/>
    <p:sldLayoutId id="2147483709" r:id="rId4"/>
    <p:sldLayoutId id="2147483710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youtu.be/QKyY1euMxO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7"/>
          <p:cNvCxnSpPr/>
          <p:nvPr/>
        </p:nvCxnSpPr>
        <p:spPr>
          <a:xfrm>
            <a:off x="3216475" y="3270921"/>
            <a:ext cx="271105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1"/>
          <p:cNvSpPr/>
          <p:nvPr/>
        </p:nvSpPr>
        <p:spPr>
          <a:xfrm>
            <a:off x="2489941" y="1274908"/>
            <a:ext cx="4249327" cy="5976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9942" y="1274908"/>
            <a:ext cx="424932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kern="1600" spc="300" dirty="0">
                <a:latin typeface="Lato" panose="020F0502020204030203"/>
                <a:ea typeface="Noto Sans CJK KR Regular" panose="020B0500000000000000" pitchFamily="34" charset="-127"/>
              </a:rPr>
              <a:t>게임 </a:t>
            </a:r>
            <a:r>
              <a:rPr lang="ko-KR" altLang="en-US" sz="3200" kern="1600" spc="300">
                <a:latin typeface="Lato" panose="020F0502020204030203"/>
                <a:ea typeface="Noto Sans CJK KR Regular" panose="020B0500000000000000" pitchFamily="34" charset="-127"/>
              </a:rPr>
              <a:t>개발 프로젝트</a:t>
            </a:r>
            <a:endParaRPr lang="id-ID" sz="3200" kern="1600" spc="300" dirty="0">
              <a:latin typeface="Lato" panose="020F0502020204030203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4BFD5C-6EE0-4159-8EA6-3336373004D9}"/>
              </a:ext>
            </a:extLst>
          </p:cNvPr>
          <p:cNvSpPr txBox="1"/>
          <p:nvPr/>
        </p:nvSpPr>
        <p:spPr>
          <a:xfrm>
            <a:off x="3454895" y="1992059"/>
            <a:ext cx="2234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n-US" altLang="ko-KR" sz="2000" spc="225" dirty="0">
                <a:latin typeface="Lato" panose="020F0502020204030203" pitchFamily="34" charset="0"/>
                <a:ea typeface="Roboto" panose="02000000000000000000" pitchFamily="2" charset="0"/>
              </a:rPr>
              <a:t>1334055 </a:t>
            </a:r>
            <a:r>
              <a:rPr lang="ko-KR" altLang="en-US" sz="2000" spc="225" dirty="0">
                <a:latin typeface="Lato" panose="020F0502020204030203" pitchFamily="34" charset="0"/>
                <a:ea typeface="Roboto" panose="02000000000000000000" pitchFamily="2" charset="0"/>
              </a:rPr>
              <a:t>이대경</a:t>
            </a:r>
            <a:endParaRPr lang="id-ID" sz="2000" spc="225" dirty="0"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50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22784BD-1C87-452E-9DAE-E6BFA0BA59F5}"/>
              </a:ext>
            </a:extLst>
          </p:cNvPr>
          <p:cNvSpPr txBox="1"/>
          <p:nvPr/>
        </p:nvSpPr>
        <p:spPr>
          <a:xfrm>
            <a:off x="554037" y="878600"/>
            <a:ext cx="804862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게임 내의 주인공 캐릭터가 장비를 구입</a:t>
            </a:r>
            <a:r>
              <a:rPr lang="en-US" altLang="ko-KR" dirty="0"/>
              <a:t>, </a:t>
            </a:r>
            <a:r>
              <a:rPr lang="ko-KR" altLang="en-US" dirty="0"/>
              <a:t>판매하면서 정비할 수 있는 화면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마을 내부에 존재하는 </a:t>
            </a:r>
            <a:r>
              <a:rPr lang="en-US" altLang="ko-KR" dirty="0"/>
              <a:t>NPC </a:t>
            </a:r>
            <a:r>
              <a:rPr lang="ko-KR" altLang="en-US" dirty="0"/>
              <a:t>캐릭터 및 화면 </a:t>
            </a:r>
            <a:r>
              <a:rPr lang="en-US" altLang="ko-KR" dirty="0"/>
              <a:t>UI </a:t>
            </a:r>
            <a:r>
              <a:rPr lang="ko-KR" altLang="en-US" dirty="0"/>
              <a:t>터치를 통해서 주요 기능들이 실행된다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인벤토리</a:t>
            </a:r>
            <a:r>
              <a:rPr lang="en-US" altLang="ko-KR" dirty="0"/>
              <a:t>, </a:t>
            </a:r>
            <a:r>
              <a:rPr lang="ko-KR" altLang="en-US" dirty="0"/>
              <a:t>상점</a:t>
            </a:r>
            <a:r>
              <a:rPr lang="en-US" altLang="ko-KR" dirty="0"/>
              <a:t>, </a:t>
            </a:r>
            <a:r>
              <a:rPr lang="ko-KR" altLang="en-US" dirty="0"/>
              <a:t>창고</a:t>
            </a:r>
            <a:r>
              <a:rPr lang="en-US" altLang="ko-KR" dirty="0"/>
              <a:t>, </a:t>
            </a:r>
            <a:r>
              <a:rPr lang="ko-KR" altLang="en-US" dirty="0" err="1"/>
              <a:t>미니맵</a:t>
            </a:r>
            <a:r>
              <a:rPr lang="en-US" altLang="ko-KR" dirty="0"/>
              <a:t>, </a:t>
            </a:r>
            <a:r>
              <a:rPr lang="ko-KR" altLang="en-US" dirty="0"/>
              <a:t>포탈</a:t>
            </a:r>
            <a:r>
              <a:rPr lang="en-US" altLang="ko-KR" dirty="0"/>
              <a:t>, NPC </a:t>
            </a:r>
            <a:r>
              <a:rPr lang="ko-KR" altLang="en-US" dirty="0"/>
              <a:t>등이 구현</a:t>
            </a:r>
          </a:p>
        </p:txBody>
      </p:sp>
      <p:cxnSp>
        <p:nvCxnSpPr>
          <p:cNvPr id="7" name="Straight Connector 18">
            <a:extLst>
              <a:ext uri="{FF2B5EF4-FFF2-40B4-BE49-F238E27FC236}">
                <a16:creationId xmlns:a16="http://schemas.microsoft.com/office/drawing/2014/main" id="{EB2B3B62-E2BE-4C68-B8BE-BD96D4420246}"/>
              </a:ext>
            </a:extLst>
          </p:cNvPr>
          <p:cNvCxnSpPr/>
          <p:nvPr/>
        </p:nvCxnSpPr>
        <p:spPr>
          <a:xfrm flipH="1">
            <a:off x="481793" y="222376"/>
            <a:ext cx="55572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5AA63C-18D5-4978-A9C7-7EDE02ABF483}"/>
              </a:ext>
            </a:extLst>
          </p:cNvPr>
          <p:cNvSpPr txBox="1"/>
          <p:nvPr/>
        </p:nvSpPr>
        <p:spPr>
          <a:xfrm>
            <a:off x="554037" y="309956"/>
            <a:ext cx="2301163" cy="274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450"/>
              </a:spcAft>
            </a:pPr>
            <a:r>
              <a:rPr lang="en-US" altLang="ko-KR" sz="9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02. </a:t>
            </a:r>
            <a:r>
              <a:rPr lang="ko-KR" altLang="en-US" sz="9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게임 소개</a:t>
            </a:r>
            <a:endParaRPr lang="id-ID" sz="900" spc="225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pic>
        <p:nvPicPr>
          <p:cNvPr id="9" name="그림 8" descr="테이블, 앉아있는, 남자, 모니터이(가) 표시된 사진&#10;&#10;자동 생성된 설명">
            <a:extLst>
              <a:ext uri="{FF2B5EF4-FFF2-40B4-BE49-F238E27FC236}">
                <a16:creationId xmlns:a16="http://schemas.microsoft.com/office/drawing/2014/main" id="{2EF1DE9C-D5A7-4398-BD9D-EE77F8A2B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029" y="1801350"/>
            <a:ext cx="5819942" cy="32659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A7C3A4-A799-4E18-A782-8C96E973592D}"/>
              </a:ext>
            </a:extLst>
          </p:cNvPr>
          <p:cNvSpPr txBox="1"/>
          <p:nvPr/>
        </p:nvSpPr>
        <p:spPr>
          <a:xfrm>
            <a:off x="3135311" y="154721"/>
            <a:ext cx="2886075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마을</a:t>
            </a:r>
          </a:p>
        </p:txBody>
      </p:sp>
    </p:spTree>
    <p:extLst>
      <p:ext uri="{BB962C8B-B14F-4D97-AF65-F5344CB8AC3E}">
        <p14:creationId xmlns:p14="http://schemas.microsoft.com/office/powerpoint/2010/main" val="330295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22784BD-1C87-452E-9DAE-E6BFA0BA59F5}"/>
              </a:ext>
            </a:extLst>
          </p:cNvPr>
          <p:cNvSpPr txBox="1"/>
          <p:nvPr/>
        </p:nvSpPr>
        <p:spPr>
          <a:xfrm>
            <a:off x="547687" y="976092"/>
            <a:ext cx="8048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주인공 캐릭터가 전투를 주로 하게 되는 화면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진입할 때마다 랜덤으로 </a:t>
            </a:r>
            <a:r>
              <a:rPr lang="en-US" altLang="ko-KR" dirty="0"/>
              <a:t>9</a:t>
            </a:r>
            <a:r>
              <a:rPr lang="ko-KR" altLang="en-US" dirty="0"/>
              <a:t>개의 방과 해당 방에 배치되는 일반 몬스터의 종류 및 숫자가 달라지고 보스 몬스터의 위치도 달라진다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방 안에 몬스터를 모두 제거 </a:t>
            </a:r>
            <a:r>
              <a:rPr lang="ko-KR" altLang="en-US" dirty="0" err="1"/>
              <a:t>할때마다</a:t>
            </a:r>
            <a:r>
              <a:rPr lang="ko-KR" altLang="en-US" dirty="0"/>
              <a:t> 스테이지 </a:t>
            </a:r>
            <a:r>
              <a:rPr lang="ko-KR" altLang="en-US" dirty="0" err="1"/>
              <a:t>미니맵에서</a:t>
            </a:r>
            <a:r>
              <a:rPr lang="ko-KR" altLang="en-US" dirty="0"/>
              <a:t> 블라인드 처리를 통해서 갱신된다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7" name="Straight Connector 18">
            <a:extLst>
              <a:ext uri="{FF2B5EF4-FFF2-40B4-BE49-F238E27FC236}">
                <a16:creationId xmlns:a16="http://schemas.microsoft.com/office/drawing/2014/main" id="{EB2B3B62-E2BE-4C68-B8BE-BD96D4420246}"/>
              </a:ext>
            </a:extLst>
          </p:cNvPr>
          <p:cNvCxnSpPr/>
          <p:nvPr/>
        </p:nvCxnSpPr>
        <p:spPr>
          <a:xfrm flipH="1">
            <a:off x="481793" y="222376"/>
            <a:ext cx="55572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5AA63C-18D5-4978-A9C7-7EDE02ABF483}"/>
              </a:ext>
            </a:extLst>
          </p:cNvPr>
          <p:cNvSpPr txBox="1"/>
          <p:nvPr/>
        </p:nvSpPr>
        <p:spPr>
          <a:xfrm>
            <a:off x="554037" y="309956"/>
            <a:ext cx="2301163" cy="274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450"/>
              </a:spcAft>
            </a:pPr>
            <a:r>
              <a:rPr lang="en-US" altLang="ko-KR" sz="9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02. </a:t>
            </a:r>
            <a:r>
              <a:rPr lang="ko-KR" altLang="en-US" sz="9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게임 소개</a:t>
            </a:r>
            <a:endParaRPr lang="id-ID" sz="900" spc="225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690E0C-1AF3-404D-A72B-DC7943209FEA}"/>
              </a:ext>
            </a:extLst>
          </p:cNvPr>
          <p:cNvSpPr txBox="1"/>
          <p:nvPr/>
        </p:nvSpPr>
        <p:spPr>
          <a:xfrm>
            <a:off x="3135311" y="154721"/>
            <a:ext cx="2886075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스테이지</a:t>
            </a:r>
          </a:p>
        </p:txBody>
      </p:sp>
      <p:pic>
        <p:nvPicPr>
          <p:cNvPr id="10" name="그림 9" descr="파란색, 비행, 대형, 테이블이(가) 표시된 사진&#10;&#10;자동 생성된 설명">
            <a:extLst>
              <a:ext uri="{FF2B5EF4-FFF2-40B4-BE49-F238E27FC236}">
                <a16:creationId xmlns:a16="http://schemas.microsoft.com/office/drawing/2014/main" id="{48610428-36E7-4A75-A1B1-1CD0E1255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43" y="2255561"/>
            <a:ext cx="4282157" cy="2432126"/>
          </a:xfrm>
          <a:prstGeom prst="rect">
            <a:avLst/>
          </a:prstGeom>
        </p:spPr>
      </p:pic>
      <p:pic>
        <p:nvPicPr>
          <p:cNvPr id="11" name="그림 10" descr="남자이(가) 표시된 사진&#10;&#10;자동 생성된 설명">
            <a:extLst>
              <a:ext uri="{FF2B5EF4-FFF2-40B4-BE49-F238E27FC236}">
                <a16:creationId xmlns:a16="http://schemas.microsoft.com/office/drawing/2014/main" id="{318EC8CF-E3AB-4B72-9B8A-DABB6FB7D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700" y="2255561"/>
            <a:ext cx="4347492" cy="243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90" b="28890"/>
          <a:stretch>
            <a:fillRect/>
          </a:stretch>
        </p:blipFill>
        <p:spPr>
          <a:xfrm>
            <a:off x="3313734" y="2"/>
            <a:ext cx="5830266" cy="5143498"/>
          </a:xfrm>
        </p:spPr>
      </p:pic>
      <p:sp>
        <p:nvSpPr>
          <p:cNvPr id="9" name="Rectangle 8"/>
          <p:cNvSpPr/>
          <p:nvPr/>
        </p:nvSpPr>
        <p:spPr>
          <a:xfrm>
            <a:off x="3409949" y="85724"/>
            <a:ext cx="5629275" cy="495300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14184" y="1996756"/>
            <a:ext cx="55572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9656" y="2106027"/>
            <a:ext cx="25540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kern="16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구현 기능</a:t>
            </a:r>
            <a:endParaRPr lang="id-ID" sz="2400" kern="1600" spc="225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74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H="1">
            <a:off x="481793" y="222376"/>
            <a:ext cx="55572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-371672" y="-679651"/>
            <a:ext cx="9839082" cy="5909909"/>
            <a:chOff x="-495563" y="-906202"/>
            <a:chExt cx="13118776" cy="7879879"/>
          </a:xfrm>
        </p:grpSpPr>
        <p:sp>
          <p:nvSpPr>
            <p:cNvPr id="16" name="Isosceles Triangle 15"/>
            <p:cNvSpPr/>
            <p:nvPr/>
          </p:nvSpPr>
          <p:spPr>
            <a:xfrm>
              <a:off x="-295409" y="5993161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4" name="Isosceles Triangle 13"/>
            <p:cNvSpPr/>
            <p:nvPr/>
          </p:nvSpPr>
          <p:spPr>
            <a:xfrm rot="2906576">
              <a:off x="-470823" y="1829674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5" name="Isosceles Triangle 14"/>
            <p:cNvSpPr/>
            <p:nvPr/>
          </p:nvSpPr>
          <p:spPr>
            <a:xfrm rot="2906576">
              <a:off x="-574005" y="1915875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0" name="Isosceles Triangle 19"/>
            <p:cNvSpPr/>
            <p:nvPr/>
          </p:nvSpPr>
          <p:spPr>
            <a:xfrm rot="2906576">
              <a:off x="11564255" y="3922658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1" name="Isosceles Triangle 20"/>
            <p:cNvSpPr/>
            <p:nvPr/>
          </p:nvSpPr>
          <p:spPr>
            <a:xfrm rot="2906576">
              <a:off x="11461073" y="4008859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2" name="Isosceles Triangle 21"/>
            <p:cNvSpPr/>
            <p:nvPr/>
          </p:nvSpPr>
          <p:spPr>
            <a:xfrm rot="2906576">
              <a:off x="8709543" y="-827760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3" name="Isosceles Triangle 22"/>
            <p:cNvSpPr/>
            <p:nvPr/>
          </p:nvSpPr>
          <p:spPr>
            <a:xfrm rot="2906576">
              <a:off x="8606361" y="-741559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4" name="Isosceles Triangle 23"/>
            <p:cNvSpPr/>
            <p:nvPr/>
          </p:nvSpPr>
          <p:spPr>
            <a:xfrm rot="4676178">
              <a:off x="10951229" y="6221770"/>
              <a:ext cx="325949" cy="28099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5951974-CB00-4652-B18F-36B7233D690B}"/>
              </a:ext>
            </a:extLst>
          </p:cNvPr>
          <p:cNvSpPr txBox="1"/>
          <p:nvPr/>
        </p:nvSpPr>
        <p:spPr>
          <a:xfrm>
            <a:off x="554037" y="309956"/>
            <a:ext cx="2301163" cy="274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450"/>
              </a:spcAft>
            </a:pPr>
            <a:r>
              <a:rPr lang="en-US" altLang="ko-KR" sz="9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01.DataTable</a:t>
            </a:r>
            <a:endParaRPr lang="id-ID" sz="900" spc="225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78282-CA71-4E6D-98BB-009AC49AAE68}"/>
              </a:ext>
            </a:extLst>
          </p:cNvPr>
          <p:cNvSpPr txBox="1"/>
          <p:nvPr/>
        </p:nvSpPr>
        <p:spPr>
          <a:xfrm>
            <a:off x="554107" y="698090"/>
            <a:ext cx="76529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테이블은 기본적으로 </a:t>
            </a:r>
            <a:r>
              <a:rPr lang="en-US" altLang="ko-KR" dirty="0"/>
              <a:t>Excel </a:t>
            </a:r>
            <a:r>
              <a:rPr lang="ko-KR" altLang="en-US" dirty="0"/>
              <a:t>프로그램을 통해서 작성됩니다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사용된 테이블은 </a:t>
            </a:r>
            <a:r>
              <a:rPr lang="en-US" altLang="ko-KR" dirty="0"/>
              <a:t>Item, Monster, Skill </a:t>
            </a:r>
            <a:r>
              <a:rPr lang="ko-KR" altLang="en-US" dirty="0"/>
              <a:t>총 세가지로 구성했습니다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 descr="스크린샷, 컴퓨터, 하얀색이(가) 표시된 사진&#10;&#10;자동 생성된 설명">
            <a:extLst>
              <a:ext uri="{FF2B5EF4-FFF2-40B4-BE49-F238E27FC236}">
                <a16:creationId xmlns:a16="http://schemas.microsoft.com/office/drawing/2014/main" id="{45D7ABBE-667D-4E9A-A5C9-8846D1A8C6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37" y="1264446"/>
            <a:ext cx="6883965" cy="347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5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H="1">
            <a:off x="481793" y="222376"/>
            <a:ext cx="55572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-371672" y="-679651"/>
            <a:ext cx="9839082" cy="5909909"/>
            <a:chOff x="-495563" y="-906202"/>
            <a:chExt cx="13118776" cy="7879879"/>
          </a:xfrm>
        </p:grpSpPr>
        <p:sp>
          <p:nvSpPr>
            <p:cNvPr id="16" name="Isosceles Triangle 15"/>
            <p:cNvSpPr/>
            <p:nvPr/>
          </p:nvSpPr>
          <p:spPr>
            <a:xfrm>
              <a:off x="-295409" y="5993161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4" name="Isosceles Triangle 13"/>
            <p:cNvSpPr/>
            <p:nvPr/>
          </p:nvSpPr>
          <p:spPr>
            <a:xfrm rot="2906576">
              <a:off x="-470823" y="1829674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5" name="Isosceles Triangle 14"/>
            <p:cNvSpPr/>
            <p:nvPr/>
          </p:nvSpPr>
          <p:spPr>
            <a:xfrm rot="2906576">
              <a:off x="-574005" y="1915875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0" name="Isosceles Triangle 19"/>
            <p:cNvSpPr/>
            <p:nvPr/>
          </p:nvSpPr>
          <p:spPr>
            <a:xfrm rot="2906576">
              <a:off x="11564255" y="3922658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1" name="Isosceles Triangle 20"/>
            <p:cNvSpPr/>
            <p:nvPr/>
          </p:nvSpPr>
          <p:spPr>
            <a:xfrm rot="2906576">
              <a:off x="11461073" y="4008859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2" name="Isosceles Triangle 21"/>
            <p:cNvSpPr/>
            <p:nvPr/>
          </p:nvSpPr>
          <p:spPr>
            <a:xfrm rot="2906576">
              <a:off x="8709543" y="-827760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3" name="Isosceles Triangle 22"/>
            <p:cNvSpPr/>
            <p:nvPr/>
          </p:nvSpPr>
          <p:spPr>
            <a:xfrm rot="2906576">
              <a:off x="8606361" y="-741559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4" name="Isosceles Triangle 23"/>
            <p:cNvSpPr/>
            <p:nvPr/>
          </p:nvSpPr>
          <p:spPr>
            <a:xfrm rot="4676178">
              <a:off x="10951229" y="6221770"/>
              <a:ext cx="325949" cy="28099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5951974-CB00-4652-B18F-36B7233D690B}"/>
              </a:ext>
            </a:extLst>
          </p:cNvPr>
          <p:cNvSpPr txBox="1"/>
          <p:nvPr/>
        </p:nvSpPr>
        <p:spPr>
          <a:xfrm>
            <a:off x="554037" y="309956"/>
            <a:ext cx="2301163" cy="274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450"/>
              </a:spcAft>
            </a:pPr>
            <a:r>
              <a:rPr lang="en-US" altLang="ko-KR" sz="9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01.DataTable</a:t>
            </a:r>
            <a:endParaRPr lang="id-ID" sz="900" spc="225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78282-CA71-4E6D-98BB-009AC49AAE68}"/>
              </a:ext>
            </a:extLst>
          </p:cNvPr>
          <p:cNvSpPr txBox="1"/>
          <p:nvPr/>
        </p:nvSpPr>
        <p:spPr>
          <a:xfrm>
            <a:off x="554107" y="698090"/>
            <a:ext cx="765295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Excel</a:t>
            </a:r>
            <a:r>
              <a:rPr lang="ko-KR" altLang="en-US" dirty="0"/>
              <a:t>을 통해서 제작된 정보들은 이후에 </a:t>
            </a:r>
            <a:r>
              <a:rPr lang="en-US" altLang="ko-KR" dirty="0"/>
              <a:t>Csv</a:t>
            </a:r>
            <a:r>
              <a:rPr lang="ko-KR" altLang="en-US" dirty="0"/>
              <a:t>파일로 변환되고</a:t>
            </a:r>
            <a:r>
              <a:rPr lang="en-US" altLang="ko-KR" dirty="0"/>
              <a:t>, </a:t>
            </a:r>
            <a:r>
              <a:rPr lang="ko-KR" altLang="en-US" dirty="0"/>
              <a:t>이 파일은 다시 </a:t>
            </a:r>
            <a:r>
              <a:rPr lang="en-US" altLang="ko-KR" dirty="0"/>
              <a:t>Json</a:t>
            </a:r>
            <a:r>
              <a:rPr lang="ko-KR" altLang="en-US" dirty="0"/>
              <a:t>파일로 변환되어서 최종적으로 사용됩니다</a:t>
            </a:r>
            <a:r>
              <a:rPr lang="en-US" altLang="ko-KR" dirty="0"/>
              <a:t>. Excel</a:t>
            </a:r>
            <a:r>
              <a:rPr lang="ko-KR" altLang="en-US" dirty="0"/>
              <a:t>의 편의성과 </a:t>
            </a:r>
            <a:r>
              <a:rPr lang="en-US" altLang="ko-KR" dirty="0"/>
              <a:t>Json </a:t>
            </a:r>
            <a:r>
              <a:rPr lang="ko-KR" altLang="en-US" dirty="0"/>
              <a:t>형식의 편의성을 모두 사용하고 싶어서 이러한 과정을 택했습니다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C8AB0A14-21AD-4346-90C5-3E0CA1FA0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18" y="3353639"/>
            <a:ext cx="8863611" cy="1296865"/>
          </a:xfrm>
          <a:prstGeom prst="rect">
            <a:avLst/>
          </a:prstGeom>
        </p:spPr>
      </p:pic>
      <p:pic>
        <p:nvPicPr>
          <p:cNvPr id="8" name="그림 7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E02575FC-07B0-4A34-A571-1B7D5DC7E4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67" y="1498853"/>
            <a:ext cx="8840487" cy="159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1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H="1">
            <a:off x="481793" y="222376"/>
            <a:ext cx="55572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-371672" y="-679651"/>
            <a:ext cx="9839082" cy="5909909"/>
            <a:chOff x="-495563" y="-906202"/>
            <a:chExt cx="13118776" cy="7879879"/>
          </a:xfrm>
        </p:grpSpPr>
        <p:sp>
          <p:nvSpPr>
            <p:cNvPr id="16" name="Isosceles Triangle 15"/>
            <p:cNvSpPr/>
            <p:nvPr/>
          </p:nvSpPr>
          <p:spPr>
            <a:xfrm>
              <a:off x="-295409" y="5993161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4" name="Isosceles Triangle 13"/>
            <p:cNvSpPr/>
            <p:nvPr/>
          </p:nvSpPr>
          <p:spPr>
            <a:xfrm rot="2906576">
              <a:off x="-470823" y="1829674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5" name="Isosceles Triangle 14"/>
            <p:cNvSpPr/>
            <p:nvPr/>
          </p:nvSpPr>
          <p:spPr>
            <a:xfrm rot="2906576">
              <a:off x="-574005" y="1915875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0" name="Isosceles Triangle 19"/>
            <p:cNvSpPr/>
            <p:nvPr/>
          </p:nvSpPr>
          <p:spPr>
            <a:xfrm rot="2906576">
              <a:off x="11564255" y="3922658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1" name="Isosceles Triangle 20"/>
            <p:cNvSpPr/>
            <p:nvPr/>
          </p:nvSpPr>
          <p:spPr>
            <a:xfrm rot="2906576">
              <a:off x="11461073" y="4008859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2" name="Isosceles Triangle 21"/>
            <p:cNvSpPr/>
            <p:nvPr/>
          </p:nvSpPr>
          <p:spPr>
            <a:xfrm rot="2906576">
              <a:off x="8709543" y="-827760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3" name="Isosceles Triangle 22"/>
            <p:cNvSpPr/>
            <p:nvPr/>
          </p:nvSpPr>
          <p:spPr>
            <a:xfrm rot="2906576">
              <a:off x="8606361" y="-741559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4" name="Isosceles Triangle 23"/>
            <p:cNvSpPr/>
            <p:nvPr/>
          </p:nvSpPr>
          <p:spPr>
            <a:xfrm rot="4676178">
              <a:off x="10951229" y="6221770"/>
              <a:ext cx="325949" cy="28099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5951974-CB00-4652-B18F-36B7233D690B}"/>
              </a:ext>
            </a:extLst>
          </p:cNvPr>
          <p:cNvSpPr txBox="1"/>
          <p:nvPr/>
        </p:nvSpPr>
        <p:spPr>
          <a:xfrm>
            <a:off x="554037" y="309956"/>
            <a:ext cx="2541588" cy="274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450"/>
              </a:spcAft>
            </a:pPr>
            <a:r>
              <a:rPr lang="en-US" altLang="ko-KR" sz="9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02.DataLoader(</a:t>
            </a:r>
            <a:r>
              <a:rPr lang="en-US" altLang="ko-KR" sz="900" spc="22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GameManager</a:t>
            </a:r>
            <a:r>
              <a:rPr lang="en-US" altLang="ko-KR" sz="9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)</a:t>
            </a:r>
            <a:endParaRPr lang="id-ID" sz="900" spc="225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78282-CA71-4E6D-98BB-009AC49AAE68}"/>
              </a:ext>
            </a:extLst>
          </p:cNvPr>
          <p:cNvSpPr txBox="1"/>
          <p:nvPr/>
        </p:nvSpPr>
        <p:spPr>
          <a:xfrm>
            <a:off x="554107" y="698090"/>
            <a:ext cx="76529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이러한 과정으로 생성된 </a:t>
            </a:r>
            <a:r>
              <a:rPr lang="en-US" altLang="ko-KR" dirty="0"/>
              <a:t>Json</a:t>
            </a:r>
            <a:r>
              <a:rPr lang="ko-KR" altLang="en-US" dirty="0"/>
              <a:t>파일들은 </a:t>
            </a:r>
            <a:r>
              <a:rPr lang="en-US" altLang="ko-KR" dirty="0" err="1"/>
              <a:t>DataLoader</a:t>
            </a:r>
            <a:r>
              <a:rPr lang="en-US" altLang="ko-KR" dirty="0"/>
              <a:t> </a:t>
            </a:r>
            <a:r>
              <a:rPr lang="ko-KR" altLang="en-US" dirty="0"/>
              <a:t>스크립트를 통해서 </a:t>
            </a:r>
            <a:r>
              <a:rPr lang="ko-KR" altLang="en-US" dirty="0" err="1"/>
              <a:t>인게임</a:t>
            </a:r>
            <a:r>
              <a:rPr lang="ko-KR" altLang="en-US" dirty="0"/>
              <a:t> 데이터로서 활용됩니다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자료 구조는 모두 공통적으로 </a:t>
            </a:r>
            <a:r>
              <a:rPr lang="en-US" altLang="ko-KR" dirty="0"/>
              <a:t>Dictionary</a:t>
            </a:r>
            <a:r>
              <a:rPr lang="ko-KR" altLang="en-US" dirty="0"/>
              <a:t>를 사용했습니다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pic>
        <p:nvPicPr>
          <p:cNvPr id="3" name="그림 2" descr="스크린샷, 노트북, 테이블, 모니터이(가) 표시된 사진&#10;&#10;자동 생성된 설명">
            <a:extLst>
              <a:ext uri="{FF2B5EF4-FFF2-40B4-BE49-F238E27FC236}">
                <a16:creationId xmlns:a16="http://schemas.microsoft.com/office/drawing/2014/main" id="{FA8BF9CC-9924-4CF3-95DB-400882280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37" y="1321655"/>
            <a:ext cx="7652955" cy="330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9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H="1">
            <a:off x="481793" y="222376"/>
            <a:ext cx="55572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-371672" y="-679651"/>
            <a:ext cx="9839082" cy="5909909"/>
            <a:chOff x="-495563" y="-906202"/>
            <a:chExt cx="13118776" cy="7879879"/>
          </a:xfrm>
        </p:grpSpPr>
        <p:sp>
          <p:nvSpPr>
            <p:cNvPr id="16" name="Isosceles Triangle 15"/>
            <p:cNvSpPr/>
            <p:nvPr/>
          </p:nvSpPr>
          <p:spPr>
            <a:xfrm>
              <a:off x="-295409" y="5993161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4" name="Isosceles Triangle 13"/>
            <p:cNvSpPr/>
            <p:nvPr/>
          </p:nvSpPr>
          <p:spPr>
            <a:xfrm rot="2906576">
              <a:off x="-470823" y="1829674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5" name="Isosceles Triangle 14"/>
            <p:cNvSpPr/>
            <p:nvPr/>
          </p:nvSpPr>
          <p:spPr>
            <a:xfrm rot="2906576">
              <a:off x="-574005" y="1915875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0" name="Isosceles Triangle 19"/>
            <p:cNvSpPr/>
            <p:nvPr/>
          </p:nvSpPr>
          <p:spPr>
            <a:xfrm rot="2906576">
              <a:off x="11564255" y="3922658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1" name="Isosceles Triangle 20"/>
            <p:cNvSpPr/>
            <p:nvPr/>
          </p:nvSpPr>
          <p:spPr>
            <a:xfrm rot="2906576">
              <a:off x="11461073" y="4008859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2" name="Isosceles Triangle 21"/>
            <p:cNvSpPr/>
            <p:nvPr/>
          </p:nvSpPr>
          <p:spPr>
            <a:xfrm rot="2906576">
              <a:off x="8709543" y="-827760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3" name="Isosceles Triangle 22"/>
            <p:cNvSpPr/>
            <p:nvPr/>
          </p:nvSpPr>
          <p:spPr>
            <a:xfrm rot="2906576">
              <a:off x="8606361" y="-741559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4" name="Isosceles Triangle 23"/>
            <p:cNvSpPr/>
            <p:nvPr/>
          </p:nvSpPr>
          <p:spPr>
            <a:xfrm rot="4676178">
              <a:off x="10951229" y="6221770"/>
              <a:ext cx="325949" cy="28099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5951974-CB00-4652-B18F-36B7233D690B}"/>
              </a:ext>
            </a:extLst>
          </p:cNvPr>
          <p:cNvSpPr txBox="1"/>
          <p:nvPr/>
        </p:nvSpPr>
        <p:spPr>
          <a:xfrm>
            <a:off x="554037" y="309956"/>
            <a:ext cx="2541588" cy="274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450"/>
              </a:spcAft>
            </a:pPr>
            <a:r>
              <a:rPr lang="en-US" altLang="ko-KR" sz="9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02.DataLoader(</a:t>
            </a:r>
            <a:r>
              <a:rPr lang="en-US" altLang="ko-KR" sz="900" spc="22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GameManager</a:t>
            </a:r>
            <a:r>
              <a:rPr lang="en-US" altLang="ko-KR" sz="9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)</a:t>
            </a:r>
            <a:endParaRPr lang="id-ID" sz="900" spc="225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433B9892-7387-4580-8006-45DDF3DBD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93" y="720808"/>
            <a:ext cx="5317322" cy="18042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0109EE-36FA-486C-A495-92D40461AD87}"/>
              </a:ext>
            </a:extLst>
          </p:cNvPr>
          <p:cNvSpPr txBox="1"/>
          <p:nvPr/>
        </p:nvSpPr>
        <p:spPr>
          <a:xfrm>
            <a:off x="476798" y="3571541"/>
            <a:ext cx="8064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타이틀 </a:t>
            </a:r>
            <a:r>
              <a:rPr lang="ko-KR" altLang="en-US" dirty="0" err="1"/>
              <a:t>씬에서</a:t>
            </a:r>
            <a:r>
              <a:rPr lang="ko-KR" altLang="en-US" dirty="0"/>
              <a:t> 최초로 실행되는 </a:t>
            </a:r>
            <a:r>
              <a:rPr lang="ko-KR" altLang="en-US" dirty="0" err="1"/>
              <a:t>싱글톤</a:t>
            </a:r>
            <a:r>
              <a:rPr lang="ko-KR" altLang="en-US" dirty="0"/>
              <a:t> </a:t>
            </a:r>
            <a:r>
              <a:rPr lang="en-US" altLang="ko-KR" dirty="0" err="1"/>
              <a:t>GameController</a:t>
            </a:r>
            <a:r>
              <a:rPr lang="en-US" altLang="ko-KR" dirty="0"/>
              <a:t> </a:t>
            </a:r>
            <a:r>
              <a:rPr lang="ko-KR" altLang="en-US" dirty="0"/>
              <a:t>오브젝트는 </a:t>
            </a:r>
            <a:r>
              <a:rPr lang="en-US" altLang="ko-KR" dirty="0" err="1"/>
              <a:t>DataLoader</a:t>
            </a:r>
            <a:r>
              <a:rPr lang="ko-KR" altLang="en-US" dirty="0"/>
              <a:t>와</a:t>
            </a:r>
            <a:r>
              <a:rPr lang="en-US" altLang="ko-KR" dirty="0"/>
              <a:t> Game Manager </a:t>
            </a:r>
            <a:r>
              <a:rPr lang="ko-KR" altLang="en-US" dirty="0"/>
              <a:t>스크립트를 포함하고 있습니다</a:t>
            </a:r>
            <a:r>
              <a:rPr lang="en-US" altLang="ko-KR" dirty="0"/>
              <a:t>. </a:t>
            </a:r>
            <a:r>
              <a:rPr lang="ko-KR" altLang="en-US" dirty="0"/>
              <a:t>또한 외부 </a:t>
            </a:r>
            <a:r>
              <a:rPr lang="en-US" altLang="ko-KR" dirty="0"/>
              <a:t>Json </a:t>
            </a:r>
            <a:r>
              <a:rPr lang="ko-KR" altLang="en-US" dirty="0"/>
              <a:t>데이터는 모두 </a:t>
            </a:r>
            <a:r>
              <a:rPr lang="en-US" altLang="ko-KR" dirty="0"/>
              <a:t>static Dictionary</a:t>
            </a:r>
            <a:r>
              <a:rPr lang="ko-KR" altLang="en-US" dirty="0"/>
              <a:t>에 담겨서 사용됩니다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그렇기 때문에 게임이 </a:t>
            </a:r>
            <a:r>
              <a:rPr lang="ko-KR" altLang="en-US" dirty="0">
                <a:solidFill>
                  <a:srgbClr val="FF0000"/>
                </a:solidFill>
              </a:rPr>
              <a:t>처음 실행된 이후에 추가적인 </a:t>
            </a:r>
            <a:r>
              <a:rPr lang="en-US" altLang="ko-KR" dirty="0">
                <a:solidFill>
                  <a:srgbClr val="FF0000"/>
                </a:solidFill>
              </a:rPr>
              <a:t>Json</a:t>
            </a:r>
            <a:r>
              <a:rPr lang="ko-KR" altLang="en-US" dirty="0">
                <a:solidFill>
                  <a:srgbClr val="FF0000"/>
                </a:solidFill>
              </a:rPr>
              <a:t>데이터 로딩 과정은 필요하지 않습니다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9" name="그림 8" descr="전화이(가) 표시된 사진&#10;&#10;자동 생성된 설명">
            <a:extLst>
              <a:ext uri="{FF2B5EF4-FFF2-40B4-BE49-F238E27FC236}">
                <a16:creationId xmlns:a16="http://schemas.microsoft.com/office/drawing/2014/main" id="{B1AD1AB0-54CF-49BC-B870-50C59F82D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174" y="722325"/>
            <a:ext cx="2367684" cy="249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2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H="1">
            <a:off x="481793" y="222376"/>
            <a:ext cx="55572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-371672" y="-679651"/>
            <a:ext cx="9839082" cy="5909909"/>
            <a:chOff x="-495563" y="-906202"/>
            <a:chExt cx="13118776" cy="7879879"/>
          </a:xfrm>
        </p:grpSpPr>
        <p:sp>
          <p:nvSpPr>
            <p:cNvPr id="16" name="Isosceles Triangle 15"/>
            <p:cNvSpPr/>
            <p:nvPr/>
          </p:nvSpPr>
          <p:spPr>
            <a:xfrm>
              <a:off x="-295409" y="5993161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4" name="Isosceles Triangle 13"/>
            <p:cNvSpPr/>
            <p:nvPr/>
          </p:nvSpPr>
          <p:spPr>
            <a:xfrm rot="2906576">
              <a:off x="-470823" y="1829674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5" name="Isosceles Triangle 14"/>
            <p:cNvSpPr/>
            <p:nvPr/>
          </p:nvSpPr>
          <p:spPr>
            <a:xfrm rot="2906576">
              <a:off x="-574005" y="1915875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0" name="Isosceles Triangle 19"/>
            <p:cNvSpPr/>
            <p:nvPr/>
          </p:nvSpPr>
          <p:spPr>
            <a:xfrm rot="2906576">
              <a:off x="11564255" y="3922658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1" name="Isosceles Triangle 20"/>
            <p:cNvSpPr/>
            <p:nvPr/>
          </p:nvSpPr>
          <p:spPr>
            <a:xfrm rot="2906576">
              <a:off x="11461073" y="4008859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2" name="Isosceles Triangle 21"/>
            <p:cNvSpPr/>
            <p:nvPr/>
          </p:nvSpPr>
          <p:spPr>
            <a:xfrm rot="2906576">
              <a:off x="8709543" y="-827760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3" name="Isosceles Triangle 22"/>
            <p:cNvSpPr/>
            <p:nvPr/>
          </p:nvSpPr>
          <p:spPr>
            <a:xfrm rot="2906576">
              <a:off x="8606361" y="-741559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4" name="Isosceles Triangle 23"/>
            <p:cNvSpPr/>
            <p:nvPr/>
          </p:nvSpPr>
          <p:spPr>
            <a:xfrm rot="4676178">
              <a:off x="10951229" y="6221770"/>
              <a:ext cx="325949" cy="28099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5951974-CB00-4652-B18F-36B7233D690B}"/>
              </a:ext>
            </a:extLst>
          </p:cNvPr>
          <p:cNvSpPr txBox="1"/>
          <p:nvPr/>
        </p:nvSpPr>
        <p:spPr>
          <a:xfrm>
            <a:off x="554037" y="309956"/>
            <a:ext cx="2541588" cy="274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450"/>
              </a:spcAft>
            </a:pPr>
            <a:r>
              <a:rPr lang="en-US" altLang="ko-KR" sz="9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03.Village-Inventory</a:t>
            </a:r>
            <a:endParaRPr lang="id-ID" sz="900" spc="225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pic>
        <p:nvPicPr>
          <p:cNvPr id="13" name="그림 12" descr="테이블, 앉아있는, 남자, 모니터이(가) 표시된 사진&#10;&#10;자동 생성된 설명">
            <a:extLst>
              <a:ext uri="{FF2B5EF4-FFF2-40B4-BE49-F238E27FC236}">
                <a16:creationId xmlns:a16="http://schemas.microsoft.com/office/drawing/2014/main" id="{CFB7F319-CF93-4891-A3F7-F74064925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5" y="241610"/>
            <a:ext cx="3888260" cy="18953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0FD771-50D0-447B-A67F-693D5ABB40AE}"/>
              </a:ext>
            </a:extLst>
          </p:cNvPr>
          <p:cNvSpPr txBox="1"/>
          <p:nvPr/>
        </p:nvSpPr>
        <p:spPr>
          <a:xfrm>
            <a:off x="554037" y="852232"/>
            <a:ext cx="388826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앞서 서술한 </a:t>
            </a:r>
            <a:r>
              <a:rPr lang="en-US" altLang="ko-KR" dirty="0" err="1"/>
              <a:t>Item_Data</a:t>
            </a:r>
            <a:r>
              <a:rPr lang="en-US" altLang="ko-KR" dirty="0"/>
              <a:t>(Json)</a:t>
            </a:r>
            <a:r>
              <a:rPr lang="ko-KR" altLang="en-US" dirty="0"/>
              <a:t>는 주로 </a:t>
            </a:r>
            <a:r>
              <a:rPr lang="en-US" altLang="ko-KR" dirty="0"/>
              <a:t>Village </a:t>
            </a:r>
            <a:r>
              <a:rPr lang="ko-KR" altLang="en-US" dirty="0" err="1"/>
              <a:t>씬의</a:t>
            </a:r>
            <a:endParaRPr lang="en-US" altLang="ko-KR" dirty="0"/>
          </a:p>
          <a:p>
            <a:r>
              <a:rPr lang="en-US" altLang="ko-KR" dirty="0"/>
              <a:t>Inventory, Warehouse, Shop</a:t>
            </a:r>
            <a:r>
              <a:rPr lang="ko-KR" altLang="en-US" dirty="0"/>
              <a:t>에서 가장 주요하게 사용됩니다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 descr="창문, 화면, 건물, 앉아있는이(가) 표시된 사진&#10;&#10;자동 생성된 설명">
            <a:extLst>
              <a:ext uri="{FF2B5EF4-FFF2-40B4-BE49-F238E27FC236}">
                <a16:creationId xmlns:a16="http://schemas.microsoft.com/office/drawing/2014/main" id="{CA420A7D-1FC0-4E72-A8A3-EF4A3460F8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92" y="2307986"/>
            <a:ext cx="1490379" cy="16586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E9E826-6E42-4FFB-92DB-48DFC9755D74}"/>
              </a:ext>
            </a:extLst>
          </p:cNvPr>
          <p:cNvSpPr txBox="1"/>
          <p:nvPr/>
        </p:nvSpPr>
        <p:spPr>
          <a:xfrm>
            <a:off x="554037" y="1577632"/>
            <a:ext cx="388826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먼저 </a:t>
            </a:r>
            <a:r>
              <a:rPr lang="en-US" altLang="ko-KR" dirty="0"/>
              <a:t>Inventory</a:t>
            </a:r>
            <a:r>
              <a:rPr lang="ko-KR" altLang="en-US" dirty="0"/>
              <a:t>는 회면 우측 상단의 아이콘을 통해서 접근이 가능하며 동적 생성된 각각의 </a:t>
            </a:r>
            <a:r>
              <a:rPr lang="en-US" altLang="ko-KR" dirty="0"/>
              <a:t>Slot</a:t>
            </a:r>
            <a:r>
              <a:rPr lang="ko-KR" altLang="en-US" dirty="0"/>
              <a:t>이 가장 기본적인 단위가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5CDDCB-68A2-4F26-AF2A-BA220C27448E}"/>
              </a:ext>
            </a:extLst>
          </p:cNvPr>
          <p:cNvSpPr txBox="1"/>
          <p:nvPr/>
        </p:nvSpPr>
        <p:spPr>
          <a:xfrm>
            <a:off x="2325217" y="2357864"/>
            <a:ext cx="6216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Slot</a:t>
            </a:r>
            <a:r>
              <a:rPr lang="ko-KR" altLang="en-US" dirty="0"/>
              <a:t>은 </a:t>
            </a:r>
            <a:r>
              <a:rPr lang="en-US" altLang="ko-KR" dirty="0"/>
              <a:t>Inventory, Warehouse, Shop </a:t>
            </a:r>
            <a:r>
              <a:rPr lang="ko-KR" altLang="en-US" dirty="0"/>
              <a:t>모두에서 사용되는데</a:t>
            </a:r>
            <a:r>
              <a:rPr lang="en-US" altLang="ko-KR" dirty="0"/>
              <a:t>, </a:t>
            </a:r>
            <a:r>
              <a:rPr lang="ko-KR" altLang="en-US" dirty="0"/>
              <a:t>해당 화면들은 공통적으로 </a:t>
            </a:r>
            <a:r>
              <a:rPr lang="en-US" altLang="ko-KR" dirty="0"/>
              <a:t>Inventory</a:t>
            </a:r>
            <a:r>
              <a:rPr lang="ko-KR" altLang="en-US" dirty="0"/>
              <a:t>의 사용이 불가피 하므로 </a:t>
            </a:r>
            <a:r>
              <a:rPr lang="en-US" altLang="ko-KR" dirty="0"/>
              <a:t>Inventory </a:t>
            </a:r>
            <a:r>
              <a:rPr lang="ko-KR" altLang="en-US" dirty="0"/>
              <a:t>내부의 </a:t>
            </a:r>
            <a:r>
              <a:rPr lang="en-US" altLang="ko-KR" dirty="0"/>
              <a:t>Slot</a:t>
            </a:r>
            <a:r>
              <a:rPr lang="ko-KR" altLang="en-US" dirty="0"/>
              <a:t>의 추상 클래스를 구현하고 이를 상속받는 형태로 구현했습니다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9" name="그림 8" descr="스크린샷, 노트북, 앉아있는, 모니터이(가) 표시된 사진&#10;&#10;자동 생성된 설명">
            <a:extLst>
              <a:ext uri="{FF2B5EF4-FFF2-40B4-BE49-F238E27FC236}">
                <a16:creationId xmlns:a16="http://schemas.microsoft.com/office/drawing/2014/main" id="{EAA073D1-FA5B-429C-B54D-F6CF12E513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414" y="3085646"/>
            <a:ext cx="3888261" cy="181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7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H="1">
            <a:off x="481793" y="222376"/>
            <a:ext cx="55572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-371672" y="-679651"/>
            <a:ext cx="9839082" cy="5909909"/>
            <a:chOff x="-495563" y="-906202"/>
            <a:chExt cx="13118776" cy="7879879"/>
          </a:xfrm>
        </p:grpSpPr>
        <p:sp>
          <p:nvSpPr>
            <p:cNvPr id="16" name="Isosceles Triangle 15"/>
            <p:cNvSpPr/>
            <p:nvPr/>
          </p:nvSpPr>
          <p:spPr>
            <a:xfrm>
              <a:off x="-295409" y="5993161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4" name="Isosceles Triangle 13"/>
            <p:cNvSpPr/>
            <p:nvPr/>
          </p:nvSpPr>
          <p:spPr>
            <a:xfrm rot="2906576">
              <a:off x="-470823" y="1829674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5" name="Isosceles Triangle 14"/>
            <p:cNvSpPr/>
            <p:nvPr/>
          </p:nvSpPr>
          <p:spPr>
            <a:xfrm rot="2906576">
              <a:off x="-574005" y="1915875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0" name="Isosceles Triangle 19"/>
            <p:cNvSpPr/>
            <p:nvPr/>
          </p:nvSpPr>
          <p:spPr>
            <a:xfrm rot="2906576">
              <a:off x="11564255" y="3922658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1" name="Isosceles Triangle 20"/>
            <p:cNvSpPr/>
            <p:nvPr/>
          </p:nvSpPr>
          <p:spPr>
            <a:xfrm rot="2906576">
              <a:off x="11461073" y="4008859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2" name="Isosceles Triangle 21"/>
            <p:cNvSpPr/>
            <p:nvPr/>
          </p:nvSpPr>
          <p:spPr>
            <a:xfrm rot="2906576">
              <a:off x="8709543" y="-827760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3" name="Isosceles Triangle 22"/>
            <p:cNvSpPr/>
            <p:nvPr/>
          </p:nvSpPr>
          <p:spPr>
            <a:xfrm rot="2906576">
              <a:off x="8606361" y="-741559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4" name="Isosceles Triangle 23"/>
            <p:cNvSpPr/>
            <p:nvPr/>
          </p:nvSpPr>
          <p:spPr>
            <a:xfrm rot="4676178">
              <a:off x="10951229" y="6221770"/>
              <a:ext cx="325949" cy="28099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5951974-CB00-4652-B18F-36B7233D690B}"/>
              </a:ext>
            </a:extLst>
          </p:cNvPr>
          <p:cNvSpPr txBox="1"/>
          <p:nvPr/>
        </p:nvSpPr>
        <p:spPr>
          <a:xfrm>
            <a:off x="554037" y="309956"/>
            <a:ext cx="2541588" cy="274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450"/>
              </a:spcAft>
            </a:pPr>
            <a:r>
              <a:rPr lang="en-US" altLang="ko-KR" sz="9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03.Village-Inventory</a:t>
            </a:r>
            <a:endParaRPr lang="id-ID" sz="900" spc="225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A29623-1D46-467D-8FF0-8009BED2C3F1}"/>
              </a:ext>
            </a:extLst>
          </p:cNvPr>
          <p:cNvSpPr txBox="1"/>
          <p:nvPr/>
        </p:nvSpPr>
        <p:spPr>
          <a:xfrm>
            <a:off x="631491" y="827013"/>
            <a:ext cx="7779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각각의 슬롯은 모두 개별적으로 반응해야 하기때문에 </a:t>
            </a:r>
            <a:r>
              <a:rPr lang="en-US" altLang="ko-KR" dirty="0" err="1"/>
              <a:t>PointerEventData</a:t>
            </a:r>
            <a:r>
              <a:rPr lang="en-US" altLang="ko-KR" dirty="0"/>
              <a:t> </a:t>
            </a:r>
            <a:r>
              <a:rPr lang="ko-KR" altLang="en-US" dirty="0"/>
              <a:t>함수들이 자주 사용되었습니다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또한 각기 다른 오브젝트와 </a:t>
            </a:r>
            <a:r>
              <a:rPr lang="en-US" altLang="ko-KR" dirty="0"/>
              <a:t>Swap</a:t>
            </a:r>
            <a:r>
              <a:rPr lang="ko-KR" altLang="en-US" dirty="0"/>
              <a:t>으로 인한 스크립트 간의 정보 전달이 매우 빈번하기에 가능한</a:t>
            </a:r>
            <a:r>
              <a:rPr lang="en-US" altLang="ko-KR" dirty="0"/>
              <a:t> Inventory</a:t>
            </a:r>
            <a:r>
              <a:rPr lang="ko-KR" altLang="en-US" dirty="0"/>
              <a:t>스크립트에서는 </a:t>
            </a:r>
            <a:r>
              <a:rPr lang="en-US" altLang="ko-KR" dirty="0"/>
              <a:t>Delegate</a:t>
            </a:r>
            <a:r>
              <a:rPr lang="ko-KR" altLang="en-US" dirty="0"/>
              <a:t>를 활용하여 </a:t>
            </a:r>
            <a:r>
              <a:rPr lang="en-US" altLang="ko-KR" dirty="0"/>
              <a:t>Coupling</a:t>
            </a:r>
            <a:r>
              <a:rPr lang="ko-KR" altLang="en-US" dirty="0"/>
              <a:t>을 최소화 시켰습니다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 descr="테이블, 빨간색이(가) 표시된 사진&#10;&#10;자동 생성된 설명">
            <a:extLst>
              <a:ext uri="{FF2B5EF4-FFF2-40B4-BE49-F238E27FC236}">
                <a16:creationId xmlns:a16="http://schemas.microsoft.com/office/drawing/2014/main" id="{938FE511-CF53-432E-AD01-48BE4D2D0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641" y="2118532"/>
            <a:ext cx="4770603" cy="1509685"/>
          </a:xfrm>
          <a:prstGeom prst="rect">
            <a:avLst/>
          </a:prstGeom>
        </p:spPr>
      </p:pic>
      <p:pic>
        <p:nvPicPr>
          <p:cNvPr id="8" name="그림 7" descr="스크린샷, 전화, 화면이(가) 표시된 사진&#10;&#10;자동 생성된 설명">
            <a:extLst>
              <a:ext uri="{FF2B5EF4-FFF2-40B4-BE49-F238E27FC236}">
                <a16:creationId xmlns:a16="http://schemas.microsoft.com/office/drawing/2014/main" id="{EBFC65C9-C88B-4B5C-B33B-206BD2E0C0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05" y="1882413"/>
            <a:ext cx="2792645" cy="298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3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H="1">
            <a:off x="481793" y="222376"/>
            <a:ext cx="55572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-371672" y="-679651"/>
            <a:ext cx="9839082" cy="5909909"/>
            <a:chOff x="-495563" y="-906202"/>
            <a:chExt cx="13118776" cy="7879879"/>
          </a:xfrm>
        </p:grpSpPr>
        <p:sp>
          <p:nvSpPr>
            <p:cNvPr id="16" name="Isosceles Triangle 15"/>
            <p:cNvSpPr/>
            <p:nvPr/>
          </p:nvSpPr>
          <p:spPr>
            <a:xfrm>
              <a:off x="-295409" y="5993161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4" name="Isosceles Triangle 13"/>
            <p:cNvSpPr/>
            <p:nvPr/>
          </p:nvSpPr>
          <p:spPr>
            <a:xfrm rot="2906576">
              <a:off x="-470823" y="1829674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5" name="Isosceles Triangle 14"/>
            <p:cNvSpPr/>
            <p:nvPr/>
          </p:nvSpPr>
          <p:spPr>
            <a:xfrm rot="2906576">
              <a:off x="-574005" y="1915875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0" name="Isosceles Triangle 19"/>
            <p:cNvSpPr/>
            <p:nvPr/>
          </p:nvSpPr>
          <p:spPr>
            <a:xfrm rot="2906576">
              <a:off x="11564255" y="3922658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1" name="Isosceles Triangle 20"/>
            <p:cNvSpPr/>
            <p:nvPr/>
          </p:nvSpPr>
          <p:spPr>
            <a:xfrm rot="2906576">
              <a:off x="11461073" y="4008859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2" name="Isosceles Triangle 21"/>
            <p:cNvSpPr/>
            <p:nvPr/>
          </p:nvSpPr>
          <p:spPr>
            <a:xfrm rot="2906576">
              <a:off x="8709543" y="-827760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3" name="Isosceles Triangle 22"/>
            <p:cNvSpPr/>
            <p:nvPr/>
          </p:nvSpPr>
          <p:spPr>
            <a:xfrm rot="2906576">
              <a:off x="8606361" y="-741559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4" name="Isosceles Triangle 23"/>
            <p:cNvSpPr/>
            <p:nvPr/>
          </p:nvSpPr>
          <p:spPr>
            <a:xfrm rot="4676178">
              <a:off x="10951229" y="6221770"/>
              <a:ext cx="325949" cy="28099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5951974-CB00-4652-B18F-36B7233D690B}"/>
              </a:ext>
            </a:extLst>
          </p:cNvPr>
          <p:cNvSpPr txBox="1"/>
          <p:nvPr/>
        </p:nvSpPr>
        <p:spPr>
          <a:xfrm>
            <a:off x="554037" y="309956"/>
            <a:ext cx="2541588" cy="274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450"/>
              </a:spcAft>
            </a:pPr>
            <a:r>
              <a:rPr lang="en-US" altLang="ko-KR" sz="9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03.Village-NPC</a:t>
            </a:r>
            <a:endParaRPr lang="id-ID" sz="900" spc="225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2F970D-C05F-4C8D-8035-BDC1EC12023C}"/>
              </a:ext>
            </a:extLst>
          </p:cNvPr>
          <p:cNvSpPr txBox="1"/>
          <p:nvPr/>
        </p:nvSpPr>
        <p:spPr>
          <a:xfrm>
            <a:off x="708878" y="745787"/>
            <a:ext cx="763745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마을 내부의 모든 </a:t>
            </a:r>
            <a:r>
              <a:rPr lang="en-US" altLang="ko-KR" dirty="0"/>
              <a:t>NPC</a:t>
            </a:r>
            <a:r>
              <a:rPr lang="ko-KR" altLang="en-US" dirty="0"/>
              <a:t>는 </a:t>
            </a:r>
            <a:r>
              <a:rPr lang="en-US" altLang="ko-KR" dirty="0" err="1"/>
              <a:t>NPCManager</a:t>
            </a:r>
            <a:r>
              <a:rPr lang="ko-KR" altLang="en-US" dirty="0"/>
              <a:t>를  통해서 관리되며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주요한 기능은 플레이어의 위치를 실시간으로 체크하고 자기자신이 클릭되는 상황을 감지하여</a:t>
            </a:r>
            <a:endParaRPr lang="en-US" altLang="ko-KR" dirty="0"/>
          </a:p>
          <a:p>
            <a:r>
              <a:rPr lang="ko-KR" altLang="en-US" dirty="0"/>
              <a:t>자신에 대한 정보와 상황을 </a:t>
            </a:r>
            <a:r>
              <a:rPr lang="en-US" altLang="ko-KR" dirty="0" err="1"/>
              <a:t>NPCManager</a:t>
            </a:r>
            <a:r>
              <a:rPr lang="ko-KR" altLang="en-US" dirty="0"/>
              <a:t>에게 전달 시키는 것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NPCManager</a:t>
            </a:r>
            <a:r>
              <a:rPr lang="ko-KR" altLang="en-US" dirty="0"/>
              <a:t>는 이것을 받아들이고 판단하여 카메라와 </a:t>
            </a:r>
            <a:r>
              <a:rPr lang="en-US" altLang="ko-KR" dirty="0" err="1"/>
              <a:t>UIManager</a:t>
            </a:r>
            <a:r>
              <a:rPr lang="ko-KR" altLang="en-US" dirty="0"/>
              <a:t>에게 다시 전달하여 화면을 전환 시키는 작동을 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561A931-24EB-4E49-A910-022D45008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5" y="2067248"/>
            <a:ext cx="5468893" cy="307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5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90" b="28890"/>
          <a:stretch>
            <a:fillRect/>
          </a:stretch>
        </p:blipFill>
        <p:spPr>
          <a:xfrm>
            <a:off x="0" y="2"/>
            <a:ext cx="9144000" cy="1781173"/>
          </a:xfrm>
        </p:spPr>
      </p:pic>
      <p:sp>
        <p:nvSpPr>
          <p:cNvPr id="9" name="Rectangle 8"/>
          <p:cNvSpPr/>
          <p:nvPr/>
        </p:nvSpPr>
        <p:spPr>
          <a:xfrm>
            <a:off x="176270" y="76200"/>
            <a:ext cx="8791460" cy="16383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14184" y="1996756"/>
            <a:ext cx="55572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9656" y="2106027"/>
            <a:ext cx="25540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kern="16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목차</a:t>
            </a:r>
            <a:endParaRPr lang="id-ID" sz="2400" kern="1600" spc="225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Rectangle 10"/>
          <p:cNvSpPr/>
          <p:nvPr/>
        </p:nvSpPr>
        <p:spPr>
          <a:xfrm>
            <a:off x="3313735" y="2220244"/>
            <a:ext cx="3077182" cy="1344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</a:rPr>
              <a:t>1.   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</a:rPr>
              <a:t>프로젝트 소개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</a:rPr>
              <a:t>게임 소개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</a:rPr>
              <a:t>구현 기능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</a:rPr>
              <a:t>시현 영상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H="1">
            <a:off x="481793" y="222376"/>
            <a:ext cx="55572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-371672" y="-679651"/>
            <a:ext cx="9839082" cy="5909909"/>
            <a:chOff x="-495563" y="-906202"/>
            <a:chExt cx="13118776" cy="7879879"/>
          </a:xfrm>
        </p:grpSpPr>
        <p:sp>
          <p:nvSpPr>
            <p:cNvPr id="16" name="Isosceles Triangle 15"/>
            <p:cNvSpPr/>
            <p:nvPr/>
          </p:nvSpPr>
          <p:spPr>
            <a:xfrm>
              <a:off x="-295409" y="5993161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4" name="Isosceles Triangle 13"/>
            <p:cNvSpPr/>
            <p:nvPr/>
          </p:nvSpPr>
          <p:spPr>
            <a:xfrm rot="2906576">
              <a:off x="-470823" y="1829674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5" name="Isosceles Triangle 14"/>
            <p:cNvSpPr/>
            <p:nvPr/>
          </p:nvSpPr>
          <p:spPr>
            <a:xfrm rot="2906576">
              <a:off x="-574005" y="1915875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0" name="Isosceles Triangle 19"/>
            <p:cNvSpPr/>
            <p:nvPr/>
          </p:nvSpPr>
          <p:spPr>
            <a:xfrm rot="2906576">
              <a:off x="11564255" y="3922658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1" name="Isosceles Triangle 20"/>
            <p:cNvSpPr/>
            <p:nvPr/>
          </p:nvSpPr>
          <p:spPr>
            <a:xfrm rot="2906576">
              <a:off x="11461073" y="4008859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2" name="Isosceles Triangle 21"/>
            <p:cNvSpPr/>
            <p:nvPr/>
          </p:nvSpPr>
          <p:spPr>
            <a:xfrm rot="2906576">
              <a:off x="8709543" y="-827760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3" name="Isosceles Triangle 22"/>
            <p:cNvSpPr/>
            <p:nvPr/>
          </p:nvSpPr>
          <p:spPr>
            <a:xfrm rot="2906576">
              <a:off x="8606361" y="-741559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4" name="Isosceles Triangle 23"/>
            <p:cNvSpPr/>
            <p:nvPr/>
          </p:nvSpPr>
          <p:spPr>
            <a:xfrm rot="4676178">
              <a:off x="10951229" y="6221770"/>
              <a:ext cx="325949" cy="28099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5951974-CB00-4652-B18F-36B7233D690B}"/>
              </a:ext>
            </a:extLst>
          </p:cNvPr>
          <p:cNvSpPr txBox="1"/>
          <p:nvPr/>
        </p:nvSpPr>
        <p:spPr>
          <a:xfrm>
            <a:off x="554037" y="309956"/>
            <a:ext cx="2541588" cy="274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450"/>
              </a:spcAft>
            </a:pPr>
            <a:r>
              <a:rPr lang="en-US" altLang="ko-KR" sz="9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03.Village-NPC</a:t>
            </a:r>
            <a:endParaRPr lang="id-ID" sz="900" spc="225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CB0C0E-5096-440D-B3F7-206E786178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44" y="819615"/>
            <a:ext cx="3947152" cy="3147018"/>
          </a:xfrm>
          <a:prstGeom prst="rect">
            <a:avLst/>
          </a:prstGeom>
        </p:spPr>
      </p:pic>
      <p:pic>
        <p:nvPicPr>
          <p:cNvPr id="6" name="그림 5" descr="스크린샷, 모니터, 테이블, 앉아있는이(가) 표시된 사진&#10;&#10;자동 생성된 설명">
            <a:extLst>
              <a:ext uri="{FF2B5EF4-FFF2-40B4-BE49-F238E27FC236}">
                <a16:creationId xmlns:a16="http://schemas.microsoft.com/office/drawing/2014/main" id="{D1614386-AEDB-4EA8-8F82-56F0CADE64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07004"/>
            <a:ext cx="4048621" cy="420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7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H="1">
            <a:off x="481793" y="222376"/>
            <a:ext cx="55572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-371672" y="-679651"/>
            <a:ext cx="9839082" cy="5909909"/>
            <a:chOff x="-495563" y="-906202"/>
            <a:chExt cx="13118776" cy="7879879"/>
          </a:xfrm>
        </p:grpSpPr>
        <p:sp>
          <p:nvSpPr>
            <p:cNvPr id="16" name="Isosceles Triangle 15"/>
            <p:cNvSpPr/>
            <p:nvPr/>
          </p:nvSpPr>
          <p:spPr>
            <a:xfrm>
              <a:off x="-295409" y="5993161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4" name="Isosceles Triangle 13"/>
            <p:cNvSpPr/>
            <p:nvPr/>
          </p:nvSpPr>
          <p:spPr>
            <a:xfrm rot="2906576">
              <a:off x="-470823" y="1829674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5" name="Isosceles Triangle 14"/>
            <p:cNvSpPr/>
            <p:nvPr/>
          </p:nvSpPr>
          <p:spPr>
            <a:xfrm rot="2906576">
              <a:off x="-574005" y="1915875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0" name="Isosceles Triangle 19"/>
            <p:cNvSpPr/>
            <p:nvPr/>
          </p:nvSpPr>
          <p:spPr>
            <a:xfrm rot="2906576">
              <a:off x="11564255" y="3922658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1" name="Isosceles Triangle 20"/>
            <p:cNvSpPr/>
            <p:nvPr/>
          </p:nvSpPr>
          <p:spPr>
            <a:xfrm rot="2906576">
              <a:off x="11461073" y="4008859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2" name="Isosceles Triangle 21"/>
            <p:cNvSpPr/>
            <p:nvPr/>
          </p:nvSpPr>
          <p:spPr>
            <a:xfrm rot="2906576">
              <a:off x="8709543" y="-827760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3" name="Isosceles Triangle 22"/>
            <p:cNvSpPr/>
            <p:nvPr/>
          </p:nvSpPr>
          <p:spPr>
            <a:xfrm rot="2906576">
              <a:off x="8606361" y="-741559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4" name="Isosceles Triangle 23"/>
            <p:cNvSpPr/>
            <p:nvPr/>
          </p:nvSpPr>
          <p:spPr>
            <a:xfrm rot="4676178">
              <a:off x="10951229" y="6221770"/>
              <a:ext cx="325949" cy="28099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5951974-CB00-4652-B18F-36B7233D690B}"/>
              </a:ext>
            </a:extLst>
          </p:cNvPr>
          <p:cNvSpPr txBox="1"/>
          <p:nvPr/>
        </p:nvSpPr>
        <p:spPr>
          <a:xfrm>
            <a:off x="554037" y="309956"/>
            <a:ext cx="2541588" cy="274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450"/>
              </a:spcAft>
            </a:pPr>
            <a:r>
              <a:rPr lang="en-US" altLang="ko-KR" sz="9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04.Raycast</a:t>
            </a:r>
            <a:endParaRPr lang="id-ID" sz="900" spc="225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pic>
        <p:nvPicPr>
          <p:cNvPr id="4" name="그림 3" descr="실내, 테이블, 컴퓨터, 책상이(가) 표시된 사진&#10;&#10;자동 생성된 설명">
            <a:extLst>
              <a:ext uri="{FF2B5EF4-FFF2-40B4-BE49-F238E27FC236}">
                <a16:creationId xmlns:a16="http://schemas.microsoft.com/office/drawing/2014/main" id="{832C6C54-9F6B-419C-8BE2-5C29303CE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93" y="720860"/>
            <a:ext cx="7554379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0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H="1">
            <a:off x="481793" y="222376"/>
            <a:ext cx="55572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-371672" y="-679651"/>
            <a:ext cx="9839082" cy="5909909"/>
            <a:chOff x="-495563" y="-906202"/>
            <a:chExt cx="13118776" cy="7879879"/>
          </a:xfrm>
        </p:grpSpPr>
        <p:sp>
          <p:nvSpPr>
            <p:cNvPr id="16" name="Isosceles Triangle 15"/>
            <p:cNvSpPr/>
            <p:nvPr/>
          </p:nvSpPr>
          <p:spPr>
            <a:xfrm>
              <a:off x="-295409" y="5993161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4" name="Isosceles Triangle 13"/>
            <p:cNvSpPr/>
            <p:nvPr/>
          </p:nvSpPr>
          <p:spPr>
            <a:xfrm rot="2906576">
              <a:off x="-470823" y="1829674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5" name="Isosceles Triangle 14"/>
            <p:cNvSpPr/>
            <p:nvPr/>
          </p:nvSpPr>
          <p:spPr>
            <a:xfrm rot="2906576">
              <a:off x="-574005" y="1915875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0" name="Isosceles Triangle 19"/>
            <p:cNvSpPr/>
            <p:nvPr/>
          </p:nvSpPr>
          <p:spPr>
            <a:xfrm rot="2906576">
              <a:off x="11564255" y="3922658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1" name="Isosceles Triangle 20"/>
            <p:cNvSpPr/>
            <p:nvPr/>
          </p:nvSpPr>
          <p:spPr>
            <a:xfrm rot="2906576">
              <a:off x="11461073" y="4008859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2" name="Isosceles Triangle 21"/>
            <p:cNvSpPr/>
            <p:nvPr/>
          </p:nvSpPr>
          <p:spPr>
            <a:xfrm rot="2906576">
              <a:off x="8709543" y="-827760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3" name="Isosceles Triangle 22"/>
            <p:cNvSpPr/>
            <p:nvPr/>
          </p:nvSpPr>
          <p:spPr>
            <a:xfrm rot="2906576">
              <a:off x="8606361" y="-741559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4" name="Isosceles Triangle 23"/>
            <p:cNvSpPr/>
            <p:nvPr/>
          </p:nvSpPr>
          <p:spPr>
            <a:xfrm rot="4676178">
              <a:off x="10951229" y="6221770"/>
              <a:ext cx="325949" cy="28099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5951974-CB00-4652-B18F-36B7233D690B}"/>
              </a:ext>
            </a:extLst>
          </p:cNvPr>
          <p:cNvSpPr txBox="1"/>
          <p:nvPr/>
        </p:nvSpPr>
        <p:spPr>
          <a:xfrm>
            <a:off x="554037" y="309956"/>
            <a:ext cx="2541588" cy="274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450"/>
              </a:spcAft>
            </a:pPr>
            <a:r>
              <a:rPr lang="en-US" altLang="ko-KR" sz="9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04.Raycast</a:t>
            </a:r>
            <a:endParaRPr lang="id-ID" sz="900" spc="225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16CECB-8E3E-4D59-AE1B-A48AF4CF8FBC}"/>
              </a:ext>
            </a:extLst>
          </p:cNvPr>
          <p:cNvSpPr txBox="1"/>
          <p:nvPr/>
        </p:nvSpPr>
        <p:spPr>
          <a:xfrm>
            <a:off x="631492" y="713362"/>
            <a:ext cx="739707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오브젝트가 플레이어를 가리는 현상을 방지하기 위해서 </a:t>
            </a:r>
            <a:r>
              <a:rPr lang="en-US" altLang="ko-KR" dirty="0" err="1"/>
              <a:t>Raycast</a:t>
            </a:r>
            <a:r>
              <a:rPr lang="ko-KR" altLang="en-US" dirty="0"/>
              <a:t>를 활용했으며 크게 </a:t>
            </a:r>
            <a:r>
              <a:rPr lang="en-US" altLang="ko-KR" dirty="0"/>
              <a:t>3</a:t>
            </a:r>
            <a:r>
              <a:rPr lang="ko-KR" altLang="en-US" dirty="0"/>
              <a:t>가지를 체크합니다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플레이어를 가리는 오브젝트가 존재하는가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해당 오브젝트는 이미 투명 처리 되었는가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큐</a:t>
            </a:r>
            <a:r>
              <a:rPr lang="en-US" altLang="ko-KR" dirty="0"/>
              <a:t>(Queue)</a:t>
            </a:r>
            <a:r>
              <a:rPr lang="ko-KR" altLang="en-US" dirty="0"/>
              <a:t>가 </a:t>
            </a:r>
            <a:r>
              <a:rPr lang="ko-KR" altLang="en-US" dirty="0" err="1"/>
              <a:t>비어있는가</a:t>
            </a:r>
            <a:r>
              <a:rPr lang="en-US" altLang="ko-KR" dirty="0"/>
              <a:t>?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4970A1E-D650-4F37-A83C-D1A2C4691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624" y="1614792"/>
            <a:ext cx="4584233" cy="33988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E43682-DC43-4AC6-94F6-8A7E0DF6E70F}"/>
              </a:ext>
            </a:extLst>
          </p:cNvPr>
          <p:cNvSpPr txBox="1"/>
          <p:nvPr/>
        </p:nvSpPr>
        <p:spPr>
          <a:xfrm>
            <a:off x="759656" y="2688783"/>
            <a:ext cx="27617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플레이어를 가리는 물체가 동시에 다수 존재할 수 있으며</a:t>
            </a:r>
            <a:r>
              <a:rPr lang="en-US" altLang="ko-KR" dirty="0"/>
              <a:t>, </a:t>
            </a:r>
            <a:r>
              <a:rPr lang="ko-KR" altLang="en-US" dirty="0" err="1"/>
              <a:t>여려겹이</a:t>
            </a:r>
            <a:r>
              <a:rPr lang="ko-KR" altLang="en-US" dirty="0"/>
              <a:t> 존재할 수 도 있는 여러 상황을 생각하여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레이캐스트로</a:t>
            </a:r>
            <a:r>
              <a:rPr lang="ko-KR" altLang="en-US" dirty="0"/>
              <a:t> 처리된 오브젝트를 모아두는 </a:t>
            </a:r>
            <a:r>
              <a:rPr lang="en-US" altLang="ko-KR" dirty="0"/>
              <a:t>Queue</a:t>
            </a:r>
            <a:r>
              <a:rPr lang="ko-KR" altLang="en-US" dirty="0"/>
              <a:t>를 활용하여서 최대한 간소화 시켰습니다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32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H="1">
            <a:off x="481793" y="222376"/>
            <a:ext cx="55572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-371672" y="-679651"/>
            <a:ext cx="9839082" cy="5909909"/>
            <a:chOff x="-495563" y="-906202"/>
            <a:chExt cx="13118776" cy="7879879"/>
          </a:xfrm>
        </p:grpSpPr>
        <p:sp>
          <p:nvSpPr>
            <p:cNvPr id="16" name="Isosceles Triangle 15"/>
            <p:cNvSpPr/>
            <p:nvPr/>
          </p:nvSpPr>
          <p:spPr>
            <a:xfrm>
              <a:off x="-295409" y="5993161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4" name="Isosceles Triangle 13"/>
            <p:cNvSpPr/>
            <p:nvPr/>
          </p:nvSpPr>
          <p:spPr>
            <a:xfrm rot="2906576">
              <a:off x="-470823" y="1829674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5" name="Isosceles Triangle 14"/>
            <p:cNvSpPr/>
            <p:nvPr/>
          </p:nvSpPr>
          <p:spPr>
            <a:xfrm rot="2906576">
              <a:off x="-574005" y="1915875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0" name="Isosceles Triangle 19"/>
            <p:cNvSpPr/>
            <p:nvPr/>
          </p:nvSpPr>
          <p:spPr>
            <a:xfrm rot="2906576">
              <a:off x="11564255" y="3922658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1" name="Isosceles Triangle 20"/>
            <p:cNvSpPr/>
            <p:nvPr/>
          </p:nvSpPr>
          <p:spPr>
            <a:xfrm rot="2906576">
              <a:off x="11461073" y="4008859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2" name="Isosceles Triangle 21"/>
            <p:cNvSpPr/>
            <p:nvPr/>
          </p:nvSpPr>
          <p:spPr>
            <a:xfrm rot="2906576">
              <a:off x="8709543" y="-827760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3" name="Isosceles Triangle 22"/>
            <p:cNvSpPr/>
            <p:nvPr/>
          </p:nvSpPr>
          <p:spPr>
            <a:xfrm rot="2906576">
              <a:off x="8606361" y="-741559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4" name="Isosceles Triangle 23"/>
            <p:cNvSpPr/>
            <p:nvPr/>
          </p:nvSpPr>
          <p:spPr>
            <a:xfrm rot="4676178">
              <a:off x="10951229" y="6221770"/>
              <a:ext cx="325949" cy="28099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1A84E2D5-4570-4CD3-BAE4-63DC40B27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79" y="701949"/>
            <a:ext cx="5562219" cy="741698"/>
          </a:xfrm>
          <a:prstGeom prst="rect">
            <a:avLst/>
          </a:prstGeom>
        </p:spPr>
      </p:pic>
      <p:pic>
        <p:nvPicPr>
          <p:cNvPr id="18" name="그림 17" descr="스크린샷, 앉아있는이(가) 표시된 사진&#10;&#10;자동 생성된 설명">
            <a:extLst>
              <a:ext uri="{FF2B5EF4-FFF2-40B4-BE49-F238E27FC236}">
                <a16:creationId xmlns:a16="http://schemas.microsoft.com/office/drawing/2014/main" id="{A33A94FD-6975-49DE-98DE-194A357854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79" y="1491574"/>
            <a:ext cx="6773660" cy="355497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F5AFF55-E21C-480C-AA5A-0B6DFD5E4D75}"/>
              </a:ext>
            </a:extLst>
          </p:cNvPr>
          <p:cNvSpPr txBox="1"/>
          <p:nvPr/>
        </p:nvSpPr>
        <p:spPr>
          <a:xfrm>
            <a:off x="554037" y="309956"/>
            <a:ext cx="2541588" cy="274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450"/>
              </a:spcAft>
            </a:pPr>
            <a:r>
              <a:rPr lang="en-US" altLang="ko-KR" sz="9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04.Raycast</a:t>
            </a:r>
            <a:endParaRPr lang="id-ID" sz="900" spc="225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4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H="1">
            <a:off x="481793" y="222376"/>
            <a:ext cx="55572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-371672" y="-679651"/>
            <a:ext cx="9839082" cy="5909909"/>
            <a:chOff x="-495563" y="-906202"/>
            <a:chExt cx="13118776" cy="7879879"/>
          </a:xfrm>
        </p:grpSpPr>
        <p:sp>
          <p:nvSpPr>
            <p:cNvPr id="16" name="Isosceles Triangle 15"/>
            <p:cNvSpPr/>
            <p:nvPr/>
          </p:nvSpPr>
          <p:spPr>
            <a:xfrm>
              <a:off x="-295409" y="5993161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4" name="Isosceles Triangle 13"/>
            <p:cNvSpPr/>
            <p:nvPr/>
          </p:nvSpPr>
          <p:spPr>
            <a:xfrm rot="2906576">
              <a:off x="-470823" y="1829674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5" name="Isosceles Triangle 14"/>
            <p:cNvSpPr/>
            <p:nvPr/>
          </p:nvSpPr>
          <p:spPr>
            <a:xfrm rot="2906576">
              <a:off x="-574005" y="1915875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0" name="Isosceles Triangle 19"/>
            <p:cNvSpPr/>
            <p:nvPr/>
          </p:nvSpPr>
          <p:spPr>
            <a:xfrm rot="2906576">
              <a:off x="11564255" y="3922658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1" name="Isosceles Triangle 20"/>
            <p:cNvSpPr/>
            <p:nvPr/>
          </p:nvSpPr>
          <p:spPr>
            <a:xfrm rot="2906576">
              <a:off x="11461073" y="4008859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2" name="Isosceles Triangle 21"/>
            <p:cNvSpPr/>
            <p:nvPr/>
          </p:nvSpPr>
          <p:spPr>
            <a:xfrm rot="2906576">
              <a:off x="8709543" y="-827760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3" name="Isosceles Triangle 22"/>
            <p:cNvSpPr/>
            <p:nvPr/>
          </p:nvSpPr>
          <p:spPr>
            <a:xfrm rot="2906576">
              <a:off x="8606361" y="-741559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4" name="Isosceles Triangle 23"/>
            <p:cNvSpPr/>
            <p:nvPr/>
          </p:nvSpPr>
          <p:spPr>
            <a:xfrm rot="4676178">
              <a:off x="10951229" y="6221770"/>
              <a:ext cx="325949" cy="28099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5951974-CB00-4652-B18F-36B7233D690B}"/>
              </a:ext>
            </a:extLst>
          </p:cNvPr>
          <p:cNvSpPr txBox="1"/>
          <p:nvPr/>
        </p:nvSpPr>
        <p:spPr>
          <a:xfrm>
            <a:off x="554037" y="309956"/>
            <a:ext cx="2541588" cy="274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450"/>
              </a:spcAft>
            </a:pPr>
            <a:r>
              <a:rPr lang="en-US" altLang="ko-KR" sz="9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05.MiniMap</a:t>
            </a:r>
            <a:endParaRPr lang="id-ID" sz="900" spc="225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48579E-87FA-49C6-AE98-9A6E2AD28294}"/>
              </a:ext>
            </a:extLst>
          </p:cNvPr>
          <p:cNvSpPr txBox="1"/>
          <p:nvPr/>
        </p:nvSpPr>
        <p:spPr>
          <a:xfrm>
            <a:off x="693905" y="710290"/>
            <a:ext cx="61024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스테이지 및 마을 모두에서 사용되는 </a:t>
            </a:r>
            <a:r>
              <a:rPr lang="ko-KR" altLang="en-US" dirty="0" err="1"/>
              <a:t>미니맵은</a:t>
            </a:r>
            <a:r>
              <a:rPr lang="ko-KR" altLang="en-US" dirty="0"/>
              <a:t> 기본적으로 </a:t>
            </a:r>
            <a:r>
              <a:rPr lang="en-US" altLang="ko-KR" dirty="0"/>
              <a:t>Village </a:t>
            </a:r>
            <a:r>
              <a:rPr lang="ko-KR" altLang="en-US" dirty="0" err="1"/>
              <a:t>씬의</a:t>
            </a:r>
            <a:r>
              <a:rPr lang="ko-KR" altLang="en-US" dirty="0"/>
              <a:t> </a:t>
            </a:r>
            <a:r>
              <a:rPr lang="ko-KR" altLang="en-US" dirty="0" err="1"/>
              <a:t>미니맵을</a:t>
            </a:r>
            <a:r>
              <a:rPr lang="ko-KR" altLang="en-US" dirty="0"/>
              <a:t> 기본 뼈대로 사용하였습니다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 descr="컴퓨터, 사진, 모니터, 게임이(가) 표시된 사진&#10;&#10;자동 생성된 설명">
            <a:extLst>
              <a:ext uri="{FF2B5EF4-FFF2-40B4-BE49-F238E27FC236}">
                <a16:creationId xmlns:a16="http://schemas.microsoft.com/office/drawing/2014/main" id="{9FE4B986-5963-41D0-9AA8-8AB7296C4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56" y="1305497"/>
            <a:ext cx="2476846" cy="21243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55D86E3-8961-4EDA-B91D-048DF061AAC5}"/>
              </a:ext>
            </a:extLst>
          </p:cNvPr>
          <p:cNvSpPr txBox="1"/>
          <p:nvPr/>
        </p:nvSpPr>
        <p:spPr>
          <a:xfrm>
            <a:off x="3364665" y="1305497"/>
            <a:ext cx="5099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미니맵은</a:t>
            </a:r>
            <a:r>
              <a:rPr lang="ko-KR" altLang="en-US" dirty="0"/>
              <a:t> 고정적으로 화면 우측 상단 모서리에 위치하며</a:t>
            </a:r>
            <a:endParaRPr lang="en-US" altLang="ko-KR" dirty="0"/>
          </a:p>
          <a:p>
            <a:r>
              <a:rPr lang="ko-KR" altLang="en-US" dirty="0"/>
              <a:t>플레이어의 위치에 따라 마커가 이동하는 형식입니다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개별적 카메라에 </a:t>
            </a:r>
            <a:r>
              <a:rPr lang="en-US" altLang="ko-KR" dirty="0" err="1"/>
              <a:t>RenderTexture</a:t>
            </a:r>
            <a:r>
              <a:rPr lang="ko-KR" altLang="en-US" dirty="0"/>
              <a:t>를 활용하여 구현했으며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본 무대 크기를 축소시켜서 리소스를 최소화 시켰습니다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DB093342-F3E3-4F4F-BA62-AFB96A2F7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064" y="2303032"/>
            <a:ext cx="3101704" cy="276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3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H="1">
            <a:off x="481793" y="222376"/>
            <a:ext cx="55572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-371672" y="-679651"/>
            <a:ext cx="9839082" cy="5909909"/>
            <a:chOff x="-495563" y="-906202"/>
            <a:chExt cx="13118776" cy="7879879"/>
          </a:xfrm>
        </p:grpSpPr>
        <p:sp>
          <p:nvSpPr>
            <p:cNvPr id="16" name="Isosceles Triangle 15"/>
            <p:cNvSpPr/>
            <p:nvPr/>
          </p:nvSpPr>
          <p:spPr>
            <a:xfrm>
              <a:off x="-295409" y="5993161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4" name="Isosceles Triangle 13"/>
            <p:cNvSpPr/>
            <p:nvPr/>
          </p:nvSpPr>
          <p:spPr>
            <a:xfrm rot="2906576">
              <a:off x="-470823" y="1829674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5" name="Isosceles Triangle 14"/>
            <p:cNvSpPr/>
            <p:nvPr/>
          </p:nvSpPr>
          <p:spPr>
            <a:xfrm rot="2906576">
              <a:off x="-574005" y="1915875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0" name="Isosceles Triangle 19"/>
            <p:cNvSpPr/>
            <p:nvPr/>
          </p:nvSpPr>
          <p:spPr>
            <a:xfrm rot="2906576">
              <a:off x="11564255" y="3922658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1" name="Isosceles Triangle 20"/>
            <p:cNvSpPr/>
            <p:nvPr/>
          </p:nvSpPr>
          <p:spPr>
            <a:xfrm rot="2906576">
              <a:off x="11461073" y="4008859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2" name="Isosceles Triangle 21"/>
            <p:cNvSpPr/>
            <p:nvPr/>
          </p:nvSpPr>
          <p:spPr>
            <a:xfrm rot="2906576">
              <a:off x="8709543" y="-827760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3" name="Isosceles Triangle 22"/>
            <p:cNvSpPr/>
            <p:nvPr/>
          </p:nvSpPr>
          <p:spPr>
            <a:xfrm rot="2906576">
              <a:off x="8606361" y="-741559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4" name="Isosceles Triangle 23"/>
            <p:cNvSpPr/>
            <p:nvPr/>
          </p:nvSpPr>
          <p:spPr>
            <a:xfrm rot="4676178">
              <a:off x="10951229" y="6221770"/>
              <a:ext cx="325949" cy="28099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5951974-CB00-4652-B18F-36B7233D690B}"/>
              </a:ext>
            </a:extLst>
          </p:cNvPr>
          <p:cNvSpPr txBox="1"/>
          <p:nvPr/>
        </p:nvSpPr>
        <p:spPr>
          <a:xfrm>
            <a:off x="554037" y="309956"/>
            <a:ext cx="2541588" cy="274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450"/>
              </a:spcAft>
            </a:pPr>
            <a:r>
              <a:rPr lang="en-US" altLang="ko-KR" sz="9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05.MiniMap</a:t>
            </a:r>
            <a:endParaRPr lang="id-ID" sz="900" spc="225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ED94061-0AFE-4191-AF88-160E928FF614}"/>
              </a:ext>
            </a:extLst>
          </p:cNvPr>
          <p:cNvSpPr/>
          <p:nvPr/>
        </p:nvSpPr>
        <p:spPr>
          <a:xfrm>
            <a:off x="479222" y="1657067"/>
            <a:ext cx="798759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Player_Ainmator.GetBool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Walk_Flag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PlayerCube.transform.position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Vector3(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Player.transform.position.x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 10.0f,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PlayerCube.transform.position.y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Player.transform.position.z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 10.0f);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7039D0-EE10-4B6E-AC22-931A45439540}"/>
              </a:ext>
            </a:extLst>
          </p:cNvPr>
          <p:cNvSpPr txBox="1"/>
          <p:nvPr/>
        </p:nvSpPr>
        <p:spPr>
          <a:xfrm>
            <a:off x="481793" y="1010530"/>
            <a:ext cx="7832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따라서 플레이어의 </a:t>
            </a:r>
            <a:r>
              <a:rPr lang="ko-KR" altLang="en-US" dirty="0" err="1"/>
              <a:t>이동값</a:t>
            </a:r>
            <a:r>
              <a:rPr lang="ko-KR" altLang="en-US" dirty="0"/>
              <a:t> 역시 축소 시켜서 마커에 반영시켰고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결론적으로 본무대의 같은 비율로 이동하게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7" name="그림 16" descr="연, 노란색, 보트, 앉아있는이(가) 표시된 사진&#10;&#10;자동 생성된 설명">
            <a:extLst>
              <a:ext uri="{FF2B5EF4-FFF2-40B4-BE49-F238E27FC236}">
                <a16:creationId xmlns:a16="http://schemas.microsoft.com/office/drawing/2014/main" id="{C8EF160F-839F-4037-A7DC-7D8D747EB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483" y="2752862"/>
            <a:ext cx="4853033" cy="229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1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H="1">
            <a:off x="481793" y="222376"/>
            <a:ext cx="55572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-371672" y="-679651"/>
            <a:ext cx="9839082" cy="5909909"/>
            <a:chOff x="-495563" y="-906202"/>
            <a:chExt cx="13118776" cy="7879879"/>
          </a:xfrm>
        </p:grpSpPr>
        <p:sp>
          <p:nvSpPr>
            <p:cNvPr id="16" name="Isosceles Triangle 15"/>
            <p:cNvSpPr/>
            <p:nvPr/>
          </p:nvSpPr>
          <p:spPr>
            <a:xfrm>
              <a:off x="-295409" y="5993161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4" name="Isosceles Triangle 13"/>
            <p:cNvSpPr/>
            <p:nvPr/>
          </p:nvSpPr>
          <p:spPr>
            <a:xfrm rot="2906576">
              <a:off x="-470823" y="1829674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5" name="Isosceles Triangle 14"/>
            <p:cNvSpPr/>
            <p:nvPr/>
          </p:nvSpPr>
          <p:spPr>
            <a:xfrm rot="2906576">
              <a:off x="-574005" y="1915875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0" name="Isosceles Triangle 19"/>
            <p:cNvSpPr/>
            <p:nvPr/>
          </p:nvSpPr>
          <p:spPr>
            <a:xfrm rot="2906576">
              <a:off x="11564255" y="3922658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1" name="Isosceles Triangle 20"/>
            <p:cNvSpPr/>
            <p:nvPr/>
          </p:nvSpPr>
          <p:spPr>
            <a:xfrm rot="2906576">
              <a:off x="11461073" y="4008859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2" name="Isosceles Triangle 21"/>
            <p:cNvSpPr/>
            <p:nvPr/>
          </p:nvSpPr>
          <p:spPr>
            <a:xfrm rot="2906576">
              <a:off x="8709543" y="-827760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3" name="Isosceles Triangle 22"/>
            <p:cNvSpPr/>
            <p:nvPr/>
          </p:nvSpPr>
          <p:spPr>
            <a:xfrm rot="2906576">
              <a:off x="8606361" y="-741559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4" name="Isosceles Triangle 23"/>
            <p:cNvSpPr/>
            <p:nvPr/>
          </p:nvSpPr>
          <p:spPr>
            <a:xfrm rot="4676178">
              <a:off x="10951229" y="6221770"/>
              <a:ext cx="325949" cy="28099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5951974-CB00-4652-B18F-36B7233D690B}"/>
              </a:ext>
            </a:extLst>
          </p:cNvPr>
          <p:cNvSpPr txBox="1"/>
          <p:nvPr/>
        </p:nvSpPr>
        <p:spPr>
          <a:xfrm>
            <a:off x="554037" y="309956"/>
            <a:ext cx="2541588" cy="274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450"/>
              </a:spcAft>
            </a:pPr>
            <a:r>
              <a:rPr lang="en-US" altLang="ko-KR" sz="9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06.Stage</a:t>
            </a:r>
            <a:endParaRPr lang="id-ID" sz="900" spc="225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pic>
        <p:nvPicPr>
          <p:cNvPr id="3" name="그림 2" descr="화면이(가) 표시된 사진&#10;&#10;자동 생성된 설명">
            <a:extLst>
              <a:ext uri="{FF2B5EF4-FFF2-40B4-BE49-F238E27FC236}">
                <a16:creationId xmlns:a16="http://schemas.microsoft.com/office/drawing/2014/main" id="{BBAD77D7-9E5D-4E14-9AF6-27A359FFD9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210" y="309956"/>
            <a:ext cx="1821616" cy="15383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0126D1-8DC3-4095-9F71-16999DF807E0}"/>
              </a:ext>
            </a:extLst>
          </p:cNvPr>
          <p:cNvSpPr txBox="1"/>
          <p:nvPr/>
        </p:nvSpPr>
        <p:spPr>
          <a:xfrm>
            <a:off x="631492" y="741190"/>
            <a:ext cx="480470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스테이지 총 </a:t>
            </a:r>
            <a:r>
              <a:rPr lang="en-US" altLang="ko-KR" dirty="0"/>
              <a:t>9</a:t>
            </a:r>
            <a:r>
              <a:rPr lang="ko-KR" altLang="en-US" dirty="0"/>
              <a:t>개의 방으로 구성되며 모든 방에서 몬스터가 사라지면 클리어 되는 형식입니다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</a:t>
            </a:r>
            <a:r>
              <a:rPr lang="ko-KR" altLang="en-US" dirty="0" err="1"/>
              <a:t>씬은</a:t>
            </a:r>
            <a:r>
              <a:rPr lang="ko-KR" altLang="en-US" dirty="0"/>
              <a:t> </a:t>
            </a:r>
            <a:r>
              <a:rPr lang="en-US" altLang="ko-KR" dirty="0"/>
              <a:t>9</a:t>
            </a:r>
            <a:r>
              <a:rPr lang="ko-KR" altLang="en-US" dirty="0"/>
              <a:t>개 방의 위치를 미리 만들어 두고 게임이 실행되면 동적으로</a:t>
            </a:r>
            <a:r>
              <a:rPr lang="en-US" altLang="ko-KR" dirty="0"/>
              <a:t>(</a:t>
            </a:r>
            <a:r>
              <a:rPr lang="ko-KR" altLang="en-US" dirty="0"/>
              <a:t>랜덤하게</a:t>
            </a:r>
            <a:r>
              <a:rPr lang="en-US" altLang="ko-KR" dirty="0"/>
              <a:t>) </a:t>
            </a:r>
            <a:r>
              <a:rPr lang="ko-KR" altLang="en-US" dirty="0"/>
              <a:t>바닥의 색</a:t>
            </a:r>
            <a:r>
              <a:rPr lang="en-US" altLang="ko-KR" dirty="0"/>
              <a:t>, </a:t>
            </a:r>
            <a:r>
              <a:rPr lang="ko-KR" altLang="en-US" dirty="0"/>
              <a:t>날씨</a:t>
            </a:r>
            <a:r>
              <a:rPr lang="en-US" altLang="ko-KR" dirty="0"/>
              <a:t>, </a:t>
            </a:r>
            <a:r>
              <a:rPr lang="ko-KR" altLang="en-US" dirty="0"/>
              <a:t>조명이 추가되면서 완성됩니다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랜덤하게 결정되는 </a:t>
            </a:r>
            <a:r>
              <a:rPr lang="en-US" altLang="ko-KR" dirty="0"/>
              <a:t>3</a:t>
            </a:r>
            <a:r>
              <a:rPr lang="ko-KR" altLang="en-US" dirty="0"/>
              <a:t>가지 요소는 각기 다른 텍스처를 조합하여 서로 다른 방</a:t>
            </a:r>
            <a:r>
              <a:rPr lang="en-US" altLang="ko-KR" dirty="0"/>
              <a:t>(</a:t>
            </a:r>
            <a:r>
              <a:rPr lang="ko-KR" altLang="en-US" dirty="0"/>
              <a:t>맵</a:t>
            </a:r>
            <a:r>
              <a:rPr lang="en-US" altLang="ko-KR" dirty="0"/>
              <a:t>)</a:t>
            </a:r>
            <a:r>
              <a:rPr lang="ko-KR" altLang="en-US" dirty="0"/>
              <a:t>을 구현하는 것을 목적으로 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과정에서 팩토리 패턴이 사용 되었으며</a:t>
            </a:r>
            <a:r>
              <a:rPr lang="en-US" altLang="ko-KR" dirty="0"/>
              <a:t>, </a:t>
            </a:r>
            <a:r>
              <a:rPr lang="ko-KR" altLang="en-US" dirty="0"/>
              <a:t>영상에서 설명 드린 것처럼 총 </a:t>
            </a:r>
            <a:r>
              <a:rPr lang="en-US" altLang="ko-KR" dirty="0"/>
              <a:t>3x3x3 = 27</a:t>
            </a:r>
            <a:r>
              <a:rPr lang="ko-KR" altLang="en-US" dirty="0"/>
              <a:t>가지의 방 모델을 가질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 descr="어두운, 모니터, 구름낀, 앉아있는이(가) 표시된 사진&#10;&#10;자동 생성된 설명">
            <a:extLst>
              <a:ext uri="{FF2B5EF4-FFF2-40B4-BE49-F238E27FC236}">
                <a16:creationId xmlns:a16="http://schemas.microsoft.com/office/drawing/2014/main" id="{5A4E3D69-8E5C-4FED-9BBF-E2CEB1A397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87" y="3067943"/>
            <a:ext cx="3987078" cy="2030783"/>
          </a:xfrm>
          <a:prstGeom prst="rect">
            <a:avLst/>
          </a:prstGeom>
        </p:spPr>
      </p:pic>
      <p:pic>
        <p:nvPicPr>
          <p:cNvPr id="9" name="그림 8" descr="검은색, 노트북, 컴퓨터이(가) 표시된 사진&#10;&#10;자동 생성된 설명">
            <a:extLst>
              <a:ext uri="{FF2B5EF4-FFF2-40B4-BE49-F238E27FC236}">
                <a16:creationId xmlns:a16="http://schemas.microsoft.com/office/drawing/2014/main" id="{A1FA8C79-BF14-443A-A471-991CEED266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830" y="2356836"/>
            <a:ext cx="3000223" cy="239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6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H="1">
            <a:off x="481793" y="222376"/>
            <a:ext cx="55572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-371672" y="-679651"/>
            <a:ext cx="9839082" cy="5909909"/>
            <a:chOff x="-495563" y="-906202"/>
            <a:chExt cx="13118776" cy="7879879"/>
          </a:xfrm>
        </p:grpSpPr>
        <p:sp>
          <p:nvSpPr>
            <p:cNvPr id="16" name="Isosceles Triangle 15"/>
            <p:cNvSpPr/>
            <p:nvPr/>
          </p:nvSpPr>
          <p:spPr>
            <a:xfrm>
              <a:off x="-295409" y="5993161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4" name="Isosceles Triangle 13"/>
            <p:cNvSpPr/>
            <p:nvPr/>
          </p:nvSpPr>
          <p:spPr>
            <a:xfrm rot="2906576">
              <a:off x="-470823" y="1829674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5" name="Isosceles Triangle 14"/>
            <p:cNvSpPr/>
            <p:nvPr/>
          </p:nvSpPr>
          <p:spPr>
            <a:xfrm rot="2906576">
              <a:off x="-574005" y="1915875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0" name="Isosceles Triangle 19"/>
            <p:cNvSpPr/>
            <p:nvPr/>
          </p:nvSpPr>
          <p:spPr>
            <a:xfrm rot="2906576">
              <a:off x="11564255" y="3922658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1" name="Isosceles Triangle 20"/>
            <p:cNvSpPr/>
            <p:nvPr/>
          </p:nvSpPr>
          <p:spPr>
            <a:xfrm rot="2906576">
              <a:off x="11461073" y="4008859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2" name="Isosceles Triangle 21"/>
            <p:cNvSpPr/>
            <p:nvPr/>
          </p:nvSpPr>
          <p:spPr>
            <a:xfrm rot="2906576">
              <a:off x="8709543" y="-827760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3" name="Isosceles Triangle 22"/>
            <p:cNvSpPr/>
            <p:nvPr/>
          </p:nvSpPr>
          <p:spPr>
            <a:xfrm rot="2906576">
              <a:off x="8606361" y="-741559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4" name="Isosceles Triangle 23"/>
            <p:cNvSpPr/>
            <p:nvPr/>
          </p:nvSpPr>
          <p:spPr>
            <a:xfrm rot="4676178">
              <a:off x="10951229" y="6221770"/>
              <a:ext cx="325949" cy="28099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5951974-CB00-4652-B18F-36B7233D690B}"/>
              </a:ext>
            </a:extLst>
          </p:cNvPr>
          <p:cNvSpPr txBox="1"/>
          <p:nvPr/>
        </p:nvSpPr>
        <p:spPr>
          <a:xfrm>
            <a:off x="554037" y="309956"/>
            <a:ext cx="2541588" cy="274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450"/>
              </a:spcAft>
            </a:pPr>
            <a:r>
              <a:rPr lang="en-US" altLang="ko-KR" sz="9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06.Stage</a:t>
            </a:r>
            <a:endParaRPr lang="id-ID" sz="900" spc="225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0126D1-8DC3-4095-9F71-16999DF807E0}"/>
              </a:ext>
            </a:extLst>
          </p:cNvPr>
          <p:cNvSpPr txBox="1"/>
          <p:nvPr/>
        </p:nvSpPr>
        <p:spPr>
          <a:xfrm>
            <a:off x="708879" y="828675"/>
            <a:ext cx="79874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스테이지 </a:t>
            </a:r>
            <a:r>
              <a:rPr lang="ko-KR" altLang="en-US" dirty="0" err="1"/>
              <a:t>씬에</a:t>
            </a:r>
            <a:r>
              <a:rPr lang="ko-KR" altLang="en-US" dirty="0"/>
              <a:t> 도착하면 </a:t>
            </a:r>
            <a:r>
              <a:rPr lang="en-US" altLang="ko-KR" dirty="0" err="1"/>
              <a:t>RoomManager</a:t>
            </a:r>
            <a:r>
              <a:rPr lang="ko-KR" altLang="en-US" dirty="0"/>
              <a:t>에 의해서 </a:t>
            </a:r>
            <a:r>
              <a:rPr lang="en-US" altLang="ko-KR" dirty="0"/>
              <a:t>9</a:t>
            </a:r>
            <a:r>
              <a:rPr lang="ko-KR" altLang="en-US" dirty="0"/>
              <a:t>가지 방이 생성되고 세팅 과정까지 자동적으로 이루어지는데</a:t>
            </a:r>
            <a:r>
              <a:rPr lang="en-US" altLang="ko-KR" dirty="0"/>
              <a:t>, </a:t>
            </a:r>
            <a:r>
              <a:rPr lang="ko-KR" altLang="en-US" dirty="0"/>
              <a:t> 해당 과정에서 몬스터의 종류 및 위치</a:t>
            </a:r>
            <a:r>
              <a:rPr lang="en-US" altLang="ko-KR" dirty="0"/>
              <a:t>, </a:t>
            </a:r>
            <a:r>
              <a:rPr lang="ko-KR" altLang="en-US" dirty="0"/>
              <a:t>플레이어의 위치까지 방과 함께 결정됩니다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 descr="표지판이(가) 표시된 사진&#10;&#10;자동 생성된 설명">
            <a:extLst>
              <a:ext uri="{FF2B5EF4-FFF2-40B4-BE49-F238E27FC236}">
                <a16:creationId xmlns:a16="http://schemas.microsoft.com/office/drawing/2014/main" id="{E18AD00F-95A6-4FE6-A30B-C240F3E96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645" y="1433564"/>
            <a:ext cx="4976684" cy="3429000"/>
          </a:xfrm>
          <a:prstGeom prst="rect">
            <a:avLst/>
          </a:prstGeom>
        </p:spPr>
      </p:pic>
      <p:pic>
        <p:nvPicPr>
          <p:cNvPr id="10" name="그림 9" descr="앉아있는, 휴대폰, 전화, 테이블이(가) 표시된 사진&#10;&#10;자동 생성된 설명">
            <a:extLst>
              <a:ext uri="{FF2B5EF4-FFF2-40B4-BE49-F238E27FC236}">
                <a16:creationId xmlns:a16="http://schemas.microsoft.com/office/drawing/2014/main" id="{F4583B39-5086-4133-BF8F-EE5C4EB1A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5" y="1471091"/>
            <a:ext cx="2712444" cy="344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6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H="1">
            <a:off x="481793" y="222376"/>
            <a:ext cx="55572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-371672" y="-679651"/>
            <a:ext cx="9839082" cy="5909909"/>
            <a:chOff x="-495563" y="-906202"/>
            <a:chExt cx="13118776" cy="7879879"/>
          </a:xfrm>
        </p:grpSpPr>
        <p:sp>
          <p:nvSpPr>
            <p:cNvPr id="16" name="Isosceles Triangle 15"/>
            <p:cNvSpPr/>
            <p:nvPr/>
          </p:nvSpPr>
          <p:spPr>
            <a:xfrm>
              <a:off x="-295409" y="5993161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4" name="Isosceles Triangle 13"/>
            <p:cNvSpPr/>
            <p:nvPr/>
          </p:nvSpPr>
          <p:spPr>
            <a:xfrm rot="2906576">
              <a:off x="-470823" y="1829674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5" name="Isosceles Triangle 14"/>
            <p:cNvSpPr/>
            <p:nvPr/>
          </p:nvSpPr>
          <p:spPr>
            <a:xfrm rot="2906576">
              <a:off x="-574005" y="1915875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0" name="Isosceles Triangle 19"/>
            <p:cNvSpPr/>
            <p:nvPr/>
          </p:nvSpPr>
          <p:spPr>
            <a:xfrm rot="2906576">
              <a:off x="11564255" y="3922658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1" name="Isosceles Triangle 20"/>
            <p:cNvSpPr/>
            <p:nvPr/>
          </p:nvSpPr>
          <p:spPr>
            <a:xfrm rot="2906576">
              <a:off x="11461073" y="4008859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2" name="Isosceles Triangle 21"/>
            <p:cNvSpPr/>
            <p:nvPr/>
          </p:nvSpPr>
          <p:spPr>
            <a:xfrm rot="2906576">
              <a:off x="8709543" y="-827760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3" name="Isosceles Triangle 22"/>
            <p:cNvSpPr/>
            <p:nvPr/>
          </p:nvSpPr>
          <p:spPr>
            <a:xfrm rot="2906576">
              <a:off x="8606361" y="-741559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4" name="Isosceles Triangle 23"/>
            <p:cNvSpPr/>
            <p:nvPr/>
          </p:nvSpPr>
          <p:spPr>
            <a:xfrm rot="4676178">
              <a:off x="10951229" y="6221770"/>
              <a:ext cx="325949" cy="28099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5951974-CB00-4652-B18F-36B7233D690B}"/>
              </a:ext>
            </a:extLst>
          </p:cNvPr>
          <p:cNvSpPr txBox="1"/>
          <p:nvPr/>
        </p:nvSpPr>
        <p:spPr>
          <a:xfrm>
            <a:off x="554037" y="309956"/>
            <a:ext cx="2541588" cy="274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450"/>
              </a:spcAft>
            </a:pPr>
            <a:r>
              <a:rPr lang="en-US" altLang="ko-KR" sz="9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06.Stage</a:t>
            </a:r>
            <a:endParaRPr lang="id-ID" sz="900" spc="225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pic>
        <p:nvPicPr>
          <p:cNvPr id="8" name="그림 7" descr="검은색, 화면, 테이블, 앉아있는이(가) 표시된 사진&#10;&#10;자동 생성된 설명">
            <a:extLst>
              <a:ext uri="{FF2B5EF4-FFF2-40B4-BE49-F238E27FC236}">
                <a16:creationId xmlns:a16="http://schemas.microsoft.com/office/drawing/2014/main" id="{9366BCCF-03F5-4BB3-BD4B-AEA767019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13" y="1151944"/>
            <a:ext cx="2492080" cy="2814689"/>
          </a:xfrm>
          <a:prstGeom prst="rect">
            <a:avLst/>
          </a:prstGeom>
        </p:spPr>
      </p:pic>
      <p:pic>
        <p:nvPicPr>
          <p:cNvPr id="10" name="그림 9" descr="스크린샷, 앉아있는, 모니터, 노트북이(가) 표시된 사진&#10;&#10;자동 생성된 설명">
            <a:extLst>
              <a:ext uri="{FF2B5EF4-FFF2-40B4-BE49-F238E27FC236}">
                <a16:creationId xmlns:a16="http://schemas.microsoft.com/office/drawing/2014/main" id="{1B973BA0-78C3-4267-95FD-B8C7D5609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959" y="867610"/>
            <a:ext cx="6179617" cy="356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H="1">
            <a:off x="481793" y="222376"/>
            <a:ext cx="55572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-371672" y="-679651"/>
            <a:ext cx="9839082" cy="5909909"/>
            <a:chOff x="-495563" y="-906202"/>
            <a:chExt cx="13118776" cy="7879879"/>
          </a:xfrm>
        </p:grpSpPr>
        <p:sp>
          <p:nvSpPr>
            <p:cNvPr id="16" name="Isosceles Triangle 15"/>
            <p:cNvSpPr/>
            <p:nvPr/>
          </p:nvSpPr>
          <p:spPr>
            <a:xfrm>
              <a:off x="-295409" y="5993161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4" name="Isosceles Triangle 13"/>
            <p:cNvSpPr/>
            <p:nvPr/>
          </p:nvSpPr>
          <p:spPr>
            <a:xfrm rot="2906576">
              <a:off x="-470823" y="1829674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5" name="Isosceles Triangle 14"/>
            <p:cNvSpPr/>
            <p:nvPr/>
          </p:nvSpPr>
          <p:spPr>
            <a:xfrm rot="2906576">
              <a:off x="-574005" y="1915875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0" name="Isosceles Triangle 19"/>
            <p:cNvSpPr/>
            <p:nvPr/>
          </p:nvSpPr>
          <p:spPr>
            <a:xfrm rot="2906576">
              <a:off x="11564255" y="3922658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1" name="Isosceles Triangle 20"/>
            <p:cNvSpPr/>
            <p:nvPr/>
          </p:nvSpPr>
          <p:spPr>
            <a:xfrm rot="2906576">
              <a:off x="11461073" y="4008859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2" name="Isosceles Triangle 21"/>
            <p:cNvSpPr/>
            <p:nvPr/>
          </p:nvSpPr>
          <p:spPr>
            <a:xfrm rot="2906576">
              <a:off x="8709543" y="-827760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3" name="Isosceles Triangle 22"/>
            <p:cNvSpPr/>
            <p:nvPr/>
          </p:nvSpPr>
          <p:spPr>
            <a:xfrm rot="2906576">
              <a:off x="8606361" y="-741559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4" name="Isosceles Triangle 23"/>
            <p:cNvSpPr/>
            <p:nvPr/>
          </p:nvSpPr>
          <p:spPr>
            <a:xfrm rot="4676178">
              <a:off x="10951229" y="6221770"/>
              <a:ext cx="325949" cy="28099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5951974-CB00-4652-B18F-36B7233D690B}"/>
              </a:ext>
            </a:extLst>
          </p:cNvPr>
          <p:cNvSpPr txBox="1"/>
          <p:nvPr/>
        </p:nvSpPr>
        <p:spPr>
          <a:xfrm>
            <a:off x="554037" y="309956"/>
            <a:ext cx="2541588" cy="274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450"/>
              </a:spcAft>
            </a:pPr>
            <a:r>
              <a:rPr lang="en-US" altLang="ko-KR" sz="9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06.Stage</a:t>
            </a:r>
            <a:endParaRPr lang="id-ID" sz="900" spc="225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pic>
        <p:nvPicPr>
          <p:cNvPr id="3" name="그림 2" descr="스크린샷, 모니터, 컴퓨터이(가) 표시된 사진&#10;&#10;자동 생성된 설명">
            <a:extLst>
              <a:ext uri="{FF2B5EF4-FFF2-40B4-BE49-F238E27FC236}">
                <a16:creationId xmlns:a16="http://schemas.microsoft.com/office/drawing/2014/main" id="{CEDA2F67-567A-4E36-A745-EF1866078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84" y="686849"/>
            <a:ext cx="3972897" cy="4006805"/>
          </a:xfrm>
          <a:prstGeom prst="rect">
            <a:avLst/>
          </a:prstGeom>
        </p:spPr>
      </p:pic>
      <p:pic>
        <p:nvPicPr>
          <p:cNvPr id="6" name="그림 5" descr="스크린샷, 모니터, 앉아있는, 테이블이(가) 표시된 사진&#10;&#10;자동 생성된 설명">
            <a:extLst>
              <a:ext uri="{FF2B5EF4-FFF2-40B4-BE49-F238E27FC236}">
                <a16:creationId xmlns:a16="http://schemas.microsoft.com/office/drawing/2014/main" id="{AFE8D1CE-2772-4A10-8CB1-1746350D2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201" y="686849"/>
            <a:ext cx="5105800" cy="400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8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90" b="28890"/>
          <a:stretch>
            <a:fillRect/>
          </a:stretch>
        </p:blipFill>
        <p:spPr>
          <a:xfrm>
            <a:off x="3313734" y="2"/>
            <a:ext cx="5830266" cy="5143498"/>
          </a:xfrm>
        </p:spPr>
      </p:pic>
      <p:sp>
        <p:nvSpPr>
          <p:cNvPr id="9" name="Rectangle 8"/>
          <p:cNvSpPr/>
          <p:nvPr/>
        </p:nvSpPr>
        <p:spPr>
          <a:xfrm>
            <a:off x="3409949" y="85724"/>
            <a:ext cx="5629275" cy="495300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14184" y="1996756"/>
            <a:ext cx="55572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9656" y="2106027"/>
            <a:ext cx="25540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kern="16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프로젝트 소개</a:t>
            </a:r>
            <a:endParaRPr lang="id-ID" sz="2400" kern="1600" spc="225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937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H="1">
            <a:off x="481793" y="222376"/>
            <a:ext cx="55572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-371672" y="-679651"/>
            <a:ext cx="9839082" cy="5909909"/>
            <a:chOff x="-495563" y="-906202"/>
            <a:chExt cx="13118776" cy="7879879"/>
          </a:xfrm>
        </p:grpSpPr>
        <p:sp>
          <p:nvSpPr>
            <p:cNvPr id="16" name="Isosceles Triangle 15"/>
            <p:cNvSpPr/>
            <p:nvPr/>
          </p:nvSpPr>
          <p:spPr>
            <a:xfrm>
              <a:off x="-295409" y="5993161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4" name="Isosceles Triangle 13"/>
            <p:cNvSpPr/>
            <p:nvPr/>
          </p:nvSpPr>
          <p:spPr>
            <a:xfrm rot="2906576">
              <a:off x="-470823" y="1829674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5" name="Isosceles Triangle 14"/>
            <p:cNvSpPr/>
            <p:nvPr/>
          </p:nvSpPr>
          <p:spPr>
            <a:xfrm rot="2906576">
              <a:off x="-574005" y="1915875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0" name="Isosceles Triangle 19"/>
            <p:cNvSpPr/>
            <p:nvPr/>
          </p:nvSpPr>
          <p:spPr>
            <a:xfrm rot="2906576">
              <a:off x="11564255" y="3922658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1" name="Isosceles Triangle 20"/>
            <p:cNvSpPr/>
            <p:nvPr/>
          </p:nvSpPr>
          <p:spPr>
            <a:xfrm rot="2906576">
              <a:off x="11461073" y="4008859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2" name="Isosceles Triangle 21"/>
            <p:cNvSpPr/>
            <p:nvPr/>
          </p:nvSpPr>
          <p:spPr>
            <a:xfrm rot="2906576">
              <a:off x="8709543" y="-827760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3" name="Isosceles Triangle 22"/>
            <p:cNvSpPr/>
            <p:nvPr/>
          </p:nvSpPr>
          <p:spPr>
            <a:xfrm rot="2906576">
              <a:off x="8606361" y="-741559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4" name="Isosceles Triangle 23"/>
            <p:cNvSpPr/>
            <p:nvPr/>
          </p:nvSpPr>
          <p:spPr>
            <a:xfrm rot="4676178">
              <a:off x="10951229" y="6221770"/>
              <a:ext cx="325949" cy="28099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4CC9A73-57FB-4475-83FD-91B8D0803E11}"/>
              </a:ext>
            </a:extLst>
          </p:cNvPr>
          <p:cNvSpPr txBox="1"/>
          <p:nvPr/>
        </p:nvSpPr>
        <p:spPr>
          <a:xfrm>
            <a:off x="481793" y="685239"/>
            <a:ext cx="7361238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스킬은 총 </a:t>
            </a:r>
            <a:r>
              <a:rPr lang="en-US" altLang="ko-KR" dirty="0"/>
              <a:t>5</a:t>
            </a:r>
            <a:r>
              <a:rPr lang="ko-KR" altLang="en-US" dirty="0"/>
              <a:t>가지로 구성되며 각 스킬마다 고유의 애니메이션 동작을 가지고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플레이어 및 몬스터 모두 </a:t>
            </a:r>
            <a:r>
              <a:rPr lang="ko-KR" altLang="en-US" dirty="0" err="1"/>
              <a:t>타이빙에</a:t>
            </a:r>
            <a:r>
              <a:rPr lang="ko-KR" altLang="en-US" dirty="0"/>
              <a:t> 따라 </a:t>
            </a:r>
            <a:r>
              <a:rPr lang="en-US" altLang="ko-KR" dirty="0"/>
              <a:t>Collider </a:t>
            </a:r>
            <a:r>
              <a:rPr lang="ko-KR" altLang="en-US" dirty="0"/>
              <a:t>접촉을 판단하여 데미지를 연산하기 때문에</a:t>
            </a:r>
            <a:endParaRPr lang="en-US" altLang="ko-KR" dirty="0"/>
          </a:p>
          <a:p>
            <a:r>
              <a:rPr lang="en-US" altLang="ko-KR" dirty="0"/>
              <a:t>Collider</a:t>
            </a:r>
            <a:r>
              <a:rPr lang="ko-KR" altLang="en-US" dirty="0"/>
              <a:t>에 데미지를 적용할 </a:t>
            </a:r>
            <a:r>
              <a:rPr lang="en-US" altLang="ko-KR" dirty="0"/>
              <a:t>Flag </a:t>
            </a:r>
            <a:r>
              <a:rPr lang="ko-KR" altLang="en-US" dirty="0"/>
              <a:t>변수를 각자의 </a:t>
            </a:r>
            <a:r>
              <a:rPr lang="ko-KR" altLang="en-US" dirty="0" err="1"/>
              <a:t>애니메이터</a:t>
            </a:r>
            <a:r>
              <a:rPr lang="ko-KR" altLang="en-US" dirty="0"/>
              <a:t> 내부에 </a:t>
            </a:r>
            <a:r>
              <a:rPr lang="ko-KR" altLang="en-US" dirty="0" err="1"/>
              <a:t>준비시켜두고</a:t>
            </a:r>
            <a:r>
              <a:rPr lang="ko-KR" altLang="en-US" dirty="0"/>
              <a:t> </a:t>
            </a:r>
            <a:r>
              <a:rPr lang="ko-KR" altLang="en-US" dirty="0" err="1"/>
              <a:t>타이빙에</a:t>
            </a:r>
            <a:r>
              <a:rPr lang="ko-KR" altLang="en-US" dirty="0"/>
              <a:t> 맞춰서 값을 바꾸는 방식을 택했습니다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 descr="도로, 앉아있는, 컴퓨터, 트럭이(가) 표시된 사진&#10;&#10;자동 생성된 설명">
            <a:extLst>
              <a:ext uri="{FF2B5EF4-FFF2-40B4-BE49-F238E27FC236}">
                <a16:creationId xmlns:a16="http://schemas.microsoft.com/office/drawing/2014/main" id="{8A9ADA44-E71D-4F60-A11A-7E172646D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37" y="1880969"/>
            <a:ext cx="7566644" cy="318662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2A619C4-E711-4EBD-9492-5D86BB73B30C}"/>
              </a:ext>
            </a:extLst>
          </p:cNvPr>
          <p:cNvSpPr txBox="1"/>
          <p:nvPr/>
        </p:nvSpPr>
        <p:spPr>
          <a:xfrm>
            <a:off x="554037" y="309956"/>
            <a:ext cx="2541588" cy="274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450"/>
              </a:spcAft>
            </a:pPr>
            <a:r>
              <a:rPr lang="en-US" altLang="ko-KR" sz="9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07.Player</a:t>
            </a:r>
            <a:endParaRPr lang="id-ID" sz="900" spc="225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9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H="1">
            <a:off x="481793" y="222376"/>
            <a:ext cx="55572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-371672" y="-679651"/>
            <a:ext cx="9839082" cy="5909909"/>
            <a:chOff x="-495563" y="-906202"/>
            <a:chExt cx="13118776" cy="7879879"/>
          </a:xfrm>
        </p:grpSpPr>
        <p:sp>
          <p:nvSpPr>
            <p:cNvPr id="16" name="Isosceles Triangle 15"/>
            <p:cNvSpPr/>
            <p:nvPr/>
          </p:nvSpPr>
          <p:spPr>
            <a:xfrm>
              <a:off x="-295409" y="5993161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4" name="Isosceles Triangle 13"/>
            <p:cNvSpPr/>
            <p:nvPr/>
          </p:nvSpPr>
          <p:spPr>
            <a:xfrm rot="2906576">
              <a:off x="-470823" y="1829674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5" name="Isosceles Triangle 14"/>
            <p:cNvSpPr/>
            <p:nvPr/>
          </p:nvSpPr>
          <p:spPr>
            <a:xfrm rot="2906576">
              <a:off x="-574005" y="1915875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0" name="Isosceles Triangle 19"/>
            <p:cNvSpPr/>
            <p:nvPr/>
          </p:nvSpPr>
          <p:spPr>
            <a:xfrm rot="2906576">
              <a:off x="11564255" y="3922658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1" name="Isosceles Triangle 20"/>
            <p:cNvSpPr/>
            <p:nvPr/>
          </p:nvSpPr>
          <p:spPr>
            <a:xfrm rot="2906576">
              <a:off x="11461073" y="4008859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2" name="Isosceles Triangle 21"/>
            <p:cNvSpPr/>
            <p:nvPr/>
          </p:nvSpPr>
          <p:spPr>
            <a:xfrm rot="2906576">
              <a:off x="8709543" y="-827760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3" name="Isosceles Triangle 22"/>
            <p:cNvSpPr/>
            <p:nvPr/>
          </p:nvSpPr>
          <p:spPr>
            <a:xfrm rot="2906576">
              <a:off x="8606361" y="-741559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4" name="Isosceles Triangle 23"/>
            <p:cNvSpPr/>
            <p:nvPr/>
          </p:nvSpPr>
          <p:spPr>
            <a:xfrm rot="4676178">
              <a:off x="10951229" y="6221770"/>
              <a:ext cx="325949" cy="28099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2A619C4-E711-4EBD-9492-5D86BB73B30C}"/>
              </a:ext>
            </a:extLst>
          </p:cNvPr>
          <p:cNvSpPr txBox="1"/>
          <p:nvPr/>
        </p:nvSpPr>
        <p:spPr>
          <a:xfrm>
            <a:off x="554037" y="309956"/>
            <a:ext cx="2541588" cy="274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450"/>
              </a:spcAft>
            </a:pPr>
            <a:r>
              <a:rPr lang="en-US" altLang="ko-KR" sz="9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08.Boss</a:t>
            </a:r>
            <a:endParaRPr lang="id-ID" sz="900" spc="225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3C23E6-6892-43E7-970D-F2516D9C1885}"/>
              </a:ext>
            </a:extLst>
          </p:cNvPr>
          <p:cNvSpPr txBox="1"/>
          <p:nvPr/>
        </p:nvSpPr>
        <p:spPr>
          <a:xfrm>
            <a:off x="476650" y="651923"/>
            <a:ext cx="7910207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보스 몬스터는 기본적으로 </a:t>
            </a:r>
            <a:r>
              <a:rPr lang="en-US" altLang="ko-KR" dirty="0"/>
              <a:t>Enemy </a:t>
            </a:r>
            <a:r>
              <a:rPr lang="ko-KR" altLang="en-US" dirty="0"/>
              <a:t>오브젝트와 마찬가지로 </a:t>
            </a:r>
            <a:r>
              <a:rPr lang="en-US" altLang="ko-KR" dirty="0" err="1"/>
              <a:t>NavMeshAgent</a:t>
            </a:r>
            <a:r>
              <a:rPr lang="ko-KR" altLang="en-US" dirty="0"/>
              <a:t>를 통해서 플레이어를 추적하고 공격합니다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보스는 거기에 더해서 스킬을 사용하는데</a:t>
            </a:r>
            <a:r>
              <a:rPr lang="en-US" altLang="ko-KR" dirty="0"/>
              <a:t>, </a:t>
            </a:r>
            <a:r>
              <a:rPr lang="ko-KR" altLang="en-US" dirty="0"/>
              <a:t>어떤 스킬을 사용할지 결정을 처리하는 스크립트가 추가적으로 필요했습니다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보스 몬스터가 가진 고유의 스킬은 총 </a:t>
            </a:r>
            <a:r>
              <a:rPr lang="en-US" altLang="ko-KR" dirty="0"/>
              <a:t>3</a:t>
            </a:r>
            <a:r>
              <a:rPr lang="ko-KR" altLang="en-US" dirty="0"/>
              <a:t>가지이며</a:t>
            </a:r>
            <a:r>
              <a:rPr lang="en-US" altLang="ko-KR" dirty="0"/>
              <a:t>, </a:t>
            </a:r>
            <a:r>
              <a:rPr lang="ko-KR" altLang="en-US" dirty="0"/>
              <a:t>그 중에서 </a:t>
            </a:r>
            <a:r>
              <a:rPr lang="en-US" altLang="ko-KR" dirty="0"/>
              <a:t>2</a:t>
            </a:r>
            <a:r>
              <a:rPr lang="ko-KR" altLang="en-US" dirty="0"/>
              <a:t>가지는 </a:t>
            </a:r>
            <a:r>
              <a:rPr lang="ko-KR" altLang="en-US" dirty="0" err="1"/>
              <a:t>쿨타임을</a:t>
            </a:r>
            <a:r>
              <a:rPr lang="ko-KR" altLang="en-US" dirty="0"/>
              <a:t> 가지게 </a:t>
            </a:r>
            <a:r>
              <a:rPr lang="ko-KR" altLang="en-US" dirty="0" err="1"/>
              <a:t>하는것으로</a:t>
            </a:r>
            <a:r>
              <a:rPr lang="ko-KR" altLang="en-US" dirty="0"/>
              <a:t> 이것을 처리했습니다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기본적인 전제에는 </a:t>
            </a:r>
            <a:r>
              <a:rPr lang="en-US" altLang="ko-KR" dirty="0">
                <a:solidFill>
                  <a:srgbClr val="FF0000"/>
                </a:solidFill>
              </a:rPr>
              <a:t>‘</a:t>
            </a:r>
            <a:r>
              <a:rPr lang="ko-KR" altLang="en-US" dirty="0">
                <a:solidFill>
                  <a:srgbClr val="FF0000"/>
                </a:solidFill>
              </a:rPr>
              <a:t>보스가 스킬을 사용할 수 있는 조건이라면 무조건적으로 우선 사용한다</a:t>
            </a:r>
            <a:r>
              <a:rPr lang="en-US" altLang="ko-KR" dirty="0">
                <a:solidFill>
                  <a:srgbClr val="FF0000"/>
                </a:solidFill>
              </a:rPr>
              <a:t>.’</a:t>
            </a:r>
            <a:r>
              <a:rPr lang="ko-KR" altLang="en-US" dirty="0"/>
              <a:t>가 </a:t>
            </a:r>
            <a:r>
              <a:rPr lang="ko-KR" altLang="en-US" dirty="0" err="1"/>
              <a:t>깔려있습니다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6" name="그림 25" descr="남자이(가) 표시된 사진&#10;&#10;자동 생성된 설명">
            <a:extLst>
              <a:ext uri="{FF2B5EF4-FFF2-40B4-BE49-F238E27FC236}">
                <a16:creationId xmlns:a16="http://schemas.microsoft.com/office/drawing/2014/main" id="{4A88C4BD-DFDA-46F6-AD22-6A408F7D4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820" y="2815753"/>
            <a:ext cx="4010025" cy="224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5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H="1">
            <a:off x="481793" y="222376"/>
            <a:ext cx="55572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-371672" y="-679651"/>
            <a:ext cx="9839082" cy="5909909"/>
            <a:chOff x="-495563" y="-906202"/>
            <a:chExt cx="13118776" cy="7879879"/>
          </a:xfrm>
        </p:grpSpPr>
        <p:sp>
          <p:nvSpPr>
            <p:cNvPr id="16" name="Isosceles Triangle 15"/>
            <p:cNvSpPr/>
            <p:nvPr/>
          </p:nvSpPr>
          <p:spPr>
            <a:xfrm>
              <a:off x="-295409" y="5993161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4" name="Isosceles Triangle 13"/>
            <p:cNvSpPr/>
            <p:nvPr/>
          </p:nvSpPr>
          <p:spPr>
            <a:xfrm rot="2906576">
              <a:off x="-470823" y="1829674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5" name="Isosceles Triangle 14"/>
            <p:cNvSpPr/>
            <p:nvPr/>
          </p:nvSpPr>
          <p:spPr>
            <a:xfrm rot="2906576">
              <a:off x="-574005" y="1915875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0" name="Isosceles Triangle 19"/>
            <p:cNvSpPr/>
            <p:nvPr/>
          </p:nvSpPr>
          <p:spPr>
            <a:xfrm rot="2906576">
              <a:off x="11564255" y="3922658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1" name="Isosceles Triangle 20"/>
            <p:cNvSpPr/>
            <p:nvPr/>
          </p:nvSpPr>
          <p:spPr>
            <a:xfrm rot="2906576">
              <a:off x="11461073" y="4008859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2" name="Isosceles Triangle 21"/>
            <p:cNvSpPr/>
            <p:nvPr/>
          </p:nvSpPr>
          <p:spPr>
            <a:xfrm rot="2906576">
              <a:off x="8709543" y="-827760"/>
              <a:ext cx="1137399" cy="9805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3" name="Isosceles Triangle 22"/>
            <p:cNvSpPr/>
            <p:nvPr/>
          </p:nvSpPr>
          <p:spPr>
            <a:xfrm rot="2906576">
              <a:off x="8606361" y="-741559"/>
              <a:ext cx="1137399" cy="9805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24" name="Isosceles Triangle 23"/>
            <p:cNvSpPr/>
            <p:nvPr/>
          </p:nvSpPr>
          <p:spPr>
            <a:xfrm rot="4676178">
              <a:off x="10951229" y="6221770"/>
              <a:ext cx="325949" cy="28099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2A619C4-E711-4EBD-9492-5D86BB73B30C}"/>
              </a:ext>
            </a:extLst>
          </p:cNvPr>
          <p:cNvSpPr txBox="1"/>
          <p:nvPr/>
        </p:nvSpPr>
        <p:spPr>
          <a:xfrm>
            <a:off x="554037" y="309956"/>
            <a:ext cx="2541588" cy="274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450"/>
              </a:spcAft>
            </a:pPr>
            <a:r>
              <a:rPr lang="en-US" altLang="ko-KR" sz="9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08.Boss</a:t>
            </a:r>
            <a:endParaRPr lang="id-ID" sz="900" spc="225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pic>
        <p:nvPicPr>
          <p:cNvPr id="4" name="그림 3" descr="스크린샷, 모니터, 화면, 노트북이(가) 표시된 사진&#10;&#10;자동 생성된 설명">
            <a:extLst>
              <a:ext uri="{FF2B5EF4-FFF2-40B4-BE49-F238E27FC236}">
                <a16:creationId xmlns:a16="http://schemas.microsoft.com/office/drawing/2014/main" id="{D0846830-0592-42A8-B44F-CBDDBF0F7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93" y="671841"/>
            <a:ext cx="6346482" cy="429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3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90" b="28890"/>
          <a:stretch>
            <a:fillRect/>
          </a:stretch>
        </p:blipFill>
        <p:spPr>
          <a:xfrm>
            <a:off x="3313734" y="2"/>
            <a:ext cx="5830266" cy="5143498"/>
          </a:xfrm>
        </p:spPr>
      </p:pic>
      <p:sp>
        <p:nvSpPr>
          <p:cNvPr id="9" name="Rectangle 8"/>
          <p:cNvSpPr/>
          <p:nvPr/>
        </p:nvSpPr>
        <p:spPr>
          <a:xfrm>
            <a:off x="3409949" y="85724"/>
            <a:ext cx="5629275" cy="495300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14184" y="1996756"/>
            <a:ext cx="55572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9656" y="2106027"/>
            <a:ext cx="25540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kern="16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시현 영상</a:t>
            </a:r>
            <a:endParaRPr lang="id-ID" sz="2400" kern="1600" spc="225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624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8">
            <a:extLst>
              <a:ext uri="{FF2B5EF4-FFF2-40B4-BE49-F238E27FC236}">
                <a16:creationId xmlns:a16="http://schemas.microsoft.com/office/drawing/2014/main" id="{D0AEEA1B-B051-409B-82B9-2096EC771833}"/>
              </a:ext>
            </a:extLst>
          </p:cNvPr>
          <p:cNvCxnSpPr/>
          <p:nvPr/>
        </p:nvCxnSpPr>
        <p:spPr>
          <a:xfrm flipH="1">
            <a:off x="481793" y="222376"/>
            <a:ext cx="55572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553C9DC-6ABF-4E7F-9FFC-421B352B086F}"/>
              </a:ext>
            </a:extLst>
          </p:cNvPr>
          <p:cNvSpPr txBox="1"/>
          <p:nvPr/>
        </p:nvSpPr>
        <p:spPr>
          <a:xfrm>
            <a:off x="554037" y="309956"/>
            <a:ext cx="2541588" cy="274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450"/>
              </a:spcAft>
            </a:pPr>
            <a:r>
              <a:rPr lang="en-US" altLang="ko-KR" sz="9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04, </a:t>
            </a:r>
            <a:r>
              <a:rPr lang="ko-KR" altLang="en-US" sz="9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시현 영상</a:t>
            </a:r>
            <a:endParaRPr lang="id-ID" sz="900" spc="225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05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28771" y="3207225"/>
            <a:ext cx="22342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ko-KR" altLang="en-US" sz="900" spc="225" dirty="0">
                <a:latin typeface="Lato" panose="020F0502020204030203" pitchFamily="34" charset="0"/>
                <a:ea typeface="Roboto" panose="02000000000000000000" pitchFamily="2" charset="0"/>
              </a:rPr>
              <a:t>프레젠테이션을 마치겠습니다</a:t>
            </a:r>
            <a:r>
              <a:rPr lang="en-US" altLang="ko-KR" sz="900" spc="225" dirty="0">
                <a:latin typeface="Lato" panose="020F0502020204030203" pitchFamily="34" charset="0"/>
                <a:ea typeface="Roboto" panose="02000000000000000000" pitchFamily="2" charset="0"/>
              </a:rPr>
              <a:t>!</a:t>
            </a:r>
            <a:endParaRPr lang="id-ID" sz="900" spc="225" dirty="0"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9" name="Straight Connector 17"/>
          <p:cNvCxnSpPr/>
          <p:nvPr/>
        </p:nvCxnSpPr>
        <p:spPr>
          <a:xfrm>
            <a:off x="3216475" y="2983411"/>
            <a:ext cx="271105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00673" y="2269045"/>
            <a:ext cx="363965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kern="1600" spc="300" dirty="0">
                <a:latin typeface="Lato" panose="020F0502020204030203"/>
                <a:ea typeface="Noto Sans CJK KR Regular" panose="020B0500000000000000" pitchFamily="34" charset="-127"/>
              </a:rPr>
              <a:t>Thank You </a:t>
            </a:r>
            <a:r>
              <a:rPr lang="en-US" sz="3200" kern="1600" spc="300" dirty="0">
                <a:latin typeface="Lato" panose="020F0502020204030203"/>
                <a:ea typeface="Noto Sans CJK KR Regular" panose="020B0500000000000000" pitchFamily="34" charset="-127"/>
                <a:sym typeface="Wingdings" panose="05000000000000000000" pitchFamily="2" charset="2"/>
              </a:rPr>
              <a:t>:-)</a:t>
            </a:r>
            <a:endParaRPr lang="id-ID" sz="3200" kern="1600" spc="300" dirty="0">
              <a:latin typeface="Lato" panose="020F0502020204030203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97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3517" y="173516"/>
            <a:ext cx="8791460" cy="4775813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3516" y="181450"/>
            <a:ext cx="871330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kern="1600" spc="450" dirty="0">
                <a:latin typeface="Lato" panose="020F0502020204030203"/>
              </a:rPr>
              <a:t>1. </a:t>
            </a:r>
            <a:r>
              <a:rPr lang="ko-KR" altLang="en-US" sz="3200" kern="1600" spc="450" dirty="0">
                <a:latin typeface="Lato" panose="020F0502020204030203"/>
              </a:rPr>
              <a:t>프로젝트 소개</a:t>
            </a:r>
            <a:r>
              <a:rPr lang="en-US" altLang="ko-KR" sz="2000" kern="1600" spc="450" dirty="0">
                <a:latin typeface="Lato" panose="020F0502020204030203"/>
              </a:rPr>
              <a:t>(</a:t>
            </a:r>
            <a:r>
              <a:rPr lang="en-US" altLang="ko-KR" sz="2000" dirty="0">
                <a:hlinkClick r:id="rId2"/>
              </a:rPr>
              <a:t>https://youtu.be/QKyY1euMxOY</a:t>
            </a:r>
            <a:r>
              <a:rPr lang="en-US" altLang="ko-KR" sz="2000" dirty="0"/>
              <a:t>)</a:t>
            </a:r>
            <a:endParaRPr lang="id-ID" sz="2000" kern="1600" spc="450" dirty="0">
              <a:latin typeface="Lato" panose="020F0502020204030203"/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363794" y="766225"/>
            <a:ext cx="8308258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7" name="그림 36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2B414B02-667F-4734-80EA-98110237E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849072"/>
            <a:ext cx="4360922" cy="2439638"/>
          </a:xfrm>
          <a:prstGeom prst="rect">
            <a:avLst/>
          </a:prstGeom>
        </p:spPr>
      </p:pic>
      <p:pic>
        <p:nvPicPr>
          <p:cNvPr id="39" name="그림 38" descr="테이블, 앉아있는, 남자, 모니터이(가) 표시된 사진&#10;&#10;자동 생성된 설명">
            <a:extLst>
              <a:ext uri="{FF2B5EF4-FFF2-40B4-BE49-F238E27FC236}">
                <a16:creationId xmlns:a16="http://schemas.microsoft.com/office/drawing/2014/main" id="{2FA031EC-8C2F-4AEF-BB81-B19723DF7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33" y="849070"/>
            <a:ext cx="4347491" cy="2439638"/>
          </a:xfrm>
          <a:prstGeom prst="rect">
            <a:avLst/>
          </a:prstGeom>
        </p:spPr>
      </p:pic>
      <p:pic>
        <p:nvPicPr>
          <p:cNvPr id="41" name="그림 40" descr="파란색, 비행, 대형, 테이블이(가) 표시된 사진&#10;&#10;자동 생성된 설명">
            <a:extLst>
              <a:ext uri="{FF2B5EF4-FFF2-40B4-BE49-F238E27FC236}">
                <a16:creationId xmlns:a16="http://schemas.microsoft.com/office/drawing/2014/main" id="{A3BE2929-189D-4235-B1D7-34DED74089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2436080"/>
            <a:ext cx="4282157" cy="2432126"/>
          </a:xfrm>
          <a:prstGeom prst="rect">
            <a:avLst/>
          </a:prstGeom>
        </p:spPr>
      </p:pic>
      <p:pic>
        <p:nvPicPr>
          <p:cNvPr id="43" name="그림 42" descr="남자이(가) 표시된 사진&#10;&#10;자동 생성된 설명">
            <a:extLst>
              <a:ext uri="{FF2B5EF4-FFF2-40B4-BE49-F238E27FC236}">
                <a16:creationId xmlns:a16="http://schemas.microsoft.com/office/drawing/2014/main" id="{B0718715-E106-463E-8833-20E9B42D27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33" y="2436082"/>
            <a:ext cx="4347492" cy="243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8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769892" y="741861"/>
            <a:ext cx="16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81526" y="328045"/>
            <a:ext cx="1998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00002F"/>
                </a:solidFill>
                <a:ea typeface="나눔스퀘어 ExtraBold" panose="020B0600000101010101" pitchFamily="50" charset="-127"/>
              </a:rPr>
              <a:t>프로젝트 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6332" y="374210"/>
            <a:ext cx="43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spc="-113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01.</a:t>
            </a:r>
            <a:endParaRPr lang="ko-KR" altLang="en-US" sz="1800" spc="-113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823169" y="108706"/>
            <a:ext cx="27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8143844" y="108706"/>
            <a:ext cx="27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464520" y="108706"/>
            <a:ext cx="27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785194" y="108706"/>
            <a:ext cx="27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89216" y="2293323"/>
            <a:ext cx="68339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13" dirty="0">
                <a:solidFill>
                  <a:srgbClr val="8DBABD"/>
                </a:solidFill>
                <a:ea typeface="나눔스퀘어 ExtraBold" panose="020B0600000101010101" pitchFamily="50" charset="-127"/>
              </a:rPr>
              <a:t>프로그래머 </a:t>
            </a:r>
            <a:r>
              <a:rPr lang="en-US" altLang="ko-KR" sz="2400" b="1" spc="-113" dirty="0">
                <a:solidFill>
                  <a:srgbClr val="8DBABD"/>
                </a:solidFill>
                <a:ea typeface="나눔스퀘어 ExtraBold" panose="020B0600000101010101" pitchFamily="50" charset="-127"/>
              </a:rPr>
              <a:t>Portfolio </a:t>
            </a:r>
            <a:r>
              <a:rPr lang="ko-KR" altLang="en-US" sz="2400" b="1" spc="-113" dirty="0">
                <a:solidFill>
                  <a:srgbClr val="8DBABD"/>
                </a:solidFill>
                <a:ea typeface="나눔스퀘어 ExtraBold" panose="020B0600000101010101" pitchFamily="50" charset="-127"/>
              </a:rPr>
              <a:t>활용이 주 목적</a:t>
            </a:r>
            <a:endParaRPr lang="en-US" altLang="ko-KR" sz="2400" b="1" spc="-113" dirty="0">
              <a:solidFill>
                <a:srgbClr val="8DBABD"/>
              </a:solidFill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2400" b="1" spc="-113" dirty="0">
                <a:solidFill>
                  <a:srgbClr val="8DBABD"/>
                </a:solidFill>
                <a:ea typeface="나눔스퀘어 ExtraBold" panose="020B0600000101010101" pitchFamily="50" charset="-127"/>
              </a:rPr>
              <a:t>+</a:t>
            </a:r>
            <a:r>
              <a:rPr lang="ko-KR" altLang="en-US" sz="2400" b="1" spc="-113" dirty="0">
                <a:solidFill>
                  <a:srgbClr val="8DBABD"/>
                </a:solidFill>
                <a:ea typeface="나눔스퀘어 ExtraBold" panose="020B0600000101010101" pitchFamily="50" charset="-127"/>
              </a:rPr>
              <a:t> </a:t>
            </a:r>
            <a:endParaRPr lang="en-US" altLang="ko-KR" sz="2400" b="1" spc="-113" dirty="0">
              <a:solidFill>
                <a:srgbClr val="8DBABD"/>
              </a:solidFill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b="1" spc="-113" dirty="0">
                <a:solidFill>
                  <a:srgbClr val="8DBABD"/>
                </a:solidFill>
                <a:ea typeface="나눔스퀘어 ExtraBold" panose="020B0600000101010101" pitchFamily="50" charset="-127"/>
              </a:rPr>
              <a:t>프로그래밍 기능 구현 위주</a:t>
            </a:r>
            <a:endParaRPr lang="en-US" altLang="ko-KR" sz="2400" b="1" spc="-113" dirty="0">
              <a:solidFill>
                <a:srgbClr val="8DBABD"/>
              </a:solidFill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b="1" spc="-113" dirty="0">
              <a:solidFill>
                <a:srgbClr val="8DBABD"/>
              </a:solidFill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2400" spc="-113" dirty="0">
                <a:solidFill>
                  <a:srgbClr val="8DBABD"/>
                </a:solidFill>
                <a:ea typeface="나눔스퀘어 ExtraBold" panose="020B0600000101010101" pitchFamily="50" charset="-127"/>
              </a:rPr>
              <a:t>= </a:t>
            </a:r>
            <a:r>
              <a:rPr lang="en-US" altLang="ko-KR" sz="2400" spc="-113" dirty="0">
                <a:solidFill>
                  <a:srgbClr val="FF0000"/>
                </a:solidFill>
                <a:ea typeface="나눔스퀘어 ExtraBold" panose="020B0600000101010101" pitchFamily="50" charset="-127"/>
              </a:rPr>
              <a:t>Not Playable</a:t>
            </a:r>
          </a:p>
          <a:p>
            <a:pPr algn="ctr"/>
            <a:endParaRPr lang="ko-KR" altLang="en-US" sz="2400" spc="-113" dirty="0">
              <a:solidFill>
                <a:srgbClr val="8DBABD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74C2ED-56CE-43DB-803E-19E75FFE7380}"/>
              </a:ext>
            </a:extLst>
          </p:cNvPr>
          <p:cNvSpPr/>
          <p:nvPr/>
        </p:nvSpPr>
        <p:spPr>
          <a:xfrm>
            <a:off x="572000" y="1109513"/>
            <a:ext cx="8152994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해당 게임은 가장 최근에 제작했으며</a:t>
            </a:r>
            <a:r>
              <a:rPr lang="en-US" altLang="ko-KR" dirty="0"/>
              <a:t> (2019.07.01 ~ 2019.09.27) </a:t>
            </a:r>
            <a:r>
              <a:rPr lang="ko-KR" altLang="en-US" dirty="0"/>
              <a:t>유니티 엔진을 활용해서 </a:t>
            </a:r>
            <a:r>
              <a:rPr lang="en-US" altLang="ko-KR" dirty="0"/>
              <a:t>3D RPG </a:t>
            </a:r>
            <a:r>
              <a:rPr lang="ko-KR" altLang="en-US" dirty="0"/>
              <a:t>게임 구현을 목표로 했습니다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가능한 실제 상용되는 모바일 </a:t>
            </a:r>
            <a:r>
              <a:rPr lang="en-US" altLang="ko-KR" dirty="0"/>
              <a:t>3D RPG </a:t>
            </a:r>
            <a:r>
              <a:rPr lang="ko-KR" altLang="en-US" dirty="0"/>
              <a:t>게임에서 사용하는 기능들을 추가하기 위해서 노력했습니다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769892" y="741861"/>
            <a:ext cx="16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9214" y="328043"/>
            <a:ext cx="2053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00002F"/>
                </a:solidFill>
                <a:ea typeface="나눔스퀘어 ExtraBold" panose="020B0600000101010101" pitchFamily="50" charset="-127"/>
              </a:rPr>
              <a:t>프로젝트 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5531" y="374210"/>
            <a:ext cx="43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spc="-113" dirty="0">
                <a:solidFill>
                  <a:srgbClr val="00002F"/>
                </a:solidFill>
                <a:ea typeface="나눔스퀘어 ExtraBold" panose="020B0600000101010101" pitchFamily="50" charset="-127"/>
              </a:rPr>
              <a:t>01.</a:t>
            </a:r>
            <a:endParaRPr lang="ko-KR" altLang="en-US" sz="1800" spc="-113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823169" y="108706"/>
            <a:ext cx="27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8143844" y="108706"/>
            <a:ext cx="27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464520" y="108706"/>
            <a:ext cx="27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785194" y="108706"/>
            <a:ext cx="27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19235" y="593615"/>
            <a:ext cx="1705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8DBABD"/>
                </a:solidFill>
                <a:ea typeface="나눔스퀘어 ExtraBold" panose="020B0600000101010101" pitchFamily="50" charset="-127"/>
              </a:rPr>
              <a:t>플로우 차트</a:t>
            </a:r>
          </a:p>
        </p:txBody>
      </p:sp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0901419D-96A9-4CE9-8055-5693C55CDA27}"/>
              </a:ext>
            </a:extLst>
          </p:cNvPr>
          <p:cNvSpPr/>
          <p:nvPr/>
        </p:nvSpPr>
        <p:spPr>
          <a:xfrm>
            <a:off x="476250" y="2057400"/>
            <a:ext cx="1795203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TITLE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D15B70-C815-4652-9409-643156A4652A}"/>
              </a:ext>
            </a:extLst>
          </p:cNvPr>
          <p:cNvSpPr txBox="1"/>
          <p:nvPr/>
        </p:nvSpPr>
        <p:spPr>
          <a:xfrm>
            <a:off x="1712802" y="2849778"/>
            <a:ext cx="1795203" cy="2482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013" dirty="0"/>
              <a:t>Title Option 1…</a:t>
            </a:r>
            <a:endParaRPr lang="ko-KR" altLang="en-US" sz="1013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BF5D72-5AED-4DE3-9BC4-C82D5422A406}"/>
              </a:ext>
            </a:extLst>
          </p:cNvPr>
          <p:cNvSpPr txBox="1"/>
          <p:nvPr/>
        </p:nvSpPr>
        <p:spPr>
          <a:xfrm>
            <a:off x="1712802" y="3126777"/>
            <a:ext cx="1795203" cy="2482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013" dirty="0"/>
              <a:t>Title Option 2…</a:t>
            </a:r>
            <a:endParaRPr lang="ko-KR" altLang="en-US" sz="1013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D3EAAB-57DA-4D33-858B-BF6131462A5B}"/>
              </a:ext>
            </a:extLst>
          </p:cNvPr>
          <p:cNvSpPr txBox="1"/>
          <p:nvPr/>
        </p:nvSpPr>
        <p:spPr>
          <a:xfrm>
            <a:off x="1712802" y="3403776"/>
            <a:ext cx="1795203" cy="2482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013" dirty="0"/>
              <a:t>Title Option 3…</a:t>
            </a:r>
            <a:endParaRPr lang="ko-KR" altLang="en-US" sz="1013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76B6B6-5B58-47B8-BAE6-45842DECC89A}"/>
              </a:ext>
            </a:extLst>
          </p:cNvPr>
          <p:cNvSpPr txBox="1"/>
          <p:nvPr/>
        </p:nvSpPr>
        <p:spPr>
          <a:xfrm>
            <a:off x="1712802" y="3680775"/>
            <a:ext cx="179520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13" dirty="0"/>
              <a:t>…</a:t>
            </a:r>
            <a:endParaRPr lang="ko-KR" altLang="en-US" sz="1013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184323C-7449-4EDD-9065-45EB3A5D2331}"/>
              </a:ext>
            </a:extLst>
          </p:cNvPr>
          <p:cNvCxnSpPr>
            <a:cxnSpLocks/>
            <a:stCxn id="3" idx="2"/>
            <a:endCxn id="6" idx="1"/>
          </p:cNvCxnSpPr>
          <p:nvPr/>
        </p:nvCxnSpPr>
        <p:spPr>
          <a:xfrm>
            <a:off x="1373852" y="2667000"/>
            <a:ext cx="338950" cy="30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A6AAA1E-8F0E-43FB-9A45-C31B9405FB6B}"/>
              </a:ext>
            </a:extLst>
          </p:cNvPr>
          <p:cNvCxnSpPr>
            <a:cxnSpLocks/>
            <a:stCxn id="3" idx="2"/>
            <a:endCxn id="16" idx="1"/>
          </p:cNvCxnSpPr>
          <p:nvPr/>
        </p:nvCxnSpPr>
        <p:spPr>
          <a:xfrm>
            <a:off x="1373852" y="2667000"/>
            <a:ext cx="338950" cy="58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1B104FF-702F-40B3-9FD2-190E537D8F91}"/>
              </a:ext>
            </a:extLst>
          </p:cNvPr>
          <p:cNvCxnSpPr>
            <a:cxnSpLocks/>
            <a:stCxn id="3" idx="2"/>
            <a:endCxn id="17" idx="1"/>
          </p:cNvCxnSpPr>
          <p:nvPr/>
        </p:nvCxnSpPr>
        <p:spPr>
          <a:xfrm>
            <a:off x="1373852" y="2667000"/>
            <a:ext cx="338950" cy="860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8E37ABA-E2FD-4533-955C-2F957D996A91}"/>
              </a:ext>
            </a:extLst>
          </p:cNvPr>
          <p:cNvCxnSpPr>
            <a:cxnSpLocks/>
          </p:cNvCxnSpPr>
          <p:nvPr/>
        </p:nvCxnSpPr>
        <p:spPr>
          <a:xfrm>
            <a:off x="2241180" y="2362200"/>
            <a:ext cx="959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B47FB325-0C5D-4F4E-8318-0D399BF4E7B4}"/>
              </a:ext>
            </a:extLst>
          </p:cNvPr>
          <p:cNvSpPr/>
          <p:nvPr/>
        </p:nvSpPr>
        <p:spPr>
          <a:xfrm>
            <a:off x="3200400" y="2057400"/>
            <a:ext cx="1795203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VILLAGE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82B1BF-2FCF-4631-A186-861660C4747B}"/>
              </a:ext>
            </a:extLst>
          </p:cNvPr>
          <p:cNvSpPr txBox="1"/>
          <p:nvPr/>
        </p:nvSpPr>
        <p:spPr>
          <a:xfrm>
            <a:off x="4436952" y="2849778"/>
            <a:ext cx="1795203" cy="2482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013" dirty="0"/>
              <a:t>Shop</a:t>
            </a:r>
            <a:endParaRPr lang="ko-KR" altLang="en-US" sz="1013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77384D-A688-4E16-86EB-1D9855AF901A}"/>
              </a:ext>
            </a:extLst>
          </p:cNvPr>
          <p:cNvSpPr txBox="1"/>
          <p:nvPr/>
        </p:nvSpPr>
        <p:spPr>
          <a:xfrm>
            <a:off x="4436952" y="3126777"/>
            <a:ext cx="1795203" cy="2482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013" dirty="0"/>
              <a:t>Warehouse…</a:t>
            </a:r>
            <a:endParaRPr lang="ko-KR" altLang="en-US" sz="1013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511D44-B702-4E77-8DE9-21E8CCF8A3CA}"/>
              </a:ext>
            </a:extLst>
          </p:cNvPr>
          <p:cNvSpPr txBox="1"/>
          <p:nvPr/>
        </p:nvSpPr>
        <p:spPr>
          <a:xfrm>
            <a:off x="4436952" y="3403776"/>
            <a:ext cx="1795203" cy="2482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013" dirty="0"/>
              <a:t>Inventory…</a:t>
            </a:r>
            <a:endParaRPr lang="ko-KR" altLang="en-US" sz="1013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6039DE-25A4-4DC6-B956-5B13A01879DE}"/>
              </a:ext>
            </a:extLst>
          </p:cNvPr>
          <p:cNvSpPr txBox="1"/>
          <p:nvPr/>
        </p:nvSpPr>
        <p:spPr>
          <a:xfrm>
            <a:off x="4436952" y="3680775"/>
            <a:ext cx="179520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13" dirty="0"/>
              <a:t>…</a:t>
            </a:r>
            <a:endParaRPr lang="ko-KR" altLang="en-US" sz="1013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E3C66BF-8D4B-4CBD-B923-7E5140C4C86A}"/>
              </a:ext>
            </a:extLst>
          </p:cNvPr>
          <p:cNvCxnSpPr>
            <a:cxnSpLocks/>
            <a:stCxn id="31" idx="2"/>
            <a:endCxn id="32" idx="1"/>
          </p:cNvCxnSpPr>
          <p:nvPr/>
        </p:nvCxnSpPr>
        <p:spPr>
          <a:xfrm>
            <a:off x="4098002" y="2667000"/>
            <a:ext cx="338950" cy="30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49CF959-F4F7-4CB2-8339-8448540E59A2}"/>
              </a:ext>
            </a:extLst>
          </p:cNvPr>
          <p:cNvCxnSpPr>
            <a:cxnSpLocks/>
            <a:stCxn id="31" idx="2"/>
            <a:endCxn id="33" idx="1"/>
          </p:cNvCxnSpPr>
          <p:nvPr/>
        </p:nvCxnSpPr>
        <p:spPr>
          <a:xfrm>
            <a:off x="4098002" y="2667000"/>
            <a:ext cx="338950" cy="58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E23AFF7-826D-4A9A-9CA6-3FC70893140D}"/>
              </a:ext>
            </a:extLst>
          </p:cNvPr>
          <p:cNvCxnSpPr>
            <a:cxnSpLocks/>
            <a:stCxn id="31" idx="2"/>
            <a:endCxn id="34" idx="1"/>
          </p:cNvCxnSpPr>
          <p:nvPr/>
        </p:nvCxnSpPr>
        <p:spPr>
          <a:xfrm>
            <a:off x="4098002" y="2667000"/>
            <a:ext cx="338950" cy="860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2044C05-FA67-4659-AC7D-ECDB983CAFFC}"/>
              </a:ext>
            </a:extLst>
          </p:cNvPr>
          <p:cNvCxnSpPr>
            <a:cxnSpLocks/>
          </p:cNvCxnSpPr>
          <p:nvPr/>
        </p:nvCxnSpPr>
        <p:spPr>
          <a:xfrm>
            <a:off x="4965330" y="2362200"/>
            <a:ext cx="959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A45DFF64-99E6-4721-8A25-A6E0B7AF549B}"/>
              </a:ext>
            </a:extLst>
          </p:cNvPr>
          <p:cNvSpPr/>
          <p:nvPr/>
        </p:nvSpPr>
        <p:spPr>
          <a:xfrm>
            <a:off x="5924550" y="2051738"/>
            <a:ext cx="1795203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STAGE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994E01-AAFA-4CAD-A6B7-5EC967989D50}"/>
              </a:ext>
            </a:extLst>
          </p:cNvPr>
          <p:cNvSpPr txBox="1"/>
          <p:nvPr/>
        </p:nvSpPr>
        <p:spPr>
          <a:xfrm>
            <a:off x="7161102" y="2844117"/>
            <a:ext cx="1795203" cy="2482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013" dirty="0"/>
              <a:t>Stage Factory</a:t>
            </a:r>
            <a:endParaRPr lang="ko-KR" altLang="en-US" sz="1013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3F9003-8AB0-466E-B766-A9F566F98A87}"/>
              </a:ext>
            </a:extLst>
          </p:cNvPr>
          <p:cNvSpPr txBox="1"/>
          <p:nvPr/>
        </p:nvSpPr>
        <p:spPr>
          <a:xfrm>
            <a:off x="7161102" y="3121116"/>
            <a:ext cx="1795203" cy="2482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013" dirty="0"/>
              <a:t>Battle</a:t>
            </a:r>
            <a:endParaRPr lang="ko-KR" altLang="en-US" sz="1013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323C78-4476-4C5F-8C75-5E9E2C3B3FAD}"/>
              </a:ext>
            </a:extLst>
          </p:cNvPr>
          <p:cNvSpPr txBox="1"/>
          <p:nvPr/>
        </p:nvSpPr>
        <p:spPr>
          <a:xfrm>
            <a:off x="7161102" y="3398115"/>
            <a:ext cx="1795203" cy="2482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013" dirty="0"/>
              <a:t>Boss Monster</a:t>
            </a:r>
            <a:endParaRPr lang="ko-KR" altLang="en-US" sz="101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5FA525-E8A4-4338-929E-E55EFCEAE0EF}"/>
              </a:ext>
            </a:extLst>
          </p:cNvPr>
          <p:cNvSpPr txBox="1"/>
          <p:nvPr/>
        </p:nvSpPr>
        <p:spPr>
          <a:xfrm>
            <a:off x="7161102" y="3675114"/>
            <a:ext cx="179520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13" dirty="0"/>
              <a:t>…</a:t>
            </a:r>
            <a:endParaRPr lang="ko-KR" altLang="en-US" sz="1013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0902110-1E8F-417A-A658-8BFC32C20393}"/>
              </a:ext>
            </a:extLst>
          </p:cNvPr>
          <p:cNvCxnSpPr>
            <a:cxnSpLocks/>
            <a:stCxn id="40" idx="2"/>
            <a:endCxn id="41" idx="1"/>
          </p:cNvCxnSpPr>
          <p:nvPr/>
        </p:nvCxnSpPr>
        <p:spPr>
          <a:xfrm>
            <a:off x="6822152" y="2661338"/>
            <a:ext cx="338950" cy="306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1B09DDB-DBFF-4583-858C-EF06ACD3E9BC}"/>
              </a:ext>
            </a:extLst>
          </p:cNvPr>
          <p:cNvCxnSpPr>
            <a:cxnSpLocks/>
            <a:stCxn id="40" idx="2"/>
            <a:endCxn id="42" idx="1"/>
          </p:cNvCxnSpPr>
          <p:nvPr/>
        </p:nvCxnSpPr>
        <p:spPr>
          <a:xfrm>
            <a:off x="6822152" y="2661338"/>
            <a:ext cx="338950" cy="58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76C6D9D-8803-440F-9035-DF0598B6918D}"/>
              </a:ext>
            </a:extLst>
          </p:cNvPr>
          <p:cNvCxnSpPr>
            <a:cxnSpLocks/>
            <a:stCxn id="40" idx="2"/>
            <a:endCxn id="43" idx="1"/>
          </p:cNvCxnSpPr>
          <p:nvPr/>
        </p:nvCxnSpPr>
        <p:spPr>
          <a:xfrm>
            <a:off x="6822152" y="2661338"/>
            <a:ext cx="338950" cy="86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A452199-6317-4AA9-9149-C14C8B4BF4C5}"/>
              </a:ext>
            </a:extLst>
          </p:cNvPr>
          <p:cNvSpPr/>
          <p:nvPr/>
        </p:nvSpPr>
        <p:spPr>
          <a:xfrm>
            <a:off x="455502" y="1263458"/>
            <a:ext cx="7937594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기본적으로 </a:t>
            </a:r>
            <a:r>
              <a:rPr lang="en-US" altLang="ko-KR" dirty="0"/>
              <a:t>Title, Village, Stage </a:t>
            </a:r>
            <a:r>
              <a:rPr lang="ko-KR" altLang="en-US" dirty="0"/>
              <a:t>세 가지 </a:t>
            </a:r>
            <a:r>
              <a:rPr lang="en-US" altLang="ko-KR" dirty="0"/>
              <a:t>Scene</a:t>
            </a:r>
            <a:r>
              <a:rPr lang="ko-KR" altLang="en-US" dirty="0"/>
              <a:t>로 구성되어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2995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3517" y="173516"/>
            <a:ext cx="8791460" cy="4775813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3516" y="181450"/>
            <a:ext cx="871330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kern="1600" spc="450" dirty="0">
                <a:latin typeface="Lato" panose="020F0502020204030203"/>
              </a:rPr>
              <a:t>1. </a:t>
            </a:r>
            <a:r>
              <a:rPr lang="ko-KR" altLang="en-US" sz="3200" kern="1600" spc="450" dirty="0">
                <a:latin typeface="Lato" panose="020F0502020204030203"/>
              </a:rPr>
              <a:t>프로젝트 소개</a:t>
            </a:r>
            <a:endParaRPr lang="id-ID" sz="2000" kern="1600" spc="450" dirty="0">
              <a:latin typeface="Lato" panose="020F0502020204030203"/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363794" y="766225"/>
            <a:ext cx="8308258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C26B769-C5A8-45F3-A5DD-378094E7E3C0}"/>
              </a:ext>
            </a:extLst>
          </p:cNvPr>
          <p:cNvSpPr txBox="1"/>
          <p:nvPr/>
        </p:nvSpPr>
        <p:spPr>
          <a:xfrm>
            <a:off x="570689" y="1005191"/>
            <a:ext cx="79183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(</a:t>
            </a:r>
            <a:r>
              <a:rPr lang="ko-KR" altLang="en-US" dirty="0"/>
              <a:t>게임을 구성하는 주요 스크립트 전체 구성도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 descr="실내, 검은색, 방, 하얀색이(가) 표시된 사진&#10;&#10;자동 생성된 설명">
            <a:extLst>
              <a:ext uri="{FF2B5EF4-FFF2-40B4-BE49-F238E27FC236}">
                <a16:creationId xmlns:a16="http://schemas.microsoft.com/office/drawing/2014/main" id="{094CC210-E5F2-4A48-8C57-35F54A572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93" y="2375235"/>
            <a:ext cx="8713307" cy="244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0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90" b="28890"/>
          <a:stretch>
            <a:fillRect/>
          </a:stretch>
        </p:blipFill>
        <p:spPr>
          <a:xfrm>
            <a:off x="3313734" y="2"/>
            <a:ext cx="5830266" cy="5143498"/>
          </a:xfrm>
        </p:spPr>
      </p:pic>
      <p:sp>
        <p:nvSpPr>
          <p:cNvPr id="9" name="Rectangle 8"/>
          <p:cNvSpPr/>
          <p:nvPr/>
        </p:nvSpPr>
        <p:spPr>
          <a:xfrm>
            <a:off x="3409949" y="85724"/>
            <a:ext cx="5629275" cy="495300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14184" y="1996756"/>
            <a:ext cx="55572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9656" y="2106027"/>
            <a:ext cx="25540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kern="16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 소개</a:t>
            </a:r>
            <a:endParaRPr lang="id-ID" sz="2400" kern="1600" spc="225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946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개체 틀 3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3C799449-4D50-4E76-AF26-F1E085939BE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" r="273"/>
          <a:stretch>
            <a:fillRect/>
          </a:stretch>
        </p:blipFill>
        <p:spPr>
          <a:xfrm>
            <a:off x="1769533" y="1888519"/>
            <a:ext cx="5604933" cy="31527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2784BD-1C87-452E-9DAE-E6BFA0BA59F5}"/>
              </a:ext>
            </a:extLst>
          </p:cNvPr>
          <p:cNvSpPr txBox="1"/>
          <p:nvPr/>
        </p:nvSpPr>
        <p:spPr>
          <a:xfrm>
            <a:off x="554037" y="878600"/>
            <a:ext cx="804862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게임 내에서 사용되는 데이터들을 최초로 불러오는 장면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플레이어가 최초로 접하며 본격적인 게임을 시작할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시작하기</a:t>
            </a:r>
            <a:r>
              <a:rPr lang="en-US" altLang="ko-KR" dirty="0"/>
              <a:t>, </a:t>
            </a:r>
            <a:r>
              <a:rPr lang="ko-KR" altLang="en-US" dirty="0"/>
              <a:t>이어하기</a:t>
            </a:r>
            <a:r>
              <a:rPr lang="en-US" altLang="ko-KR" dirty="0"/>
              <a:t>, </a:t>
            </a:r>
            <a:r>
              <a:rPr lang="ko-KR" altLang="en-US" dirty="0"/>
              <a:t>옵션</a:t>
            </a:r>
            <a:r>
              <a:rPr lang="en-US" altLang="ko-KR" dirty="0"/>
              <a:t>, </a:t>
            </a:r>
            <a:r>
              <a:rPr lang="ko-KR" altLang="en-US" dirty="0"/>
              <a:t>끝내기로 구성 </a:t>
            </a:r>
          </a:p>
        </p:txBody>
      </p:sp>
      <p:cxnSp>
        <p:nvCxnSpPr>
          <p:cNvPr id="7" name="Straight Connector 18">
            <a:extLst>
              <a:ext uri="{FF2B5EF4-FFF2-40B4-BE49-F238E27FC236}">
                <a16:creationId xmlns:a16="http://schemas.microsoft.com/office/drawing/2014/main" id="{EB2B3B62-E2BE-4C68-B8BE-BD96D4420246}"/>
              </a:ext>
            </a:extLst>
          </p:cNvPr>
          <p:cNvCxnSpPr/>
          <p:nvPr/>
        </p:nvCxnSpPr>
        <p:spPr>
          <a:xfrm flipH="1">
            <a:off x="481793" y="222376"/>
            <a:ext cx="55572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5AA63C-18D5-4978-A9C7-7EDE02ABF483}"/>
              </a:ext>
            </a:extLst>
          </p:cNvPr>
          <p:cNvSpPr txBox="1"/>
          <p:nvPr/>
        </p:nvSpPr>
        <p:spPr>
          <a:xfrm>
            <a:off x="554037" y="309956"/>
            <a:ext cx="2301163" cy="274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450"/>
              </a:spcAft>
            </a:pPr>
            <a:r>
              <a:rPr lang="en-US" altLang="ko-KR" sz="9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02. </a:t>
            </a:r>
            <a:r>
              <a:rPr lang="ko-KR" altLang="en-US" sz="9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게임 소개</a:t>
            </a:r>
            <a:endParaRPr lang="id-ID" sz="900" spc="225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9FE836-3CB6-4BE8-92F7-0BBC21420A23}"/>
              </a:ext>
            </a:extLst>
          </p:cNvPr>
          <p:cNvSpPr txBox="1"/>
          <p:nvPr/>
        </p:nvSpPr>
        <p:spPr>
          <a:xfrm>
            <a:off x="3135311" y="154721"/>
            <a:ext cx="2886075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타이틀</a:t>
            </a:r>
          </a:p>
        </p:txBody>
      </p:sp>
    </p:spTree>
    <p:extLst>
      <p:ext uri="{BB962C8B-B14F-4D97-AF65-F5344CB8AC3E}">
        <p14:creationId xmlns:p14="http://schemas.microsoft.com/office/powerpoint/2010/main" val="84136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6036</TotalTime>
  <Words>996</Words>
  <Application>Microsoft Office PowerPoint</Application>
  <PresentationFormat>화면 슬라이드 쇼(16:9)</PresentationFormat>
  <Paragraphs>135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Lato</vt:lpstr>
      <vt:lpstr>Noto Sans CJK KR Regular</vt:lpstr>
      <vt:lpstr>돋움체</vt:lpstr>
      <vt:lpstr>Arial</vt:lpstr>
      <vt:lpstr>Calibri</vt:lpstr>
      <vt:lpstr>Calibri Light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delightppt</dc:title>
  <dc:creator>user</dc:creator>
  <cp:lastModifiedBy>이대경</cp:lastModifiedBy>
  <cp:revision>399</cp:revision>
  <dcterms:created xsi:type="dcterms:W3CDTF">2017-10-03T07:27:46Z</dcterms:created>
  <dcterms:modified xsi:type="dcterms:W3CDTF">2019-11-24T05:51:07Z</dcterms:modified>
</cp:coreProperties>
</file>