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9" r:id="rId3"/>
    <p:sldId id="264" r:id="rId4"/>
    <p:sldId id="260" r:id="rId5"/>
    <p:sldId id="269" r:id="rId6"/>
    <p:sldId id="270" r:id="rId7"/>
    <p:sldId id="271" r:id="rId8"/>
    <p:sldId id="266" r:id="rId9"/>
    <p:sldId id="272" r:id="rId10"/>
    <p:sldId id="280" r:id="rId11"/>
    <p:sldId id="273" r:id="rId12"/>
    <p:sldId id="279" r:id="rId13"/>
    <p:sldId id="274" r:id="rId14"/>
    <p:sldId id="275" r:id="rId15"/>
    <p:sldId id="278" r:id="rId16"/>
    <p:sldId id="281" r:id="rId17"/>
    <p:sldId id="282" r:id="rId18"/>
    <p:sldId id="310" r:id="rId19"/>
    <p:sldId id="289" r:id="rId20"/>
    <p:sldId id="285" r:id="rId21"/>
    <p:sldId id="287" r:id="rId22"/>
    <p:sldId id="288" r:id="rId23"/>
    <p:sldId id="283" r:id="rId24"/>
    <p:sldId id="293" r:id="rId25"/>
    <p:sldId id="284" r:id="rId26"/>
    <p:sldId id="286" r:id="rId27"/>
    <p:sldId id="290" r:id="rId28"/>
    <p:sldId id="291" r:id="rId29"/>
    <p:sldId id="292" r:id="rId30"/>
    <p:sldId id="294" r:id="rId31"/>
    <p:sldId id="295" r:id="rId32"/>
    <p:sldId id="297" r:id="rId33"/>
    <p:sldId id="313" r:id="rId34"/>
    <p:sldId id="315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6" r:id="rId43"/>
    <p:sldId id="314" r:id="rId44"/>
    <p:sldId id="307" r:id="rId45"/>
    <p:sldId id="311" r:id="rId46"/>
    <p:sldId id="312" r:id="rId47"/>
    <p:sldId id="309" r:id="rId48"/>
    <p:sldId id="308" r:id="rId4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517A"/>
    <a:srgbClr val="002E8A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92" autoAdjust="0"/>
  </p:normalViewPr>
  <p:slideViewPr>
    <p:cSldViewPr showGuides="1">
      <p:cViewPr varScale="1">
        <p:scale>
          <a:sx n="78" d="100"/>
          <a:sy n="78" d="100"/>
        </p:scale>
        <p:origin x="1332" y="90"/>
      </p:cViewPr>
      <p:guideLst>
        <p:guide orient="horz" pos="406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2619316" y="2708920"/>
            <a:ext cx="3886638" cy="8382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2619317" y="3417188"/>
            <a:ext cx="3886638" cy="83820"/>
            <a:chOff x="2255081" y="2657478"/>
            <a:chExt cx="3886638" cy="83820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656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76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641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3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335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698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72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66169" y="74297"/>
            <a:ext cx="9000000" cy="72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 userDrawn="1"/>
        </p:nvGrpSpPr>
        <p:grpSpPr>
          <a:xfrm>
            <a:off x="60897" y="6724905"/>
            <a:ext cx="9000000" cy="72000"/>
            <a:chOff x="2255081" y="2657478"/>
            <a:chExt cx="3886638" cy="83820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 rot="5400000">
            <a:off x="-3233093" y="3373506"/>
            <a:ext cx="6660000" cy="72000"/>
            <a:chOff x="2255081" y="2657478"/>
            <a:chExt cx="3886638" cy="83820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 rot="5400000">
            <a:off x="5699242" y="3424308"/>
            <a:ext cx="6660000" cy="72000"/>
            <a:chOff x="2255081" y="2657478"/>
            <a:chExt cx="3886638" cy="83820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 userDrawn="1"/>
        </p:nvGrpSpPr>
        <p:grpSpPr>
          <a:xfrm>
            <a:off x="2619316" y="2708920"/>
            <a:ext cx="3886638" cy="83820"/>
            <a:chOff x="2255081" y="2657478"/>
            <a:chExt cx="3886638" cy="83820"/>
          </a:xfrm>
        </p:grpSpPr>
        <p:sp>
          <p:nvSpPr>
            <p:cNvPr id="31" name="직사각형 30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32" name="직사각형 31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619317" y="3417188"/>
            <a:ext cx="3886638" cy="83820"/>
            <a:chOff x="2255081" y="2657478"/>
            <a:chExt cx="3886638" cy="83820"/>
          </a:xfrm>
        </p:grpSpPr>
        <p:sp>
          <p:nvSpPr>
            <p:cNvPr id="35" name="직사각형 34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36" name="직사각형 35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369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2483768" y="2132856"/>
            <a:ext cx="4536504" cy="34563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810295" y="1921027"/>
            <a:ext cx="1368152" cy="432048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90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0" y="165"/>
            <a:ext cx="9144000" cy="144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 userDrawn="1"/>
        </p:nvGrpSpPr>
        <p:grpSpPr>
          <a:xfrm>
            <a:off x="0" y="6720162"/>
            <a:ext cx="9144000" cy="144000"/>
            <a:chOff x="2255081" y="2657478"/>
            <a:chExt cx="3886638" cy="83820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4467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66169" y="74297"/>
            <a:ext cx="9000000" cy="108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 userDrawn="1"/>
        </p:nvGrpSpPr>
        <p:grpSpPr>
          <a:xfrm>
            <a:off x="60897" y="6682570"/>
            <a:ext cx="9000000" cy="108000"/>
            <a:chOff x="2255081" y="2657478"/>
            <a:chExt cx="3886638" cy="83820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 rot="5400000">
            <a:off x="-3211694" y="3352570"/>
            <a:ext cx="6660000" cy="113872"/>
            <a:chOff x="2255081" y="2657478"/>
            <a:chExt cx="3886638" cy="83820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 rot="5400000">
            <a:off x="5678306" y="3403372"/>
            <a:ext cx="6660000" cy="113872"/>
            <a:chOff x="2255081" y="2657478"/>
            <a:chExt cx="3886638" cy="83820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095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 rot="5400000">
            <a:off x="-3199987" y="3191515"/>
            <a:ext cx="6858001" cy="47497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4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8965" y="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8796368" y="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8796368" y="650240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-8965" y="650240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28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20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07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23E76-8415-4965-B0CC-298C0CFA6758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99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0" r:id="rId4"/>
    <p:sldLayoutId id="2147483663" r:id="rId5"/>
    <p:sldLayoutId id="2147483661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99748" y="5615662"/>
            <a:ext cx="1944216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이대경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27158" y="2780928"/>
            <a:ext cx="3289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Adobe 고딕 Std B" pitchFamily="34" charset="-127"/>
                <a:ea typeface="Adobe 고딕 Std B" pitchFamily="34" charset="-127"/>
              </a:rPr>
              <a:t>ISLAND QUEST</a:t>
            </a:r>
            <a:endParaRPr lang="ko-KR" altLang="en-US" sz="3600" dirty="0"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4383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466126" y="3197919"/>
            <a:ext cx="4194106" cy="6631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66126" y="3161908"/>
            <a:ext cx="4194106" cy="4572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75900" y="2924944"/>
            <a:ext cx="4392488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3200" b="1" spc="300" dirty="0" smtClean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화면 및 시스템</a:t>
            </a:r>
            <a:endParaRPr lang="en-US" altLang="ko-KR" sz="3200" b="1" spc="300" dirty="0">
              <a:solidFill>
                <a:schemeClr val="bg1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8983" y="1553631"/>
            <a:ext cx="3456384" cy="197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7200" b="1" spc="300" dirty="0">
                <a:solidFill>
                  <a:srgbClr val="28517A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2</a:t>
            </a:r>
            <a:endParaRPr lang="ko-KR" altLang="en-US" sz="7200" b="1" spc="300" dirty="0" smtClean="0">
              <a:solidFill>
                <a:srgbClr val="28517A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411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635661" y="6177405"/>
            <a:ext cx="1944216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캐띠의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공감공간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0955" y="1268760"/>
            <a:ext cx="73620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게임은 크게 </a:t>
            </a:r>
            <a:r>
              <a:rPr lang="en-US" altLang="ko-KR" dirty="0" smtClean="0"/>
              <a:t>3</a:t>
            </a:r>
            <a:r>
              <a:rPr lang="ko-KR" altLang="en-US" dirty="0" smtClean="0"/>
              <a:t>종류의 화면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맵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구성된다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영지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영지를 관리하는 화면이며 프론트 뷰로 영지를 바라보고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건물을 새로 건설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업그레이드 할 때마다 건물의 </a:t>
            </a:r>
            <a:r>
              <a:rPr lang="en-US" altLang="ko-KR" dirty="0" smtClean="0"/>
              <a:t>2D </a:t>
            </a:r>
            <a:r>
              <a:rPr lang="ko-KR" altLang="en-US" dirty="0" smtClean="0"/>
              <a:t>이미지가 더 </a:t>
            </a:r>
            <a:r>
              <a:rPr lang="ko-KR" altLang="en-US" dirty="0" err="1" smtClean="0"/>
              <a:t>깔끔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화려해지는 방식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영지 화면의 구석에는 </a:t>
            </a:r>
            <a:r>
              <a:rPr lang="en-US" altLang="ko-KR" dirty="0" smtClean="0"/>
              <a:t>NPC</a:t>
            </a:r>
            <a:r>
              <a:rPr lang="ko-KR" altLang="en-US" dirty="0" smtClean="0"/>
              <a:t>와의 상호작용이나 이벤트 일람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퀘스트 목록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ko-KR" altLang="en-US" dirty="0" err="1" smtClean="0"/>
              <a:t>설정등의</a:t>
            </a:r>
            <a:r>
              <a:rPr lang="ko-KR" altLang="en-US" dirty="0" smtClean="0"/>
              <a:t> 아이콘이 위치한다</a:t>
            </a:r>
            <a:r>
              <a:rPr lang="en-US" altLang="ko-KR" dirty="0" smtClean="0"/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378768"/>
            <a:ext cx="4036149" cy="302711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378768"/>
            <a:ext cx="4464496" cy="30271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63788" y="374598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 smtClean="0">
                <a:latin typeface="+mj-ea"/>
                <a:ea typeface="+mj-ea"/>
              </a:rPr>
              <a:t>화면 </a:t>
            </a:r>
            <a:r>
              <a:rPr lang="en-US" altLang="ko-KR" sz="2400" spc="300" dirty="0" smtClean="0">
                <a:latin typeface="+mj-ea"/>
                <a:ea typeface="+mj-ea"/>
              </a:rPr>
              <a:t>- </a:t>
            </a:r>
            <a:r>
              <a:rPr lang="ko-KR" altLang="en-US" sz="2400" spc="300" dirty="0" smtClean="0">
                <a:latin typeface="+mj-ea"/>
                <a:ea typeface="+mj-ea"/>
              </a:rPr>
              <a:t>영지</a:t>
            </a:r>
            <a:endParaRPr lang="ko-KR" altLang="en-US" sz="2400" spc="3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19344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0955" y="1268760"/>
            <a:ext cx="7362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영지 </a:t>
            </a:r>
            <a:r>
              <a:rPr lang="ko-KR" altLang="en-US" dirty="0" smtClean="0"/>
              <a:t>건</a:t>
            </a:r>
            <a:r>
              <a:rPr lang="ko-KR" altLang="en-US" dirty="0" smtClean="0"/>
              <a:t>물의 위치 및 화면 </a:t>
            </a:r>
            <a:r>
              <a:rPr lang="en-US" altLang="ko-KR" dirty="0" smtClean="0"/>
              <a:t>UI</a:t>
            </a:r>
            <a:r>
              <a:rPr lang="ko-KR" altLang="en-US" dirty="0" smtClean="0"/>
              <a:t>에 대한 구체화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예정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663788" y="374598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 smtClean="0">
                <a:latin typeface="+mj-ea"/>
                <a:ea typeface="+mj-ea"/>
              </a:rPr>
              <a:t>화면 </a:t>
            </a:r>
            <a:r>
              <a:rPr lang="en-US" altLang="ko-KR" sz="2400" spc="300" dirty="0" smtClean="0">
                <a:latin typeface="+mj-ea"/>
                <a:ea typeface="+mj-ea"/>
              </a:rPr>
              <a:t>- </a:t>
            </a:r>
            <a:r>
              <a:rPr lang="ko-KR" altLang="en-US" sz="2400" spc="300" dirty="0" smtClean="0">
                <a:latin typeface="+mj-ea"/>
                <a:ea typeface="+mj-ea"/>
              </a:rPr>
              <a:t>영지</a:t>
            </a:r>
            <a:endParaRPr lang="ko-KR" altLang="en-US" sz="2400" spc="3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86465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0955" y="1052736"/>
            <a:ext cx="73620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공주를 찾기 위해 탐험하는 주요 무대이며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체스처럼 한 칸에서 다른 한 칸으로 이동하는 형식으로 진행된다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3730263" y="332656"/>
            <a:ext cx="16834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2400" spc="3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화면 </a:t>
            </a:r>
            <a:r>
              <a:rPr lang="en-US" altLang="ko-KR" sz="2400" spc="3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2400" spc="3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섬</a:t>
            </a:r>
            <a:endParaRPr lang="ko-KR" altLang="en-US" sz="2400" spc="3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2348880"/>
            <a:ext cx="4392488" cy="388843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365" y="2348880"/>
            <a:ext cx="4277122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634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0954" y="1052736"/>
            <a:ext cx="7857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플레이어의 </a:t>
            </a:r>
            <a:r>
              <a:rPr lang="ko-KR" altLang="en-US" dirty="0" err="1" smtClean="0"/>
              <a:t>튜토리얼이</a:t>
            </a:r>
            <a:r>
              <a:rPr lang="ko-KR" altLang="en-US" dirty="0" smtClean="0"/>
              <a:t> 끝난 뒤 특정 시기가 되면 섬의 반대편에 </a:t>
            </a:r>
            <a:r>
              <a:rPr lang="ko-KR" altLang="en-US" dirty="0" err="1" smtClean="0"/>
              <a:t>왕국군이</a:t>
            </a:r>
            <a:r>
              <a:rPr lang="ko-KR" altLang="en-US" dirty="0" smtClean="0"/>
              <a:t> 탐험을 시작한다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목표였던 공주의 구출이 왕국군보다 먼저 구출하는 것으로 변경되며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때부터 </a:t>
            </a:r>
            <a:r>
              <a:rPr lang="ko-KR" altLang="en-US" b="1" dirty="0" err="1" smtClean="0"/>
              <a:t>타임어택</a:t>
            </a:r>
            <a:r>
              <a:rPr lang="ko-KR" altLang="en-US" dirty="0" err="1" smtClean="0"/>
              <a:t>이</a:t>
            </a:r>
            <a:r>
              <a:rPr lang="ko-KR" altLang="en-US" dirty="0" smtClean="0"/>
              <a:t> 시작된다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730263" y="260648"/>
            <a:ext cx="16834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2400" spc="3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화면 </a:t>
            </a:r>
            <a:r>
              <a:rPr lang="en-US" altLang="ko-KR" sz="2400" spc="3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2400" spc="3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섬</a:t>
            </a:r>
            <a:endParaRPr lang="ko-KR" altLang="en-US" sz="2400" spc="3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988840"/>
            <a:ext cx="5328592" cy="466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439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730263" y="260648"/>
            <a:ext cx="16834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2400" spc="3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화면 </a:t>
            </a:r>
            <a:r>
              <a:rPr lang="en-US" altLang="ko-KR" sz="2400" spc="3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2400" spc="3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섬</a:t>
            </a:r>
            <a:endParaRPr lang="ko-KR" altLang="en-US" sz="2400" spc="3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0955" y="1268760"/>
            <a:ext cx="7362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섬의 구성도 및 화면 </a:t>
            </a:r>
            <a:r>
              <a:rPr lang="en-US" altLang="ko-KR" dirty="0" smtClean="0"/>
              <a:t>UI</a:t>
            </a:r>
            <a:r>
              <a:rPr lang="ko-KR" altLang="en-US" dirty="0" smtClean="0"/>
              <a:t>에 대한 구체화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예정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47854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0955" y="1052736"/>
            <a:ext cx="73620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전투화면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전투는 플레이어가 고용한 용병 최대 </a:t>
            </a:r>
            <a:r>
              <a:rPr lang="en-US" altLang="ko-KR" dirty="0" smtClean="0"/>
              <a:t>4</a:t>
            </a:r>
            <a:r>
              <a:rPr lang="ko-KR" altLang="en-US" dirty="0" smtClean="0"/>
              <a:t>명으로 구성된다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적 역시 한번에 나오는 </a:t>
            </a:r>
            <a:r>
              <a:rPr lang="ko-KR" altLang="en-US" dirty="0" err="1" smtClean="0"/>
              <a:t>개체수는</a:t>
            </a:r>
            <a:r>
              <a:rPr lang="ko-KR" altLang="en-US" dirty="0" smtClean="0"/>
              <a:t> 최대 </a:t>
            </a:r>
            <a:r>
              <a:rPr lang="en-US" altLang="ko-KR" dirty="0" smtClean="0"/>
              <a:t>4</a:t>
            </a:r>
            <a:r>
              <a:rPr lang="ko-KR" altLang="en-US" dirty="0" smtClean="0"/>
              <a:t>마리로 고정된다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/>
              <a:t>원정대와 </a:t>
            </a:r>
            <a:r>
              <a:rPr lang="ko-KR" altLang="en-US" dirty="0" err="1"/>
              <a:t>몬스터간의</a:t>
            </a:r>
            <a:r>
              <a:rPr lang="ko-KR" altLang="en-US" dirty="0"/>
              <a:t> 전투가 </a:t>
            </a:r>
            <a:r>
              <a:rPr lang="ko-KR" altLang="en-US" dirty="0" smtClean="0"/>
              <a:t>발생하고 </a:t>
            </a:r>
            <a:r>
              <a:rPr lang="ko-KR" altLang="en-US" dirty="0" err="1" smtClean="0"/>
              <a:t>전투결과에</a:t>
            </a:r>
            <a:r>
              <a:rPr lang="ko-KR" altLang="en-US" dirty="0" smtClean="0"/>
              <a:t> 따라 승리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패배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전멸 혹은 퇴각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실패 시 생존여부 등이 나눠진다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557139" y="260648"/>
            <a:ext cx="20297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2400" spc="3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화면 </a:t>
            </a:r>
            <a:r>
              <a:rPr lang="en-US" altLang="ko-KR" sz="2400" spc="3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2400" spc="3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전투</a:t>
            </a:r>
            <a:endParaRPr lang="ko-KR" altLang="en-US" sz="2400" spc="3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364923"/>
            <a:ext cx="4752528" cy="289891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350264"/>
            <a:ext cx="3737666" cy="287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72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1052736"/>
            <a:ext cx="8496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그래픽 컨셉 </a:t>
            </a:r>
            <a:r>
              <a:rPr lang="en-US" altLang="ko-KR" dirty="0" smtClean="0"/>
              <a:t>: 2D </a:t>
            </a:r>
            <a:r>
              <a:rPr lang="ko-KR" altLang="en-US" dirty="0" smtClean="0"/>
              <a:t>도트 형식의 사이드 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 </a:t>
            </a:r>
            <a:r>
              <a:rPr lang="ko-KR" altLang="en-US" dirty="0" smtClean="0"/>
              <a:t>방식은 </a:t>
            </a:r>
            <a:r>
              <a:rPr lang="ko-KR" altLang="en-US" dirty="0" err="1" smtClean="0"/>
              <a:t>다키스트나</a:t>
            </a:r>
            <a:r>
              <a:rPr lang="ko-KR" altLang="en-US" dirty="0" smtClean="0"/>
              <a:t> </a:t>
            </a:r>
            <a:r>
              <a:rPr lang="en-US" altLang="ko-KR" dirty="0" smtClean="0"/>
              <a:t>Slay the spire + </a:t>
            </a:r>
            <a:r>
              <a:rPr lang="ko-KR" altLang="en-US" dirty="0" smtClean="0"/>
              <a:t>그래픽은 </a:t>
            </a:r>
            <a:r>
              <a:rPr lang="ko-KR" altLang="en-US" dirty="0" err="1" smtClean="0"/>
              <a:t>크루세이더</a:t>
            </a:r>
            <a:r>
              <a:rPr lang="ko-KR" altLang="en-US" dirty="0" smtClean="0"/>
              <a:t> 퀘스트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용사는 진행중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3557139" y="260648"/>
            <a:ext cx="20297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2400" spc="3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화면 </a:t>
            </a:r>
            <a:r>
              <a:rPr lang="en-US" altLang="ko-KR" sz="2400" spc="3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2400" spc="3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전투</a:t>
            </a:r>
            <a:endParaRPr lang="ko-KR" altLang="en-US" sz="2400" spc="3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5" y="2306489"/>
            <a:ext cx="4683687" cy="35979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306489"/>
            <a:ext cx="4176464" cy="359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09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268758"/>
            <a:ext cx="7200800" cy="42763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9552" y="722313"/>
            <a:ext cx="8064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전투 시스템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안</a:t>
            </a:r>
            <a:r>
              <a:rPr lang="en-US" altLang="ko-KR" dirty="0" smtClean="0"/>
              <a:t>(</a:t>
            </a:r>
            <a:r>
              <a:rPr lang="ko-KR" altLang="en-US" dirty="0" smtClean="0"/>
              <a:t>후보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구체화 </a:t>
            </a:r>
            <a:r>
              <a:rPr lang="en-US" altLang="ko-KR" dirty="0" smtClean="0"/>
              <a:t>x)</a:t>
            </a:r>
          </a:p>
          <a:p>
            <a:endParaRPr lang="en-US" altLang="ko-KR" dirty="0"/>
          </a:p>
          <a:p>
            <a:r>
              <a:rPr lang="ko-KR" altLang="en-US" dirty="0" smtClean="0"/>
              <a:t>히어로즈 오브 </a:t>
            </a:r>
            <a:r>
              <a:rPr lang="ko-KR" altLang="en-US" dirty="0" err="1" smtClean="0"/>
              <a:t>마이트</a:t>
            </a:r>
            <a:r>
              <a:rPr lang="ko-KR" altLang="en-US" dirty="0" smtClean="0"/>
              <a:t> 앤 매직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의 전투 방식을 채용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전투 화면만 </a:t>
            </a:r>
            <a:r>
              <a:rPr lang="en-US" altLang="ko-KR" dirty="0" smtClean="0"/>
              <a:t>3D</a:t>
            </a:r>
            <a:r>
              <a:rPr lang="ko-KR" altLang="en-US" dirty="0" smtClean="0"/>
              <a:t>로 진행시키고 각 유닛이 원정대의 각 캐릭터로 대체됨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나머지 전투 방식은 유사하게 진행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557139" y="260648"/>
            <a:ext cx="20297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2400" spc="3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화면 </a:t>
            </a:r>
            <a:r>
              <a:rPr lang="en-US" altLang="ko-KR" sz="2400" spc="3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2400" spc="3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전투</a:t>
            </a:r>
            <a:endParaRPr lang="ko-KR" altLang="en-US" sz="2400" spc="3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780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1052736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세부사항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예정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3557139" y="260648"/>
            <a:ext cx="20297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2400" spc="3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화면 </a:t>
            </a:r>
            <a:r>
              <a:rPr lang="en-US" altLang="ko-KR" sz="2400" spc="3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2400" spc="3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전투</a:t>
            </a:r>
            <a:endParaRPr lang="ko-KR" altLang="en-US" sz="2400" spc="3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9307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64193" y="2132856"/>
            <a:ext cx="3997972" cy="34563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63907" y="2096845"/>
            <a:ext cx="3998544" cy="45719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75612" y="2636912"/>
            <a:ext cx="43924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 spc="300" dirty="0" smtClean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개요 및 스토리</a:t>
            </a:r>
            <a:endParaRPr lang="en-US" altLang="ko-KR" sz="2000" b="1" spc="300" dirty="0" smtClean="0">
              <a:solidFill>
                <a:schemeClr val="bg1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 marL="457200" indent="-457200" algn="ctr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 spc="300" dirty="0" smtClean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화면 및 시스템</a:t>
            </a:r>
            <a:endParaRPr lang="en-US" altLang="ko-KR" sz="2000" b="1" spc="300" dirty="0" smtClean="0">
              <a:solidFill>
                <a:schemeClr val="bg1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 marL="457200" indent="-457200" algn="ctr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 spc="300" dirty="0" smtClean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프로토타입 예상</a:t>
            </a:r>
            <a:endParaRPr lang="en-US" altLang="ko-KR" sz="2000" b="1" spc="300" dirty="0" smtClean="0">
              <a:solidFill>
                <a:schemeClr val="bg1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 marL="457200" indent="-457200" algn="ctr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 b="1" spc="300" dirty="0" smtClean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CONTENTS</a:t>
            </a:r>
            <a:endParaRPr lang="ko-KR" altLang="en-US" sz="2000" b="1" spc="300" dirty="0" smtClean="0">
              <a:solidFill>
                <a:schemeClr val="bg1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3808" y="1191648"/>
            <a:ext cx="3456384" cy="1102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4000" b="1" spc="300" dirty="0" smtClean="0">
                <a:solidFill>
                  <a:srgbClr val="28517A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INDEX</a:t>
            </a:r>
            <a:endParaRPr lang="ko-KR" altLang="en-US" sz="4000" b="1" spc="300" dirty="0" smtClean="0">
              <a:solidFill>
                <a:srgbClr val="28517A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012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1052736"/>
            <a:ext cx="85689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게임 진행 시스템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플레이어는 매일 밤</a:t>
            </a:r>
            <a:r>
              <a:rPr lang="en-US" altLang="ko-KR" dirty="0"/>
              <a:t>, </a:t>
            </a:r>
            <a:r>
              <a:rPr lang="ko-KR" altLang="en-US" dirty="0"/>
              <a:t>다음날 어떤 행동을 할지 결정해야한다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 </a:t>
            </a:r>
            <a:r>
              <a:rPr lang="ko-KR" altLang="en-US" dirty="0"/>
              <a:t>행동은 크게 탐험</a:t>
            </a:r>
            <a:r>
              <a:rPr lang="en-US" altLang="ko-KR" dirty="0"/>
              <a:t>/</a:t>
            </a:r>
            <a:r>
              <a:rPr lang="ko-KR" altLang="en-US" dirty="0"/>
              <a:t>공작</a:t>
            </a:r>
            <a:r>
              <a:rPr lang="en-US" altLang="ko-KR" dirty="0"/>
              <a:t>/</a:t>
            </a:r>
            <a:r>
              <a:rPr lang="ko-KR" altLang="en-US" dirty="0"/>
              <a:t>관리 세 가지로 나누어지고 선택 즉시 자동 저장된다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다음 </a:t>
            </a:r>
            <a:r>
              <a:rPr lang="ko-KR" altLang="en-US" dirty="0"/>
              <a:t>날 아침이 되면</a:t>
            </a:r>
            <a:r>
              <a:rPr lang="en-US" altLang="ko-KR" dirty="0"/>
              <a:t>, </a:t>
            </a:r>
            <a:r>
              <a:rPr lang="ko-KR" altLang="en-US" dirty="0" err="1"/>
              <a:t>랜덤적인</a:t>
            </a:r>
            <a:r>
              <a:rPr lang="ko-KR" altLang="en-US" dirty="0"/>
              <a:t> 이벤트가 발생하고 전날 선택했던 행동 위주로 하루가 진행된다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3960294" y="260648"/>
            <a:ext cx="12234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2400" spc="3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시스템</a:t>
            </a:r>
            <a:endParaRPr lang="ko-KR" altLang="en-US" sz="2400" spc="3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562" y="3361060"/>
            <a:ext cx="54768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431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7524" y="712368"/>
            <a:ext cx="856895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1)  </a:t>
            </a:r>
            <a:r>
              <a:rPr lang="ko-KR" altLang="en-US" dirty="0" smtClean="0"/>
              <a:t>탐험 선택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영지 내에서 용병의 파티 구성만 변경 가능하다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아이템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건물 업그레이드 모두 불가</a:t>
            </a:r>
            <a:r>
              <a:rPr lang="en-US" altLang="ko-KR" dirty="0" smtClean="0"/>
              <a:t>), </a:t>
            </a:r>
            <a:r>
              <a:rPr lang="ko-KR" altLang="en-US" dirty="0" smtClean="0"/>
              <a:t>공작 행위 완전 비활성화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탐험 행위만 너무 많이 하게 되면 영지 관리가 소홀해져서</a:t>
            </a:r>
            <a:r>
              <a:rPr lang="en-US" altLang="ko-KR" dirty="0"/>
              <a:t>, </a:t>
            </a:r>
            <a:r>
              <a:rPr lang="ko-KR" altLang="en-US" dirty="0"/>
              <a:t>효율적이고 안정적인 원정대 구성이 어려워진다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또한 아무리 좋은 경우가 겹치더라도 공작 행위 없이는 </a:t>
            </a:r>
            <a:r>
              <a:rPr lang="ko-KR" altLang="en-US" dirty="0" err="1"/>
              <a:t>왕국군의</a:t>
            </a:r>
            <a:r>
              <a:rPr lang="ko-KR" altLang="en-US" dirty="0"/>
              <a:t> 탐험 속도를 이길 수 없다</a:t>
            </a:r>
            <a:r>
              <a:rPr lang="en-US" altLang="ko-KR" dirty="0" smtClean="0"/>
              <a:t>. (</a:t>
            </a:r>
            <a:r>
              <a:rPr lang="ko-KR" altLang="en-US" dirty="0"/>
              <a:t>왕국군 탐험 속도는 후반이 될수록 </a:t>
            </a:r>
            <a:r>
              <a:rPr lang="ko-KR" altLang="en-US" b="1" dirty="0"/>
              <a:t>기하급수적으로 빨라진다</a:t>
            </a:r>
            <a:r>
              <a:rPr lang="en-US" altLang="ko-KR" dirty="0"/>
              <a:t>.)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arenR" startAt="2"/>
            </a:pPr>
            <a:r>
              <a:rPr lang="ko-KR" altLang="en-US" dirty="0" smtClean="0"/>
              <a:t>공작</a:t>
            </a:r>
            <a:r>
              <a:rPr lang="en-US" altLang="ko-KR" dirty="0" smtClean="0"/>
              <a:t>(</a:t>
            </a:r>
            <a:r>
              <a:rPr lang="ko-KR" altLang="en-US" dirty="0" smtClean="0"/>
              <a:t>첩보</a:t>
            </a:r>
            <a:r>
              <a:rPr lang="en-US" altLang="ko-KR" dirty="0" smtClean="0"/>
              <a:t>)</a:t>
            </a:r>
            <a:r>
              <a:rPr lang="ko-KR" altLang="en-US" dirty="0" smtClean="0"/>
              <a:t> 선택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섬에서 탐험을 진행하는 </a:t>
            </a:r>
            <a:r>
              <a:rPr lang="ko-KR" altLang="en-US" dirty="0" err="1" smtClean="0"/>
              <a:t>왕국군을</a:t>
            </a:r>
            <a:r>
              <a:rPr lang="ko-KR" altLang="en-US" dirty="0" smtClean="0"/>
              <a:t> 방해하는 행위로서 탐험은 완전 비활성화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영지 관리는 일부 기능만 활성화</a:t>
            </a:r>
            <a:r>
              <a:rPr lang="en-US" altLang="ko-KR" dirty="0" smtClean="0"/>
              <a:t>(</a:t>
            </a:r>
            <a:r>
              <a:rPr lang="ko-KR" altLang="en-US" dirty="0" smtClean="0"/>
              <a:t>첩보 관련 기능</a:t>
            </a:r>
            <a:r>
              <a:rPr lang="en-US" altLang="ko-KR" dirty="0" smtClean="0"/>
              <a:t>). </a:t>
            </a:r>
          </a:p>
          <a:p>
            <a:pPr marL="342900" indent="-342900">
              <a:buAutoNum type="arabicParenR" startAt="2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공작 행위를 너무 많이 하게 되면 </a:t>
            </a:r>
            <a:r>
              <a:rPr lang="ko-KR" altLang="en-US" dirty="0" err="1"/>
              <a:t>왕국군에게</a:t>
            </a:r>
            <a:r>
              <a:rPr lang="ko-KR" altLang="en-US" dirty="0"/>
              <a:t> 발각되어 반란군으로 처형당한다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3)  </a:t>
            </a:r>
            <a:r>
              <a:rPr lang="ko-KR" altLang="en-US" dirty="0" smtClean="0"/>
              <a:t>영지 관리 선택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용병의 추가 모집 및 장비 업그레이드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건물의 건설</a:t>
            </a:r>
            <a:r>
              <a:rPr lang="en-US" altLang="ko-KR" dirty="0" smtClean="0"/>
              <a:t>/ </a:t>
            </a:r>
            <a:r>
              <a:rPr lang="ko-KR" altLang="en-US" dirty="0" smtClean="0"/>
              <a:t>업그레이드</a:t>
            </a:r>
            <a:r>
              <a:rPr lang="en-US" altLang="ko-KR" dirty="0" smtClean="0"/>
              <a:t>, NPC </a:t>
            </a:r>
            <a:r>
              <a:rPr lang="ko-KR" altLang="en-US" dirty="0" smtClean="0"/>
              <a:t>고용 등의 행위가 가능하다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관리 행위에만 몰두하게 되면</a:t>
            </a:r>
            <a:r>
              <a:rPr lang="en-US" altLang="ko-KR" dirty="0"/>
              <a:t>, </a:t>
            </a:r>
            <a:r>
              <a:rPr lang="ko-KR" altLang="en-US" dirty="0" err="1"/>
              <a:t>왕국군에</a:t>
            </a:r>
            <a:r>
              <a:rPr lang="ko-KR" altLang="en-US" dirty="0"/>
              <a:t> 의해서 섬 내부의 긍정적 거점</a:t>
            </a:r>
            <a:r>
              <a:rPr lang="en-US" altLang="ko-KR" dirty="0"/>
              <a:t>(</a:t>
            </a:r>
            <a:r>
              <a:rPr lang="ko-KR" altLang="en-US" dirty="0"/>
              <a:t>장소</a:t>
            </a:r>
            <a:r>
              <a:rPr lang="en-US" altLang="ko-KR" dirty="0"/>
              <a:t>)</a:t>
            </a:r>
            <a:r>
              <a:rPr lang="ko-KR" altLang="en-US" dirty="0"/>
              <a:t>를 독점 당하게 되고 비효율적 게임 진행이 강요된다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r>
              <a:rPr lang="en-US" altLang="ko-KR" sz="2400" b="1" dirty="0" smtClean="0">
                <a:sym typeface="Wingdings" panose="05000000000000000000" pitchFamily="2" charset="2"/>
              </a:rPr>
              <a:t> </a:t>
            </a:r>
            <a:r>
              <a:rPr lang="ko-KR" altLang="en-US" sz="2400" b="1" dirty="0"/>
              <a:t>세 가지 행위의 적절한 비율을 맞추는 것이 중요하다</a:t>
            </a:r>
            <a:r>
              <a:rPr lang="en-US" altLang="ko-KR" sz="2400" b="1" dirty="0"/>
              <a:t>.</a:t>
            </a:r>
          </a:p>
          <a:p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960294" y="260648"/>
            <a:ext cx="12234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2400" spc="3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시스템</a:t>
            </a:r>
            <a:endParaRPr lang="ko-KR" altLang="en-US" sz="2400" spc="3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1118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7524" y="980728"/>
            <a:ext cx="856895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게임 오버</a:t>
            </a:r>
            <a:endParaRPr lang="en-US" altLang="ko-KR" sz="2400" dirty="0" smtClean="0"/>
          </a:p>
          <a:p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err="1" smtClean="0"/>
              <a:t>왕국군이</a:t>
            </a:r>
            <a:r>
              <a:rPr lang="ko-KR" altLang="en-US" sz="2400" dirty="0" smtClean="0"/>
              <a:t> 먼저 섬의 중앙부에 도달하면 </a:t>
            </a:r>
            <a:r>
              <a:rPr lang="en-US" altLang="ko-KR" sz="2400" b="1" dirty="0" smtClean="0"/>
              <a:t>Game Over.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첩보 행위가 발각되면 </a:t>
            </a:r>
            <a:r>
              <a:rPr lang="ko-KR" altLang="en-US" sz="2400" dirty="0" err="1" smtClean="0"/>
              <a:t>반란자로</a:t>
            </a:r>
            <a:r>
              <a:rPr lang="ko-KR" altLang="en-US" sz="2400" dirty="0" smtClean="0"/>
              <a:t> 처형되어서 </a:t>
            </a:r>
            <a:r>
              <a:rPr lang="en-US" altLang="ko-KR" sz="2400" b="1" dirty="0"/>
              <a:t>Game </a:t>
            </a:r>
            <a:r>
              <a:rPr lang="en-US" altLang="ko-KR" sz="2400" b="1" dirty="0" smtClean="0"/>
              <a:t>Over.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골드가 유지비를 감당하지 못하면 파산하여 </a:t>
            </a:r>
            <a:r>
              <a:rPr lang="en-US" altLang="ko-KR" sz="2400" b="1" dirty="0"/>
              <a:t>Game </a:t>
            </a:r>
            <a:r>
              <a:rPr lang="en-US" altLang="ko-KR" sz="2400" b="1" dirty="0" smtClean="0"/>
              <a:t>Over.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특정 이벤트로 주인공이 죽으면 </a:t>
            </a:r>
            <a:r>
              <a:rPr lang="en-US" altLang="ko-KR" sz="2400" b="1" dirty="0"/>
              <a:t>Game </a:t>
            </a:r>
            <a:r>
              <a:rPr lang="en-US" altLang="ko-KR" sz="2400" b="1" dirty="0" smtClean="0"/>
              <a:t>Over.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960294" y="260648"/>
            <a:ext cx="12234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2400" spc="3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시스템</a:t>
            </a:r>
            <a:endParaRPr lang="ko-KR" altLang="en-US" sz="2400" spc="3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447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1052736"/>
            <a:ext cx="85689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능력치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원정대 파티의 </a:t>
            </a:r>
            <a:r>
              <a:rPr lang="ko-KR" altLang="en-US" dirty="0" err="1" smtClean="0"/>
              <a:t>능력치를</a:t>
            </a:r>
            <a:r>
              <a:rPr lang="ko-KR" altLang="en-US" dirty="0" smtClean="0"/>
              <a:t> 말한다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원정대의 </a:t>
            </a:r>
            <a:r>
              <a:rPr lang="ko-KR" altLang="en-US" dirty="0"/>
              <a:t>능력치는 파티 구성원의 </a:t>
            </a:r>
            <a:r>
              <a:rPr lang="ko-KR" altLang="en-US" dirty="0" smtClean="0"/>
              <a:t>능력 합으로 </a:t>
            </a:r>
            <a:r>
              <a:rPr lang="ko-KR" altLang="en-US" dirty="0"/>
              <a:t>결정된다</a:t>
            </a:r>
            <a:r>
              <a:rPr lang="en-US" altLang="ko-KR" dirty="0"/>
              <a:t>. </a:t>
            </a:r>
            <a:r>
              <a:rPr lang="ko-KR" altLang="en-US" dirty="0"/>
              <a:t>그리고 이것이 원정의 성공 여부를 가르는 핵심 요소이다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/>
              <a:t>전투력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전투에 관련되는 수치들의 합산으로 원정대의 전투력을 </a:t>
            </a:r>
            <a:r>
              <a:rPr lang="ko-KR" altLang="en-US" dirty="0" err="1" smtClean="0"/>
              <a:t>파티원</a:t>
            </a:r>
            <a:r>
              <a:rPr lang="ko-KR" altLang="en-US" dirty="0" smtClean="0"/>
              <a:t> 전체의 전투력 </a:t>
            </a:r>
            <a:r>
              <a:rPr lang="ko-KR" altLang="en-US" dirty="0" err="1" smtClean="0"/>
              <a:t>합산치를</a:t>
            </a:r>
            <a:r>
              <a:rPr lang="ko-KR" altLang="en-US" dirty="0" smtClean="0"/>
              <a:t> 나타낸다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공격력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적에게 줄 수 있는 피해의 정도를 나타내는 수치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정확도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적에게 가한 공격이 명중하는지에 대한 수치 </a:t>
            </a:r>
            <a:r>
              <a:rPr lang="en-US" altLang="ko-KR" dirty="0" smtClean="0"/>
              <a:t>(min:0, max:100)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속도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공격 속도에 대한 수치로서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턴을 얼마나 자주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빠르게 </a:t>
            </a:r>
            <a:r>
              <a:rPr lang="ko-KR" altLang="en-US" dirty="0" err="1" smtClean="0"/>
              <a:t>획득하느냐를</a:t>
            </a:r>
            <a:r>
              <a:rPr lang="ko-KR" altLang="en-US" dirty="0" smtClean="0"/>
              <a:t> 결정 짓는다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방어력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적에게 받은 피해를 줄여주는 수치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err="1" smtClean="0"/>
              <a:t>회피력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적에게 받은 피해를 완전히 회피하는 확률 </a:t>
            </a:r>
            <a:r>
              <a:rPr lang="en-US" altLang="ko-KR" dirty="0"/>
              <a:t>(min:0, max:100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960294" y="260648"/>
            <a:ext cx="12234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2400" spc="3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시스템</a:t>
            </a:r>
            <a:endParaRPr lang="ko-KR" altLang="en-US" sz="2400" spc="3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0937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7524" y="722313"/>
            <a:ext cx="874897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사기</a:t>
            </a:r>
            <a:r>
              <a:rPr lang="en-US" altLang="ko-KR" dirty="0"/>
              <a:t>(</a:t>
            </a:r>
            <a:r>
              <a:rPr lang="ko-KR" altLang="en-US" dirty="0"/>
              <a:t>지구력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얼마나 오랫동안 원정을 지속할 수 있느냐는 결정해주는 </a:t>
            </a:r>
            <a:r>
              <a:rPr lang="ko-KR" altLang="en-US" dirty="0" err="1"/>
              <a:t>스텟</a:t>
            </a:r>
            <a:r>
              <a:rPr lang="en-US" altLang="ko-KR" dirty="0"/>
              <a:t>.  </a:t>
            </a:r>
            <a:r>
              <a:rPr lang="ko-KR" altLang="en-US" dirty="0"/>
              <a:t>파티 영웅들의 사기 합으로 </a:t>
            </a:r>
            <a:r>
              <a:rPr lang="ko-KR" altLang="en-US" dirty="0" smtClean="0"/>
              <a:t>원정대의 사기가 결정된다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/>
              <a:t>의지 </a:t>
            </a:r>
            <a:r>
              <a:rPr lang="en-US" altLang="ko-KR" dirty="0"/>
              <a:t>– </a:t>
            </a:r>
            <a:r>
              <a:rPr lang="ko-KR" altLang="en-US" dirty="0"/>
              <a:t>전투 </a:t>
            </a:r>
            <a:r>
              <a:rPr lang="ko-KR" altLang="en-US" dirty="0" smtClean="0"/>
              <a:t>실패시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/>
              <a:t>생존 확률을 높여준다</a:t>
            </a:r>
            <a:r>
              <a:rPr lang="en-US" altLang="ko-KR" dirty="0"/>
              <a:t>. </a:t>
            </a:r>
            <a:r>
              <a:rPr lang="ko-KR" altLang="en-US" dirty="0"/>
              <a:t>그 밖에도 각종 부정적 효과에 저항하는 확률을 높여준다</a:t>
            </a:r>
            <a:r>
              <a:rPr lang="en-US" altLang="ko-KR" dirty="0"/>
              <a:t>. (</a:t>
            </a:r>
            <a:r>
              <a:rPr lang="ko-KR" altLang="en-US" dirty="0"/>
              <a:t>개별적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내정 특별 능력치</a:t>
            </a:r>
            <a:endParaRPr lang="en-US" altLang="ko-KR" dirty="0"/>
          </a:p>
          <a:p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행정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행정관 </a:t>
            </a:r>
            <a:r>
              <a:rPr lang="en-US" altLang="ko-KR" dirty="0" smtClean="0"/>
              <a:t>(</a:t>
            </a:r>
            <a:r>
              <a:rPr lang="ko-KR" altLang="en-US" dirty="0" smtClean="0"/>
              <a:t>비서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주요 능력치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첩보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첩보관의 주요 능력치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경험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원정관의</a:t>
            </a:r>
            <a:r>
              <a:rPr lang="ko-KR" altLang="en-US" dirty="0" smtClean="0"/>
              <a:t> 주요 능력치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 smtClean="0">
                <a:sym typeface="Wingdings" panose="05000000000000000000" pitchFamily="2" charset="2"/>
              </a:rPr>
              <a:t>히든 능력치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충성도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내정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전투 캐릭터 모두에게 존재하며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영주</a:t>
            </a:r>
            <a:r>
              <a:rPr lang="en-US" altLang="ko-KR" dirty="0" smtClean="0"/>
              <a:t>(</a:t>
            </a:r>
            <a:r>
              <a:rPr lang="ko-KR" altLang="en-US" dirty="0" smtClean="0"/>
              <a:t>플레이어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대한 충성도 수치를 나타내고 이를 통해 상호 작용 이벤트의 결과가 결정됨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en-US" altLang="ko-KR" dirty="0" smtClean="0"/>
              <a:t>0</a:t>
            </a:r>
            <a:r>
              <a:rPr lang="ko-KR" altLang="en-US" dirty="0" smtClean="0"/>
              <a:t>미만 불신 </a:t>
            </a:r>
            <a:r>
              <a:rPr lang="en-US" altLang="ko-KR" dirty="0"/>
              <a:t>–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이상 평범 </a:t>
            </a:r>
            <a:r>
              <a:rPr lang="en-US" altLang="ko-KR" dirty="0" smtClean="0"/>
              <a:t>– 100</a:t>
            </a:r>
            <a:r>
              <a:rPr lang="ko-KR" altLang="en-US" dirty="0" smtClean="0"/>
              <a:t>이상 신뢰 </a:t>
            </a:r>
            <a:r>
              <a:rPr lang="en-US" altLang="ko-KR" dirty="0" smtClean="0"/>
              <a:t>– 300</a:t>
            </a:r>
            <a:r>
              <a:rPr lang="ko-KR" altLang="en-US" dirty="0" smtClean="0"/>
              <a:t>이상 헌신</a:t>
            </a:r>
            <a:r>
              <a:rPr lang="en-US" altLang="ko-KR" dirty="0" smtClean="0"/>
              <a:t>) </a:t>
            </a:r>
            <a:r>
              <a:rPr lang="en-US" altLang="ko-KR" dirty="0" smtClean="0">
                <a:sym typeface="Wingdings" panose="05000000000000000000" pitchFamily="2" charset="2"/>
              </a:rPr>
              <a:t> ‘</a:t>
            </a:r>
            <a:r>
              <a:rPr lang="ko-KR" altLang="en-US" dirty="0" smtClean="0">
                <a:sym typeface="Wingdings" panose="05000000000000000000" pitchFamily="2" charset="2"/>
              </a:rPr>
              <a:t>불신</a:t>
            </a:r>
            <a:r>
              <a:rPr lang="en-US" altLang="ko-KR" dirty="0" smtClean="0">
                <a:sym typeface="Wingdings" panose="05000000000000000000" pitchFamily="2" charset="2"/>
              </a:rPr>
              <a:t>’</a:t>
            </a:r>
            <a:r>
              <a:rPr lang="ko-KR" altLang="en-US" dirty="0" smtClean="0">
                <a:sym typeface="Wingdings" panose="05000000000000000000" pitchFamily="2" charset="2"/>
              </a:rPr>
              <a:t>상태의 캐릭터는 </a:t>
            </a:r>
            <a:r>
              <a:rPr lang="ko-KR" altLang="en-US" dirty="0" err="1" smtClean="0">
                <a:sym typeface="Wingdings" panose="05000000000000000000" pitchFamily="2" charset="2"/>
              </a:rPr>
              <a:t>레벨업</a:t>
            </a:r>
            <a:r>
              <a:rPr lang="ko-KR" altLang="en-US" dirty="0" smtClean="0">
                <a:sym typeface="Wingdings" panose="05000000000000000000" pitchFamily="2" charset="2"/>
              </a:rPr>
              <a:t> 때마다 일정 확률로 플레이어를 떠난다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/>
          </a:p>
          <a:p>
            <a:pPr algn="ctr"/>
            <a:r>
              <a:rPr lang="en-US" altLang="ko-KR" dirty="0" smtClean="0"/>
              <a:t>“</a:t>
            </a:r>
            <a:r>
              <a:rPr lang="ko-KR" altLang="en-US" dirty="0" smtClean="0"/>
              <a:t>모든 능력치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충성도 제외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총합 지수에 대한 일정 비율로 정해진다</a:t>
            </a:r>
            <a:r>
              <a:rPr lang="en-US" altLang="ko-KR" dirty="0" smtClean="0"/>
              <a:t>. </a:t>
            </a:r>
          </a:p>
          <a:p>
            <a:pPr algn="ctr"/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전투형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스탯이</a:t>
            </a:r>
            <a:r>
              <a:rPr lang="ko-KR" altLang="en-US" dirty="0" smtClean="0"/>
              <a:t> 높다면 내정 능력치는 낮고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내정 </a:t>
            </a:r>
            <a:r>
              <a:rPr lang="ko-KR" altLang="en-US" dirty="0" err="1" smtClean="0"/>
              <a:t>능력치가</a:t>
            </a:r>
            <a:r>
              <a:rPr lang="ko-KR" altLang="en-US" dirty="0" smtClean="0"/>
              <a:t> 높다면 전투 능력치는 낮다</a:t>
            </a:r>
            <a:r>
              <a:rPr lang="en-US" altLang="ko-KR" dirty="0" smtClean="0"/>
              <a:t>.”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3960294" y="260648"/>
            <a:ext cx="12234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2400" spc="3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시스템</a:t>
            </a:r>
            <a:endParaRPr lang="ko-KR" altLang="en-US" sz="2400" spc="3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803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1052736"/>
            <a:ext cx="85689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사기 시스템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탐험시에</a:t>
            </a:r>
            <a:r>
              <a:rPr lang="ko-KR" altLang="en-US" dirty="0"/>
              <a:t> 한 칸을 전진할 때마다 </a:t>
            </a:r>
            <a:r>
              <a:rPr lang="en-US" altLang="ko-KR" dirty="0"/>
              <a:t>‘</a:t>
            </a:r>
            <a:r>
              <a:rPr lang="ko-KR" altLang="en-US" dirty="0"/>
              <a:t>사기</a:t>
            </a:r>
            <a:r>
              <a:rPr lang="en-US" altLang="ko-KR" dirty="0"/>
              <a:t>‘ </a:t>
            </a:r>
            <a:r>
              <a:rPr lang="ko-KR" altLang="en-US" dirty="0"/>
              <a:t>게이지가 줄어들게 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사기 </a:t>
            </a:r>
            <a:r>
              <a:rPr lang="ko-KR" altLang="en-US" dirty="0"/>
              <a:t>게이지는 파티 구성원들의 각 사기 </a:t>
            </a:r>
            <a:r>
              <a:rPr lang="ko-KR" altLang="en-US" dirty="0" err="1" smtClean="0"/>
              <a:t>스텟의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합산으로 </a:t>
            </a:r>
            <a:r>
              <a:rPr lang="ko-KR" altLang="en-US" dirty="0"/>
              <a:t>결정된다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음수는 </a:t>
            </a:r>
            <a:r>
              <a:rPr lang="en-US" altLang="ko-KR" dirty="0" smtClean="0"/>
              <a:t>0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사기 수치가 </a:t>
            </a:r>
            <a:r>
              <a:rPr lang="en-US" altLang="ko-KR" dirty="0">
                <a:sym typeface="Wingdings" panose="05000000000000000000" pitchFamily="2" charset="2"/>
              </a:rPr>
              <a:t>0</a:t>
            </a:r>
            <a:r>
              <a:rPr lang="ko-KR" altLang="en-US" dirty="0">
                <a:sym typeface="Wingdings" panose="05000000000000000000" pitchFamily="2" charset="2"/>
              </a:rPr>
              <a:t>이 되어버린 캐릭터는 모든 매 </a:t>
            </a:r>
            <a:r>
              <a:rPr lang="ko-KR" altLang="en-US" dirty="0" err="1">
                <a:sym typeface="Wingdings" panose="05000000000000000000" pitchFamily="2" charset="2"/>
              </a:rPr>
              <a:t>행동마다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섬에서의 원정 진행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칸마다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전투의 </a:t>
            </a:r>
            <a:r>
              <a:rPr lang="ko-KR" altLang="en-US" dirty="0" err="1">
                <a:sym typeface="Wingdings" panose="05000000000000000000" pitchFamily="2" charset="2"/>
              </a:rPr>
              <a:t>매턴</a:t>
            </a:r>
            <a:r>
              <a:rPr lang="ko-KR" altLang="en-US" dirty="0">
                <a:sym typeface="Wingdings" panose="05000000000000000000" pitchFamily="2" charset="2"/>
              </a:rPr>
              <a:t> 마다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다른 아군 캐릭터의 사기 수치를 저하시키는 특수 행동을 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모든 </a:t>
            </a:r>
            <a:r>
              <a:rPr lang="ko-KR" altLang="en-US" dirty="0"/>
              <a:t>영웅의 사기가 </a:t>
            </a:r>
            <a:r>
              <a:rPr lang="en-US" altLang="ko-KR" dirty="0"/>
              <a:t>0</a:t>
            </a:r>
            <a:r>
              <a:rPr lang="ko-KR" altLang="en-US" dirty="0" smtClean="0"/>
              <a:t>이 되면 </a:t>
            </a:r>
            <a:r>
              <a:rPr lang="ko-KR" altLang="en-US" dirty="0"/>
              <a:t>사기 게이지가 </a:t>
            </a:r>
            <a:r>
              <a:rPr lang="en-US" altLang="ko-KR" dirty="0" smtClean="0"/>
              <a:t>0</a:t>
            </a:r>
            <a:r>
              <a:rPr lang="ko-KR" altLang="en-US" dirty="0"/>
              <a:t>이 되고 더 이상 원정이 불가능해져 </a:t>
            </a:r>
            <a:r>
              <a:rPr lang="ko-KR" altLang="en-US" dirty="0" smtClean="0"/>
              <a:t>강제적으로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귀환한다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3960294" y="260648"/>
            <a:ext cx="12234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2400" spc="3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시스템</a:t>
            </a:r>
            <a:endParaRPr lang="ko-KR" altLang="en-US" sz="2400" spc="3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3779501"/>
            <a:ext cx="1536678" cy="262646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9552" y="4077072"/>
            <a:ext cx="56166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사기 수치가 </a:t>
            </a:r>
            <a:r>
              <a:rPr lang="en-US" altLang="ko-KR" dirty="0">
                <a:sym typeface="Wingdings" panose="05000000000000000000" pitchFamily="2" charset="2"/>
              </a:rPr>
              <a:t>0</a:t>
            </a:r>
            <a:r>
              <a:rPr lang="ko-KR" altLang="en-US" dirty="0">
                <a:sym typeface="Wingdings" panose="05000000000000000000" pitchFamily="2" charset="2"/>
              </a:rPr>
              <a:t>이하로 내려가면 히든 </a:t>
            </a:r>
            <a:r>
              <a:rPr lang="ko-KR" altLang="en-US" dirty="0" err="1">
                <a:sym typeface="Wingdings" panose="05000000000000000000" pitchFamily="2" charset="2"/>
              </a:rPr>
              <a:t>능력치인</a:t>
            </a:r>
            <a:r>
              <a:rPr lang="ko-KR" altLang="en-US" dirty="0">
                <a:sym typeface="Wingdings" panose="05000000000000000000" pitchFamily="2" charset="2"/>
              </a:rPr>
              <a:t> 충성도 수치가 점차 내려가게 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사기 수치가 내려갈수록 기하급수적으로 늘어난다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 smtClean="0">
                <a:sym typeface="Wingdings" panose="05000000000000000000" pitchFamily="2" charset="2"/>
              </a:rPr>
              <a:t>Ex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사기 </a:t>
            </a:r>
            <a:r>
              <a:rPr lang="en-US" altLang="ko-KR" dirty="0">
                <a:sym typeface="Wingdings" panose="05000000000000000000" pitchFamily="2" charset="2"/>
              </a:rPr>
              <a:t>0: </a:t>
            </a:r>
            <a:r>
              <a:rPr lang="ko-KR" altLang="en-US" dirty="0">
                <a:sym typeface="Wingdings" panose="05000000000000000000" pitchFamily="2" charset="2"/>
              </a:rPr>
              <a:t>충성도 </a:t>
            </a:r>
            <a:r>
              <a:rPr lang="en-US" altLang="ko-KR" dirty="0">
                <a:sym typeface="Wingdings" panose="05000000000000000000" pitchFamily="2" charset="2"/>
              </a:rPr>
              <a:t>5</a:t>
            </a:r>
            <a:r>
              <a:rPr lang="ko-KR" altLang="en-US" dirty="0">
                <a:sym typeface="Wingdings" panose="05000000000000000000" pitchFamily="2" charset="2"/>
              </a:rPr>
              <a:t>감소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사기 </a:t>
            </a:r>
            <a:r>
              <a:rPr lang="en-US" altLang="ko-KR" dirty="0">
                <a:sym typeface="Wingdings" panose="05000000000000000000" pitchFamily="2" charset="2"/>
              </a:rPr>
              <a:t>-10: </a:t>
            </a:r>
            <a:r>
              <a:rPr lang="ko-KR" altLang="en-US" dirty="0">
                <a:sym typeface="Wingdings" panose="05000000000000000000" pitchFamily="2" charset="2"/>
              </a:rPr>
              <a:t>충성도 </a:t>
            </a:r>
            <a:r>
              <a:rPr lang="en-US" altLang="ko-KR" dirty="0">
                <a:sym typeface="Wingdings" panose="05000000000000000000" pitchFamily="2" charset="2"/>
              </a:rPr>
              <a:t>15 </a:t>
            </a:r>
            <a:r>
              <a:rPr lang="ko-KR" altLang="en-US" dirty="0">
                <a:sym typeface="Wingdings" panose="05000000000000000000" pitchFamily="2" charset="2"/>
              </a:rPr>
              <a:t>감소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사기 </a:t>
            </a:r>
            <a:r>
              <a:rPr lang="en-US" altLang="ko-KR" dirty="0">
                <a:sym typeface="Wingdings" panose="05000000000000000000" pitchFamily="2" charset="2"/>
              </a:rPr>
              <a:t>-50: </a:t>
            </a:r>
            <a:r>
              <a:rPr lang="ko-KR" altLang="en-US" dirty="0">
                <a:sym typeface="Wingdings" panose="05000000000000000000" pitchFamily="2" charset="2"/>
              </a:rPr>
              <a:t>충성도 </a:t>
            </a:r>
            <a:r>
              <a:rPr lang="en-US" altLang="ko-KR" dirty="0">
                <a:sym typeface="Wingdings" panose="05000000000000000000" pitchFamily="2" charset="2"/>
              </a:rPr>
              <a:t>100 </a:t>
            </a:r>
            <a:r>
              <a:rPr lang="ko-KR" altLang="en-US" dirty="0">
                <a:sym typeface="Wingdings" panose="05000000000000000000" pitchFamily="2" charset="2"/>
              </a:rPr>
              <a:t>감소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185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7524" y="908720"/>
            <a:ext cx="8568951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전투 시스템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전투 </a:t>
            </a:r>
            <a:r>
              <a:rPr lang="ko-KR" altLang="en-US" dirty="0" err="1" smtClean="0"/>
              <a:t>능력치를</a:t>
            </a:r>
            <a:r>
              <a:rPr lang="ko-KR" altLang="en-US" dirty="0" smtClean="0"/>
              <a:t> 결정짓는 요소들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장비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영지의 대장간 레벨에 따라 장비 레벨 업그레이드 가능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장신구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특수한 장비로서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탐험을 통해서 희귀하게 획득 가능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스킬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영지의 훈련소를 통해 스킬 개수 및 스킬의 </a:t>
            </a:r>
            <a:r>
              <a:rPr lang="ko-KR" altLang="en-US" dirty="0" err="1" smtClean="0"/>
              <a:t>레벨업</a:t>
            </a:r>
            <a:r>
              <a:rPr lang="ko-KR" altLang="en-US" dirty="0" smtClean="0"/>
              <a:t> 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전투 진행 방식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 smtClean="0">
                <a:sym typeface="Wingdings" panose="05000000000000000000" pitchFamily="2" charset="2"/>
              </a:rPr>
              <a:t>전투는 최대 </a:t>
            </a:r>
            <a:r>
              <a:rPr lang="en-US" altLang="ko-KR" dirty="0" smtClean="0">
                <a:sym typeface="Wingdings" panose="05000000000000000000" pitchFamily="2" charset="2"/>
              </a:rPr>
              <a:t>4:4 </a:t>
            </a:r>
            <a:r>
              <a:rPr lang="ko-KR" altLang="en-US" dirty="0" smtClean="0">
                <a:sym typeface="Wingdings" panose="05000000000000000000" pitchFamily="2" charset="2"/>
              </a:rPr>
              <a:t>전투로 진행되며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각 영웅은 총 </a:t>
            </a:r>
            <a:r>
              <a:rPr lang="en-US" altLang="ko-KR" u="sng" dirty="0" smtClean="0">
                <a:sym typeface="Wingdings" panose="05000000000000000000" pitchFamily="2" charset="2"/>
              </a:rPr>
              <a:t>6</a:t>
            </a:r>
            <a:r>
              <a:rPr lang="ko-KR" altLang="en-US" u="sng" dirty="0" smtClean="0">
                <a:sym typeface="Wingdings" panose="05000000000000000000" pitchFamily="2" charset="2"/>
              </a:rPr>
              <a:t>개의 액티브 스킬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smtClean="0"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ym typeface="Wingdings" panose="05000000000000000000" pitchFamily="2" charset="2"/>
              </a:rPr>
              <a:t>개의 패시브 스킬 중에서 </a:t>
            </a:r>
            <a:r>
              <a:rPr lang="en-US" altLang="ko-KR" u="sng" dirty="0" smtClean="0">
                <a:sym typeface="Wingdings" panose="05000000000000000000" pitchFamily="2" charset="2"/>
              </a:rPr>
              <a:t>2</a:t>
            </a:r>
            <a:r>
              <a:rPr lang="ko-KR" altLang="en-US" u="sng" dirty="0" smtClean="0">
                <a:sym typeface="Wingdings" panose="05000000000000000000" pitchFamily="2" charset="2"/>
              </a:rPr>
              <a:t>개의 액티브 스킬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u="sng" dirty="0" smtClean="0">
                <a:sym typeface="Wingdings" panose="05000000000000000000" pitchFamily="2" charset="2"/>
              </a:rPr>
              <a:t>1</a:t>
            </a:r>
            <a:r>
              <a:rPr lang="ko-KR" altLang="en-US" u="sng" dirty="0" smtClean="0">
                <a:sym typeface="Wingdings" panose="05000000000000000000" pitchFamily="2" charset="2"/>
              </a:rPr>
              <a:t>개의 패시브 스킬</a:t>
            </a:r>
            <a:r>
              <a:rPr lang="ko-KR" altLang="en-US" dirty="0" smtClean="0">
                <a:sym typeface="Wingdings" panose="05000000000000000000" pitchFamily="2" charset="2"/>
              </a:rPr>
              <a:t>을 선택하고 출정해야한다</a:t>
            </a:r>
            <a:r>
              <a:rPr lang="en-US" altLang="ko-KR" dirty="0" smtClean="0">
                <a:sym typeface="Wingdings" panose="05000000000000000000" pitchFamily="2" charset="2"/>
              </a:rPr>
              <a:t>.(</a:t>
            </a:r>
            <a:r>
              <a:rPr lang="ko-KR" altLang="en-US" dirty="0" smtClean="0">
                <a:sym typeface="Wingdings" panose="05000000000000000000" pitchFamily="2" charset="2"/>
              </a:rPr>
              <a:t>원정 도중 변경 불가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 smtClean="0"/>
              <a:t>모든 전투는 </a:t>
            </a:r>
            <a:r>
              <a:rPr lang="ko-KR" altLang="en-US" dirty="0" err="1" smtClean="0"/>
              <a:t>턴제</a:t>
            </a:r>
            <a:r>
              <a:rPr lang="ko-KR" altLang="en-US" dirty="0" smtClean="0"/>
              <a:t> 형식으로 진행되며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플레이어</a:t>
            </a:r>
            <a:r>
              <a:rPr lang="en-US" altLang="ko-KR" dirty="0" smtClean="0"/>
              <a:t>(</a:t>
            </a:r>
            <a:r>
              <a:rPr lang="ko-KR" altLang="en-US" dirty="0" smtClean="0"/>
              <a:t>영주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매턴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시작마다</a:t>
            </a:r>
            <a:r>
              <a:rPr lang="ko-KR" altLang="en-US" dirty="0" smtClean="0"/>
              <a:t> 각 캐릭터의 미래 행동을 예상해서 </a:t>
            </a:r>
            <a:r>
              <a:rPr lang="en-US" altLang="ko-KR" dirty="0" smtClean="0"/>
              <a:t>1</a:t>
            </a:r>
            <a:r>
              <a:rPr lang="ko-KR" altLang="en-US" dirty="0" err="1" smtClean="0"/>
              <a:t>턴마다의</a:t>
            </a:r>
            <a:r>
              <a:rPr lang="ko-KR" altLang="en-US" dirty="0" smtClean="0"/>
              <a:t> 계획을 설정해야한다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Ex) 1</a:t>
            </a:r>
            <a:r>
              <a:rPr lang="ko-KR" altLang="en-US" dirty="0" smtClean="0"/>
              <a:t>턴</a:t>
            </a:r>
            <a:r>
              <a:rPr lang="en-US" altLang="ko-KR" dirty="0" smtClean="0"/>
              <a:t>: 1</a:t>
            </a:r>
            <a:r>
              <a:rPr lang="ko-KR" altLang="en-US" dirty="0" smtClean="0"/>
              <a:t>열의 전사가 적 </a:t>
            </a:r>
            <a:r>
              <a:rPr lang="en-US" altLang="ko-KR" dirty="0" smtClean="0"/>
              <a:t>1</a:t>
            </a:r>
            <a:r>
              <a:rPr lang="ko-KR" altLang="en-US" dirty="0" smtClean="0"/>
              <a:t>열을 공격</a:t>
            </a:r>
            <a:r>
              <a:rPr lang="en-US" altLang="ko-KR" dirty="0" smtClean="0"/>
              <a:t>, 2</a:t>
            </a:r>
            <a:r>
              <a:rPr lang="ko-KR" altLang="en-US" dirty="0" smtClean="0"/>
              <a:t>열의 도적이 적 </a:t>
            </a:r>
            <a:r>
              <a:rPr lang="en-US" altLang="ko-KR" dirty="0" smtClean="0"/>
              <a:t>3</a:t>
            </a:r>
            <a:r>
              <a:rPr lang="ko-KR" altLang="en-US" dirty="0" smtClean="0"/>
              <a:t>열을 공격</a:t>
            </a:r>
            <a:endParaRPr lang="en-US" altLang="ko-KR" dirty="0"/>
          </a:p>
          <a:p>
            <a:pPr lvl="1"/>
            <a:r>
              <a:rPr lang="ko-KR" altLang="en-US" dirty="0"/>
              <a:t>턴 종료를 누르게 되면 플레이어의 예상과 적</a:t>
            </a:r>
            <a:r>
              <a:rPr lang="en-US" altLang="ko-KR" dirty="0"/>
              <a:t>(</a:t>
            </a:r>
            <a:r>
              <a:rPr lang="ko-KR" altLang="en-US" dirty="0"/>
              <a:t>컴퓨터</a:t>
            </a:r>
            <a:r>
              <a:rPr lang="en-US" altLang="ko-KR" dirty="0"/>
              <a:t>)</a:t>
            </a:r>
            <a:r>
              <a:rPr lang="ko-KR" altLang="en-US" dirty="0"/>
              <a:t>과의 예상으로 자동 시뮬레이션되면서 진행된다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공격 순서는 </a:t>
            </a:r>
            <a:r>
              <a:rPr lang="ko-KR" altLang="en-US" b="1" dirty="0" smtClean="0"/>
              <a:t>속도</a:t>
            </a:r>
            <a:r>
              <a:rPr lang="ko-KR" altLang="en-US" dirty="0" smtClean="0"/>
              <a:t> 능력치의 상대적 크기로 정해진다</a:t>
            </a:r>
            <a:r>
              <a:rPr lang="en-US" altLang="ko-KR" dirty="0" smtClean="0"/>
              <a:t>.)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960294" y="260648"/>
            <a:ext cx="12234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2400" spc="3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시스템</a:t>
            </a:r>
            <a:endParaRPr lang="ko-KR" altLang="en-US" sz="2400" spc="3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02739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7524" y="948690"/>
            <a:ext cx="856895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 smtClean="0">
                <a:sym typeface="Wingdings" panose="05000000000000000000" pitchFamily="2" charset="2"/>
              </a:rPr>
              <a:t>각 캐릭터의 </a:t>
            </a:r>
            <a:r>
              <a:rPr lang="en-US" altLang="ko-KR" dirty="0" smtClean="0">
                <a:sym typeface="Wingdings" panose="05000000000000000000" pitchFamily="2" charset="2"/>
              </a:rPr>
              <a:t>HP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en-US" altLang="ko-KR" dirty="0" smtClean="0">
                <a:sym typeface="Wingdings" panose="05000000000000000000" pitchFamily="2" charset="2"/>
              </a:rPr>
              <a:t>0</a:t>
            </a:r>
            <a:r>
              <a:rPr lang="ko-KR" altLang="en-US" dirty="0" smtClean="0">
                <a:sym typeface="Wingdings" panose="05000000000000000000" pitchFamily="2" charset="2"/>
              </a:rPr>
              <a:t>이 되어버리면 죽고 전투에서 제외된다</a:t>
            </a:r>
            <a:r>
              <a:rPr lang="en-US" altLang="ko-KR" dirty="0" smtClean="0">
                <a:sym typeface="Wingdings" panose="05000000000000000000" pitchFamily="2" charset="2"/>
              </a:rPr>
              <a:t>.(</a:t>
            </a:r>
            <a:r>
              <a:rPr lang="ko-KR" altLang="en-US" dirty="0" smtClean="0">
                <a:sym typeface="Wingdings" panose="05000000000000000000" pitchFamily="2" charset="2"/>
              </a:rPr>
              <a:t>몬스터와 아군 캐릭터 모두 둘 다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원정대의 캐릭터가 죽게 되면 남아있는 캐릭터들의 사기 수치가 저하된다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 smtClean="0">
                <a:sym typeface="Wingdings" panose="05000000000000000000" pitchFamily="2" charset="2"/>
              </a:rPr>
              <a:t>원정 도중에 회복 스킬로 </a:t>
            </a:r>
            <a:r>
              <a:rPr lang="en-US" altLang="ko-KR" dirty="0" smtClean="0">
                <a:sym typeface="Wingdings" panose="05000000000000000000" pitchFamily="2" charset="2"/>
              </a:rPr>
              <a:t>HP</a:t>
            </a:r>
            <a:r>
              <a:rPr lang="ko-KR" altLang="en-US" dirty="0" smtClean="0">
                <a:sym typeface="Wingdings" panose="05000000000000000000" pitchFamily="2" charset="2"/>
              </a:rPr>
              <a:t>회복이 가능하지만 </a:t>
            </a:r>
            <a:r>
              <a:rPr lang="en-US" altLang="ko-KR" dirty="0"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ym typeface="Wingdings" panose="05000000000000000000" pitchFamily="2" charset="2"/>
              </a:rPr>
              <a:t>0% </a:t>
            </a:r>
            <a:r>
              <a:rPr lang="ko-KR" altLang="en-US" dirty="0" smtClean="0">
                <a:sym typeface="Wingdings" panose="05000000000000000000" pitchFamily="2" charset="2"/>
              </a:rPr>
              <a:t>이하로 내려가면 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내상</a:t>
            </a:r>
            <a:r>
              <a:rPr lang="ko-KR" altLang="en-US" dirty="0" smtClean="0">
                <a:sym typeface="Wingdings" panose="05000000000000000000" pitchFamily="2" charset="2"/>
              </a:rPr>
              <a:t>이라는 </a:t>
            </a:r>
            <a:r>
              <a:rPr lang="ko-KR" altLang="en-US" dirty="0" err="1" smtClean="0">
                <a:sym typeface="Wingdings" panose="05000000000000000000" pitchFamily="2" charset="2"/>
              </a:rPr>
              <a:t>패널티가</a:t>
            </a:r>
            <a:r>
              <a:rPr lang="ko-KR" altLang="en-US" dirty="0" smtClean="0">
                <a:sym typeface="Wingdings" panose="05000000000000000000" pitchFamily="2" charset="2"/>
              </a:rPr>
              <a:t> 부여된다</a:t>
            </a:r>
            <a:r>
              <a:rPr lang="en-US" altLang="ko-KR" dirty="0" smtClean="0">
                <a:sym typeface="Wingdings" panose="05000000000000000000" pitchFamily="2" charset="2"/>
              </a:rPr>
              <a:t>. (10%</a:t>
            </a:r>
            <a:r>
              <a:rPr lang="ko-KR" altLang="en-US" dirty="0" smtClean="0">
                <a:sym typeface="Wingdings" panose="05000000000000000000" pitchFamily="2" charset="2"/>
              </a:rPr>
              <a:t>이하로 떨어지면 깊은 내상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내상은 </a:t>
            </a:r>
            <a:r>
              <a:rPr lang="en-US" altLang="ko-KR" dirty="0" smtClean="0">
                <a:sym typeface="Wingdings" panose="05000000000000000000" pitchFamily="2" charset="2"/>
              </a:rPr>
              <a:t>HP, </a:t>
            </a:r>
            <a:r>
              <a:rPr lang="ko-KR" altLang="en-US" dirty="0" err="1" smtClean="0">
                <a:sym typeface="Wingdings" panose="05000000000000000000" pitchFamily="2" charset="2"/>
              </a:rPr>
              <a:t>사기회복에</a:t>
            </a:r>
            <a:r>
              <a:rPr lang="ko-KR" altLang="en-US" dirty="0" smtClean="0">
                <a:sym typeface="Wingdings" panose="05000000000000000000" pitchFamily="2" charset="2"/>
              </a:rPr>
              <a:t> 관계없이 무조건 일정 날짜는 원정이 금지된다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 smtClean="0">
                <a:sym typeface="Wingdings" panose="05000000000000000000" pitchFamily="2" charset="2"/>
              </a:rPr>
              <a:t>회복 스킬 </a:t>
            </a:r>
            <a:r>
              <a:rPr lang="en-US" altLang="ko-KR" dirty="0" smtClean="0">
                <a:sym typeface="Wingdings" panose="05000000000000000000" pitchFamily="2" charset="2"/>
              </a:rPr>
              <a:t>(+ </a:t>
            </a:r>
            <a:r>
              <a:rPr lang="ko-KR" altLang="en-US" dirty="0" smtClean="0">
                <a:sym typeface="Wingdings" panose="05000000000000000000" pitchFamily="2" charset="2"/>
              </a:rPr>
              <a:t>범위 마법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의 경우는 매 </a:t>
            </a:r>
            <a:r>
              <a:rPr lang="ko-KR" altLang="en-US" dirty="0" err="1" smtClean="0">
                <a:sym typeface="Wingdings" panose="05000000000000000000" pitchFamily="2" charset="2"/>
              </a:rPr>
              <a:t>원정마다</a:t>
            </a:r>
            <a:r>
              <a:rPr lang="ko-KR" altLang="en-US" dirty="0" smtClean="0">
                <a:sym typeface="Wingdings" panose="05000000000000000000" pitchFamily="2" charset="2"/>
              </a:rPr>
              <a:t> 정해진 횟수만큼만 스킬을 사용할 수 있고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스킬 레벨에 따라 최대치가 늘어난다</a:t>
            </a:r>
            <a:r>
              <a:rPr lang="en-US" altLang="ko-KR" dirty="0" smtClean="0">
                <a:sym typeface="Wingdings" panose="05000000000000000000" pitchFamily="2" charset="2"/>
              </a:rPr>
              <a:t>.(</a:t>
            </a:r>
            <a:r>
              <a:rPr lang="ko-KR" altLang="en-US" dirty="0" err="1" smtClean="0">
                <a:sym typeface="Wingdings" panose="05000000000000000000" pitchFamily="2" charset="2"/>
              </a:rPr>
              <a:t>스톨링</a:t>
            </a:r>
            <a:r>
              <a:rPr lang="ko-KR" altLang="en-US" dirty="0" smtClean="0">
                <a:sym typeface="Wingdings" panose="05000000000000000000" pitchFamily="2" charset="2"/>
              </a:rPr>
              <a:t> 방지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 smtClean="0">
                <a:sym typeface="Wingdings" panose="05000000000000000000" pitchFamily="2" charset="2"/>
              </a:rPr>
              <a:t>사기 회복 스킬은 상당히 </a:t>
            </a:r>
            <a:r>
              <a:rPr lang="ko-KR" altLang="en-US" dirty="0" smtClean="0">
                <a:sym typeface="Wingdings" panose="05000000000000000000" pitchFamily="2" charset="2"/>
              </a:rPr>
              <a:t>고성능으로 </a:t>
            </a:r>
            <a:r>
              <a:rPr lang="ko-KR" altLang="en-US" dirty="0" err="1" smtClean="0">
                <a:sym typeface="Wingdings" panose="05000000000000000000" pitchFamily="2" charset="2"/>
              </a:rPr>
              <a:t>평가해야하고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스킬 역시 최대 사용 횟수가 </a:t>
            </a:r>
            <a:r>
              <a:rPr lang="ko-KR" altLang="en-US" dirty="0" err="1" smtClean="0">
                <a:sym typeface="Wingdings" panose="05000000000000000000" pitchFamily="2" charset="2"/>
              </a:rPr>
              <a:t>정해져있다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전투력 총합 시스템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 smtClean="0">
                <a:sym typeface="Wingdings" panose="05000000000000000000" pitchFamily="2" charset="2"/>
              </a:rPr>
              <a:t>전투 </a:t>
            </a:r>
            <a:r>
              <a:rPr lang="ko-KR" altLang="en-US" dirty="0" err="1" smtClean="0">
                <a:sym typeface="Wingdings" panose="05000000000000000000" pitchFamily="2" charset="2"/>
              </a:rPr>
              <a:t>조우시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적 무리와 아군 원정대의 총 전투력 합산을 비교하고 이에 따라서 버프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디버프를</a:t>
            </a:r>
            <a:r>
              <a:rPr lang="ko-KR" altLang="en-US" dirty="0" smtClean="0">
                <a:sym typeface="Wingdings" panose="05000000000000000000" pitchFamily="2" charset="2"/>
              </a:rPr>
              <a:t> 부여하는 시스템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960294" y="260648"/>
            <a:ext cx="12234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2400" spc="3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시스템</a:t>
            </a:r>
            <a:endParaRPr lang="ko-KR" altLang="en-US" sz="2400" spc="3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702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836712"/>
            <a:ext cx="856895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pPr lvl="0"/>
            <a:r>
              <a:rPr lang="en-US" altLang="ko-KR" dirty="0">
                <a:solidFill>
                  <a:prstClr val="black"/>
                </a:solidFill>
              </a:rPr>
              <a:t> -   </a:t>
            </a:r>
            <a:r>
              <a:rPr lang="en-US" altLang="ko-KR" sz="1200" dirty="0">
                <a:solidFill>
                  <a:prstClr val="black"/>
                </a:solidFill>
              </a:rPr>
              <a:t>(</a:t>
            </a:r>
            <a:r>
              <a:rPr lang="ko-KR" altLang="en-US" sz="1200" dirty="0">
                <a:solidFill>
                  <a:prstClr val="black"/>
                </a:solidFill>
              </a:rPr>
              <a:t>확실한 열세</a:t>
            </a:r>
            <a:r>
              <a:rPr lang="en-US" altLang="ko-KR" sz="1200" dirty="0">
                <a:solidFill>
                  <a:prstClr val="black"/>
                </a:solidFill>
              </a:rPr>
              <a:t>)        (</a:t>
            </a:r>
            <a:r>
              <a:rPr lang="ko-KR" altLang="en-US" sz="1200" dirty="0">
                <a:solidFill>
                  <a:prstClr val="black"/>
                </a:solidFill>
              </a:rPr>
              <a:t>열세</a:t>
            </a:r>
            <a:r>
              <a:rPr lang="en-US" altLang="ko-KR" sz="1200" dirty="0">
                <a:solidFill>
                  <a:prstClr val="black"/>
                </a:solidFill>
              </a:rPr>
              <a:t>)         (</a:t>
            </a:r>
            <a:r>
              <a:rPr lang="ko-KR" altLang="en-US" sz="1200" dirty="0">
                <a:solidFill>
                  <a:prstClr val="black"/>
                </a:solidFill>
              </a:rPr>
              <a:t>비교적 열세</a:t>
            </a:r>
            <a:r>
              <a:rPr lang="en-US" altLang="ko-KR" sz="1200" dirty="0">
                <a:solidFill>
                  <a:prstClr val="black"/>
                </a:solidFill>
              </a:rPr>
              <a:t>)	      (</a:t>
            </a:r>
            <a:r>
              <a:rPr lang="ko-KR" altLang="en-US" sz="1200" dirty="0">
                <a:solidFill>
                  <a:prstClr val="black"/>
                </a:solidFill>
              </a:rPr>
              <a:t>동등</a:t>
            </a:r>
            <a:r>
              <a:rPr lang="en-US" altLang="ko-KR" sz="1200" dirty="0">
                <a:solidFill>
                  <a:prstClr val="black"/>
                </a:solidFill>
              </a:rPr>
              <a:t>)     (</a:t>
            </a:r>
            <a:r>
              <a:rPr lang="ko-KR" altLang="en-US" sz="1200" dirty="0">
                <a:solidFill>
                  <a:prstClr val="black"/>
                </a:solidFill>
              </a:rPr>
              <a:t>비교적 우세</a:t>
            </a:r>
            <a:r>
              <a:rPr lang="en-US" altLang="ko-KR" sz="1200" dirty="0">
                <a:solidFill>
                  <a:prstClr val="black"/>
                </a:solidFill>
              </a:rPr>
              <a:t>)    (</a:t>
            </a:r>
            <a:r>
              <a:rPr lang="ko-KR" altLang="en-US" sz="1200" dirty="0">
                <a:solidFill>
                  <a:prstClr val="black"/>
                </a:solidFill>
              </a:rPr>
              <a:t>우세</a:t>
            </a:r>
            <a:r>
              <a:rPr lang="en-US" altLang="ko-KR" sz="1200" dirty="0">
                <a:solidFill>
                  <a:prstClr val="black"/>
                </a:solidFill>
              </a:rPr>
              <a:t>)     (</a:t>
            </a:r>
            <a:r>
              <a:rPr lang="ko-KR" altLang="en-US" sz="1200" dirty="0">
                <a:solidFill>
                  <a:prstClr val="black"/>
                </a:solidFill>
              </a:rPr>
              <a:t>확실한 우세</a:t>
            </a:r>
            <a:r>
              <a:rPr lang="en-US" altLang="ko-KR" sz="1200" dirty="0">
                <a:solidFill>
                  <a:prstClr val="black"/>
                </a:solidFill>
              </a:rPr>
              <a:t>)           </a:t>
            </a:r>
            <a:r>
              <a:rPr lang="en-US" altLang="ko-KR" dirty="0">
                <a:solidFill>
                  <a:prstClr val="black"/>
                </a:solidFill>
              </a:rPr>
              <a:t>+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우세</a:t>
            </a:r>
            <a:r>
              <a:rPr lang="en-US" altLang="ko-KR" dirty="0"/>
              <a:t>: </a:t>
            </a:r>
            <a:r>
              <a:rPr lang="ko-KR" altLang="en-US" dirty="0" err="1"/>
              <a:t>아군에겐</a:t>
            </a:r>
            <a:r>
              <a:rPr lang="ko-KR" altLang="en-US" dirty="0"/>
              <a:t> 버프</a:t>
            </a:r>
            <a:r>
              <a:rPr lang="en-US" altLang="ko-KR" dirty="0"/>
              <a:t>, </a:t>
            </a:r>
            <a:r>
              <a:rPr lang="ko-KR" altLang="en-US" dirty="0" err="1"/>
              <a:t>적군에겐</a:t>
            </a:r>
            <a:r>
              <a:rPr lang="ko-KR" altLang="en-US" dirty="0"/>
              <a:t> </a:t>
            </a:r>
            <a:r>
              <a:rPr lang="ko-KR" altLang="en-US" dirty="0" err="1"/>
              <a:t>디버프</a:t>
            </a:r>
            <a:r>
              <a:rPr lang="en-US" altLang="ko-KR" dirty="0"/>
              <a:t> </a:t>
            </a:r>
            <a:r>
              <a:rPr lang="ko-KR" altLang="en-US" dirty="0"/>
              <a:t>부여</a:t>
            </a:r>
            <a:endParaRPr lang="en-US" altLang="ko-KR" dirty="0"/>
          </a:p>
          <a:p>
            <a:r>
              <a:rPr lang="ko-KR" altLang="en-US" dirty="0"/>
              <a:t>열세</a:t>
            </a:r>
            <a:r>
              <a:rPr lang="en-US" altLang="ko-KR" dirty="0"/>
              <a:t>: </a:t>
            </a:r>
            <a:r>
              <a:rPr lang="ko-KR" altLang="en-US" dirty="0" err="1"/>
              <a:t>적군에겐</a:t>
            </a:r>
            <a:r>
              <a:rPr lang="ko-KR" altLang="en-US" dirty="0"/>
              <a:t> 버프</a:t>
            </a:r>
            <a:r>
              <a:rPr lang="en-US" altLang="ko-KR" dirty="0"/>
              <a:t>, </a:t>
            </a:r>
            <a:r>
              <a:rPr lang="ko-KR" altLang="en-US" dirty="0" err="1"/>
              <a:t>아군에겐</a:t>
            </a:r>
            <a:r>
              <a:rPr lang="ko-KR" altLang="en-US" dirty="0"/>
              <a:t> </a:t>
            </a:r>
            <a:r>
              <a:rPr lang="ko-KR" altLang="en-US" dirty="0" err="1"/>
              <a:t>디버프</a:t>
            </a:r>
            <a:r>
              <a:rPr lang="ko-KR" altLang="en-US" dirty="0"/>
              <a:t> 부여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전투력 총합 시스템으로 인한 기대 효과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 smtClean="0">
                <a:sym typeface="Wingdings" panose="05000000000000000000" pitchFamily="2" charset="2"/>
              </a:rPr>
              <a:t>장점 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전투의 양상 자체를 양 </a:t>
            </a:r>
            <a:r>
              <a:rPr lang="ko-KR" altLang="en-US" dirty="0" err="1" smtClean="0">
                <a:sym typeface="Wingdings" panose="05000000000000000000" pitchFamily="2" charset="2"/>
              </a:rPr>
              <a:t>끝단으로</a:t>
            </a:r>
            <a:r>
              <a:rPr lang="ko-KR" altLang="en-US" dirty="0" smtClean="0">
                <a:sym typeface="Wingdings" panose="05000000000000000000" pitchFamily="2" charset="2"/>
              </a:rPr>
              <a:t> 만든다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완전 쉽거나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정말로 어렵거나 극단적인 차이를 유도하게 된다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이를 통해서 플레이어를 방심시키거나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성장 구간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노가다 구간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을 조절할 수 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즉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난이도에 대한 유동적인 조절 및 전투 결과에 대한 예측이 비교적 쉬워진다</a:t>
            </a:r>
            <a:r>
              <a:rPr lang="en-US" altLang="ko-KR" dirty="0" smtClean="0">
                <a:sym typeface="Wingdings" panose="05000000000000000000" pitchFamily="2" charset="2"/>
              </a:rPr>
              <a:t>.(</a:t>
            </a:r>
            <a:r>
              <a:rPr lang="ko-KR" altLang="en-US" dirty="0" smtClean="0">
                <a:sym typeface="Wingdings" panose="05000000000000000000" pitchFamily="2" charset="2"/>
              </a:rPr>
              <a:t>개발 입장에선 훨씬 수월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 smtClean="0">
                <a:sym typeface="Wingdings" panose="05000000000000000000" pitchFamily="2" charset="2"/>
              </a:rPr>
              <a:t>단점 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플레이어가 예상 가능한 범위를 넘어서서 의도치 않은 스트레스를 유발할 수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각 구간마다 강제 성장이 강요되고 정체 구간 역시 따로 신경을 써야한다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960294" y="260648"/>
            <a:ext cx="12234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2400" spc="3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시스템</a:t>
            </a:r>
            <a:endParaRPr lang="ko-KR" altLang="en-US" sz="2400" spc="3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755576" y="1196752"/>
            <a:ext cx="756084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78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1052736"/>
            <a:ext cx="85689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가상 전투 시나리오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960294" y="260648"/>
            <a:ext cx="12234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2400" spc="3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시스템</a:t>
            </a:r>
            <a:endParaRPr lang="ko-KR" altLang="en-US" sz="2400" spc="3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78" y="1606213"/>
            <a:ext cx="8616844" cy="48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87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466126" y="3197919"/>
            <a:ext cx="4194106" cy="6631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66126" y="3161908"/>
            <a:ext cx="4194106" cy="4572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75900" y="2924944"/>
            <a:ext cx="4392488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3200" b="1" spc="300" dirty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개요 및 스토리</a:t>
            </a:r>
            <a:endParaRPr lang="en-US" altLang="ko-KR" sz="3200" b="1" spc="300" dirty="0">
              <a:solidFill>
                <a:schemeClr val="bg1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8983" y="1553631"/>
            <a:ext cx="3456384" cy="1911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7200" b="1" spc="300" dirty="0" smtClean="0">
                <a:solidFill>
                  <a:srgbClr val="28517A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1</a:t>
            </a:r>
            <a:endParaRPr lang="ko-KR" altLang="en-US" sz="7200" b="1" spc="300" dirty="0" smtClean="0">
              <a:solidFill>
                <a:srgbClr val="28517A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969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39752" y="1052736"/>
            <a:ext cx="648071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턴 시작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아군 파티 두번째 열에서만 공격할 수 있는 공격으로 적 파티 두번째 몬스터를 공격하라고 지시함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턴 시뮬레이션</a:t>
            </a:r>
            <a:r>
              <a:rPr lang="en-US" altLang="ko-KR" dirty="0" smtClean="0"/>
              <a:t>(</a:t>
            </a:r>
            <a:r>
              <a:rPr lang="ko-KR" altLang="en-US" dirty="0" smtClean="0"/>
              <a:t>도전 전 순서</a:t>
            </a:r>
            <a:r>
              <a:rPr lang="en-US" altLang="ko-KR" dirty="0" smtClean="0"/>
              <a:t>): </a:t>
            </a:r>
            <a:r>
              <a:rPr lang="ko-KR" altLang="en-US" dirty="0" smtClean="0"/>
              <a:t>적 몬스터가 해당 캐릭터보다 먼저 공격 순서를 획득하고</a:t>
            </a:r>
            <a:r>
              <a:rPr lang="en-US" altLang="ko-KR" dirty="0" smtClean="0"/>
              <a:t>(</a:t>
            </a:r>
            <a:r>
              <a:rPr lang="ko-KR" altLang="en-US" dirty="0" smtClean="0"/>
              <a:t>속도 </a:t>
            </a:r>
            <a:r>
              <a:rPr lang="ko-KR" altLang="en-US" dirty="0" err="1" smtClean="0"/>
              <a:t>능력치가</a:t>
            </a:r>
            <a:r>
              <a:rPr lang="ko-KR" altLang="en-US" dirty="0" smtClean="0"/>
              <a:t> 더 높음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도적 캐릭터를 아군 파티의 가장 </a:t>
            </a:r>
            <a:r>
              <a:rPr lang="ko-KR" altLang="en-US" dirty="0" err="1" smtClean="0"/>
              <a:t>뒷열로</a:t>
            </a:r>
            <a:r>
              <a:rPr lang="ko-KR" altLang="en-US" dirty="0" smtClean="0"/>
              <a:t> 밀어버리는 스킬이 성공함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/>
              <a:t>1</a:t>
            </a:r>
            <a:r>
              <a:rPr lang="ko-KR" altLang="en-US" dirty="0"/>
              <a:t>턴 시뮬레이션</a:t>
            </a:r>
            <a:r>
              <a:rPr lang="en-US" altLang="ko-KR" dirty="0"/>
              <a:t>(</a:t>
            </a:r>
            <a:r>
              <a:rPr lang="ko-KR" altLang="en-US" dirty="0"/>
              <a:t>도전 </a:t>
            </a:r>
            <a:r>
              <a:rPr lang="ko-KR" altLang="en-US" dirty="0" smtClean="0"/>
              <a:t>순서</a:t>
            </a:r>
            <a:r>
              <a:rPr lang="en-US" altLang="ko-KR" dirty="0" smtClean="0"/>
              <a:t>): </a:t>
            </a:r>
            <a:r>
              <a:rPr lang="ko-KR" altLang="en-US" dirty="0" smtClean="0"/>
              <a:t>아군 </a:t>
            </a:r>
            <a:r>
              <a:rPr lang="en-US" altLang="ko-KR" dirty="0" smtClean="0"/>
              <a:t>2</a:t>
            </a:r>
            <a:r>
              <a:rPr lang="ko-KR" altLang="en-US" dirty="0" smtClean="0"/>
              <a:t>열에서만 공격 가능한 스킬을 지시했지만 현재 아군의 가장 후미로 밀려났음으로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스킬 사용이 불가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스스로 판단해서 행동한다는 설정으로 일정 수치의 </a:t>
            </a:r>
            <a:r>
              <a:rPr lang="ko-KR" altLang="en-US" dirty="0" err="1" smtClean="0">
                <a:sym typeface="Wingdings" panose="05000000000000000000" pitchFamily="2" charset="2"/>
              </a:rPr>
              <a:t>패널티를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부여받고</a:t>
            </a:r>
            <a:r>
              <a:rPr lang="ko-KR" altLang="en-US" dirty="0" smtClean="0">
                <a:sym typeface="Wingdings" panose="05000000000000000000" pitchFamily="2" charset="2"/>
              </a:rPr>
              <a:t> 랜덤 스킬을 사용함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/>
              <a:t>1</a:t>
            </a:r>
            <a:r>
              <a:rPr lang="ko-KR" altLang="en-US" dirty="0"/>
              <a:t>턴 시뮬레이션</a:t>
            </a:r>
            <a:r>
              <a:rPr lang="en-US" altLang="ko-KR" dirty="0"/>
              <a:t>(</a:t>
            </a:r>
            <a:r>
              <a:rPr lang="ko-KR" altLang="en-US" dirty="0"/>
              <a:t>도전 </a:t>
            </a:r>
            <a:r>
              <a:rPr lang="ko-KR" altLang="en-US" dirty="0" smtClean="0"/>
              <a:t>순서 종료</a:t>
            </a:r>
            <a:r>
              <a:rPr lang="en-US" altLang="ko-KR" dirty="0" smtClean="0"/>
              <a:t>): </a:t>
            </a:r>
            <a:r>
              <a:rPr lang="ko-KR" altLang="en-US" dirty="0" smtClean="0"/>
              <a:t>다른 캐릭터들의 순서 진행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턴 종료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턴 시작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960294" y="260648"/>
            <a:ext cx="12234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2400" spc="3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시스템</a:t>
            </a:r>
            <a:endParaRPr lang="ko-KR" altLang="en-US" sz="2400" spc="3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052736"/>
            <a:ext cx="1622398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0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908720"/>
            <a:ext cx="84969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내정 시스템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960294" y="260648"/>
            <a:ext cx="12234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2400" spc="3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시스템</a:t>
            </a:r>
            <a:endParaRPr lang="ko-KR" altLang="en-US" sz="2400" spc="3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56792"/>
            <a:ext cx="7776864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8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1124744"/>
            <a:ext cx="849694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각 건물마다 클릭하여 상호 작용하는 방식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각 건물마다 일정 자원을 소모하여 업그레이드 가능함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업그레이드 할 때마다 건물의 디자인이 더 깔끔해지고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화려 해짐</a:t>
            </a:r>
            <a:r>
              <a:rPr lang="en-US" altLang="ko-KR" dirty="0" smtClean="0"/>
              <a:t>.(</a:t>
            </a:r>
            <a:r>
              <a:rPr lang="ko-KR" altLang="en-US" dirty="0" smtClean="0"/>
              <a:t>현재 각 건물마다 최대 총 </a:t>
            </a:r>
            <a:r>
              <a:rPr lang="en-US" altLang="ko-KR" dirty="0" smtClean="0"/>
              <a:t>3</a:t>
            </a:r>
            <a:r>
              <a:rPr lang="ko-KR" altLang="en-US" dirty="0" smtClean="0"/>
              <a:t>단계 구상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각 건물마다 고유의 능력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특성이 존재함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대장간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영웅의 장비를 업그레이드해준다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장비는 </a:t>
            </a:r>
            <a:r>
              <a:rPr lang="ko-KR" altLang="en-US" dirty="0" err="1" smtClean="0"/>
              <a:t>방어구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무기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투구 등으로 따로 나눠지지 않고 그냥 해당 영웅의 장비로 통일화 취급한다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훈련소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영웅이 새로운 스킬을 배우고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 배운 스킬의 레벨을 올릴 수 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err="1" smtClean="0"/>
              <a:t>영주저택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외교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이벤트 확인 등에 대한 관리가 가능하다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길드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새로운 영웅을 모집하고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의뢰에 대한 수주 및 완료가 가능하다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숙소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영웅의 사기 및 </a:t>
            </a:r>
            <a:r>
              <a:rPr lang="en-US" altLang="ko-KR" dirty="0" smtClean="0"/>
              <a:t>HP </a:t>
            </a:r>
            <a:r>
              <a:rPr lang="ko-KR" altLang="en-US" dirty="0" smtClean="0"/>
              <a:t>회복에 관여한다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err="1" smtClean="0"/>
              <a:t>첩보센터</a:t>
            </a:r>
            <a:r>
              <a:rPr lang="en-US" altLang="ko-KR" dirty="0" smtClean="0"/>
              <a:t>: </a:t>
            </a:r>
            <a:r>
              <a:rPr lang="ko-KR" altLang="en-US" dirty="0" smtClean="0"/>
              <a:t>첩보활동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왕국군과의</a:t>
            </a:r>
            <a:r>
              <a:rPr lang="ko-KR" altLang="en-US" dirty="0" smtClean="0"/>
              <a:t> 상호 작용에 대한 기능을 전담한다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시장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모든 건물의 건설 비용을 줄여준다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효율성 건물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960294" y="260648"/>
            <a:ext cx="12234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2400" spc="3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시스템</a:t>
            </a:r>
            <a:endParaRPr lang="ko-KR" altLang="en-US" sz="2400" spc="3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486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7514" y="1052736"/>
            <a:ext cx="874897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 </a:t>
            </a:r>
            <a:r>
              <a:rPr lang="en-US" altLang="ko-KR" dirty="0"/>
              <a:t>NPC </a:t>
            </a:r>
            <a:r>
              <a:rPr lang="ko-KR" altLang="en-US" dirty="0"/>
              <a:t>시스템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관리 </a:t>
            </a:r>
            <a:r>
              <a:rPr lang="en-US" altLang="ko-KR" dirty="0"/>
              <a:t>NPC</a:t>
            </a:r>
            <a:r>
              <a:rPr lang="ko-KR" altLang="en-US" dirty="0"/>
              <a:t>의 고용 </a:t>
            </a:r>
            <a:r>
              <a:rPr lang="en-US" altLang="ko-KR" dirty="0"/>
              <a:t>: </a:t>
            </a:r>
            <a:r>
              <a:rPr lang="ko-KR" altLang="en-US" dirty="0"/>
              <a:t>충성도가 </a:t>
            </a:r>
            <a:r>
              <a:rPr lang="en-US" altLang="ko-KR" dirty="0"/>
              <a:t>100</a:t>
            </a:r>
            <a:r>
              <a:rPr lang="ko-KR" altLang="en-US" dirty="0"/>
              <a:t>이상</a:t>
            </a:r>
            <a:r>
              <a:rPr lang="en-US" altLang="ko-KR" dirty="0"/>
              <a:t>(</a:t>
            </a:r>
            <a:r>
              <a:rPr lang="ko-KR" altLang="en-US" dirty="0"/>
              <a:t>신뢰</a:t>
            </a:r>
            <a:r>
              <a:rPr lang="en-US" altLang="ko-KR" dirty="0"/>
              <a:t>)</a:t>
            </a:r>
            <a:r>
              <a:rPr lang="ko-KR" altLang="en-US" dirty="0"/>
              <a:t>의 캐릭터라면 누구나 관리 </a:t>
            </a:r>
            <a:r>
              <a:rPr lang="en-US" altLang="ko-KR" dirty="0"/>
              <a:t>NPC</a:t>
            </a:r>
            <a:r>
              <a:rPr lang="ko-KR" altLang="en-US" dirty="0"/>
              <a:t>로 고용이 가능하다</a:t>
            </a:r>
            <a:r>
              <a:rPr lang="en-US" altLang="ko-KR" dirty="0"/>
              <a:t>. </a:t>
            </a:r>
            <a:r>
              <a:rPr lang="ko-KR" altLang="en-US" dirty="0"/>
              <a:t>관리 </a:t>
            </a:r>
            <a:r>
              <a:rPr lang="en-US" altLang="ko-KR" dirty="0"/>
              <a:t>NPC</a:t>
            </a:r>
            <a:r>
              <a:rPr lang="ko-KR" altLang="en-US" dirty="0"/>
              <a:t>는 전투에 참여하지 않으며 고용되는 순간부터 서서히 경험치를 얻는다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행정관</a:t>
            </a:r>
            <a:r>
              <a:rPr lang="en-US" altLang="ko-KR" dirty="0"/>
              <a:t>(</a:t>
            </a:r>
            <a:r>
              <a:rPr lang="ko-KR" altLang="en-US" dirty="0"/>
              <a:t>비서</a:t>
            </a:r>
            <a:r>
              <a:rPr lang="en-US" altLang="ko-KR" dirty="0"/>
              <a:t>): </a:t>
            </a:r>
            <a:r>
              <a:rPr lang="ko-KR" altLang="en-US" dirty="0"/>
              <a:t>행정 수치에 영향 받음</a:t>
            </a:r>
            <a:endParaRPr lang="en-US" altLang="ko-KR" dirty="0"/>
          </a:p>
          <a:p>
            <a:r>
              <a:rPr lang="ko-KR" altLang="en-US" dirty="0" err="1"/>
              <a:t>첩보관</a:t>
            </a:r>
            <a:r>
              <a:rPr lang="en-US" altLang="ko-KR" dirty="0"/>
              <a:t>: </a:t>
            </a:r>
            <a:r>
              <a:rPr lang="ko-KR" altLang="en-US" dirty="0"/>
              <a:t>첩보 수치에 영향 받음</a:t>
            </a:r>
            <a:endParaRPr lang="en-US" altLang="ko-KR" dirty="0"/>
          </a:p>
          <a:p>
            <a:r>
              <a:rPr lang="ko-KR" altLang="en-US" dirty="0" err="1"/>
              <a:t>원정관</a:t>
            </a:r>
            <a:r>
              <a:rPr lang="en-US" altLang="ko-KR" dirty="0"/>
              <a:t>: </a:t>
            </a:r>
            <a:r>
              <a:rPr lang="ko-KR" altLang="en-US" dirty="0"/>
              <a:t>경험 수치에 영향 받음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주급과 유지비 시스템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내정 </a:t>
            </a:r>
            <a:r>
              <a:rPr lang="en-US" altLang="ko-KR" dirty="0" smtClean="0"/>
              <a:t>NPC</a:t>
            </a:r>
            <a:r>
              <a:rPr lang="ko-KR" altLang="en-US" dirty="0" smtClean="0"/>
              <a:t>는 주급을 받으며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주마다 영지의 유지비와 </a:t>
            </a:r>
            <a:r>
              <a:rPr lang="ko-KR" altLang="en-US" dirty="0" err="1" smtClean="0"/>
              <a:t>고용비가</a:t>
            </a:r>
            <a:r>
              <a:rPr lang="ko-KR" altLang="en-US" dirty="0" smtClean="0"/>
              <a:t> 정산된다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원정대에 참여하게 되는 용병은 오로지 원정에 참여할 때에만 </a:t>
            </a:r>
            <a:r>
              <a:rPr lang="ko-KR" altLang="en-US" dirty="0" err="1" smtClean="0"/>
              <a:t>고용비가</a:t>
            </a:r>
            <a:r>
              <a:rPr lang="ko-KR" altLang="en-US" dirty="0" smtClean="0"/>
              <a:t> 지불된다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원정대 </a:t>
            </a:r>
            <a:r>
              <a:rPr lang="ko-KR" altLang="en-US" dirty="0" err="1" smtClean="0"/>
              <a:t>출정시마다</a:t>
            </a:r>
            <a:r>
              <a:rPr lang="ko-KR" altLang="en-US" dirty="0" smtClean="0"/>
              <a:t> 해당 용병이 요구하는 비용을 지불해야한다</a:t>
            </a:r>
            <a:r>
              <a:rPr lang="en-US" altLang="ko-KR" dirty="0" smtClean="0"/>
              <a:t>.)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충성도에</a:t>
            </a:r>
            <a:r>
              <a:rPr lang="ko-KR" altLang="en-US" dirty="0" smtClean="0"/>
              <a:t> 따라서 모든 </a:t>
            </a:r>
            <a:r>
              <a:rPr lang="en-US" altLang="ko-KR" dirty="0" smtClean="0"/>
              <a:t>NPC</a:t>
            </a:r>
            <a:r>
              <a:rPr lang="ko-KR" altLang="en-US" dirty="0" smtClean="0"/>
              <a:t>의</a:t>
            </a:r>
            <a:r>
              <a:rPr lang="ko-KR" altLang="en-US" dirty="0" smtClean="0"/>
              <a:t> 비용이 달라진다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960294" y="260648"/>
            <a:ext cx="12234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2400" spc="3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시스템</a:t>
            </a:r>
            <a:endParaRPr lang="ko-KR" altLang="en-US" sz="2400" spc="3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6945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960294" y="260648"/>
            <a:ext cx="12234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2400" spc="3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시스템</a:t>
            </a:r>
            <a:endParaRPr lang="ko-KR" altLang="en-US" sz="2400" spc="3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908720"/>
            <a:ext cx="849694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후보 시스템들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/>
              <a:t>특성</a:t>
            </a:r>
            <a:r>
              <a:rPr lang="en-US" altLang="ko-KR" dirty="0"/>
              <a:t>, </a:t>
            </a:r>
            <a:r>
              <a:rPr lang="ko-KR" altLang="en-US" dirty="0"/>
              <a:t>기벽 시스템</a:t>
            </a:r>
            <a:endParaRPr lang="en-US" altLang="ko-KR" dirty="0"/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영웅에게 주어지는 특성으로서 </a:t>
            </a:r>
            <a:r>
              <a:rPr lang="ko-KR" altLang="en-US" dirty="0" err="1">
                <a:sym typeface="Wingdings" panose="05000000000000000000" pitchFamily="2" charset="2"/>
              </a:rPr>
              <a:t>다키스트</a:t>
            </a:r>
            <a:r>
              <a:rPr lang="ko-KR" altLang="en-US" dirty="0">
                <a:sym typeface="Wingdings" panose="05000000000000000000" pitchFamily="2" charset="2"/>
              </a:rPr>
              <a:t> 던전의 기벽 시스템과 비슷하다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부정적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긍정적 특성이 존재하며 영웅의 </a:t>
            </a:r>
            <a:r>
              <a:rPr lang="ko-KR" altLang="en-US" dirty="0" err="1">
                <a:sym typeface="Wingdings" panose="05000000000000000000" pitchFamily="2" charset="2"/>
              </a:rPr>
              <a:t>능력치나</a:t>
            </a:r>
            <a:r>
              <a:rPr lang="ko-KR" altLang="en-US" dirty="0">
                <a:sym typeface="Wingdings" panose="05000000000000000000" pitchFamily="2" charset="2"/>
              </a:rPr>
              <a:t> 행동에 직접적으로 영향을 준다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EX) 	</a:t>
            </a:r>
            <a:r>
              <a:rPr lang="ko-KR" altLang="en-US" dirty="0">
                <a:sym typeface="Wingdings" panose="05000000000000000000" pitchFamily="2" charset="2"/>
              </a:rPr>
              <a:t>명사수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정확도 </a:t>
            </a:r>
            <a:r>
              <a:rPr lang="ko-KR" altLang="en-US" dirty="0" err="1">
                <a:sym typeface="Wingdings" panose="05000000000000000000" pitchFamily="2" charset="2"/>
              </a:rPr>
              <a:t>스탯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10% </a:t>
            </a:r>
            <a:r>
              <a:rPr lang="ko-KR" altLang="en-US" dirty="0">
                <a:sym typeface="Wingdings" panose="05000000000000000000" pitchFamily="2" charset="2"/>
              </a:rPr>
              <a:t>상승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	</a:t>
            </a:r>
            <a:r>
              <a:rPr lang="ko-KR" altLang="en-US" dirty="0" err="1">
                <a:sym typeface="Wingdings" panose="05000000000000000000" pitchFamily="2" charset="2"/>
              </a:rPr>
              <a:t>전투광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공격력 상승 및 방어력 감소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	</a:t>
            </a:r>
            <a:r>
              <a:rPr lang="ko-KR" altLang="en-US" dirty="0">
                <a:sym typeface="Wingdings" panose="05000000000000000000" pitchFamily="2" charset="2"/>
              </a:rPr>
              <a:t>분노조절장애자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공격력 상승 및 아군 사기 감소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	</a:t>
            </a:r>
            <a:r>
              <a:rPr lang="ko-KR" altLang="en-US" dirty="0" err="1">
                <a:sym typeface="Wingdings" panose="05000000000000000000" pitchFamily="2" charset="2"/>
              </a:rPr>
              <a:t>인격파탄자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아군 사기 지속적 감소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용병의 등급 시스템 </a:t>
            </a:r>
            <a:r>
              <a:rPr lang="en-US" altLang="ko-KR" dirty="0"/>
              <a:t>– </a:t>
            </a:r>
            <a:r>
              <a:rPr lang="ko-KR" altLang="en-US" dirty="0" err="1"/>
              <a:t>용병마다</a:t>
            </a:r>
            <a:r>
              <a:rPr lang="ko-KR" altLang="en-US" dirty="0"/>
              <a:t> 등급이 </a:t>
            </a:r>
            <a:r>
              <a:rPr lang="ko-KR" altLang="en-US" dirty="0" err="1"/>
              <a:t>랜덤적으로</a:t>
            </a:r>
            <a:r>
              <a:rPr lang="ko-KR" altLang="en-US" dirty="0"/>
              <a:t> 정해져서 최초 부여되는 총합 </a:t>
            </a:r>
            <a:r>
              <a:rPr lang="ko-KR" altLang="en-US" dirty="0" smtClean="0"/>
              <a:t>수치 및 특성에 </a:t>
            </a:r>
            <a:r>
              <a:rPr lang="ko-KR" altLang="en-US" dirty="0"/>
              <a:t>차별화를 두는 시스템</a:t>
            </a:r>
            <a:r>
              <a:rPr lang="en-US" altLang="ko-KR" dirty="0"/>
              <a:t>. (</a:t>
            </a:r>
            <a:r>
              <a:rPr lang="ko-KR" altLang="en-US" dirty="0"/>
              <a:t>아직 </a:t>
            </a:r>
            <a:r>
              <a:rPr lang="ko-KR" altLang="en-US" dirty="0" err="1"/>
              <a:t>고려중</a:t>
            </a:r>
            <a:r>
              <a:rPr lang="en-US" altLang="ko-KR" dirty="0"/>
              <a:t>)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0135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908720"/>
            <a:ext cx="84969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후보 시스템들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혐오도 시스템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ko-KR" altLang="en-US" dirty="0" err="1" smtClean="0"/>
              <a:t>이종족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혐오도에</a:t>
            </a:r>
            <a:r>
              <a:rPr lang="ko-KR" altLang="en-US" dirty="0" smtClean="0"/>
              <a:t> 따라 영지의 정책이 정해진다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플레이어의 주요 이벤트에 대한 선택에 주요한 영향을 받으며 각 타이틀에 따라서 고용 중인 용병들에게 버프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디버프가</a:t>
            </a:r>
            <a:r>
              <a:rPr lang="ko-KR" altLang="en-US" dirty="0" smtClean="0"/>
              <a:t> 부여될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인간 혐오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개방주의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평등주의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배타주의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이종족</a:t>
            </a:r>
            <a:r>
              <a:rPr lang="ko-KR" altLang="en-US" dirty="0" smtClean="0"/>
              <a:t> </a:t>
            </a:r>
            <a:r>
              <a:rPr lang="ko-KR" altLang="en-US" dirty="0" smtClean="0"/>
              <a:t>혐오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960294" y="260648"/>
            <a:ext cx="12234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2400" spc="3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시스템</a:t>
            </a:r>
            <a:endParaRPr lang="ko-KR" altLang="en-US" sz="2400" spc="3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08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960294" y="260648"/>
            <a:ext cx="12234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2400" spc="3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시스템</a:t>
            </a:r>
            <a:endParaRPr lang="ko-KR" altLang="en-US" sz="2400" spc="3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908720"/>
            <a:ext cx="84969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후보 시스템들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성물</a:t>
            </a:r>
            <a:r>
              <a:rPr lang="ko-KR" altLang="en-US" dirty="0" smtClean="0"/>
              <a:t> 시스템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특수한 연계 퀘스트 혹은 중간 보스를 잡아서 획득이 가능하며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</a:t>
            </a:r>
            <a:r>
              <a:rPr lang="ko-KR" altLang="en-US" dirty="0" err="1" smtClean="0"/>
              <a:t>성물을</a:t>
            </a:r>
            <a:r>
              <a:rPr lang="ko-KR" altLang="en-US" dirty="0" smtClean="0"/>
              <a:t> 사용하려면 영지 내에서 별도의 </a:t>
            </a:r>
            <a:r>
              <a:rPr lang="ko-KR" altLang="en-US" dirty="0" err="1" smtClean="0"/>
              <a:t>거치대를</a:t>
            </a:r>
            <a:r>
              <a:rPr lang="ko-KR" altLang="en-US" dirty="0" smtClean="0"/>
              <a:t> 설치해야한다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성물의</a:t>
            </a:r>
            <a:r>
              <a:rPr lang="ko-KR" altLang="en-US" dirty="0" smtClean="0"/>
              <a:t> 효과는 매우 강력하지만 그 만큼의 부작용이 동시에 적용된다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EX) </a:t>
            </a:r>
            <a:r>
              <a:rPr lang="ko-KR" altLang="en-US" dirty="0" err="1" smtClean="0"/>
              <a:t>성물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‘A’ </a:t>
            </a:r>
            <a:r>
              <a:rPr lang="ko-KR" altLang="en-US" dirty="0" err="1" smtClean="0"/>
              <a:t>거치대</a:t>
            </a:r>
            <a:r>
              <a:rPr lang="ko-KR" altLang="en-US" dirty="0" smtClean="0"/>
              <a:t> 건설 비용 </a:t>
            </a:r>
            <a:r>
              <a:rPr lang="en-US" altLang="ko-KR" dirty="0" smtClean="0">
                <a:sym typeface="Wingdings" panose="05000000000000000000" pitchFamily="2" charset="2"/>
              </a:rPr>
              <a:t> 1</a:t>
            </a:r>
            <a:r>
              <a:rPr lang="ko-KR" altLang="en-US" dirty="0" smtClean="0">
                <a:sym typeface="Wingdings" panose="05000000000000000000" pitchFamily="2" charset="2"/>
              </a:rPr>
              <a:t>만 골드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	</a:t>
            </a:r>
            <a:r>
              <a:rPr lang="ko-KR" altLang="en-US" dirty="0" smtClean="0">
                <a:sym typeface="Wingdings" panose="05000000000000000000" pitchFamily="2" charset="2"/>
              </a:rPr>
              <a:t>모든 아군 공격력 </a:t>
            </a:r>
            <a:r>
              <a:rPr lang="en-US" altLang="ko-KR" dirty="0" smtClean="0">
                <a:sym typeface="Wingdings" panose="05000000000000000000" pitchFamily="2" charset="2"/>
              </a:rPr>
              <a:t>40% </a:t>
            </a:r>
            <a:r>
              <a:rPr lang="ko-KR" altLang="en-US" dirty="0" smtClean="0">
                <a:sym typeface="Wingdings" panose="05000000000000000000" pitchFamily="2" charset="2"/>
              </a:rPr>
              <a:t>상승 하지만 방어력 역시 </a:t>
            </a:r>
            <a:r>
              <a:rPr lang="en-US" altLang="ko-KR" dirty="0" smtClean="0">
                <a:sym typeface="Wingdings" panose="05000000000000000000" pitchFamily="2" charset="2"/>
              </a:rPr>
              <a:t>40% </a:t>
            </a:r>
            <a:r>
              <a:rPr lang="ko-KR" altLang="en-US" dirty="0" smtClean="0">
                <a:sym typeface="Wingdings" panose="05000000000000000000" pitchFamily="2" charset="2"/>
              </a:rPr>
              <a:t>감소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 smtClean="0">
                <a:sym typeface="Wingdings" panose="05000000000000000000" pitchFamily="2" charset="2"/>
              </a:rPr>
              <a:t>유저가 </a:t>
            </a:r>
            <a:r>
              <a:rPr lang="ko-KR" altLang="en-US" dirty="0" smtClean="0">
                <a:sym typeface="Wingdings" panose="05000000000000000000" pitchFamily="2" charset="2"/>
              </a:rPr>
              <a:t>하이 리스크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하이 리턴 방식을 전략적으로 취하고 싶을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사용하라는 의도로 제작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7701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908720"/>
            <a:ext cx="8496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탐험 시스템 </a:t>
            </a:r>
            <a:r>
              <a:rPr lang="en-US" altLang="ko-KR" dirty="0" smtClean="0"/>
              <a:t>:</a:t>
            </a:r>
            <a:r>
              <a:rPr lang="en-US" altLang="ko-KR" dirty="0"/>
              <a:t> </a:t>
            </a:r>
            <a:r>
              <a:rPr lang="ko-KR" altLang="en-US" dirty="0" smtClean="0"/>
              <a:t>기본적으로 </a:t>
            </a:r>
            <a:r>
              <a:rPr lang="ko-KR" altLang="en-US" dirty="0"/>
              <a:t>원정대는 영주가 직접적으로 지휘한다는 개념이고 </a:t>
            </a:r>
            <a:r>
              <a:rPr lang="ko-KR" altLang="en-US" dirty="0" smtClean="0"/>
              <a:t>일정 칸을 </a:t>
            </a:r>
            <a:r>
              <a:rPr lang="ko-KR" altLang="en-US" dirty="0"/>
              <a:t>전진하게 되면 하루를 더 보내고 원정을 계속할 수 </a:t>
            </a:r>
            <a:r>
              <a:rPr lang="ko-KR" altLang="en-US" dirty="0" smtClean="0"/>
              <a:t>있게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960294" y="260648"/>
            <a:ext cx="12234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2400" spc="3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시스템</a:t>
            </a:r>
            <a:endParaRPr lang="ko-KR" altLang="en-US" sz="2400" spc="3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564142"/>
            <a:ext cx="5184576" cy="26804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8947" y="4052972"/>
            <a:ext cx="73620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다른 칸으로 이동하면 </a:t>
            </a:r>
            <a:r>
              <a:rPr lang="ko-KR" altLang="en-US" dirty="0" err="1" smtClean="0"/>
              <a:t>랜덤적인</a:t>
            </a:r>
            <a:r>
              <a:rPr lang="ko-KR" altLang="en-US" dirty="0" smtClean="0"/>
              <a:t> 이벤트가 발생하게 되며 이것은 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smtClean="0"/>
              <a:t>1. </a:t>
            </a:r>
            <a:r>
              <a:rPr lang="ko-KR" altLang="en-US" dirty="0" smtClean="0"/>
              <a:t>전투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섬에 있는 몬스터들과의 전투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smtClean="0"/>
              <a:t>2. </a:t>
            </a:r>
            <a:r>
              <a:rPr lang="ko-KR" altLang="en-US" dirty="0" smtClean="0"/>
              <a:t>발견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건물</a:t>
            </a:r>
            <a:r>
              <a:rPr lang="en-US" altLang="ko-KR" dirty="0"/>
              <a:t> </a:t>
            </a:r>
            <a:r>
              <a:rPr lang="ko-KR" altLang="en-US" dirty="0" smtClean="0"/>
              <a:t>혹은 아이템</a:t>
            </a:r>
            <a:r>
              <a:rPr lang="en-US" altLang="ko-KR" dirty="0" smtClean="0"/>
              <a:t>, NPC</a:t>
            </a:r>
            <a:r>
              <a:rPr lang="ko-KR" altLang="en-US" dirty="0" smtClean="0"/>
              <a:t>의 발견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smtClean="0"/>
              <a:t>3. </a:t>
            </a:r>
            <a:r>
              <a:rPr lang="ko-KR" altLang="en-US" dirty="0" smtClean="0"/>
              <a:t>이벤트 발생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플레이어에게 선택지를 제시하는 이벤트의 발생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smtClean="0"/>
              <a:t>4. </a:t>
            </a:r>
            <a:r>
              <a:rPr lang="ko-KR" altLang="en-US" dirty="0" smtClean="0"/>
              <a:t>보스 및 중간 보스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최종 </a:t>
            </a:r>
            <a:r>
              <a:rPr lang="ko-KR" altLang="en-US" dirty="0" err="1" smtClean="0"/>
              <a:t>보스전</a:t>
            </a:r>
            <a:r>
              <a:rPr lang="ko-KR" altLang="en-US" dirty="0" smtClean="0"/>
              <a:t> 및 스테이지 </a:t>
            </a:r>
            <a:r>
              <a:rPr lang="ko-KR" altLang="en-US" dirty="0" err="1" smtClean="0"/>
              <a:t>중간보스전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r>
              <a:rPr lang="ko-KR" altLang="en-US" dirty="0" smtClean="0"/>
              <a:t>네 가지로 나뉘게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 한가지만이 아니라 경우에 따라서는 겹쳐서 발생할 수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486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960294" y="260648"/>
            <a:ext cx="12234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2400" spc="3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시스템</a:t>
            </a:r>
            <a:endParaRPr lang="ko-KR" altLang="en-US" sz="2400" spc="3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33832" y="1052736"/>
            <a:ext cx="847633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섬 </a:t>
            </a:r>
            <a:r>
              <a:rPr lang="ko-KR" altLang="en-US" dirty="0" err="1"/>
              <a:t>탐험시에</a:t>
            </a:r>
            <a:r>
              <a:rPr lang="ko-KR" altLang="en-US" dirty="0"/>
              <a:t> 나타나는 랜덤 이벤트의 세분화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(1) </a:t>
            </a:r>
            <a:r>
              <a:rPr lang="ko-KR" altLang="en-US" dirty="0" smtClean="0"/>
              <a:t>전투 </a:t>
            </a:r>
            <a:r>
              <a:rPr lang="ko-KR" altLang="en-US" dirty="0"/>
              <a:t>발생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원정대와 </a:t>
            </a:r>
            <a:r>
              <a:rPr lang="ko-KR" altLang="en-US" dirty="0" err="1"/>
              <a:t>몬스터간의</a:t>
            </a:r>
            <a:r>
              <a:rPr lang="ko-KR" altLang="en-US" dirty="0"/>
              <a:t> 전투가 발생하고 </a:t>
            </a:r>
            <a:r>
              <a:rPr lang="ko-KR" altLang="en-US" dirty="0" err="1"/>
              <a:t>능력치에</a:t>
            </a:r>
            <a:r>
              <a:rPr lang="ko-KR" altLang="en-US" dirty="0"/>
              <a:t> 따라 승패</a:t>
            </a:r>
            <a:r>
              <a:rPr lang="en-US" altLang="ko-KR" dirty="0"/>
              <a:t>, </a:t>
            </a:r>
            <a:r>
              <a:rPr lang="ko-KR" altLang="en-US" dirty="0"/>
              <a:t>실패 시 생존여부 등이 나눠진다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섬은 몇가지</a:t>
            </a:r>
            <a:r>
              <a:rPr lang="en-US" altLang="ko-KR" dirty="0"/>
              <a:t> </a:t>
            </a:r>
            <a:r>
              <a:rPr lang="ko-KR" altLang="en-US" dirty="0"/>
              <a:t>스테이지 테마가 존재하고</a:t>
            </a:r>
            <a:r>
              <a:rPr lang="en-US" altLang="ko-KR" dirty="0"/>
              <a:t>, </a:t>
            </a:r>
            <a:r>
              <a:rPr lang="ko-KR" altLang="en-US" dirty="0"/>
              <a:t>매 게임마다 </a:t>
            </a:r>
            <a:r>
              <a:rPr lang="ko-KR" altLang="en-US" dirty="0" err="1"/>
              <a:t>랜덤적으로</a:t>
            </a:r>
            <a:r>
              <a:rPr lang="ko-KR" altLang="en-US" dirty="0"/>
              <a:t> 스테이지를 구성한다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Ex) game 1: </a:t>
            </a:r>
            <a:r>
              <a:rPr lang="ko-KR" altLang="en-US" dirty="0"/>
              <a:t>물</a:t>
            </a:r>
            <a:r>
              <a:rPr lang="en-US" altLang="ko-KR" dirty="0"/>
              <a:t>(1Lv)-&gt;</a:t>
            </a:r>
            <a:r>
              <a:rPr lang="ko-KR" altLang="en-US" dirty="0"/>
              <a:t> 불</a:t>
            </a:r>
            <a:r>
              <a:rPr lang="en-US" altLang="ko-KR" dirty="0"/>
              <a:t>(2Lv)-&gt;</a:t>
            </a:r>
            <a:r>
              <a:rPr lang="ko-KR" altLang="en-US" dirty="0"/>
              <a:t> 바람</a:t>
            </a:r>
            <a:r>
              <a:rPr lang="en-US" altLang="ko-KR" dirty="0"/>
              <a:t>(3Lv)</a:t>
            </a:r>
          </a:p>
          <a:p>
            <a:r>
              <a:rPr lang="en-US" altLang="ko-KR" dirty="0"/>
              <a:t>     game 2: </a:t>
            </a:r>
            <a:r>
              <a:rPr lang="ko-KR" altLang="en-US" dirty="0"/>
              <a:t>불</a:t>
            </a:r>
            <a:r>
              <a:rPr lang="en-US" altLang="ko-KR" dirty="0"/>
              <a:t>(1Lv)-&gt;</a:t>
            </a:r>
            <a:r>
              <a:rPr lang="ko-KR" altLang="en-US" dirty="0"/>
              <a:t> 바람</a:t>
            </a:r>
            <a:r>
              <a:rPr lang="en-US" altLang="ko-KR" dirty="0"/>
              <a:t>(2Lv)-&gt;</a:t>
            </a:r>
            <a:r>
              <a:rPr lang="ko-KR" altLang="en-US" dirty="0"/>
              <a:t> 물</a:t>
            </a:r>
            <a:r>
              <a:rPr lang="en-US" altLang="ko-KR" dirty="0"/>
              <a:t>(3Lv)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각 </a:t>
            </a:r>
            <a:r>
              <a:rPr lang="ko-KR" altLang="en-US" dirty="0" smtClean="0"/>
              <a:t>스테이지 테마는 </a:t>
            </a:r>
            <a:r>
              <a:rPr lang="ko-KR" altLang="en-US" dirty="0"/>
              <a:t>공략법과 특화 영웅이 전부 상이하기 때문에</a:t>
            </a:r>
            <a:r>
              <a:rPr lang="en-US" altLang="ko-KR" dirty="0"/>
              <a:t>, </a:t>
            </a:r>
            <a:r>
              <a:rPr lang="ko-KR" altLang="en-US" dirty="0"/>
              <a:t>거기에 맞춤화된 원정대 구성이 요구된다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각 던전의 난이도는 배치되는 스테이지에 따라 조절되며 스테이지가 진행될 수록 난이도는 높아진다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각 </a:t>
            </a:r>
            <a:r>
              <a:rPr lang="ko-KR" altLang="en-US" dirty="0" smtClean="0"/>
              <a:t>스테이지에서 </a:t>
            </a:r>
            <a:r>
              <a:rPr lang="ko-KR" altLang="en-US" dirty="0"/>
              <a:t>다른 </a:t>
            </a:r>
            <a:r>
              <a:rPr lang="ko-KR" altLang="en-US" dirty="0" smtClean="0"/>
              <a:t>스테이지로 </a:t>
            </a:r>
            <a:r>
              <a:rPr lang="ko-KR" altLang="en-US" dirty="0"/>
              <a:t>이동을 하려면 중간 보스를 쓰러트려야 하며</a:t>
            </a:r>
            <a:r>
              <a:rPr lang="en-US" altLang="ko-KR" dirty="0"/>
              <a:t>, </a:t>
            </a:r>
            <a:r>
              <a:rPr lang="ko-KR" altLang="en-US" dirty="0"/>
              <a:t>이를 통해 진행이 이어진다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993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960294" y="260648"/>
            <a:ext cx="12234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2400" spc="3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시스템</a:t>
            </a:r>
            <a:endParaRPr lang="ko-KR" altLang="en-US" sz="2400" spc="3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052736"/>
            <a:ext cx="86409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스테이지 테마에 대한 예시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6832"/>
            <a:ext cx="8929622" cy="454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4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 flipV="1">
            <a:off x="4849575" y="355635"/>
            <a:ext cx="4320000" cy="457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3" name="직사각형 2"/>
          <p:cNvSpPr/>
          <p:nvPr userDrawn="1"/>
        </p:nvSpPr>
        <p:spPr>
          <a:xfrm flipV="1">
            <a:off x="-9296" y="355635"/>
            <a:ext cx="4320000" cy="457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4287502" y="116632"/>
            <a:ext cx="568999" cy="504056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166847" y="55330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 smtClean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1</a:t>
            </a:r>
            <a:endParaRPr lang="ko-KR" altLang="en-US" sz="3600" spc="300" dirty="0">
              <a:solidFill>
                <a:schemeClr val="bg1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544" y="1175600"/>
            <a:ext cx="8280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제목</a:t>
            </a:r>
            <a:r>
              <a:rPr lang="en-US" altLang="ko-KR" dirty="0" smtClean="0"/>
              <a:t>: ISLAND QUEST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장르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시뮬레이션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턴제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로그라이크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시점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프론트 뷰 </a:t>
            </a:r>
            <a:r>
              <a:rPr lang="en-US" altLang="ko-KR" dirty="0" smtClean="0"/>
              <a:t>+ (</a:t>
            </a:r>
            <a:r>
              <a:rPr lang="ko-KR" altLang="en-US" dirty="0" smtClean="0"/>
              <a:t>전투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사이드뷰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주제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사회적 성공을 위해 양심 져버리는 기준은 어디까지인가</a:t>
            </a:r>
            <a:r>
              <a:rPr lang="en-US" altLang="ko-KR" dirty="0" smtClean="0"/>
              <a:t>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목표</a:t>
            </a:r>
            <a:r>
              <a:rPr lang="en-US" altLang="ko-KR" dirty="0" smtClean="0"/>
              <a:t>: </a:t>
            </a:r>
            <a:r>
              <a:rPr lang="ko-KR" altLang="en-US" dirty="0" smtClean="0"/>
              <a:t>행방불명 된 공주 찾기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시장층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전략적 게임을 선호하는 </a:t>
            </a:r>
            <a:r>
              <a:rPr lang="en-US" altLang="ko-KR" dirty="0" smtClean="0"/>
              <a:t>10~30</a:t>
            </a:r>
            <a:r>
              <a:rPr lang="ko-KR" altLang="en-US" dirty="0" smtClean="0"/>
              <a:t>대 </a:t>
            </a:r>
            <a:r>
              <a:rPr lang="ko-KR" altLang="en-US" dirty="0" err="1" smtClean="0"/>
              <a:t>매니아층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배경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판타지풍</a:t>
            </a:r>
            <a:r>
              <a:rPr lang="ko-KR" altLang="en-US" dirty="0" smtClean="0"/>
              <a:t> 중세 유럽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주요무대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플레이어 영지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미개척 섬</a:t>
            </a:r>
            <a:r>
              <a:rPr lang="en-US" altLang="ko-KR" dirty="0" smtClean="0"/>
              <a:t>(island)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모티브 게임</a:t>
            </a:r>
            <a:r>
              <a:rPr lang="en-US" altLang="ko-KR" dirty="0" smtClean="0"/>
              <a:t>: Darkest Dungeon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933056"/>
            <a:ext cx="6264696" cy="266429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54679" y="591071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 smtClean="0">
                <a:latin typeface="+mj-ea"/>
                <a:ea typeface="+mj-ea"/>
              </a:rPr>
              <a:t>개요</a:t>
            </a:r>
            <a:endParaRPr lang="ko-KR" altLang="en-US" sz="2400" spc="3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1006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960294" y="260648"/>
            <a:ext cx="12234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2400" spc="3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시스템</a:t>
            </a:r>
            <a:endParaRPr lang="ko-KR" altLang="en-US" sz="2400" spc="3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3832" y="1052736"/>
            <a:ext cx="84763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(2) </a:t>
            </a:r>
            <a:r>
              <a:rPr lang="ko-KR" altLang="en-US" dirty="0" smtClean="0"/>
              <a:t>발견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건물 혹은 </a:t>
            </a:r>
            <a:r>
              <a:rPr lang="en-US" altLang="ko-KR" dirty="0" smtClean="0"/>
              <a:t>NPC, </a:t>
            </a:r>
            <a:r>
              <a:rPr lang="ko-KR" altLang="en-US" dirty="0" smtClean="0"/>
              <a:t>아이템</a:t>
            </a:r>
            <a:r>
              <a:rPr lang="en-US" altLang="ko-KR" dirty="0" smtClean="0"/>
              <a:t>(</a:t>
            </a:r>
            <a:r>
              <a:rPr lang="ko-KR" altLang="en-US" dirty="0" smtClean="0"/>
              <a:t>장신구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발견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NPC</a:t>
            </a:r>
            <a:r>
              <a:rPr lang="ko-KR" altLang="en-US" dirty="0" smtClean="0"/>
              <a:t>는 퀘스트 목적 인물</a:t>
            </a:r>
            <a:r>
              <a:rPr lang="en-US" altLang="ko-KR" dirty="0" smtClean="0"/>
              <a:t>,</a:t>
            </a:r>
            <a:r>
              <a:rPr lang="ko-KR" altLang="en-US" dirty="0" smtClean="0"/>
              <a:t> 용병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원정대 합류</a:t>
            </a:r>
            <a:r>
              <a:rPr lang="en-US" altLang="ko-KR" dirty="0" smtClean="0"/>
              <a:t>), </a:t>
            </a:r>
            <a:r>
              <a:rPr lang="ko-KR" altLang="en-US" dirty="0" smtClean="0"/>
              <a:t>관리 </a:t>
            </a:r>
            <a:r>
              <a:rPr lang="en-US" altLang="ko-KR" dirty="0" smtClean="0"/>
              <a:t>NPC</a:t>
            </a:r>
            <a:r>
              <a:rPr lang="ko-KR" altLang="en-US" dirty="0" smtClean="0"/>
              <a:t>로 나눠짐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Ex)</a:t>
            </a:r>
            <a:r>
              <a:rPr lang="ko-KR" altLang="en-US" dirty="0" smtClean="0"/>
              <a:t>특수한 이벤트로 영지 내에서 플레이어의 비서가 납치당하고 구출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건물의 발견 분류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금광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주기적으로 골드를 획득하며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영지의 수입을 늘려주는 요인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피난민 마을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영지의 인구를 늘려준다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err="1" smtClean="0"/>
              <a:t>성물</a:t>
            </a:r>
            <a:r>
              <a:rPr lang="en-US" altLang="ko-KR" dirty="0" smtClean="0"/>
              <a:t>(</a:t>
            </a:r>
            <a:r>
              <a:rPr lang="ko-KR" altLang="en-US" dirty="0" smtClean="0"/>
              <a:t>후보</a:t>
            </a:r>
            <a:r>
              <a:rPr lang="en-US" altLang="ko-KR" dirty="0" smtClean="0"/>
              <a:t>): </a:t>
            </a:r>
            <a:r>
              <a:rPr lang="ko-KR" altLang="en-US" dirty="0" err="1" smtClean="0"/>
              <a:t>성물</a:t>
            </a:r>
            <a:r>
              <a:rPr lang="ko-KR" altLang="en-US" dirty="0" smtClean="0"/>
              <a:t> 획득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관측소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주변 맵</a:t>
            </a:r>
            <a:r>
              <a:rPr lang="en-US" altLang="ko-KR" dirty="0" smtClean="0"/>
              <a:t>(1~3</a:t>
            </a:r>
            <a:r>
              <a:rPr lang="ko-KR" altLang="en-US" dirty="0" smtClean="0"/>
              <a:t>칸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밝혀줌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성소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원정대의 사기 회복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함정</a:t>
            </a:r>
            <a:r>
              <a:rPr lang="en-US" altLang="ko-KR" dirty="0" smtClean="0"/>
              <a:t>1: </a:t>
            </a:r>
            <a:r>
              <a:rPr lang="ko-KR" altLang="en-US" dirty="0" smtClean="0"/>
              <a:t>원정대의 인원 중 랜덤 </a:t>
            </a:r>
            <a:r>
              <a:rPr lang="en-US" altLang="ko-KR" dirty="0" smtClean="0"/>
              <a:t>1</a:t>
            </a:r>
            <a:r>
              <a:rPr lang="ko-KR" altLang="en-US" dirty="0" smtClean="0"/>
              <a:t>명의 현재 체력 퍼센트로 감소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함정</a:t>
            </a:r>
            <a:r>
              <a:rPr lang="en-US" altLang="ko-KR" dirty="0" smtClean="0"/>
              <a:t>2: </a:t>
            </a:r>
            <a:r>
              <a:rPr lang="ko-KR" altLang="en-US" dirty="0" smtClean="0"/>
              <a:t>원정대의 전체적인 현재 사기 퍼센트로 감소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7383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960294" y="260648"/>
            <a:ext cx="12234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2400" spc="3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시스템</a:t>
            </a:r>
            <a:endParaRPr lang="ko-KR" altLang="en-US" sz="2400" spc="3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3832" y="1052736"/>
            <a:ext cx="847633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(3) </a:t>
            </a:r>
            <a:r>
              <a:rPr lang="ko-KR" altLang="en-US" dirty="0" smtClean="0"/>
              <a:t>이벤트 발생</a:t>
            </a:r>
            <a:r>
              <a:rPr lang="en-US" altLang="ko-KR" dirty="0" smtClean="0"/>
              <a:t>(</a:t>
            </a:r>
            <a:r>
              <a:rPr lang="ko-KR" altLang="en-US" dirty="0" smtClean="0"/>
              <a:t>선택지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플레이어가 선택지를 </a:t>
            </a:r>
            <a:r>
              <a:rPr lang="ko-KR" altLang="en-US" dirty="0" err="1" smtClean="0"/>
              <a:t>골라야하는</a:t>
            </a:r>
            <a:r>
              <a:rPr lang="ko-KR" altLang="en-US" dirty="0" smtClean="0"/>
              <a:t> 이벤트의 발생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플레이어의 선택에 따라 주인공의 성격 및 가치관이 결정되는 중요한 요소로 작용한다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예시</a:t>
            </a:r>
            <a:endParaRPr lang="en-US" altLang="ko-KR" dirty="0" smtClean="0"/>
          </a:p>
          <a:p>
            <a:pPr marL="857250" lvl="1" indent="-400050">
              <a:buFont typeface="+mj-lt"/>
              <a:buAutoNum type="romanUcPeriod"/>
            </a:pPr>
            <a:r>
              <a:rPr lang="ko-KR" altLang="en-US" dirty="0" smtClean="0"/>
              <a:t>영지 </a:t>
            </a:r>
            <a:r>
              <a:rPr lang="ko-KR" altLang="en-US" dirty="0" err="1" smtClean="0"/>
              <a:t>인구과</a:t>
            </a:r>
            <a:r>
              <a:rPr lang="ko-KR" altLang="en-US" dirty="0" smtClean="0"/>
              <a:t> 포화된 상태에서 피난민들을 만났습니다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이들을 거둬들이면 </a:t>
            </a:r>
            <a:r>
              <a:rPr lang="ko-KR" altLang="en-US" dirty="0" err="1" smtClean="0"/>
              <a:t>영지민</a:t>
            </a:r>
            <a:r>
              <a:rPr lang="ko-KR" altLang="en-US" dirty="0" smtClean="0"/>
              <a:t> 전체의 식량 배급에 차질이 생기지만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그렇지 않으면 이들은 모두 죽을 것 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어떻게 하시겠습니까</a:t>
            </a:r>
            <a:r>
              <a:rPr lang="en-US" altLang="ko-KR" dirty="0" smtClean="0"/>
              <a:t>?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altLang="ko-KR" dirty="0" smtClean="0"/>
              <a:t>(</a:t>
            </a:r>
            <a:r>
              <a:rPr lang="ko-KR" altLang="en-US" dirty="0" smtClean="0"/>
              <a:t>엘프 종족과 싸우는 상황</a:t>
            </a:r>
            <a:r>
              <a:rPr lang="en-US" altLang="ko-KR" dirty="0" smtClean="0"/>
              <a:t>) </a:t>
            </a:r>
            <a:r>
              <a:rPr lang="ko-KR" altLang="en-US" dirty="0" smtClean="0"/>
              <a:t>엘프 무리가 사는 마을을 발견했습니다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정찰병이 살펴보니 모두 노약자나 부상병의 </a:t>
            </a:r>
            <a:r>
              <a:rPr lang="ko-KR" altLang="en-US" dirty="0" err="1" smtClean="0"/>
              <a:t>비전투</a:t>
            </a:r>
            <a:r>
              <a:rPr lang="ko-KR" altLang="en-US" dirty="0" smtClean="0"/>
              <a:t> 인원들만 확인되었습니다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이들을 살려두면 언젠가 화를 입을지 알 수 없습니다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어떻게 하시겠습니까</a:t>
            </a:r>
            <a:r>
              <a:rPr lang="en-US" altLang="ko-KR" dirty="0" smtClean="0"/>
              <a:t>?</a:t>
            </a:r>
          </a:p>
          <a:p>
            <a:pPr marL="857250" lvl="1" indent="-400050">
              <a:buFont typeface="+mj-lt"/>
              <a:buAutoNum type="romanUcPeriod"/>
            </a:pPr>
            <a:r>
              <a:rPr lang="ko-KR" altLang="en-US" dirty="0" smtClean="0"/>
              <a:t>원정대끼리의 갈등 발생에 대한 조정</a:t>
            </a:r>
            <a:endParaRPr lang="en-US" altLang="ko-KR" dirty="0" smtClean="0"/>
          </a:p>
          <a:p>
            <a:pPr marL="857250" lvl="1" indent="-400050">
              <a:buFont typeface="+mj-lt"/>
              <a:buAutoNum type="romanUcPeriod"/>
            </a:pPr>
            <a:r>
              <a:rPr lang="ko-KR" altLang="en-US" dirty="0" smtClean="0"/>
              <a:t>왕국군 보급 마차를 발견하고 어떻게 할지에 대한 선택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8401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960294" y="260648"/>
            <a:ext cx="12234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2400" spc="3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시스템</a:t>
            </a:r>
            <a:endParaRPr lang="ko-KR" altLang="en-US" sz="2400" spc="3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3832" y="1052736"/>
            <a:ext cx="847633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(4) </a:t>
            </a:r>
            <a:r>
              <a:rPr lang="ko-KR" altLang="en-US" dirty="0" smtClean="0"/>
              <a:t>보스 및 중간보스 전투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각 스테이지의 마지막에서는 중간보스와의 전투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섬의 정중앙에서는 보스와의 전투가 진행된다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스테이지는 최대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보스 스테이지까지 포함</a:t>
            </a:r>
            <a:r>
              <a:rPr lang="en-US" altLang="ko-KR" dirty="0" smtClean="0"/>
              <a:t>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각 보스에 대한 컨셉 및 난이도는 구체화가 필요함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4588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960294" y="260648"/>
            <a:ext cx="12234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2400" spc="3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시스템</a:t>
            </a:r>
            <a:endParaRPr lang="ko-KR" altLang="en-US" sz="2400" spc="3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3832" y="1052736"/>
            <a:ext cx="847633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원정의 결과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성공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하루치의 원정을 끝내고 야영 상태에서 귀환을 선택해야만 가능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	</a:t>
            </a:r>
            <a:r>
              <a:rPr lang="ko-KR" altLang="en-US" dirty="0" smtClean="0"/>
              <a:t>야영 상태에서는 귀환할지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더 진행할 지에 대한 선택을 해야함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실패</a:t>
            </a:r>
            <a:endParaRPr lang="en-US" altLang="ko-KR" dirty="0" smtClean="0"/>
          </a:p>
          <a:p>
            <a:pPr marL="800100" lvl="1" indent="-342900">
              <a:buFont typeface="+mj-lt"/>
              <a:buAutoNum type="alphaUcPeriod"/>
            </a:pPr>
            <a:r>
              <a:rPr lang="ko-KR" altLang="en-US" dirty="0" smtClean="0"/>
              <a:t>강제 귀환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사기 게이지가 바닥난 경우이며 막대한 </a:t>
            </a:r>
            <a:r>
              <a:rPr lang="ko-KR" altLang="en-US" dirty="0" err="1" smtClean="0"/>
              <a:t>패널티</a:t>
            </a:r>
            <a:r>
              <a:rPr lang="en-US" altLang="ko-KR" dirty="0" smtClean="0"/>
              <a:t>(</a:t>
            </a:r>
            <a:r>
              <a:rPr lang="ko-KR" altLang="en-US" dirty="0" smtClean="0"/>
              <a:t>획득한 재화 및 아이템의 일정 손실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부정적 </a:t>
            </a:r>
            <a:r>
              <a:rPr lang="ko-KR" altLang="en-US" dirty="0" err="1" smtClean="0"/>
              <a:t>디버프</a:t>
            </a:r>
            <a:endParaRPr lang="en-US" altLang="ko-KR" dirty="0" smtClean="0"/>
          </a:p>
          <a:p>
            <a:pPr marL="800100" lvl="1" indent="-342900">
              <a:buFont typeface="+mj-lt"/>
              <a:buAutoNum type="alphaUcPeriod"/>
            </a:pPr>
            <a:r>
              <a:rPr lang="ko-KR" altLang="en-US" dirty="0" smtClean="0"/>
              <a:t>도중 포기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야영 이전에 사용자가 원정을 포기하는 경우이며 적당한 </a:t>
            </a:r>
            <a:r>
              <a:rPr lang="ko-KR" altLang="en-US" dirty="0" err="1" smtClean="0"/>
              <a:t>패널티</a:t>
            </a:r>
            <a:r>
              <a:rPr lang="ko-KR" altLang="en-US" dirty="0" smtClean="0"/>
              <a:t> 부여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54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960294" y="260648"/>
            <a:ext cx="12234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2400" spc="3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시스템</a:t>
            </a:r>
            <a:endParaRPr lang="ko-KR" altLang="en-US" sz="2400" spc="3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3832" y="1052736"/>
            <a:ext cx="847633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 smtClean="0"/>
              <a:t>첩보 시스템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현재 구상이 더 필요함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첩보관의 </a:t>
            </a:r>
            <a:r>
              <a:rPr lang="ko-KR" altLang="en-US" dirty="0" err="1" smtClean="0"/>
              <a:t>능력치에</a:t>
            </a:r>
            <a:r>
              <a:rPr lang="ko-KR" altLang="en-US" dirty="0" smtClean="0"/>
              <a:t> 따라 공작 행위 </a:t>
            </a:r>
            <a:r>
              <a:rPr lang="ko-KR" altLang="en-US" dirty="0" err="1" smtClean="0"/>
              <a:t>성공도가</a:t>
            </a:r>
            <a:r>
              <a:rPr lang="ko-KR" altLang="en-US" dirty="0" smtClean="0"/>
              <a:t> 달라진다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첩보센터에서 첩보관의 자객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어쌔신</a:t>
            </a:r>
            <a:r>
              <a:rPr lang="en-US" altLang="ko-KR" dirty="0" smtClean="0"/>
              <a:t>)</a:t>
            </a:r>
            <a:r>
              <a:rPr lang="ko-KR" altLang="en-US" dirty="0" smtClean="0"/>
              <a:t>들을 고용할 수 있고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매우 비쌈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보급품 파괴 행위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왕국군에게</a:t>
            </a:r>
            <a:r>
              <a:rPr lang="ko-KR" altLang="en-US" dirty="0" smtClean="0"/>
              <a:t> 혼란을 주는 행위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주요 인물에 대한 암살 등의 임무들을 수행하여 </a:t>
            </a:r>
            <a:r>
              <a:rPr lang="ko-KR" altLang="en-US" dirty="0" err="1" smtClean="0"/>
              <a:t>왕국군의</a:t>
            </a:r>
            <a:r>
              <a:rPr lang="ko-KR" altLang="en-US" dirty="0" smtClean="0"/>
              <a:t> 섬 탐험 진척도를 저지시킬 수 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수치에 기반한 확률만으로 결과가 나오는 형식이 되리라 예상함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32" y="3140968"/>
            <a:ext cx="4824536" cy="357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00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960294" y="260648"/>
            <a:ext cx="12234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2400" spc="3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시스템</a:t>
            </a:r>
            <a:endParaRPr lang="ko-KR" altLang="en-US" sz="2400" spc="3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3832" y="1052736"/>
            <a:ext cx="8476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(3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9444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960294" y="260648"/>
            <a:ext cx="12234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2400" spc="3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시스템</a:t>
            </a:r>
            <a:endParaRPr lang="ko-KR" altLang="en-US" sz="2400" spc="3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3832" y="1052736"/>
            <a:ext cx="8476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(3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906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466126" y="3197919"/>
            <a:ext cx="4194106" cy="6631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66126" y="3161908"/>
            <a:ext cx="4194106" cy="4572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75900" y="2924944"/>
            <a:ext cx="4392488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3200" b="1" spc="300" dirty="0" smtClean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프로토타입 예상</a:t>
            </a:r>
            <a:endParaRPr lang="en-US" altLang="ko-KR" sz="3200" b="1" spc="300" dirty="0">
              <a:solidFill>
                <a:schemeClr val="bg1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8983" y="1553631"/>
            <a:ext cx="3456384" cy="197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7200" b="1" spc="300" dirty="0">
                <a:solidFill>
                  <a:srgbClr val="28517A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3</a:t>
            </a:r>
            <a:endParaRPr lang="ko-KR" altLang="en-US" sz="7200" b="1" spc="300" dirty="0" smtClean="0">
              <a:solidFill>
                <a:srgbClr val="28517A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809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540309" y="260648"/>
            <a:ext cx="20633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2400" spc="300" dirty="0" err="1" smtClean="0">
                <a:solidFill>
                  <a:prstClr val="black"/>
                </a:solidFill>
                <a:latin typeface="맑은 고딕" panose="020B0503020000020004" pitchFamily="50" charset="-127"/>
              </a:rPr>
              <a:t>프로토</a:t>
            </a:r>
            <a:r>
              <a:rPr lang="ko-KR" altLang="en-US" sz="2400" spc="3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타입</a:t>
            </a:r>
            <a:endParaRPr lang="ko-KR" altLang="en-US" sz="2400" spc="3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3832" y="908720"/>
            <a:ext cx="847633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프로토</a:t>
            </a:r>
            <a:r>
              <a:rPr lang="ko-KR" altLang="en-US" dirty="0"/>
              <a:t>타</a:t>
            </a:r>
            <a:r>
              <a:rPr lang="ko-KR" altLang="en-US" dirty="0" smtClean="0"/>
              <a:t>입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구현 영웅 </a:t>
            </a:r>
            <a:r>
              <a:rPr lang="en-US" altLang="ko-KR" dirty="0" smtClean="0"/>
              <a:t>4</a:t>
            </a:r>
            <a:r>
              <a:rPr lang="ko-KR" altLang="en-US" dirty="0" smtClean="0"/>
              <a:t>명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스테이지 </a:t>
            </a:r>
            <a:r>
              <a:rPr lang="en-US" altLang="ko-KR" dirty="0" smtClean="0"/>
              <a:t>1~2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영지 기능 및 건물의 </a:t>
            </a:r>
            <a:r>
              <a:rPr lang="en-US" altLang="ko-KR" dirty="0" smtClean="0"/>
              <a:t>60%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전투 시스템의 구체화 및 시현 가능 수준의 구현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전체적으로 후보 시스템을 제외하고 짧은 시연이 가능한 수준까지의 구현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프로그래밍은 크게 영지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섬</a:t>
            </a:r>
            <a:r>
              <a:rPr lang="en-US" altLang="ko-KR" dirty="0" smtClean="0"/>
              <a:t>(</a:t>
            </a:r>
            <a:r>
              <a:rPr lang="ko-KR" altLang="en-US" dirty="0" smtClean="0"/>
              <a:t>스토리 및 전체 흐름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전투 파트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디자인은 크게 건물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캐릭터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배경의 메인 파트와 각 화면에서의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버튼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아이템 및 스킬 아이콘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스킬 이펙트 등의 서브 파트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2019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월달까지</a:t>
            </a:r>
            <a:r>
              <a:rPr lang="en-US" altLang="ko-KR" dirty="0" smtClean="0"/>
              <a:t>(3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일까지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 </a:t>
            </a:r>
            <a:r>
              <a:rPr lang="en-US" altLang="ko-KR" dirty="0" smtClean="0"/>
              <a:t>Dead </a:t>
            </a:r>
            <a:r>
              <a:rPr lang="en-US" altLang="ko-KR" dirty="0" smtClean="0"/>
              <a:t>Line.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이후 일정은 추후 논의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4070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flipV="1">
            <a:off x="4822680" y="206570"/>
            <a:ext cx="3970897" cy="457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 flipV="1">
            <a:off x="350903" y="206571"/>
            <a:ext cx="4320000" cy="457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87502" y="6042"/>
            <a:ext cx="568999" cy="504056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66847" y="-55260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 smtClean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1</a:t>
            </a:r>
            <a:endParaRPr lang="ko-KR" altLang="en-US" sz="3600" spc="300" dirty="0">
              <a:solidFill>
                <a:schemeClr val="bg1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1103484"/>
            <a:ext cx="79928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중세 시대 유럽에 판타지를 더한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판타지풍</a:t>
            </a:r>
            <a:r>
              <a:rPr lang="ko-KR" altLang="en-US" dirty="0" smtClean="0"/>
              <a:t> 중세 유럽이 주요 세계관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거대한 대륙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판게아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그 주변의 크고 작은 섬으로 이루어짐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왕과 귀족이 존재하는 봉건 사회이고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주인공이 소속된 국가는 현재 </a:t>
            </a:r>
            <a:r>
              <a:rPr lang="ko-KR" altLang="en-US" dirty="0" smtClean="0"/>
              <a:t>심각한 외교 마찰</a:t>
            </a:r>
            <a:r>
              <a:rPr lang="ko-KR" altLang="en-US" dirty="0" smtClean="0"/>
              <a:t> </a:t>
            </a:r>
            <a:r>
              <a:rPr lang="ko-KR" altLang="en-US" dirty="0" smtClean="0"/>
              <a:t>중이다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2654679" y="591071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 smtClean="0">
                <a:latin typeface="+mj-ea"/>
                <a:ea typeface="+mj-ea"/>
              </a:rPr>
              <a:t>세계관</a:t>
            </a:r>
            <a:endParaRPr lang="ko-KR" altLang="en-US" sz="2400" spc="300" dirty="0"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010" y="3014325"/>
            <a:ext cx="4566254" cy="342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20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flipV="1">
            <a:off x="4822680" y="206570"/>
            <a:ext cx="3970897" cy="457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 flipV="1">
            <a:off x="350903" y="206571"/>
            <a:ext cx="4320000" cy="457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87502" y="6042"/>
            <a:ext cx="568999" cy="504056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66847" y="-55260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 smtClean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1</a:t>
            </a:r>
            <a:endParaRPr lang="ko-KR" altLang="en-US" sz="3600" spc="300" dirty="0">
              <a:solidFill>
                <a:schemeClr val="bg1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514" y="1033757"/>
            <a:ext cx="857898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모종의 이유로 왕국의 공주가 </a:t>
            </a:r>
            <a:r>
              <a:rPr lang="ko-KR" altLang="en-US" b="1" dirty="0" smtClean="0"/>
              <a:t>행방불명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왕은 공주를 찾기 위해 동분서주 하지만 빈번히 실패한다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얼마간의 시간이 흐른 뒤에 세간에는 공주가 미개척 섬에 있다는 소문이 퍼지게 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왕은 당장 이 소문을 확인하기 위해 군대를 파견하려 하지만 왕국은 </a:t>
            </a:r>
            <a:r>
              <a:rPr lang="ko-KR" altLang="en-US" dirty="0" err="1" smtClean="0"/>
              <a:t>마찰중인</a:t>
            </a:r>
            <a:r>
              <a:rPr lang="ko-KR" altLang="en-US" dirty="0" smtClean="0"/>
              <a:t> 인근 국가가 때문에 </a:t>
            </a:r>
            <a:r>
              <a:rPr lang="ko-KR" altLang="en-US" dirty="0" smtClean="0"/>
              <a:t>충분한 원정대 구성이 힘들어진다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이에 대한 해결책으로 섬과 가장 가까운 영지의 영주</a:t>
            </a:r>
            <a:r>
              <a:rPr lang="en-US" altLang="ko-KR" dirty="0" smtClean="0"/>
              <a:t>(</a:t>
            </a:r>
            <a:r>
              <a:rPr lang="ko-KR" altLang="en-US" dirty="0" smtClean="0"/>
              <a:t>플레이어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에게 원정을 명령하게 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평소 권력과 성공에 갈증을 느꼈던 주인공은 이를 흔쾌히 승낙하지만 영지의 상황은 녹록치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해결해가면서 이야기가 진행된다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섬에 대한 원정이 어느 정도 진행되면 왕국에서 파병된 왕국군 역시 섬에서의 탐험을 시작하게 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자신에게 주어진 </a:t>
            </a:r>
            <a:r>
              <a:rPr lang="ko-KR" altLang="en-US" b="1" dirty="0" smtClean="0"/>
              <a:t>마지막 찬스</a:t>
            </a:r>
            <a:r>
              <a:rPr lang="ko-KR" altLang="en-US" dirty="0" smtClean="0"/>
              <a:t>라고 생각한 주인공은 왕국군보다 반드시 자기가 먼저 공주를 찾아야겠다고 생각하고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선택의 기로에 놓이게 된다</a:t>
            </a:r>
            <a:r>
              <a:rPr lang="en-US" altLang="ko-KR" dirty="0" smtClean="0"/>
              <a:t>.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타임어택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663789" y="541095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 smtClean="0">
                <a:latin typeface="+mj-ea"/>
                <a:ea typeface="+mj-ea"/>
              </a:rPr>
              <a:t>세계관</a:t>
            </a:r>
            <a:endParaRPr lang="ko-KR" altLang="en-US" sz="2400" spc="3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36371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flipV="1">
            <a:off x="4822680" y="206570"/>
            <a:ext cx="3970897" cy="457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 flipV="1">
            <a:off x="350903" y="206571"/>
            <a:ext cx="4320000" cy="457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87502" y="6042"/>
            <a:ext cx="568999" cy="504056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654679" y="555002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 smtClean="0">
                <a:latin typeface="+mj-ea"/>
                <a:ea typeface="+mj-ea"/>
              </a:rPr>
              <a:t>주인공</a:t>
            </a:r>
            <a:endParaRPr lang="ko-KR" altLang="en-US" sz="2400" spc="300" dirty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66847" y="-55260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 smtClean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1</a:t>
            </a:r>
            <a:endParaRPr lang="ko-KR" altLang="en-US" sz="3600" spc="300" dirty="0">
              <a:solidFill>
                <a:schemeClr val="bg1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07" y="1160269"/>
            <a:ext cx="7128792" cy="462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509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908720"/>
            <a:ext cx="820891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주인공은 변방 영지의 젊은 영주이다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가장 낮은 작위이지만 엄연한 </a:t>
            </a:r>
            <a:r>
              <a:rPr lang="ko-KR" altLang="en-US" dirty="0" err="1" smtClean="0"/>
              <a:t>귀족임에도</a:t>
            </a:r>
            <a:r>
              <a:rPr lang="ko-KR" altLang="en-US" dirty="0" smtClean="0"/>
              <a:t> 늘 빈곤하고 척박하기만한 자신의 환경에 불만을 가지고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이해타산적으로 눈치가 빠르고 선하지도 악하지도 않은 중립적 성향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왕의 명령이 내려지고 섬에서 공주를 찾는 과정 동안 주인공의 성격을 여러 차례 변화를 맞이한다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플레이어가 여러가지 선택지를 고르는 과정을 통해서 주인공의 완성된다고 볼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이렇게 형성된 최종 성격은 어떤 엔딩을 </a:t>
            </a:r>
            <a:r>
              <a:rPr lang="ko-KR" altLang="en-US" dirty="0" err="1" smtClean="0"/>
              <a:t>보느냐를</a:t>
            </a:r>
            <a:r>
              <a:rPr lang="ko-KR" altLang="en-US" dirty="0" smtClean="0"/>
              <a:t> 결정하는 중요한 요인 중 하나가 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pPr algn="ctr"/>
            <a:r>
              <a:rPr lang="en-US" altLang="ko-KR" sz="2800" b="1" dirty="0" smtClean="0"/>
              <a:t>“</a:t>
            </a:r>
            <a:r>
              <a:rPr lang="ko-KR" altLang="en-US" sz="2800" b="1" dirty="0" smtClean="0"/>
              <a:t>스스로의 성공을 위해서 사회적 도덕성은 어디까지 무시할 수 있는가</a:t>
            </a:r>
            <a:r>
              <a:rPr lang="en-US" altLang="ko-KR" sz="2800" b="1" dirty="0" smtClean="0"/>
              <a:t>?”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플레이어의 선택을 통한 주인공의 성격과 이야기의 완성이 게임 흐름의 목적이다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663931" y="332656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 smtClean="0">
                <a:latin typeface="+mj-ea"/>
                <a:ea typeface="+mj-ea"/>
              </a:rPr>
              <a:t>주인공</a:t>
            </a:r>
            <a:endParaRPr lang="ko-KR" altLang="en-US" sz="2400" spc="3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60411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8342" y="836713"/>
            <a:ext cx="73620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주인공은 전쟁으로 젊은 나이에 작위를 얻은 인물이기에 전술 전략에 능하다는 컨셉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주인공은 전선으로 나서지 않으며</a:t>
            </a:r>
            <a:r>
              <a:rPr lang="en-US" altLang="ko-KR" dirty="0" smtClean="0"/>
              <a:t>(</a:t>
            </a:r>
            <a:r>
              <a:rPr lang="ko-KR" altLang="en-US" dirty="0" smtClean="0"/>
              <a:t>모습이 보이지 않는다</a:t>
            </a:r>
            <a:r>
              <a:rPr lang="en-US" altLang="ko-KR" dirty="0" smtClean="0"/>
              <a:t>.)</a:t>
            </a:r>
            <a:r>
              <a:rPr lang="ko-KR" altLang="en-US" dirty="0" smtClean="0"/>
              <a:t> 영지를 관리하고 </a:t>
            </a:r>
            <a:r>
              <a:rPr lang="ko-KR" altLang="en-US" dirty="0" err="1" smtClean="0"/>
              <a:t>파티원을</a:t>
            </a:r>
            <a:r>
              <a:rPr lang="ko-KR" altLang="en-US" dirty="0" smtClean="0"/>
              <a:t> 영입하는 등의 여러가지 일을 하게 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친인척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가족이 존재하지 않는 천애 고아이며 전형적인 </a:t>
            </a:r>
            <a:r>
              <a:rPr lang="ko-KR" altLang="en-US" dirty="0" err="1" smtClean="0"/>
              <a:t>자수성가형</a:t>
            </a:r>
            <a:r>
              <a:rPr lang="ko-KR" altLang="en-US" dirty="0" smtClean="0"/>
              <a:t> 캐릭터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63931" y="332656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 smtClean="0">
                <a:latin typeface="+mj-ea"/>
                <a:ea typeface="+mj-ea"/>
              </a:rPr>
              <a:t>주인공</a:t>
            </a:r>
            <a:endParaRPr lang="ko-KR" altLang="en-US" sz="2400" spc="3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98245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</TotalTime>
  <Words>2548</Words>
  <Application>Microsoft Office PowerPoint</Application>
  <PresentationFormat>화면 슬라이드 쇼(4:3)</PresentationFormat>
  <Paragraphs>431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5" baseType="lpstr">
      <vt:lpstr>08서울남산체 B</vt:lpstr>
      <vt:lpstr>12롯데마트행복Light</vt:lpstr>
      <vt:lpstr>Adobe 고딕 Std B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applemango</dc:creator>
  <cp:lastModifiedBy>이대경</cp:lastModifiedBy>
  <cp:revision>72</cp:revision>
  <dcterms:created xsi:type="dcterms:W3CDTF">2015-04-15T04:21:45Z</dcterms:created>
  <dcterms:modified xsi:type="dcterms:W3CDTF">2019-01-04T17:15:46Z</dcterms:modified>
</cp:coreProperties>
</file>