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0" r:id="rId3"/>
  </p:sldMasterIdLst>
  <p:notesMasterIdLst>
    <p:notesMasterId r:id="rId33"/>
  </p:notesMasterIdLst>
  <p:sldIdLst>
    <p:sldId id="256" r:id="rId4"/>
    <p:sldId id="257" r:id="rId5"/>
    <p:sldId id="258" r:id="rId6"/>
    <p:sldId id="260" r:id="rId7"/>
    <p:sldId id="302" r:id="rId8"/>
    <p:sldId id="261" r:id="rId9"/>
    <p:sldId id="290" r:id="rId10"/>
    <p:sldId id="263" r:id="rId11"/>
    <p:sldId id="273" r:id="rId12"/>
    <p:sldId id="299" r:id="rId13"/>
    <p:sldId id="279" r:id="rId14"/>
    <p:sldId id="285" r:id="rId15"/>
    <p:sldId id="298" r:id="rId16"/>
    <p:sldId id="287" r:id="rId17"/>
    <p:sldId id="286" r:id="rId18"/>
    <p:sldId id="297" r:id="rId19"/>
    <p:sldId id="281" r:id="rId20"/>
    <p:sldId id="282" r:id="rId21"/>
    <p:sldId id="283" r:id="rId22"/>
    <p:sldId id="284" r:id="rId23"/>
    <p:sldId id="266" r:id="rId24"/>
    <p:sldId id="267" r:id="rId25"/>
    <p:sldId id="296" r:id="rId26"/>
    <p:sldId id="292" r:id="rId27"/>
    <p:sldId id="294" r:id="rId28"/>
    <p:sldId id="295" r:id="rId29"/>
    <p:sldId id="301" r:id="rId30"/>
    <p:sldId id="288" r:id="rId31"/>
    <p:sldId id="30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22" autoAdjust="0"/>
    <p:restoredTop sz="51578" autoAdjust="0"/>
  </p:normalViewPr>
  <p:slideViewPr>
    <p:cSldViewPr>
      <p:cViewPr varScale="1">
        <p:scale>
          <a:sx n="44" d="100"/>
          <a:sy n="44" d="100"/>
        </p:scale>
        <p:origin x="-552" y="-62"/>
      </p:cViewPr>
      <p:guideLst>
        <p:guide orient="horz" pos="2160"/>
        <p:guide pos="2880"/>
      </p:guideLst>
    </p:cSldViewPr>
  </p:slideViewPr>
  <p:outlineViewPr>
    <p:cViewPr>
      <p:scale>
        <a:sx n="33" d="100"/>
        <a:sy n="33" d="100"/>
      </p:scale>
      <p:origin x="0" y="188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E4292D22-E0BA-4CB4-AEF0-81A4420A58F9}" type="presOf" srcId="{A75D9631-A681-4CAA-A82A-7CC57C13B149}" destId="{C4E16BC0-6525-4C4A-95A3-9763AC9811CD}" srcOrd="0" destOrd="0" presId="urn:microsoft.com/office/officeart/2005/8/layout/hProcess9"/>
    <dgm:cxn modelId="{4D6449D0-B587-4764-A72E-5465D5781E79}" type="presOf" srcId="{BA5BA0A8-F5CF-468C-B584-3A847C891B53}" destId="{8443EFD3-8FE0-4626-85B9-FD39F06FE93F}"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633FCFB2-2557-496E-AA42-F797D217A303}" type="presOf" srcId="{D658E5C6-C0AA-49B1-B186-FC71C5ADD859}" destId="{DA2D5B45-7504-4E96-8164-073A33B9E956}"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1CB45C09-2D1B-411C-8A6E-1478A493459E}"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B962ABBA-A9C5-4B0A-B6B4-292CE8D7EC57}" type="presOf" srcId="{96FD2243-B457-4D33-9F49-B0BD86D097C1}" destId="{1709607F-592A-4FF9-8DDB-2B0A84B03EE4}" srcOrd="0" destOrd="0" presId="urn:microsoft.com/office/officeart/2005/8/layout/hProcess9"/>
    <dgm:cxn modelId="{F6BD4668-0CCF-4C09-88FD-CDC6B23E9866}" type="presParOf" srcId="{DA2D5B45-7504-4E96-8164-073A33B9E956}" destId="{F033151E-C797-496B-A668-F57B65E9B81D}" srcOrd="0" destOrd="0" presId="urn:microsoft.com/office/officeart/2005/8/layout/hProcess9"/>
    <dgm:cxn modelId="{00327D3F-578C-43DE-823A-B809F32F4C9B}" type="presParOf" srcId="{DA2D5B45-7504-4E96-8164-073A33B9E956}" destId="{6A5F4D48-FBC0-4DE5-8F5D-0AE0B8055E16}" srcOrd="1" destOrd="0" presId="urn:microsoft.com/office/officeart/2005/8/layout/hProcess9"/>
    <dgm:cxn modelId="{5FB8AB78-241F-4978-B915-35049226F2EE}" type="presParOf" srcId="{6A5F4D48-FBC0-4DE5-8F5D-0AE0B8055E16}" destId="{8443EFD3-8FE0-4626-85B9-FD39F06FE93F}" srcOrd="0" destOrd="0" presId="urn:microsoft.com/office/officeart/2005/8/layout/hProcess9"/>
    <dgm:cxn modelId="{C226A6A8-B59E-4C36-9C5A-4DDA4E22492A}" type="presParOf" srcId="{6A5F4D48-FBC0-4DE5-8F5D-0AE0B8055E16}" destId="{32D2C703-2AAD-42A7-90E4-848E1D90A5BF}" srcOrd="1" destOrd="0" presId="urn:microsoft.com/office/officeart/2005/8/layout/hProcess9"/>
    <dgm:cxn modelId="{12CB1B09-57DB-4881-AF56-52DA45B70A65}" type="presParOf" srcId="{6A5F4D48-FBC0-4DE5-8F5D-0AE0B8055E16}" destId="{C4E16BC0-6525-4C4A-95A3-9763AC9811CD}" srcOrd="2" destOrd="0" presId="urn:microsoft.com/office/officeart/2005/8/layout/hProcess9"/>
    <dgm:cxn modelId="{53EB3C4D-BDD8-428F-ABEE-3025B4F01AB4}" type="presParOf" srcId="{6A5F4D48-FBC0-4DE5-8F5D-0AE0B8055E16}" destId="{FBCA3C80-275E-465B-97F4-B9F2B28CFD0D}" srcOrd="3" destOrd="0" presId="urn:microsoft.com/office/officeart/2005/8/layout/hProcess9"/>
    <dgm:cxn modelId="{570E1D97-E79E-4D8E-820C-9FB5E9B0A62B}" type="presParOf" srcId="{6A5F4D48-FBC0-4DE5-8F5D-0AE0B8055E16}" destId="{456F1F4F-6DCC-496D-B69F-E887EEAB7E48}" srcOrd="4" destOrd="0" presId="urn:microsoft.com/office/officeart/2005/8/layout/hProcess9"/>
    <dgm:cxn modelId="{1C07C522-B0AF-4308-A155-09F502D97386}" type="presParOf" srcId="{6A5F4D48-FBC0-4DE5-8F5D-0AE0B8055E16}" destId="{64280DE8-40A1-47A9-8DD3-7DF0825BCE62}" srcOrd="5" destOrd="0" presId="urn:microsoft.com/office/officeart/2005/8/layout/hProcess9"/>
    <dgm:cxn modelId="{CB50F9E4-1A51-49A9-9870-D485985C5921}"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A9422-A15A-4DA6-818E-756F3CDDA3A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9F83098-7EF6-4D60-BDF9-D55610150ECA}">
      <dgm:prSet/>
      <dgm:spPr/>
      <dgm:t>
        <a:bodyPr/>
        <a:lstStyle/>
        <a:p>
          <a:pPr rtl="0"/>
          <a:r>
            <a:rPr lang="en-US" dirty="0" smtClean="0"/>
            <a:t>Prepare for the assessment</a:t>
          </a:r>
          <a:endParaRPr lang="en-US" dirty="0"/>
        </a:p>
      </dgm:t>
    </dgm:pt>
    <dgm:pt modelId="{42B05696-1CEA-4A18-B2AB-EB6E7A7734C8}" type="parTrans" cxnId="{74A1C127-F31F-4103-81D4-C3820E3B04F8}">
      <dgm:prSet/>
      <dgm:spPr/>
      <dgm:t>
        <a:bodyPr/>
        <a:lstStyle/>
        <a:p>
          <a:endParaRPr lang="en-US"/>
        </a:p>
      </dgm:t>
    </dgm:pt>
    <dgm:pt modelId="{F57903B2-14B5-4FE8-802F-2D0D4FB13DFD}" type="sibTrans" cxnId="{74A1C127-F31F-4103-81D4-C3820E3B04F8}">
      <dgm:prSet/>
      <dgm:spPr/>
      <dgm:t>
        <a:bodyPr/>
        <a:lstStyle/>
        <a:p>
          <a:endParaRPr lang="en-US"/>
        </a:p>
      </dgm:t>
    </dgm:pt>
    <dgm:pt modelId="{771298BC-A90A-4D19-9296-9B413195F533}">
      <dgm:prSet/>
      <dgm:spPr/>
      <dgm:t>
        <a:bodyPr/>
        <a:lstStyle/>
        <a:p>
          <a:pPr rtl="0"/>
          <a:r>
            <a:rPr lang="en-US" dirty="0" smtClean="0"/>
            <a:t>Conduct the assessment</a:t>
          </a:r>
          <a:endParaRPr lang="en-US" dirty="0"/>
        </a:p>
      </dgm:t>
    </dgm:pt>
    <dgm:pt modelId="{5CBE04C2-F134-431C-AE0D-EC2789D1F56D}" type="parTrans" cxnId="{4795F9A3-97E8-4692-8774-19EB7A8DDBAC}">
      <dgm:prSet/>
      <dgm:spPr/>
      <dgm:t>
        <a:bodyPr/>
        <a:lstStyle/>
        <a:p>
          <a:endParaRPr lang="en-US"/>
        </a:p>
      </dgm:t>
    </dgm:pt>
    <dgm:pt modelId="{EE65BD5D-9D44-48F7-8914-F20413E8BE59}" type="sibTrans" cxnId="{4795F9A3-97E8-4692-8774-19EB7A8DDBAC}">
      <dgm:prSet/>
      <dgm:spPr/>
      <dgm:t>
        <a:bodyPr/>
        <a:lstStyle/>
        <a:p>
          <a:endParaRPr lang="en-US"/>
        </a:p>
      </dgm:t>
    </dgm:pt>
    <dgm:pt modelId="{ADD60428-9E36-4836-A410-4E34D923EA05}">
      <dgm:prSet/>
      <dgm:spPr/>
      <dgm:t>
        <a:bodyPr/>
        <a:lstStyle/>
        <a:p>
          <a:pPr rtl="0"/>
          <a:r>
            <a:rPr lang="en-US" dirty="0" smtClean="0"/>
            <a:t>Communicate the results</a:t>
          </a:r>
          <a:endParaRPr lang="en-US" dirty="0"/>
        </a:p>
      </dgm:t>
    </dgm:pt>
    <dgm:pt modelId="{33F5E5A7-0EDA-4523-A2FC-E5227A320AC6}" type="parTrans" cxnId="{C054DFEC-4D40-4936-AEF6-F62B053AE77C}">
      <dgm:prSet/>
      <dgm:spPr/>
      <dgm:t>
        <a:bodyPr/>
        <a:lstStyle/>
        <a:p>
          <a:endParaRPr lang="en-US"/>
        </a:p>
      </dgm:t>
    </dgm:pt>
    <dgm:pt modelId="{38092446-C62F-4AFC-9AB0-5A2D1D19DA92}" type="sibTrans" cxnId="{C054DFEC-4D40-4936-AEF6-F62B053AE77C}">
      <dgm:prSet/>
      <dgm:spPr/>
      <dgm:t>
        <a:bodyPr/>
        <a:lstStyle/>
        <a:p>
          <a:endParaRPr lang="en-US"/>
        </a:p>
      </dgm:t>
    </dgm:pt>
    <dgm:pt modelId="{00B87EA6-E9B5-40F4-A27F-8AE215093F13}">
      <dgm:prSet/>
      <dgm:spPr/>
      <dgm:t>
        <a:bodyPr/>
        <a:lstStyle/>
        <a:p>
          <a:pPr rtl="0"/>
          <a:r>
            <a:rPr lang="en-US" dirty="0" smtClean="0"/>
            <a:t>Maintain</a:t>
          </a:r>
          <a:r>
            <a:rPr lang="en-US" baseline="0" dirty="0" smtClean="0"/>
            <a:t> the assessment over time</a:t>
          </a:r>
          <a:endParaRPr lang="en-US" dirty="0"/>
        </a:p>
      </dgm:t>
    </dgm:pt>
    <dgm:pt modelId="{6C3B5249-551D-4BB9-94EB-4A3CB9463126}" type="parTrans" cxnId="{6B5DFFCC-920A-4048-AF9F-26EA244EE1DF}">
      <dgm:prSet/>
      <dgm:spPr/>
      <dgm:t>
        <a:bodyPr/>
        <a:lstStyle/>
        <a:p>
          <a:endParaRPr lang="en-US"/>
        </a:p>
      </dgm:t>
    </dgm:pt>
    <dgm:pt modelId="{25507199-0F43-4C79-9ABC-D7A81B9C5F97}" type="sibTrans" cxnId="{6B5DFFCC-920A-4048-AF9F-26EA244EE1DF}">
      <dgm:prSet/>
      <dgm:spPr/>
      <dgm:t>
        <a:bodyPr/>
        <a:lstStyle/>
        <a:p>
          <a:endParaRPr lang="en-US"/>
        </a:p>
      </dgm:t>
    </dgm:pt>
    <dgm:pt modelId="{EE5C5A0A-84B6-4474-BCB9-AEA9CDB6B93F}" type="pres">
      <dgm:prSet presAssocID="{31CA9422-A15A-4DA6-818E-756F3CDDA3A5}" presName="CompostProcess" presStyleCnt="0">
        <dgm:presLayoutVars>
          <dgm:dir/>
          <dgm:resizeHandles val="exact"/>
        </dgm:presLayoutVars>
      </dgm:prSet>
      <dgm:spPr/>
      <dgm:t>
        <a:bodyPr/>
        <a:lstStyle/>
        <a:p>
          <a:endParaRPr lang="en-US"/>
        </a:p>
      </dgm:t>
    </dgm:pt>
    <dgm:pt modelId="{DD20CC5F-4EAB-4452-913F-24671B47F5C9}" type="pres">
      <dgm:prSet presAssocID="{31CA9422-A15A-4DA6-818E-756F3CDDA3A5}" presName="arrow" presStyleLbl="bgShp" presStyleIdx="0" presStyleCnt="1"/>
      <dgm:spPr/>
    </dgm:pt>
    <dgm:pt modelId="{EA57373B-89C9-4120-ABEA-E1A7EBC7769F}" type="pres">
      <dgm:prSet presAssocID="{31CA9422-A15A-4DA6-818E-756F3CDDA3A5}" presName="linearProcess" presStyleCnt="0"/>
      <dgm:spPr/>
    </dgm:pt>
    <dgm:pt modelId="{395F793C-1194-45AC-8BD6-449D8CCB85CA}" type="pres">
      <dgm:prSet presAssocID="{69F83098-7EF6-4D60-BDF9-D55610150ECA}" presName="textNode" presStyleLbl="node1" presStyleIdx="0" presStyleCnt="4">
        <dgm:presLayoutVars>
          <dgm:bulletEnabled val="1"/>
        </dgm:presLayoutVars>
      </dgm:prSet>
      <dgm:spPr/>
      <dgm:t>
        <a:bodyPr/>
        <a:lstStyle/>
        <a:p>
          <a:endParaRPr lang="en-US"/>
        </a:p>
      </dgm:t>
    </dgm:pt>
    <dgm:pt modelId="{1C668633-4C2D-47F7-AB55-5F573BE3207D}" type="pres">
      <dgm:prSet presAssocID="{F57903B2-14B5-4FE8-802F-2D0D4FB13DFD}" presName="sibTrans" presStyleCnt="0"/>
      <dgm:spPr/>
    </dgm:pt>
    <dgm:pt modelId="{E87B5A56-D404-4E03-983C-1D56E10CD8B0}" type="pres">
      <dgm:prSet presAssocID="{771298BC-A90A-4D19-9296-9B413195F533}" presName="textNode" presStyleLbl="node1" presStyleIdx="1" presStyleCnt="4">
        <dgm:presLayoutVars>
          <dgm:bulletEnabled val="1"/>
        </dgm:presLayoutVars>
      </dgm:prSet>
      <dgm:spPr/>
      <dgm:t>
        <a:bodyPr/>
        <a:lstStyle/>
        <a:p>
          <a:endParaRPr lang="en-US"/>
        </a:p>
      </dgm:t>
    </dgm:pt>
    <dgm:pt modelId="{17C92099-988A-474E-8480-71A28ED472F1}" type="pres">
      <dgm:prSet presAssocID="{EE65BD5D-9D44-48F7-8914-F20413E8BE59}" presName="sibTrans" presStyleCnt="0"/>
      <dgm:spPr/>
    </dgm:pt>
    <dgm:pt modelId="{826FDC31-4387-4CEB-A3AD-DEC5DF485EC8}" type="pres">
      <dgm:prSet presAssocID="{ADD60428-9E36-4836-A410-4E34D923EA05}" presName="textNode" presStyleLbl="node1" presStyleIdx="2" presStyleCnt="4">
        <dgm:presLayoutVars>
          <dgm:bulletEnabled val="1"/>
        </dgm:presLayoutVars>
      </dgm:prSet>
      <dgm:spPr/>
      <dgm:t>
        <a:bodyPr/>
        <a:lstStyle/>
        <a:p>
          <a:endParaRPr lang="en-US"/>
        </a:p>
      </dgm:t>
    </dgm:pt>
    <dgm:pt modelId="{4A562F55-55EE-4EE1-866C-8800AE84DA65}" type="pres">
      <dgm:prSet presAssocID="{38092446-C62F-4AFC-9AB0-5A2D1D19DA92}" presName="sibTrans" presStyleCnt="0"/>
      <dgm:spPr/>
    </dgm:pt>
    <dgm:pt modelId="{C83B9437-C184-48A7-AD8C-6D1A3F0D168C}" type="pres">
      <dgm:prSet presAssocID="{00B87EA6-E9B5-40F4-A27F-8AE215093F13}" presName="textNode" presStyleLbl="node1" presStyleIdx="3" presStyleCnt="4">
        <dgm:presLayoutVars>
          <dgm:bulletEnabled val="1"/>
        </dgm:presLayoutVars>
      </dgm:prSet>
      <dgm:spPr/>
      <dgm:t>
        <a:bodyPr/>
        <a:lstStyle/>
        <a:p>
          <a:endParaRPr lang="en-US"/>
        </a:p>
      </dgm:t>
    </dgm:pt>
  </dgm:ptLst>
  <dgm:cxnLst>
    <dgm:cxn modelId="{74A1C127-F31F-4103-81D4-C3820E3B04F8}" srcId="{31CA9422-A15A-4DA6-818E-756F3CDDA3A5}" destId="{69F83098-7EF6-4D60-BDF9-D55610150ECA}" srcOrd="0" destOrd="0" parTransId="{42B05696-1CEA-4A18-B2AB-EB6E7A7734C8}" sibTransId="{F57903B2-14B5-4FE8-802F-2D0D4FB13DFD}"/>
    <dgm:cxn modelId="{53A0AD0B-710C-4B28-B910-D3271B342CDC}" type="presOf" srcId="{69F83098-7EF6-4D60-BDF9-D55610150ECA}" destId="{395F793C-1194-45AC-8BD6-449D8CCB85CA}" srcOrd="0" destOrd="0" presId="urn:microsoft.com/office/officeart/2005/8/layout/hProcess9"/>
    <dgm:cxn modelId="{839C3439-C8C9-4A55-BFBD-0C5FFC01DB45}" type="presOf" srcId="{00B87EA6-E9B5-40F4-A27F-8AE215093F13}" destId="{C83B9437-C184-48A7-AD8C-6D1A3F0D168C}" srcOrd="0" destOrd="0" presId="urn:microsoft.com/office/officeart/2005/8/layout/hProcess9"/>
    <dgm:cxn modelId="{6B5DFFCC-920A-4048-AF9F-26EA244EE1DF}" srcId="{31CA9422-A15A-4DA6-818E-756F3CDDA3A5}" destId="{00B87EA6-E9B5-40F4-A27F-8AE215093F13}" srcOrd="3" destOrd="0" parTransId="{6C3B5249-551D-4BB9-94EB-4A3CB9463126}" sibTransId="{25507199-0F43-4C79-9ABC-D7A81B9C5F97}"/>
    <dgm:cxn modelId="{4FAA6E3B-18AC-48B7-9F1A-5616D0140D07}" type="presOf" srcId="{771298BC-A90A-4D19-9296-9B413195F533}" destId="{E87B5A56-D404-4E03-983C-1D56E10CD8B0}" srcOrd="0" destOrd="0" presId="urn:microsoft.com/office/officeart/2005/8/layout/hProcess9"/>
    <dgm:cxn modelId="{4795F9A3-97E8-4692-8774-19EB7A8DDBAC}" srcId="{31CA9422-A15A-4DA6-818E-756F3CDDA3A5}" destId="{771298BC-A90A-4D19-9296-9B413195F533}" srcOrd="1" destOrd="0" parTransId="{5CBE04C2-F134-431C-AE0D-EC2789D1F56D}" sibTransId="{EE65BD5D-9D44-48F7-8914-F20413E8BE59}"/>
    <dgm:cxn modelId="{46E65AF0-DD97-4022-B8DA-6ADDC4743A18}" type="presOf" srcId="{ADD60428-9E36-4836-A410-4E34D923EA05}" destId="{826FDC31-4387-4CEB-A3AD-DEC5DF485EC8}" srcOrd="0" destOrd="0" presId="urn:microsoft.com/office/officeart/2005/8/layout/hProcess9"/>
    <dgm:cxn modelId="{C054DFEC-4D40-4936-AEF6-F62B053AE77C}" srcId="{31CA9422-A15A-4DA6-818E-756F3CDDA3A5}" destId="{ADD60428-9E36-4836-A410-4E34D923EA05}" srcOrd="2" destOrd="0" parTransId="{33F5E5A7-0EDA-4523-A2FC-E5227A320AC6}" sibTransId="{38092446-C62F-4AFC-9AB0-5A2D1D19DA92}"/>
    <dgm:cxn modelId="{99368BFB-FE23-4798-B030-EC6B8CD909AE}" type="presOf" srcId="{31CA9422-A15A-4DA6-818E-756F3CDDA3A5}" destId="{EE5C5A0A-84B6-4474-BCB9-AEA9CDB6B93F}" srcOrd="0" destOrd="0" presId="urn:microsoft.com/office/officeart/2005/8/layout/hProcess9"/>
    <dgm:cxn modelId="{CCE3D36B-C061-4AF4-A548-E1D0CFF6D141}" type="presParOf" srcId="{EE5C5A0A-84B6-4474-BCB9-AEA9CDB6B93F}" destId="{DD20CC5F-4EAB-4452-913F-24671B47F5C9}" srcOrd="0" destOrd="0" presId="urn:microsoft.com/office/officeart/2005/8/layout/hProcess9"/>
    <dgm:cxn modelId="{21F8C72C-6C38-4BEC-BA2E-F80872E6563D}" type="presParOf" srcId="{EE5C5A0A-84B6-4474-BCB9-AEA9CDB6B93F}" destId="{EA57373B-89C9-4120-ABEA-E1A7EBC7769F}" srcOrd="1" destOrd="0" presId="urn:microsoft.com/office/officeart/2005/8/layout/hProcess9"/>
    <dgm:cxn modelId="{09C877FC-0146-4D42-B989-DD8F1D557E8E}" type="presParOf" srcId="{EA57373B-89C9-4120-ABEA-E1A7EBC7769F}" destId="{395F793C-1194-45AC-8BD6-449D8CCB85CA}" srcOrd="0" destOrd="0" presId="urn:microsoft.com/office/officeart/2005/8/layout/hProcess9"/>
    <dgm:cxn modelId="{2E412151-C971-4DC3-AA54-713E33D2254D}" type="presParOf" srcId="{EA57373B-89C9-4120-ABEA-E1A7EBC7769F}" destId="{1C668633-4C2D-47F7-AB55-5F573BE3207D}" srcOrd="1" destOrd="0" presId="urn:microsoft.com/office/officeart/2005/8/layout/hProcess9"/>
    <dgm:cxn modelId="{CF05D6E0-6483-45CB-89FC-97F70E7E2D43}" type="presParOf" srcId="{EA57373B-89C9-4120-ABEA-E1A7EBC7769F}" destId="{E87B5A56-D404-4E03-983C-1D56E10CD8B0}" srcOrd="2" destOrd="0" presId="urn:microsoft.com/office/officeart/2005/8/layout/hProcess9"/>
    <dgm:cxn modelId="{9C27B83A-A359-49A4-9019-B1CEE05AB05C}" type="presParOf" srcId="{EA57373B-89C9-4120-ABEA-E1A7EBC7769F}" destId="{17C92099-988A-474E-8480-71A28ED472F1}" srcOrd="3" destOrd="0" presId="urn:microsoft.com/office/officeart/2005/8/layout/hProcess9"/>
    <dgm:cxn modelId="{EAD4AEFB-C3D9-4106-B9E6-52BD26DECAC4}" type="presParOf" srcId="{EA57373B-89C9-4120-ABEA-E1A7EBC7769F}" destId="{826FDC31-4387-4CEB-A3AD-DEC5DF485EC8}" srcOrd="4" destOrd="0" presId="urn:microsoft.com/office/officeart/2005/8/layout/hProcess9"/>
    <dgm:cxn modelId="{D7A2C1DF-E280-4F6C-9B38-6B67EB840035}" type="presParOf" srcId="{EA57373B-89C9-4120-ABEA-E1A7EBC7769F}" destId="{4A562F55-55EE-4EE1-866C-8800AE84DA65}" srcOrd="5" destOrd="0" presId="urn:microsoft.com/office/officeart/2005/8/layout/hProcess9"/>
    <dgm:cxn modelId="{11D3E21F-A877-4E1E-A446-9CB3DA12E4D8}" type="presParOf" srcId="{EA57373B-89C9-4120-ABEA-E1A7EBC7769F}" destId="{C83B9437-C184-48A7-AD8C-6D1A3F0D168C}"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B50FC2-B8D2-42BD-B19C-C643F0B6C9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6C0B5B2-09E4-4023-B6F2-23C5B0F64500}">
      <dgm:prSet/>
      <dgm:spPr>
        <a:solidFill>
          <a:schemeClr val="tx2">
            <a:lumMod val="40000"/>
            <a:lumOff val="60000"/>
          </a:schemeClr>
        </a:solidFill>
        <a:ln>
          <a:solidFill>
            <a:schemeClr val="tx2">
              <a:lumMod val="40000"/>
              <a:lumOff val="60000"/>
            </a:schemeClr>
          </a:solidFill>
        </a:ln>
      </dgm:spPr>
      <dgm:t>
        <a:bodyPr/>
        <a:lstStyle/>
        <a:p>
          <a:pPr rtl="0"/>
          <a:r>
            <a:rPr lang="en-US" dirty="0" smtClean="0"/>
            <a:t>Adversarial</a:t>
          </a:r>
          <a:endParaRPr lang="en-US" dirty="0"/>
        </a:p>
      </dgm:t>
    </dgm:pt>
    <dgm:pt modelId="{B28F1EDC-97D9-4643-A7D2-65096C8CBA41}" type="parTrans" cxnId="{CD2B4ED3-2D3C-480A-9419-7FD1ADDEFB7A}">
      <dgm:prSet/>
      <dgm:spPr/>
      <dgm:t>
        <a:bodyPr/>
        <a:lstStyle/>
        <a:p>
          <a:endParaRPr lang="en-US"/>
        </a:p>
      </dgm:t>
    </dgm:pt>
    <dgm:pt modelId="{2740CA64-5E3A-4059-9361-B5803E55F031}" type="sibTrans" cxnId="{CD2B4ED3-2D3C-480A-9419-7FD1ADDEFB7A}">
      <dgm:prSet/>
      <dgm:spPr/>
      <dgm:t>
        <a:bodyPr/>
        <a:lstStyle/>
        <a:p>
          <a:endParaRPr lang="en-US"/>
        </a:p>
      </dgm:t>
    </dgm:pt>
    <dgm:pt modelId="{F0BE4FEC-DE57-4A08-9757-866069162A4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initiation</a:t>
          </a:r>
          <a:endParaRPr lang="en-US" dirty="0"/>
        </a:p>
      </dgm:t>
    </dgm:pt>
    <dgm:pt modelId="{AFAEF2F3-F24D-4BBA-AEA0-ACD824EFA92E}" type="parTrans" cxnId="{165A9D83-B5AD-45EA-8BD1-51250C0CDF76}">
      <dgm:prSet/>
      <dgm:spPr/>
      <dgm:t>
        <a:bodyPr/>
        <a:lstStyle/>
        <a:p>
          <a:endParaRPr lang="en-US"/>
        </a:p>
      </dgm:t>
    </dgm:pt>
    <dgm:pt modelId="{E658068F-C1B9-49E1-8CD5-9E6A36AE4DCD}" type="sibTrans" cxnId="{165A9D83-B5AD-45EA-8BD1-51250C0CDF76}">
      <dgm:prSet/>
      <dgm:spPr/>
      <dgm:t>
        <a:bodyPr/>
        <a:lstStyle/>
        <a:p>
          <a:endParaRPr lang="en-US"/>
        </a:p>
      </dgm:t>
    </dgm:pt>
    <dgm:pt modelId="{E54952FF-8111-4E69-98CB-D6D24FE189BE}">
      <dgm:prSet/>
      <dgm:spPr>
        <a:solidFill>
          <a:schemeClr val="tx2">
            <a:lumMod val="40000"/>
            <a:lumOff val="60000"/>
          </a:schemeClr>
        </a:solidFill>
        <a:ln>
          <a:solidFill>
            <a:schemeClr val="tx2">
              <a:lumMod val="40000"/>
              <a:lumOff val="60000"/>
            </a:schemeClr>
          </a:solidFill>
        </a:ln>
      </dgm:spPr>
      <dgm:t>
        <a:bodyPr/>
        <a:lstStyle/>
        <a:p>
          <a:pPr rtl="0"/>
          <a:r>
            <a:rPr lang="en-US" dirty="0" smtClean="0"/>
            <a:t>Non-adversarial</a:t>
          </a:r>
          <a:endParaRPr lang="en-US" dirty="0"/>
        </a:p>
      </dgm:t>
    </dgm:pt>
    <dgm:pt modelId="{42574862-24B3-4931-8D00-9FCE7A85C830}" type="parTrans" cxnId="{1B673C94-4024-4A13-9D23-EC7209E197E6}">
      <dgm:prSet/>
      <dgm:spPr/>
      <dgm:t>
        <a:bodyPr/>
        <a:lstStyle/>
        <a:p>
          <a:endParaRPr lang="en-US"/>
        </a:p>
      </dgm:t>
    </dgm:pt>
    <dgm:pt modelId="{40CA0A05-AB46-43A1-9C35-04AC12078426}" type="sibTrans" cxnId="{1B673C94-4024-4A13-9D23-EC7209E197E6}">
      <dgm:prSet/>
      <dgm:spPr/>
      <dgm:t>
        <a:bodyPr/>
        <a:lstStyle/>
        <a:p>
          <a:endParaRPr lang="en-US"/>
        </a:p>
      </dgm:t>
    </dgm:pt>
    <dgm:pt modelId="{1F3C3C64-1BA5-4D65-ACE4-E483FB71B754}">
      <dgm:prSet/>
      <dgm:spPr>
        <a:solidFill>
          <a:schemeClr val="tx2">
            <a:lumMod val="20000"/>
            <a:lumOff val="80000"/>
            <a:alpha val="90000"/>
          </a:schemeClr>
        </a:solidFill>
        <a:ln>
          <a:solidFill>
            <a:schemeClr val="tx2">
              <a:lumMod val="20000"/>
              <a:lumOff val="80000"/>
              <a:alpha val="90000"/>
            </a:schemeClr>
          </a:solidFill>
        </a:ln>
      </dgm:spPr>
      <dgm:t>
        <a:bodyPr/>
        <a:lstStyle/>
        <a:p>
          <a:pPr rtl="0"/>
          <a:r>
            <a:rPr lang="en-US" dirty="0" smtClean="0"/>
            <a:t>occurrence</a:t>
          </a:r>
          <a:endParaRPr lang="en-US" dirty="0"/>
        </a:p>
      </dgm:t>
    </dgm:pt>
    <dgm:pt modelId="{3F5347A8-29EE-4ED0-994E-D19F64F04882}" type="parTrans" cxnId="{04B73D84-4423-457A-8928-E0DCA3579FFD}">
      <dgm:prSet/>
      <dgm:spPr/>
      <dgm:t>
        <a:bodyPr/>
        <a:lstStyle/>
        <a:p>
          <a:endParaRPr lang="en-US"/>
        </a:p>
      </dgm:t>
    </dgm:pt>
    <dgm:pt modelId="{93C71CD8-38D1-4B58-BD09-D9C9194374B8}" type="sibTrans" cxnId="{04B73D84-4423-457A-8928-E0DCA3579FFD}">
      <dgm:prSet/>
      <dgm:spPr/>
      <dgm:t>
        <a:bodyPr/>
        <a:lstStyle/>
        <a:p>
          <a:endParaRPr lang="en-US"/>
        </a:p>
      </dgm:t>
    </dgm:pt>
    <dgm:pt modelId="{BCB686F9-CFE3-4156-9953-AF70D4E95779}" type="pres">
      <dgm:prSet presAssocID="{DDB50FC2-B8D2-42BD-B19C-C643F0B6C9B9}" presName="Name0" presStyleCnt="0">
        <dgm:presLayoutVars>
          <dgm:dir/>
          <dgm:animLvl val="lvl"/>
          <dgm:resizeHandles val="exact"/>
        </dgm:presLayoutVars>
      </dgm:prSet>
      <dgm:spPr/>
      <dgm:t>
        <a:bodyPr/>
        <a:lstStyle/>
        <a:p>
          <a:endParaRPr lang="en-US"/>
        </a:p>
      </dgm:t>
    </dgm:pt>
    <dgm:pt modelId="{5EB244E1-ECEF-407C-80E4-B06880B1608F}" type="pres">
      <dgm:prSet presAssocID="{E6C0B5B2-09E4-4023-B6F2-23C5B0F64500}" presName="composite" presStyleCnt="0"/>
      <dgm:spPr/>
    </dgm:pt>
    <dgm:pt modelId="{3071E817-A142-4E2D-A417-16F2D6CEFE38}" type="pres">
      <dgm:prSet presAssocID="{E6C0B5B2-09E4-4023-B6F2-23C5B0F64500}" presName="parTx" presStyleLbl="alignNode1" presStyleIdx="0" presStyleCnt="2">
        <dgm:presLayoutVars>
          <dgm:chMax val="0"/>
          <dgm:chPref val="0"/>
          <dgm:bulletEnabled val="1"/>
        </dgm:presLayoutVars>
      </dgm:prSet>
      <dgm:spPr/>
      <dgm:t>
        <a:bodyPr/>
        <a:lstStyle/>
        <a:p>
          <a:endParaRPr lang="en-US"/>
        </a:p>
      </dgm:t>
    </dgm:pt>
    <dgm:pt modelId="{A4467C45-A7A5-4D90-86F5-AB58A2D27412}" type="pres">
      <dgm:prSet presAssocID="{E6C0B5B2-09E4-4023-B6F2-23C5B0F64500}" presName="desTx" presStyleLbl="alignAccFollowNode1" presStyleIdx="0" presStyleCnt="2">
        <dgm:presLayoutVars>
          <dgm:bulletEnabled val="1"/>
        </dgm:presLayoutVars>
      </dgm:prSet>
      <dgm:spPr/>
      <dgm:t>
        <a:bodyPr/>
        <a:lstStyle/>
        <a:p>
          <a:endParaRPr lang="en-US"/>
        </a:p>
      </dgm:t>
    </dgm:pt>
    <dgm:pt modelId="{0A8C2262-2FEE-4656-998F-06A90E23DD20}" type="pres">
      <dgm:prSet presAssocID="{2740CA64-5E3A-4059-9361-B5803E55F031}" presName="space" presStyleCnt="0"/>
      <dgm:spPr/>
    </dgm:pt>
    <dgm:pt modelId="{D1114C2A-A5E2-40D1-BE4A-CFDB363D8A08}" type="pres">
      <dgm:prSet presAssocID="{E54952FF-8111-4E69-98CB-D6D24FE189BE}" presName="composite" presStyleCnt="0"/>
      <dgm:spPr/>
    </dgm:pt>
    <dgm:pt modelId="{F241FCAF-3BF4-42A8-9E18-54CD9548A68E}" type="pres">
      <dgm:prSet presAssocID="{E54952FF-8111-4E69-98CB-D6D24FE189BE}" presName="parTx" presStyleLbl="alignNode1" presStyleIdx="1" presStyleCnt="2">
        <dgm:presLayoutVars>
          <dgm:chMax val="0"/>
          <dgm:chPref val="0"/>
          <dgm:bulletEnabled val="1"/>
        </dgm:presLayoutVars>
      </dgm:prSet>
      <dgm:spPr/>
      <dgm:t>
        <a:bodyPr/>
        <a:lstStyle/>
        <a:p>
          <a:endParaRPr lang="en-US"/>
        </a:p>
      </dgm:t>
    </dgm:pt>
    <dgm:pt modelId="{386DAF26-FDF6-468A-84C7-7ED20F9DC078}" type="pres">
      <dgm:prSet presAssocID="{E54952FF-8111-4E69-98CB-D6D24FE189BE}" presName="desTx" presStyleLbl="alignAccFollowNode1" presStyleIdx="1" presStyleCnt="2">
        <dgm:presLayoutVars>
          <dgm:bulletEnabled val="1"/>
        </dgm:presLayoutVars>
      </dgm:prSet>
      <dgm:spPr/>
      <dgm:t>
        <a:bodyPr/>
        <a:lstStyle/>
        <a:p>
          <a:endParaRPr lang="en-US"/>
        </a:p>
      </dgm:t>
    </dgm:pt>
  </dgm:ptLst>
  <dgm:cxnLst>
    <dgm:cxn modelId="{04B73D84-4423-457A-8928-E0DCA3579FFD}" srcId="{E54952FF-8111-4E69-98CB-D6D24FE189BE}" destId="{1F3C3C64-1BA5-4D65-ACE4-E483FB71B754}" srcOrd="0" destOrd="0" parTransId="{3F5347A8-29EE-4ED0-994E-D19F64F04882}" sibTransId="{93C71CD8-38D1-4B58-BD09-D9C9194374B8}"/>
    <dgm:cxn modelId="{101A1C25-2E3D-431E-9CF6-441FEDEA596C}" type="presOf" srcId="{E6C0B5B2-09E4-4023-B6F2-23C5B0F64500}" destId="{3071E817-A142-4E2D-A417-16F2D6CEFE38}" srcOrd="0" destOrd="0" presId="urn:microsoft.com/office/officeart/2005/8/layout/hList1"/>
    <dgm:cxn modelId="{165A9D83-B5AD-45EA-8BD1-51250C0CDF76}" srcId="{E6C0B5B2-09E4-4023-B6F2-23C5B0F64500}" destId="{F0BE4FEC-DE57-4A08-9757-866069162A44}" srcOrd="0" destOrd="0" parTransId="{AFAEF2F3-F24D-4BBA-AEA0-ACD824EFA92E}" sibTransId="{E658068F-C1B9-49E1-8CD5-9E6A36AE4DCD}"/>
    <dgm:cxn modelId="{1B673C94-4024-4A13-9D23-EC7209E197E6}" srcId="{DDB50FC2-B8D2-42BD-B19C-C643F0B6C9B9}" destId="{E54952FF-8111-4E69-98CB-D6D24FE189BE}" srcOrd="1" destOrd="0" parTransId="{42574862-24B3-4931-8D00-9FCE7A85C830}" sibTransId="{40CA0A05-AB46-43A1-9C35-04AC12078426}"/>
    <dgm:cxn modelId="{D794B4F2-9BEC-4A29-B375-90BB07D02F7A}" type="presOf" srcId="{F0BE4FEC-DE57-4A08-9757-866069162A44}" destId="{A4467C45-A7A5-4D90-86F5-AB58A2D27412}" srcOrd="0" destOrd="0" presId="urn:microsoft.com/office/officeart/2005/8/layout/hList1"/>
    <dgm:cxn modelId="{6836C2E2-85C3-4937-BAC7-4A7C7FBEFA53}" type="presOf" srcId="{E54952FF-8111-4E69-98CB-D6D24FE189BE}" destId="{F241FCAF-3BF4-42A8-9E18-54CD9548A68E}" srcOrd="0" destOrd="0" presId="urn:microsoft.com/office/officeart/2005/8/layout/hList1"/>
    <dgm:cxn modelId="{CD2B4ED3-2D3C-480A-9419-7FD1ADDEFB7A}" srcId="{DDB50FC2-B8D2-42BD-B19C-C643F0B6C9B9}" destId="{E6C0B5B2-09E4-4023-B6F2-23C5B0F64500}" srcOrd="0" destOrd="0" parTransId="{B28F1EDC-97D9-4643-A7D2-65096C8CBA41}" sibTransId="{2740CA64-5E3A-4059-9361-B5803E55F031}"/>
    <dgm:cxn modelId="{FFF5C097-9728-447B-B12B-202ED223CE3F}" type="presOf" srcId="{DDB50FC2-B8D2-42BD-B19C-C643F0B6C9B9}" destId="{BCB686F9-CFE3-4156-9953-AF70D4E95779}" srcOrd="0" destOrd="0" presId="urn:microsoft.com/office/officeart/2005/8/layout/hList1"/>
    <dgm:cxn modelId="{288E906A-64B1-448D-88CB-45F26B1935BC}" type="presOf" srcId="{1F3C3C64-1BA5-4D65-ACE4-E483FB71B754}" destId="{386DAF26-FDF6-468A-84C7-7ED20F9DC078}" srcOrd="0" destOrd="0" presId="urn:microsoft.com/office/officeart/2005/8/layout/hList1"/>
    <dgm:cxn modelId="{7DECC259-69C2-4283-B584-EBBE3FAB0E9F}" type="presParOf" srcId="{BCB686F9-CFE3-4156-9953-AF70D4E95779}" destId="{5EB244E1-ECEF-407C-80E4-B06880B1608F}" srcOrd="0" destOrd="0" presId="urn:microsoft.com/office/officeart/2005/8/layout/hList1"/>
    <dgm:cxn modelId="{EDF5BD65-8200-4114-B6D1-BBDFD4888738}" type="presParOf" srcId="{5EB244E1-ECEF-407C-80E4-B06880B1608F}" destId="{3071E817-A142-4E2D-A417-16F2D6CEFE38}" srcOrd="0" destOrd="0" presId="urn:microsoft.com/office/officeart/2005/8/layout/hList1"/>
    <dgm:cxn modelId="{D6605C37-9316-4AB2-A77D-1569A374A0CD}" type="presParOf" srcId="{5EB244E1-ECEF-407C-80E4-B06880B1608F}" destId="{A4467C45-A7A5-4D90-86F5-AB58A2D27412}" srcOrd="1" destOrd="0" presId="urn:microsoft.com/office/officeart/2005/8/layout/hList1"/>
    <dgm:cxn modelId="{351141E2-0884-44D9-BB9A-9ECEA416D396}" type="presParOf" srcId="{BCB686F9-CFE3-4156-9953-AF70D4E95779}" destId="{0A8C2262-2FEE-4656-998F-06A90E23DD20}" srcOrd="1" destOrd="0" presId="urn:microsoft.com/office/officeart/2005/8/layout/hList1"/>
    <dgm:cxn modelId="{B744C66D-BC84-4144-A34B-0C40B8534BF7}" type="presParOf" srcId="{BCB686F9-CFE3-4156-9953-AF70D4E95779}" destId="{D1114C2A-A5E2-40D1-BE4A-CFDB363D8A08}" srcOrd="2" destOrd="0" presId="urn:microsoft.com/office/officeart/2005/8/layout/hList1"/>
    <dgm:cxn modelId="{292A6938-2846-4DD0-A5AD-DF1D40FC660F}" type="presParOf" srcId="{D1114C2A-A5E2-40D1-BE4A-CFDB363D8A08}" destId="{F241FCAF-3BF4-42A8-9E18-54CD9548A68E}" srcOrd="0" destOrd="0" presId="urn:microsoft.com/office/officeart/2005/8/layout/hList1"/>
    <dgm:cxn modelId="{DEDC7136-BFDD-4AF8-B5AA-1BAB6564BEF9}" type="presParOf" srcId="{D1114C2A-A5E2-40D1-BE4A-CFDB363D8A08}" destId="{386DAF26-FDF6-468A-84C7-7ED20F9DC07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58E5C6-C0AA-49B1-B186-FC71C5ADD85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A5BA0A8-F5CF-468C-B584-3A847C891B53}">
      <dgm:prSet/>
      <dgm:spPr/>
      <dgm:t>
        <a:bodyPr/>
        <a:lstStyle/>
        <a:p>
          <a:pPr rtl="0"/>
          <a:r>
            <a:rPr lang="en-US" dirty="0" smtClean="0"/>
            <a:t>Frame risk</a:t>
          </a:r>
          <a:endParaRPr lang="en-US" dirty="0"/>
        </a:p>
      </dgm:t>
    </dgm:pt>
    <dgm:pt modelId="{FCD43400-8478-48F7-A569-2CB844D7AB38}" type="parTrans" cxnId="{68F200C6-503E-436A-89D7-96B61963BB9F}">
      <dgm:prSet/>
      <dgm:spPr/>
      <dgm:t>
        <a:bodyPr/>
        <a:lstStyle/>
        <a:p>
          <a:endParaRPr lang="en-US"/>
        </a:p>
      </dgm:t>
    </dgm:pt>
    <dgm:pt modelId="{6269DE50-D000-4BD4-9CD7-BB7372C23934}" type="sibTrans" cxnId="{68F200C6-503E-436A-89D7-96B61963BB9F}">
      <dgm:prSet/>
      <dgm:spPr/>
      <dgm:t>
        <a:bodyPr/>
        <a:lstStyle/>
        <a:p>
          <a:endParaRPr lang="en-US"/>
        </a:p>
      </dgm:t>
    </dgm:pt>
    <dgm:pt modelId="{A75D9631-A681-4CAA-A82A-7CC57C13B149}">
      <dgm:prSet/>
      <dgm:spPr/>
      <dgm:t>
        <a:bodyPr/>
        <a:lstStyle/>
        <a:p>
          <a:pPr rtl="0"/>
          <a:r>
            <a:rPr lang="en-US" dirty="0" smtClean="0"/>
            <a:t>Assess</a:t>
          </a:r>
          <a:r>
            <a:rPr lang="en-US" baseline="0" dirty="0" smtClean="0"/>
            <a:t> risk</a:t>
          </a:r>
          <a:endParaRPr lang="en-US" dirty="0"/>
        </a:p>
      </dgm:t>
    </dgm:pt>
    <dgm:pt modelId="{E569BCDE-2AC0-4429-850D-328EBEB54F4E}" type="parTrans" cxnId="{75729BE0-E869-4EA8-AC5F-E0A3C9D07297}">
      <dgm:prSet/>
      <dgm:spPr/>
      <dgm:t>
        <a:bodyPr/>
        <a:lstStyle/>
        <a:p>
          <a:endParaRPr lang="en-US"/>
        </a:p>
      </dgm:t>
    </dgm:pt>
    <dgm:pt modelId="{01F1C84D-830C-4078-B7B1-DF239F1B57B0}" type="sibTrans" cxnId="{75729BE0-E869-4EA8-AC5F-E0A3C9D07297}">
      <dgm:prSet/>
      <dgm:spPr/>
      <dgm:t>
        <a:bodyPr/>
        <a:lstStyle/>
        <a:p>
          <a:endParaRPr lang="en-US"/>
        </a:p>
      </dgm:t>
    </dgm:pt>
    <dgm:pt modelId="{4BF32694-8C5F-4508-A1D5-BAA6CE9E2FF8}">
      <dgm:prSet/>
      <dgm:spPr/>
      <dgm:t>
        <a:bodyPr/>
        <a:lstStyle/>
        <a:p>
          <a:pPr rtl="0"/>
          <a:r>
            <a:rPr lang="en-US" baseline="0" dirty="0" smtClean="0"/>
            <a:t>Respond to risk</a:t>
          </a:r>
          <a:endParaRPr lang="en-US" dirty="0"/>
        </a:p>
      </dgm:t>
    </dgm:pt>
    <dgm:pt modelId="{461D8CEC-DC58-4C0B-AF82-0D8959B1A195}" type="parTrans" cxnId="{B5FAB1C7-623E-4357-9409-56742CE4C09C}">
      <dgm:prSet/>
      <dgm:spPr/>
      <dgm:t>
        <a:bodyPr/>
        <a:lstStyle/>
        <a:p>
          <a:endParaRPr lang="en-US"/>
        </a:p>
      </dgm:t>
    </dgm:pt>
    <dgm:pt modelId="{6476D3EC-0032-4AE7-8A57-D7D9BC56762B}" type="sibTrans" cxnId="{B5FAB1C7-623E-4357-9409-56742CE4C09C}">
      <dgm:prSet/>
      <dgm:spPr/>
      <dgm:t>
        <a:bodyPr/>
        <a:lstStyle/>
        <a:p>
          <a:endParaRPr lang="en-US"/>
        </a:p>
      </dgm:t>
    </dgm:pt>
    <dgm:pt modelId="{96FD2243-B457-4D33-9F49-B0BD86D097C1}">
      <dgm:prSet/>
      <dgm:spPr/>
      <dgm:t>
        <a:bodyPr/>
        <a:lstStyle/>
        <a:p>
          <a:pPr rtl="0"/>
          <a:r>
            <a:rPr lang="en-US" baseline="0" dirty="0" smtClean="0"/>
            <a:t>Monitor risk</a:t>
          </a:r>
          <a:endParaRPr lang="en-US" dirty="0"/>
        </a:p>
      </dgm:t>
    </dgm:pt>
    <dgm:pt modelId="{E137E538-EEFC-4B75-BD5F-DB375C4536D2}" type="parTrans" cxnId="{95889DA2-9E65-4226-8477-7A74BD5CF096}">
      <dgm:prSet/>
      <dgm:spPr/>
      <dgm:t>
        <a:bodyPr/>
        <a:lstStyle/>
        <a:p>
          <a:endParaRPr lang="en-US"/>
        </a:p>
      </dgm:t>
    </dgm:pt>
    <dgm:pt modelId="{158EE305-E854-4246-A502-53DBA2BB18A6}" type="sibTrans" cxnId="{95889DA2-9E65-4226-8477-7A74BD5CF096}">
      <dgm:prSet/>
      <dgm:spPr/>
      <dgm:t>
        <a:bodyPr/>
        <a:lstStyle/>
        <a:p>
          <a:endParaRPr lang="en-US"/>
        </a:p>
      </dgm:t>
    </dgm:pt>
    <dgm:pt modelId="{DA2D5B45-7504-4E96-8164-073A33B9E956}" type="pres">
      <dgm:prSet presAssocID="{D658E5C6-C0AA-49B1-B186-FC71C5ADD859}" presName="CompostProcess" presStyleCnt="0">
        <dgm:presLayoutVars>
          <dgm:dir/>
          <dgm:resizeHandles val="exact"/>
        </dgm:presLayoutVars>
      </dgm:prSet>
      <dgm:spPr/>
      <dgm:t>
        <a:bodyPr/>
        <a:lstStyle/>
        <a:p>
          <a:endParaRPr lang="en-US"/>
        </a:p>
      </dgm:t>
    </dgm:pt>
    <dgm:pt modelId="{F033151E-C797-496B-A668-F57B65E9B81D}" type="pres">
      <dgm:prSet presAssocID="{D658E5C6-C0AA-49B1-B186-FC71C5ADD859}" presName="arrow" presStyleLbl="bgShp" presStyleIdx="0" presStyleCnt="1"/>
      <dgm:spPr/>
    </dgm:pt>
    <dgm:pt modelId="{6A5F4D48-FBC0-4DE5-8F5D-0AE0B8055E16}" type="pres">
      <dgm:prSet presAssocID="{D658E5C6-C0AA-49B1-B186-FC71C5ADD859}" presName="linearProcess" presStyleCnt="0"/>
      <dgm:spPr/>
    </dgm:pt>
    <dgm:pt modelId="{8443EFD3-8FE0-4626-85B9-FD39F06FE93F}" type="pres">
      <dgm:prSet presAssocID="{BA5BA0A8-F5CF-468C-B584-3A847C891B53}" presName="textNode" presStyleLbl="node1" presStyleIdx="0" presStyleCnt="4">
        <dgm:presLayoutVars>
          <dgm:bulletEnabled val="1"/>
        </dgm:presLayoutVars>
      </dgm:prSet>
      <dgm:spPr/>
      <dgm:t>
        <a:bodyPr/>
        <a:lstStyle/>
        <a:p>
          <a:endParaRPr lang="en-US"/>
        </a:p>
      </dgm:t>
    </dgm:pt>
    <dgm:pt modelId="{32D2C703-2AAD-42A7-90E4-848E1D90A5BF}" type="pres">
      <dgm:prSet presAssocID="{6269DE50-D000-4BD4-9CD7-BB7372C23934}" presName="sibTrans" presStyleCnt="0"/>
      <dgm:spPr/>
    </dgm:pt>
    <dgm:pt modelId="{C4E16BC0-6525-4C4A-95A3-9763AC9811CD}" type="pres">
      <dgm:prSet presAssocID="{A75D9631-A681-4CAA-A82A-7CC57C13B149}" presName="textNode" presStyleLbl="node1" presStyleIdx="1" presStyleCnt="4">
        <dgm:presLayoutVars>
          <dgm:bulletEnabled val="1"/>
        </dgm:presLayoutVars>
      </dgm:prSet>
      <dgm:spPr/>
      <dgm:t>
        <a:bodyPr/>
        <a:lstStyle/>
        <a:p>
          <a:endParaRPr lang="en-US"/>
        </a:p>
      </dgm:t>
    </dgm:pt>
    <dgm:pt modelId="{FBCA3C80-275E-465B-97F4-B9F2B28CFD0D}" type="pres">
      <dgm:prSet presAssocID="{01F1C84D-830C-4078-B7B1-DF239F1B57B0}" presName="sibTrans" presStyleCnt="0"/>
      <dgm:spPr/>
    </dgm:pt>
    <dgm:pt modelId="{456F1F4F-6DCC-496D-B69F-E887EEAB7E48}" type="pres">
      <dgm:prSet presAssocID="{4BF32694-8C5F-4508-A1D5-BAA6CE9E2FF8}" presName="textNode" presStyleLbl="node1" presStyleIdx="2" presStyleCnt="4">
        <dgm:presLayoutVars>
          <dgm:bulletEnabled val="1"/>
        </dgm:presLayoutVars>
      </dgm:prSet>
      <dgm:spPr/>
      <dgm:t>
        <a:bodyPr/>
        <a:lstStyle/>
        <a:p>
          <a:endParaRPr lang="en-US"/>
        </a:p>
      </dgm:t>
    </dgm:pt>
    <dgm:pt modelId="{64280DE8-40A1-47A9-8DD3-7DF0825BCE62}" type="pres">
      <dgm:prSet presAssocID="{6476D3EC-0032-4AE7-8A57-D7D9BC56762B}" presName="sibTrans" presStyleCnt="0"/>
      <dgm:spPr/>
    </dgm:pt>
    <dgm:pt modelId="{1709607F-592A-4FF9-8DDB-2B0A84B03EE4}" type="pres">
      <dgm:prSet presAssocID="{96FD2243-B457-4D33-9F49-B0BD86D097C1}" presName="textNode" presStyleLbl="node1" presStyleIdx="3" presStyleCnt="4">
        <dgm:presLayoutVars>
          <dgm:bulletEnabled val="1"/>
        </dgm:presLayoutVars>
      </dgm:prSet>
      <dgm:spPr/>
      <dgm:t>
        <a:bodyPr/>
        <a:lstStyle/>
        <a:p>
          <a:endParaRPr lang="en-US"/>
        </a:p>
      </dgm:t>
    </dgm:pt>
  </dgm:ptLst>
  <dgm:cxnLst>
    <dgm:cxn modelId="{B5FAB1C7-623E-4357-9409-56742CE4C09C}" srcId="{D658E5C6-C0AA-49B1-B186-FC71C5ADD859}" destId="{4BF32694-8C5F-4508-A1D5-BAA6CE9E2FF8}" srcOrd="2" destOrd="0" parTransId="{461D8CEC-DC58-4C0B-AF82-0D8959B1A195}" sibTransId="{6476D3EC-0032-4AE7-8A57-D7D9BC56762B}"/>
    <dgm:cxn modelId="{4A8FA80A-0509-4CEC-9F00-6B42BD8FAD30}" type="presOf" srcId="{96FD2243-B457-4D33-9F49-B0BD86D097C1}" destId="{1709607F-592A-4FF9-8DDB-2B0A84B03EE4}" srcOrd="0" destOrd="0" presId="urn:microsoft.com/office/officeart/2005/8/layout/hProcess9"/>
    <dgm:cxn modelId="{1BB3EC6F-A091-4647-B07A-7AB150515B23}" type="presOf" srcId="{A75D9631-A681-4CAA-A82A-7CC57C13B149}" destId="{C4E16BC0-6525-4C4A-95A3-9763AC9811CD}" srcOrd="0" destOrd="0" presId="urn:microsoft.com/office/officeart/2005/8/layout/hProcess9"/>
    <dgm:cxn modelId="{68F200C6-503E-436A-89D7-96B61963BB9F}" srcId="{D658E5C6-C0AA-49B1-B186-FC71C5ADD859}" destId="{BA5BA0A8-F5CF-468C-B584-3A847C891B53}" srcOrd="0" destOrd="0" parTransId="{FCD43400-8478-48F7-A569-2CB844D7AB38}" sibTransId="{6269DE50-D000-4BD4-9CD7-BB7372C23934}"/>
    <dgm:cxn modelId="{A68E3C61-4D32-45C5-BD2A-601C72FECDC7}" type="presOf" srcId="{BA5BA0A8-F5CF-468C-B584-3A847C891B53}" destId="{8443EFD3-8FE0-4626-85B9-FD39F06FE93F}" srcOrd="0" destOrd="0" presId="urn:microsoft.com/office/officeart/2005/8/layout/hProcess9"/>
    <dgm:cxn modelId="{95889DA2-9E65-4226-8477-7A74BD5CF096}" srcId="{D658E5C6-C0AA-49B1-B186-FC71C5ADD859}" destId="{96FD2243-B457-4D33-9F49-B0BD86D097C1}" srcOrd="3" destOrd="0" parTransId="{E137E538-EEFC-4B75-BD5F-DB375C4536D2}" sibTransId="{158EE305-E854-4246-A502-53DBA2BB18A6}"/>
    <dgm:cxn modelId="{35A189F5-2EC2-4194-A24C-0073FBB6C608}" type="presOf" srcId="{4BF32694-8C5F-4508-A1D5-BAA6CE9E2FF8}" destId="{456F1F4F-6DCC-496D-B69F-E887EEAB7E48}" srcOrd="0" destOrd="0" presId="urn:microsoft.com/office/officeart/2005/8/layout/hProcess9"/>
    <dgm:cxn modelId="{75729BE0-E869-4EA8-AC5F-E0A3C9D07297}" srcId="{D658E5C6-C0AA-49B1-B186-FC71C5ADD859}" destId="{A75D9631-A681-4CAA-A82A-7CC57C13B149}" srcOrd="1" destOrd="0" parTransId="{E569BCDE-2AC0-4429-850D-328EBEB54F4E}" sibTransId="{01F1C84D-830C-4078-B7B1-DF239F1B57B0}"/>
    <dgm:cxn modelId="{CE989B38-080D-43EF-85F3-477365DBE397}" type="presOf" srcId="{D658E5C6-C0AA-49B1-B186-FC71C5ADD859}" destId="{DA2D5B45-7504-4E96-8164-073A33B9E956}" srcOrd="0" destOrd="0" presId="urn:microsoft.com/office/officeart/2005/8/layout/hProcess9"/>
    <dgm:cxn modelId="{24935A78-E7C5-4A20-A38F-46BF0BCD9858}" type="presParOf" srcId="{DA2D5B45-7504-4E96-8164-073A33B9E956}" destId="{F033151E-C797-496B-A668-F57B65E9B81D}" srcOrd="0" destOrd="0" presId="urn:microsoft.com/office/officeart/2005/8/layout/hProcess9"/>
    <dgm:cxn modelId="{6E1D1AF1-686D-4CAD-B9F9-2E9AEE83B717}" type="presParOf" srcId="{DA2D5B45-7504-4E96-8164-073A33B9E956}" destId="{6A5F4D48-FBC0-4DE5-8F5D-0AE0B8055E16}" srcOrd="1" destOrd="0" presId="urn:microsoft.com/office/officeart/2005/8/layout/hProcess9"/>
    <dgm:cxn modelId="{8F7FFFA5-BBD0-4EF0-87D3-111134F18867}" type="presParOf" srcId="{6A5F4D48-FBC0-4DE5-8F5D-0AE0B8055E16}" destId="{8443EFD3-8FE0-4626-85B9-FD39F06FE93F}" srcOrd="0" destOrd="0" presId="urn:microsoft.com/office/officeart/2005/8/layout/hProcess9"/>
    <dgm:cxn modelId="{191EAA51-F1E9-4459-895F-807F38D4AC0D}" type="presParOf" srcId="{6A5F4D48-FBC0-4DE5-8F5D-0AE0B8055E16}" destId="{32D2C703-2AAD-42A7-90E4-848E1D90A5BF}" srcOrd="1" destOrd="0" presId="urn:microsoft.com/office/officeart/2005/8/layout/hProcess9"/>
    <dgm:cxn modelId="{0C1FAA2B-6969-4EAC-982A-459D5BBB351E}" type="presParOf" srcId="{6A5F4D48-FBC0-4DE5-8F5D-0AE0B8055E16}" destId="{C4E16BC0-6525-4C4A-95A3-9763AC9811CD}" srcOrd="2" destOrd="0" presId="urn:microsoft.com/office/officeart/2005/8/layout/hProcess9"/>
    <dgm:cxn modelId="{0FE1583E-1900-47D7-A27B-85461BB057C2}" type="presParOf" srcId="{6A5F4D48-FBC0-4DE5-8F5D-0AE0B8055E16}" destId="{FBCA3C80-275E-465B-97F4-B9F2B28CFD0D}" srcOrd="3" destOrd="0" presId="urn:microsoft.com/office/officeart/2005/8/layout/hProcess9"/>
    <dgm:cxn modelId="{80807B2A-F046-40E3-A258-FE1DDE569ECF}" type="presParOf" srcId="{6A5F4D48-FBC0-4DE5-8F5D-0AE0B8055E16}" destId="{456F1F4F-6DCC-496D-B69F-E887EEAB7E48}" srcOrd="4" destOrd="0" presId="urn:microsoft.com/office/officeart/2005/8/layout/hProcess9"/>
    <dgm:cxn modelId="{04819A0B-8815-4079-86E6-B6F86EE71706}" type="presParOf" srcId="{6A5F4D48-FBC0-4DE5-8F5D-0AE0B8055E16}" destId="{64280DE8-40A1-47A9-8DD3-7DF0825BCE62}" srcOrd="5" destOrd="0" presId="urn:microsoft.com/office/officeart/2005/8/layout/hProcess9"/>
    <dgm:cxn modelId="{13C1D76F-EEE9-4846-B88D-17FF8BC4E634}" type="presParOf" srcId="{6A5F4D48-FBC0-4DE5-8F5D-0AE0B8055E16}" destId="{1709607F-592A-4FF9-8DDB-2B0A84B03EE4}"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24662F-3B9A-4FB9-B2CA-E023F3944F00}" type="doc">
      <dgm:prSet loTypeId="urn:microsoft.com/office/officeart/2005/8/layout/hList7" loCatId="relationship" qsTypeId="urn:microsoft.com/office/officeart/2005/8/quickstyle/simple1" qsCatId="simple" csTypeId="urn:microsoft.com/office/officeart/2005/8/colors/accent1_2" csCatId="accent1" phldr="1"/>
      <dgm:spPr/>
      <dgm:t>
        <a:bodyPr/>
        <a:lstStyle/>
        <a:p>
          <a:endParaRPr lang="en-US"/>
        </a:p>
      </dgm:t>
    </dgm:pt>
    <dgm:pt modelId="{9EA184DC-1728-4A33-94BF-91FAD46AD53E}">
      <dgm:prSet/>
      <dgm:spPr>
        <a:solidFill>
          <a:schemeClr val="tx2">
            <a:lumMod val="60000"/>
            <a:lumOff val="40000"/>
          </a:schemeClr>
        </a:solidFill>
      </dgm:spPr>
      <dgm:t>
        <a:bodyPr/>
        <a:lstStyle/>
        <a:p>
          <a:pPr rtl="0"/>
          <a:r>
            <a:rPr lang="en-US" dirty="0" smtClean="0"/>
            <a:t>Accept</a:t>
          </a:r>
          <a:endParaRPr lang="en-US" dirty="0"/>
        </a:p>
      </dgm:t>
    </dgm:pt>
    <dgm:pt modelId="{E6800C6B-F8CF-40B0-B87A-7AE83C781066}" type="parTrans" cxnId="{57004722-6570-4181-82FE-48614A67C7B1}">
      <dgm:prSet/>
      <dgm:spPr/>
      <dgm:t>
        <a:bodyPr/>
        <a:lstStyle/>
        <a:p>
          <a:endParaRPr lang="en-US"/>
        </a:p>
      </dgm:t>
    </dgm:pt>
    <dgm:pt modelId="{DDC353A8-1834-484E-A4D7-351EFFCB6A5F}" type="sibTrans" cxnId="{57004722-6570-4181-82FE-48614A67C7B1}">
      <dgm:prSet/>
      <dgm:spPr/>
      <dgm:t>
        <a:bodyPr/>
        <a:lstStyle/>
        <a:p>
          <a:endParaRPr lang="en-US"/>
        </a:p>
      </dgm:t>
    </dgm:pt>
    <dgm:pt modelId="{97BC6B36-3D55-44A1-B84C-32FE843CF413}">
      <dgm:prSet/>
      <dgm:spPr>
        <a:solidFill>
          <a:schemeClr val="tx2">
            <a:lumMod val="60000"/>
            <a:lumOff val="40000"/>
          </a:schemeClr>
        </a:solidFill>
      </dgm:spPr>
      <dgm:t>
        <a:bodyPr/>
        <a:lstStyle/>
        <a:p>
          <a:pPr rtl="0"/>
          <a:r>
            <a:rPr lang="en-US" dirty="0" smtClean="0"/>
            <a:t>Mitigate</a:t>
          </a:r>
          <a:endParaRPr lang="en-US" dirty="0"/>
        </a:p>
      </dgm:t>
    </dgm:pt>
    <dgm:pt modelId="{6D5AF44C-44C0-4A41-8CB8-C7815D7D623B}" type="parTrans" cxnId="{600748E9-5F0F-432B-81E6-808E354F64F5}">
      <dgm:prSet/>
      <dgm:spPr/>
      <dgm:t>
        <a:bodyPr/>
        <a:lstStyle/>
        <a:p>
          <a:endParaRPr lang="en-US"/>
        </a:p>
      </dgm:t>
    </dgm:pt>
    <dgm:pt modelId="{B618A8F7-78EC-4DDA-9AE8-5559BCDCF74E}" type="sibTrans" cxnId="{600748E9-5F0F-432B-81E6-808E354F64F5}">
      <dgm:prSet/>
      <dgm:spPr/>
      <dgm:t>
        <a:bodyPr/>
        <a:lstStyle/>
        <a:p>
          <a:endParaRPr lang="en-US"/>
        </a:p>
      </dgm:t>
    </dgm:pt>
    <dgm:pt modelId="{8A1A9378-3AD6-4063-A99E-4E4CFB789AD0}">
      <dgm:prSet/>
      <dgm:spPr>
        <a:solidFill>
          <a:schemeClr val="tx2">
            <a:lumMod val="60000"/>
            <a:lumOff val="40000"/>
          </a:schemeClr>
        </a:solidFill>
      </dgm:spPr>
      <dgm:t>
        <a:bodyPr/>
        <a:lstStyle/>
        <a:p>
          <a:pPr rtl="0"/>
          <a:r>
            <a:rPr lang="en-US" dirty="0" smtClean="0"/>
            <a:t>Share or transfer</a:t>
          </a:r>
          <a:endParaRPr lang="en-US" dirty="0"/>
        </a:p>
      </dgm:t>
    </dgm:pt>
    <dgm:pt modelId="{FD56884C-C87B-4AC9-8590-86A6AFB10295}" type="parTrans" cxnId="{1179579F-4840-46A8-83A4-948F9A97CA1E}">
      <dgm:prSet/>
      <dgm:spPr/>
      <dgm:t>
        <a:bodyPr/>
        <a:lstStyle/>
        <a:p>
          <a:endParaRPr lang="en-US"/>
        </a:p>
      </dgm:t>
    </dgm:pt>
    <dgm:pt modelId="{C40FEC54-11E6-4D92-B263-0689D589AB1B}" type="sibTrans" cxnId="{1179579F-4840-46A8-83A4-948F9A97CA1E}">
      <dgm:prSet/>
      <dgm:spPr/>
      <dgm:t>
        <a:bodyPr/>
        <a:lstStyle/>
        <a:p>
          <a:endParaRPr lang="en-US"/>
        </a:p>
      </dgm:t>
    </dgm:pt>
    <dgm:pt modelId="{505435E5-592B-475B-BBFE-11A853E54994}">
      <dgm:prSet/>
      <dgm:spPr>
        <a:solidFill>
          <a:schemeClr val="tx2">
            <a:lumMod val="60000"/>
            <a:lumOff val="40000"/>
          </a:schemeClr>
        </a:solidFill>
      </dgm:spPr>
      <dgm:t>
        <a:bodyPr/>
        <a:lstStyle/>
        <a:p>
          <a:pPr rtl="0"/>
          <a:r>
            <a:rPr lang="en-US" dirty="0" smtClean="0"/>
            <a:t>Avoid</a:t>
          </a:r>
          <a:endParaRPr lang="en-US" dirty="0"/>
        </a:p>
      </dgm:t>
    </dgm:pt>
    <dgm:pt modelId="{17C2FBA2-CA77-432B-8C0F-E191AEB9ABAE}" type="parTrans" cxnId="{2C129250-8880-48B3-A436-045A926C1334}">
      <dgm:prSet/>
      <dgm:spPr/>
    </dgm:pt>
    <dgm:pt modelId="{203FB0FC-E51F-4BB4-8F85-52835D0F90D1}" type="sibTrans" cxnId="{2C129250-8880-48B3-A436-045A926C1334}">
      <dgm:prSet/>
      <dgm:spPr/>
    </dgm:pt>
    <dgm:pt modelId="{FBCF4895-A6C5-46AF-AAB8-33A52B53B9C9}" type="pres">
      <dgm:prSet presAssocID="{3E24662F-3B9A-4FB9-B2CA-E023F3944F00}" presName="Name0" presStyleCnt="0">
        <dgm:presLayoutVars>
          <dgm:dir/>
          <dgm:resizeHandles val="exact"/>
        </dgm:presLayoutVars>
      </dgm:prSet>
      <dgm:spPr/>
      <dgm:t>
        <a:bodyPr/>
        <a:lstStyle/>
        <a:p>
          <a:endParaRPr lang="en-US"/>
        </a:p>
      </dgm:t>
    </dgm:pt>
    <dgm:pt modelId="{EFFB8FFC-E0FB-4159-A3A6-9AA5DF9FEC72}" type="pres">
      <dgm:prSet presAssocID="{3E24662F-3B9A-4FB9-B2CA-E023F3944F00}" presName="fgShape" presStyleLbl="fgShp" presStyleIdx="0" presStyleCnt="1"/>
      <dgm:spPr/>
    </dgm:pt>
    <dgm:pt modelId="{EC9BDC8F-A91A-44F5-963F-4A6CCE1F4225}" type="pres">
      <dgm:prSet presAssocID="{3E24662F-3B9A-4FB9-B2CA-E023F3944F00}" presName="linComp" presStyleCnt="0"/>
      <dgm:spPr/>
    </dgm:pt>
    <dgm:pt modelId="{E23100D3-7C52-412D-B007-81BA6D6C38BC}" type="pres">
      <dgm:prSet presAssocID="{9EA184DC-1728-4A33-94BF-91FAD46AD53E}" presName="compNode" presStyleCnt="0"/>
      <dgm:spPr/>
    </dgm:pt>
    <dgm:pt modelId="{3B6E598B-6DAE-4E70-85F2-82CA2A4C7810}" type="pres">
      <dgm:prSet presAssocID="{9EA184DC-1728-4A33-94BF-91FAD46AD53E}" presName="bkgdShape" presStyleLbl="node1" presStyleIdx="0" presStyleCnt="4"/>
      <dgm:spPr/>
      <dgm:t>
        <a:bodyPr/>
        <a:lstStyle/>
        <a:p>
          <a:endParaRPr lang="en-US"/>
        </a:p>
      </dgm:t>
    </dgm:pt>
    <dgm:pt modelId="{33394FC9-3BC1-4700-AFC0-B537ED3EFC36}" type="pres">
      <dgm:prSet presAssocID="{9EA184DC-1728-4A33-94BF-91FAD46AD53E}" presName="nodeTx" presStyleLbl="node1" presStyleIdx="0" presStyleCnt="4">
        <dgm:presLayoutVars>
          <dgm:bulletEnabled val="1"/>
        </dgm:presLayoutVars>
      </dgm:prSet>
      <dgm:spPr/>
      <dgm:t>
        <a:bodyPr/>
        <a:lstStyle/>
        <a:p>
          <a:endParaRPr lang="en-US"/>
        </a:p>
      </dgm:t>
    </dgm:pt>
    <dgm:pt modelId="{7A22C0F7-B657-435C-836E-511ADEB16E33}" type="pres">
      <dgm:prSet presAssocID="{9EA184DC-1728-4A33-94BF-91FAD46AD53E}" presName="invisiNode" presStyleLbl="node1" presStyleIdx="0" presStyleCnt="4"/>
      <dgm:spPr/>
    </dgm:pt>
    <dgm:pt modelId="{2A8D8CDC-2693-45FA-A5DB-2F3FB698E234}" type="pres">
      <dgm:prSet presAssocID="{9EA184DC-1728-4A33-94BF-91FAD46AD53E}" presName="imagNode" presStyleLbl="fgImgPlace1" presStyleIdx="0" presStyleCnt="4"/>
      <dgm:spPr>
        <a:solidFill>
          <a:schemeClr val="accent1"/>
        </a:solidFill>
      </dgm:spPr>
    </dgm:pt>
    <dgm:pt modelId="{0939281D-7227-422E-8CC3-5951546970AF}" type="pres">
      <dgm:prSet presAssocID="{DDC353A8-1834-484E-A4D7-351EFFCB6A5F}" presName="sibTrans" presStyleLbl="sibTrans2D1" presStyleIdx="0" presStyleCnt="0"/>
      <dgm:spPr/>
      <dgm:t>
        <a:bodyPr/>
        <a:lstStyle/>
        <a:p>
          <a:endParaRPr lang="en-US"/>
        </a:p>
      </dgm:t>
    </dgm:pt>
    <dgm:pt modelId="{E56B8D0A-428C-423E-8654-2BE87C215FA9}" type="pres">
      <dgm:prSet presAssocID="{97BC6B36-3D55-44A1-B84C-32FE843CF413}" presName="compNode" presStyleCnt="0"/>
      <dgm:spPr/>
    </dgm:pt>
    <dgm:pt modelId="{03DD43EF-493F-40C1-916C-B1F6C5B7EB71}" type="pres">
      <dgm:prSet presAssocID="{97BC6B36-3D55-44A1-B84C-32FE843CF413}" presName="bkgdShape" presStyleLbl="node1" presStyleIdx="1" presStyleCnt="4"/>
      <dgm:spPr/>
      <dgm:t>
        <a:bodyPr/>
        <a:lstStyle/>
        <a:p>
          <a:endParaRPr lang="en-US"/>
        </a:p>
      </dgm:t>
    </dgm:pt>
    <dgm:pt modelId="{9E5F18D1-DB71-4E19-A808-2AE4E4C35B10}" type="pres">
      <dgm:prSet presAssocID="{97BC6B36-3D55-44A1-B84C-32FE843CF413}" presName="nodeTx" presStyleLbl="node1" presStyleIdx="1" presStyleCnt="4">
        <dgm:presLayoutVars>
          <dgm:bulletEnabled val="1"/>
        </dgm:presLayoutVars>
      </dgm:prSet>
      <dgm:spPr/>
      <dgm:t>
        <a:bodyPr/>
        <a:lstStyle/>
        <a:p>
          <a:endParaRPr lang="en-US"/>
        </a:p>
      </dgm:t>
    </dgm:pt>
    <dgm:pt modelId="{56A7D2F3-E1EC-450E-92B3-A37851897496}" type="pres">
      <dgm:prSet presAssocID="{97BC6B36-3D55-44A1-B84C-32FE843CF413}" presName="invisiNode" presStyleLbl="node1" presStyleIdx="1" presStyleCnt="4"/>
      <dgm:spPr/>
    </dgm:pt>
    <dgm:pt modelId="{0EB90672-926F-4CC4-AE7E-CAB8102CB5FF}" type="pres">
      <dgm:prSet presAssocID="{97BC6B36-3D55-44A1-B84C-32FE843CF413}" presName="imagNode" presStyleLbl="fgImgPlace1" presStyleIdx="1" presStyleCnt="4"/>
      <dgm:spPr>
        <a:solidFill>
          <a:schemeClr val="accent1"/>
        </a:solidFill>
      </dgm:spPr>
    </dgm:pt>
    <dgm:pt modelId="{EA179498-137C-44C9-8155-9400669C72B5}" type="pres">
      <dgm:prSet presAssocID="{B618A8F7-78EC-4DDA-9AE8-5559BCDCF74E}" presName="sibTrans" presStyleLbl="sibTrans2D1" presStyleIdx="0" presStyleCnt="0"/>
      <dgm:spPr/>
      <dgm:t>
        <a:bodyPr/>
        <a:lstStyle/>
        <a:p>
          <a:endParaRPr lang="en-US"/>
        </a:p>
      </dgm:t>
    </dgm:pt>
    <dgm:pt modelId="{0C054FF8-D9DB-4E8A-9E1C-F762B4A8C8D0}" type="pres">
      <dgm:prSet presAssocID="{8A1A9378-3AD6-4063-A99E-4E4CFB789AD0}" presName="compNode" presStyleCnt="0"/>
      <dgm:spPr/>
    </dgm:pt>
    <dgm:pt modelId="{8053CA77-5317-4462-A3CA-E5C7A877E298}" type="pres">
      <dgm:prSet presAssocID="{8A1A9378-3AD6-4063-A99E-4E4CFB789AD0}" presName="bkgdShape" presStyleLbl="node1" presStyleIdx="2" presStyleCnt="4"/>
      <dgm:spPr/>
      <dgm:t>
        <a:bodyPr/>
        <a:lstStyle/>
        <a:p>
          <a:endParaRPr lang="en-US"/>
        </a:p>
      </dgm:t>
    </dgm:pt>
    <dgm:pt modelId="{8F9364F0-3C09-4A4F-8DB2-13CE68FEC8E0}" type="pres">
      <dgm:prSet presAssocID="{8A1A9378-3AD6-4063-A99E-4E4CFB789AD0}" presName="nodeTx" presStyleLbl="node1" presStyleIdx="2" presStyleCnt="4">
        <dgm:presLayoutVars>
          <dgm:bulletEnabled val="1"/>
        </dgm:presLayoutVars>
      </dgm:prSet>
      <dgm:spPr/>
      <dgm:t>
        <a:bodyPr/>
        <a:lstStyle/>
        <a:p>
          <a:endParaRPr lang="en-US"/>
        </a:p>
      </dgm:t>
    </dgm:pt>
    <dgm:pt modelId="{0CD1C620-580D-4AD8-B9D5-2EDD07AB1B64}" type="pres">
      <dgm:prSet presAssocID="{8A1A9378-3AD6-4063-A99E-4E4CFB789AD0}" presName="invisiNode" presStyleLbl="node1" presStyleIdx="2" presStyleCnt="4"/>
      <dgm:spPr/>
    </dgm:pt>
    <dgm:pt modelId="{8A61A120-ECD6-4F28-B03A-F8EFFF381FC1}" type="pres">
      <dgm:prSet presAssocID="{8A1A9378-3AD6-4063-A99E-4E4CFB789AD0}" presName="imagNode" presStyleLbl="fgImgPlace1" presStyleIdx="2" presStyleCnt="4"/>
      <dgm:spPr>
        <a:solidFill>
          <a:schemeClr val="accent1"/>
        </a:solidFill>
      </dgm:spPr>
    </dgm:pt>
    <dgm:pt modelId="{4E7DF17A-59C3-4D5F-BCD1-F1CA0D425DCF}" type="pres">
      <dgm:prSet presAssocID="{C40FEC54-11E6-4D92-B263-0689D589AB1B}" presName="sibTrans" presStyleLbl="sibTrans2D1" presStyleIdx="0" presStyleCnt="0"/>
      <dgm:spPr/>
      <dgm:t>
        <a:bodyPr/>
        <a:lstStyle/>
        <a:p>
          <a:endParaRPr lang="en-US"/>
        </a:p>
      </dgm:t>
    </dgm:pt>
    <dgm:pt modelId="{C0E2D0F3-E89C-4AF4-8E87-B152C59B3D57}" type="pres">
      <dgm:prSet presAssocID="{505435E5-592B-475B-BBFE-11A853E54994}" presName="compNode" presStyleCnt="0"/>
      <dgm:spPr/>
    </dgm:pt>
    <dgm:pt modelId="{47792184-9268-40B5-9D88-F160D92AFB5B}" type="pres">
      <dgm:prSet presAssocID="{505435E5-592B-475B-BBFE-11A853E54994}" presName="bkgdShape" presStyleLbl="node1" presStyleIdx="3" presStyleCnt="4"/>
      <dgm:spPr/>
      <dgm:t>
        <a:bodyPr/>
        <a:lstStyle/>
        <a:p>
          <a:endParaRPr lang="en-US"/>
        </a:p>
      </dgm:t>
    </dgm:pt>
    <dgm:pt modelId="{C0C536D7-4FE4-4FEC-8E08-C1B2BCD82E89}" type="pres">
      <dgm:prSet presAssocID="{505435E5-592B-475B-BBFE-11A853E54994}" presName="nodeTx" presStyleLbl="node1" presStyleIdx="3" presStyleCnt="4">
        <dgm:presLayoutVars>
          <dgm:bulletEnabled val="1"/>
        </dgm:presLayoutVars>
      </dgm:prSet>
      <dgm:spPr/>
      <dgm:t>
        <a:bodyPr/>
        <a:lstStyle/>
        <a:p>
          <a:endParaRPr lang="en-US"/>
        </a:p>
      </dgm:t>
    </dgm:pt>
    <dgm:pt modelId="{FFB3E746-8F7D-4666-A58C-3CA8CD5B972C}" type="pres">
      <dgm:prSet presAssocID="{505435E5-592B-475B-BBFE-11A853E54994}" presName="invisiNode" presStyleLbl="node1" presStyleIdx="3" presStyleCnt="4"/>
      <dgm:spPr/>
    </dgm:pt>
    <dgm:pt modelId="{9160D8AD-FA4F-4339-AA97-C7C7D484EF35}" type="pres">
      <dgm:prSet presAssocID="{505435E5-592B-475B-BBFE-11A853E54994}" presName="imagNode" presStyleLbl="fgImgPlace1" presStyleIdx="3" presStyleCnt="4"/>
      <dgm:spPr>
        <a:solidFill>
          <a:schemeClr val="accent1"/>
        </a:solidFill>
      </dgm:spPr>
    </dgm:pt>
  </dgm:ptLst>
  <dgm:cxnLst>
    <dgm:cxn modelId="{57004722-6570-4181-82FE-48614A67C7B1}" srcId="{3E24662F-3B9A-4FB9-B2CA-E023F3944F00}" destId="{9EA184DC-1728-4A33-94BF-91FAD46AD53E}" srcOrd="0" destOrd="0" parTransId="{E6800C6B-F8CF-40B0-B87A-7AE83C781066}" sibTransId="{DDC353A8-1834-484E-A4D7-351EFFCB6A5F}"/>
    <dgm:cxn modelId="{1D34A808-CE8E-44F1-AE27-AD6C2DAD963D}" type="presOf" srcId="{9EA184DC-1728-4A33-94BF-91FAD46AD53E}" destId="{33394FC9-3BC1-4700-AFC0-B537ED3EFC36}" srcOrd="1" destOrd="0" presId="urn:microsoft.com/office/officeart/2005/8/layout/hList7"/>
    <dgm:cxn modelId="{2A3E781A-7563-4A06-92F7-80ECD1C2637B}" type="presOf" srcId="{C40FEC54-11E6-4D92-B263-0689D589AB1B}" destId="{4E7DF17A-59C3-4D5F-BCD1-F1CA0D425DCF}" srcOrd="0" destOrd="0" presId="urn:microsoft.com/office/officeart/2005/8/layout/hList7"/>
    <dgm:cxn modelId="{8E31D4CA-C3F5-4B65-A99B-CEA66B33B3FF}" type="presOf" srcId="{DDC353A8-1834-484E-A4D7-351EFFCB6A5F}" destId="{0939281D-7227-422E-8CC3-5951546970AF}" srcOrd="0" destOrd="0" presId="urn:microsoft.com/office/officeart/2005/8/layout/hList7"/>
    <dgm:cxn modelId="{F5DCB2A4-B299-473A-88CF-7EFCD3E447C4}" type="presOf" srcId="{8A1A9378-3AD6-4063-A99E-4E4CFB789AD0}" destId="{8053CA77-5317-4462-A3CA-E5C7A877E298}" srcOrd="0" destOrd="0" presId="urn:microsoft.com/office/officeart/2005/8/layout/hList7"/>
    <dgm:cxn modelId="{2C129250-8880-48B3-A436-045A926C1334}" srcId="{3E24662F-3B9A-4FB9-B2CA-E023F3944F00}" destId="{505435E5-592B-475B-BBFE-11A853E54994}" srcOrd="3" destOrd="0" parTransId="{17C2FBA2-CA77-432B-8C0F-E191AEB9ABAE}" sibTransId="{203FB0FC-E51F-4BB4-8F85-52835D0F90D1}"/>
    <dgm:cxn modelId="{B37C0DD4-2B87-40A6-A46E-B7D075C1144F}" type="presOf" srcId="{8A1A9378-3AD6-4063-A99E-4E4CFB789AD0}" destId="{8F9364F0-3C09-4A4F-8DB2-13CE68FEC8E0}" srcOrd="1" destOrd="0" presId="urn:microsoft.com/office/officeart/2005/8/layout/hList7"/>
    <dgm:cxn modelId="{E0BC2784-7F8D-465B-B773-16A7FD0770DA}" type="presOf" srcId="{97BC6B36-3D55-44A1-B84C-32FE843CF413}" destId="{03DD43EF-493F-40C1-916C-B1F6C5B7EB71}" srcOrd="0" destOrd="0" presId="urn:microsoft.com/office/officeart/2005/8/layout/hList7"/>
    <dgm:cxn modelId="{510FCB52-7C4A-4D33-B217-325ED2F07E9F}" type="presOf" srcId="{505435E5-592B-475B-BBFE-11A853E54994}" destId="{47792184-9268-40B5-9D88-F160D92AFB5B}" srcOrd="0" destOrd="0" presId="urn:microsoft.com/office/officeart/2005/8/layout/hList7"/>
    <dgm:cxn modelId="{830228F5-39D9-4918-8E78-4ECE9BC21632}" type="presOf" srcId="{9EA184DC-1728-4A33-94BF-91FAD46AD53E}" destId="{3B6E598B-6DAE-4E70-85F2-82CA2A4C7810}" srcOrd="0" destOrd="0" presId="urn:microsoft.com/office/officeart/2005/8/layout/hList7"/>
    <dgm:cxn modelId="{600748E9-5F0F-432B-81E6-808E354F64F5}" srcId="{3E24662F-3B9A-4FB9-B2CA-E023F3944F00}" destId="{97BC6B36-3D55-44A1-B84C-32FE843CF413}" srcOrd="1" destOrd="0" parTransId="{6D5AF44C-44C0-4A41-8CB8-C7815D7D623B}" sibTransId="{B618A8F7-78EC-4DDA-9AE8-5559BCDCF74E}"/>
    <dgm:cxn modelId="{9242C4F7-8F06-4C26-B610-7B7F67F86D98}" type="presOf" srcId="{97BC6B36-3D55-44A1-B84C-32FE843CF413}" destId="{9E5F18D1-DB71-4E19-A808-2AE4E4C35B10}" srcOrd="1" destOrd="0" presId="urn:microsoft.com/office/officeart/2005/8/layout/hList7"/>
    <dgm:cxn modelId="{9BE688FE-2074-47E7-BA46-CBCBFBAA4AF2}" type="presOf" srcId="{B618A8F7-78EC-4DDA-9AE8-5559BCDCF74E}" destId="{EA179498-137C-44C9-8155-9400669C72B5}" srcOrd="0" destOrd="0" presId="urn:microsoft.com/office/officeart/2005/8/layout/hList7"/>
    <dgm:cxn modelId="{033019B9-31A7-4F10-AFE5-67F3D9FD59F9}" type="presOf" srcId="{505435E5-592B-475B-BBFE-11A853E54994}" destId="{C0C536D7-4FE4-4FEC-8E08-C1B2BCD82E89}" srcOrd="1" destOrd="0" presId="urn:microsoft.com/office/officeart/2005/8/layout/hList7"/>
    <dgm:cxn modelId="{1179579F-4840-46A8-83A4-948F9A97CA1E}" srcId="{3E24662F-3B9A-4FB9-B2CA-E023F3944F00}" destId="{8A1A9378-3AD6-4063-A99E-4E4CFB789AD0}" srcOrd="2" destOrd="0" parTransId="{FD56884C-C87B-4AC9-8590-86A6AFB10295}" sibTransId="{C40FEC54-11E6-4D92-B263-0689D589AB1B}"/>
    <dgm:cxn modelId="{72724304-4092-47B7-AEFE-63BD6B34596C}" type="presOf" srcId="{3E24662F-3B9A-4FB9-B2CA-E023F3944F00}" destId="{FBCF4895-A6C5-46AF-AAB8-33A52B53B9C9}" srcOrd="0" destOrd="0" presId="urn:microsoft.com/office/officeart/2005/8/layout/hList7"/>
    <dgm:cxn modelId="{1B4C26EE-107F-4448-8D35-7F4E434F5A56}" type="presParOf" srcId="{FBCF4895-A6C5-46AF-AAB8-33A52B53B9C9}" destId="{EFFB8FFC-E0FB-4159-A3A6-9AA5DF9FEC72}" srcOrd="0" destOrd="0" presId="urn:microsoft.com/office/officeart/2005/8/layout/hList7"/>
    <dgm:cxn modelId="{21D27C8E-96B1-44B1-91BD-1497CDB110EF}" type="presParOf" srcId="{FBCF4895-A6C5-46AF-AAB8-33A52B53B9C9}" destId="{EC9BDC8F-A91A-44F5-963F-4A6CCE1F4225}" srcOrd="1" destOrd="0" presId="urn:microsoft.com/office/officeart/2005/8/layout/hList7"/>
    <dgm:cxn modelId="{BB923A53-20F1-4BFB-955D-EB8DF5D45D44}" type="presParOf" srcId="{EC9BDC8F-A91A-44F5-963F-4A6CCE1F4225}" destId="{E23100D3-7C52-412D-B007-81BA6D6C38BC}" srcOrd="0" destOrd="0" presId="urn:microsoft.com/office/officeart/2005/8/layout/hList7"/>
    <dgm:cxn modelId="{CAC192AC-F8C8-4ADA-B0C2-B20A2359E76E}" type="presParOf" srcId="{E23100D3-7C52-412D-B007-81BA6D6C38BC}" destId="{3B6E598B-6DAE-4E70-85F2-82CA2A4C7810}" srcOrd="0" destOrd="0" presId="urn:microsoft.com/office/officeart/2005/8/layout/hList7"/>
    <dgm:cxn modelId="{B2562C8F-EC8B-436A-B2D9-A04E78986145}" type="presParOf" srcId="{E23100D3-7C52-412D-B007-81BA6D6C38BC}" destId="{33394FC9-3BC1-4700-AFC0-B537ED3EFC36}" srcOrd="1" destOrd="0" presId="urn:microsoft.com/office/officeart/2005/8/layout/hList7"/>
    <dgm:cxn modelId="{EE769EBE-5E98-4509-9417-DAD21CA05A1F}" type="presParOf" srcId="{E23100D3-7C52-412D-B007-81BA6D6C38BC}" destId="{7A22C0F7-B657-435C-836E-511ADEB16E33}" srcOrd="2" destOrd="0" presId="urn:microsoft.com/office/officeart/2005/8/layout/hList7"/>
    <dgm:cxn modelId="{A3F7CA72-38E9-4F3A-B16A-9FC6F8868F49}" type="presParOf" srcId="{E23100D3-7C52-412D-B007-81BA6D6C38BC}" destId="{2A8D8CDC-2693-45FA-A5DB-2F3FB698E234}" srcOrd="3" destOrd="0" presId="urn:microsoft.com/office/officeart/2005/8/layout/hList7"/>
    <dgm:cxn modelId="{9161CE07-9FE3-42D0-93BC-5002C909855E}" type="presParOf" srcId="{EC9BDC8F-A91A-44F5-963F-4A6CCE1F4225}" destId="{0939281D-7227-422E-8CC3-5951546970AF}" srcOrd="1" destOrd="0" presId="urn:microsoft.com/office/officeart/2005/8/layout/hList7"/>
    <dgm:cxn modelId="{FB07EC5A-C0CF-4AE9-BFF6-E369299CAAA5}" type="presParOf" srcId="{EC9BDC8F-A91A-44F5-963F-4A6CCE1F4225}" destId="{E56B8D0A-428C-423E-8654-2BE87C215FA9}" srcOrd="2" destOrd="0" presId="urn:microsoft.com/office/officeart/2005/8/layout/hList7"/>
    <dgm:cxn modelId="{AE2698BC-B233-476B-A395-D57DD8F5C49B}" type="presParOf" srcId="{E56B8D0A-428C-423E-8654-2BE87C215FA9}" destId="{03DD43EF-493F-40C1-916C-B1F6C5B7EB71}" srcOrd="0" destOrd="0" presId="urn:microsoft.com/office/officeart/2005/8/layout/hList7"/>
    <dgm:cxn modelId="{8620CE5C-2EBC-4309-A975-E75349BB4C9C}" type="presParOf" srcId="{E56B8D0A-428C-423E-8654-2BE87C215FA9}" destId="{9E5F18D1-DB71-4E19-A808-2AE4E4C35B10}" srcOrd="1" destOrd="0" presId="urn:microsoft.com/office/officeart/2005/8/layout/hList7"/>
    <dgm:cxn modelId="{29192129-E23E-46A1-B3B5-26DDDD6AFF73}" type="presParOf" srcId="{E56B8D0A-428C-423E-8654-2BE87C215FA9}" destId="{56A7D2F3-E1EC-450E-92B3-A37851897496}" srcOrd="2" destOrd="0" presId="urn:microsoft.com/office/officeart/2005/8/layout/hList7"/>
    <dgm:cxn modelId="{3D8FD543-B03D-45AB-883A-30D84F08A420}" type="presParOf" srcId="{E56B8D0A-428C-423E-8654-2BE87C215FA9}" destId="{0EB90672-926F-4CC4-AE7E-CAB8102CB5FF}" srcOrd="3" destOrd="0" presId="urn:microsoft.com/office/officeart/2005/8/layout/hList7"/>
    <dgm:cxn modelId="{F6E17ED8-1181-4BBC-B6ED-F05EB42B3F23}" type="presParOf" srcId="{EC9BDC8F-A91A-44F5-963F-4A6CCE1F4225}" destId="{EA179498-137C-44C9-8155-9400669C72B5}" srcOrd="3" destOrd="0" presId="urn:microsoft.com/office/officeart/2005/8/layout/hList7"/>
    <dgm:cxn modelId="{70142A73-5AAA-4323-8880-D0F5721CB731}" type="presParOf" srcId="{EC9BDC8F-A91A-44F5-963F-4A6CCE1F4225}" destId="{0C054FF8-D9DB-4E8A-9E1C-F762B4A8C8D0}" srcOrd="4" destOrd="0" presId="urn:microsoft.com/office/officeart/2005/8/layout/hList7"/>
    <dgm:cxn modelId="{0736A316-CC4E-4CDF-A491-9347F525E0A5}" type="presParOf" srcId="{0C054FF8-D9DB-4E8A-9E1C-F762B4A8C8D0}" destId="{8053CA77-5317-4462-A3CA-E5C7A877E298}" srcOrd="0" destOrd="0" presId="urn:microsoft.com/office/officeart/2005/8/layout/hList7"/>
    <dgm:cxn modelId="{6C49C9C2-39A4-4536-9C8A-72F51B5B8A02}" type="presParOf" srcId="{0C054FF8-D9DB-4E8A-9E1C-F762B4A8C8D0}" destId="{8F9364F0-3C09-4A4F-8DB2-13CE68FEC8E0}" srcOrd="1" destOrd="0" presId="urn:microsoft.com/office/officeart/2005/8/layout/hList7"/>
    <dgm:cxn modelId="{AE736875-ADAC-4E49-A870-F50CCD438D27}" type="presParOf" srcId="{0C054FF8-D9DB-4E8A-9E1C-F762B4A8C8D0}" destId="{0CD1C620-580D-4AD8-B9D5-2EDD07AB1B64}" srcOrd="2" destOrd="0" presId="urn:microsoft.com/office/officeart/2005/8/layout/hList7"/>
    <dgm:cxn modelId="{C2DF277B-1352-4EE9-A1F5-494D947F2134}" type="presParOf" srcId="{0C054FF8-D9DB-4E8A-9E1C-F762B4A8C8D0}" destId="{8A61A120-ECD6-4F28-B03A-F8EFFF381FC1}" srcOrd="3" destOrd="0" presId="urn:microsoft.com/office/officeart/2005/8/layout/hList7"/>
    <dgm:cxn modelId="{7A41C172-31DF-4F88-B5B6-36C6DFD11296}" type="presParOf" srcId="{EC9BDC8F-A91A-44F5-963F-4A6CCE1F4225}" destId="{4E7DF17A-59C3-4D5F-BCD1-F1CA0D425DCF}" srcOrd="5" destOrd="0" presId="urn:microsoft.com/office/officeart/2005/8/layout/hList7"/>
    <dgm:cxn modelId="{E5E00F00-D3B3-4107-BE87-C69E03E7DE95}" type="presParOf" srcId="{EC9BDC8F-A91A-44F5-963F-4A6CCE1F4225}" destId="{C0E2D0F3-E89C-4AF4-8E87-B152C59B3D57}" srcOrd="6" destOrd="0" presId="urn:microsoft.com/office/officeart/2005/8/layout/hList7"/>
    <dgm:cxn modelId="{6CB03FE3-9F74-400B-92FD-F274FD7C7AD2}" type="presParOf" srcId="{C0E2D0F3-E89C-4AF4-8E87-B152C59B3D57}" destId="{47792184-9268-40B5-9D88-F160D92AFB5B}" srcOrd="0" destOrd="0" presId="urn:microsoft.com/office/officeart/2005/8/layout/hList7"/>
    <dgm:cxn modelId="{41F75B9F-9422-4ADD-A752-63A443891C7C}" type="presParOf" srcId="{C0E2D0F3-E89C-4AF4-8E87-B152C59B3D57}" destId="{C0C536D7-4FE4-4FEC-8E08-C1B2BCD82E89}" srcOrd="1" destOrd="0" presId="urn:microsoft.com/office/officeart/2005/8/layout/hList7"/>
    <dgm:cxn modelId="{6BFC4B89-3462-46D6-9B08-3146A8871E6F}" type="presParOf" srcId="{C0E2D0F3-E89C-4AF4-8E87-B152C59B3D57}" destId="{FFB3E746-8F7D-4666-A58C-3CA8CD5B972C}" srcOrd="2" destOrd="0" presId="urn:microsoft.com/office/officeart/2005/8/layout/hList7"/>
    <dgm:cxn modelId="{B97CA114-4D63-4B69-AC4E-E186EB3575FB}" type="presParOf" srcId="{C0E2D0F3-E89C-4AF4-8E87-B152C59B3D57}" destId="{9160D8AD-FA4F-4339-AA97-C7C7D484EF35}"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514262-4F74-4999-AC4A-00E458327AF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FD02E4A-478A-45EC-B0FD-FC9E5B33EE60}">
      <dgm:prSet/>
      <dgm:spPr>
        <a:solidFill>
          <a:schemeClr val="tx2"/>
        </a:solidFill>
      </dgm:spPr>
      <dgm:t>
        <a:bodyPr/>
        <a:lstStyle/>
        <a:p>
          <a:pPr rtl="0"/>
          <a:r>
            <a:rPr lang="en-US" dirty="0" smtClean="0"/>
            <a:t>Ensure accountability </a:t>
          </a:r>
          <a:endParaRPr lang="en-US" dirty="0"/>
        </a:p>
      </dgm:t>
    </dgm:pt>
    <dgm:pt modelId="{A209E0AD-1640-4391-9A17-392F69AA84DA}" type="parTrans" cxnId="{32AA4C41-718C-4A05-A30B-3A1E659FE6A3}">
      <dgm:prSet/>
      <dgm:spPr/>
      <dgm:t>
        <a:bodyPr/>
        <a:lstStyle/>
        <a:p>
          <a:endParaRPr lang="en-US"/>
        </a:p>
      </dgm:t>
    </dgm:pt>
    <dgm:pt modelId="{A561D59F-639F-4DE2-93C6-0FD0DB5C41EC}" type="sibTrans" cxnId="{32AA4C41-718C-4A05-A30B-3A1E659FE6A3}">
      <dgm:prSet/>
      <dgm:spPr/>
      <dgm:t>
        <a:bodyPr/>
        <a:lstStyle/>
        <a:p>
          <a:endParaRPr lang="en-US"/>
        </a:p>
      </dgm:t>
    </dgm:pt>
    <dgm:pt modelId="{2006F1FE-401D-4F26-A08D-40EE8F8BF786}">
      <dgm:prSet/>
      <dgm:spPr>
        <a:solidFill>
          <a:schemeClr val="tx2"/>
        </a:solidFill>
      </dgm:spPr>
      <dgm:t>
        <a:bodyPr/>
        <a:lstStyle/>
        <a:p>
          <a:pPr rtl="0"/>
          <a:r>
            <a:rPr lang="en-US" dirty="0" smtClean="0"/>
            <a:t>Periodic review</a:t>
          </a:r>
          <a:endParaRPr lang="en-US" dirty="0"/>
        </a:p>
      </dgm:t>
    </dgm:pt>
    <dgm:pt modelId="{D8075924-8A50-49F9-AF82-4D87E503FE14}" type="parTrans" cxnId="{5020829C-F3E5-4DDE-802C-839A06E5B088}">
      <dgm:prSet/>
      <dgm:spPr/>
      <dgm:t>
        <a:bodyPr/>
        <a:lstStyle/>
        <a:p>
          <a:endParaRPr lang="en-US"/>
        </a:p>
      </dgm:t>
    </dgm:pt>
    <dgm:pt modelId="{2B671338-04C2-481B-9D3C-695A43F0D972}" type="sibTrans" cxnId="{5020829C-F3E5-4DDE-802C-839A06E5B088}">
      <dgm:prSet/>
      <dgm:spPr/>
      <dgm:t>
        <a:bodyPr/>
        <a:lstStyle/>
        <a:p>
          <a:endParaRPr lang="en-US"/>
        </a:p>
      </dgm:t>
    </dgm:pt>
    <dgm:pt modelId="{AF24FE23-BA10-4EAD-A10D-F7ABE864980A}" type="pres">
      <dgm:prSet presAssocID="{B8514262-4F74-4999-AC4A-00E458327AF0}" presName="linearFlow" presStyleCnt="0">
        <dgm:presLayoutVars>
          <dgm:dir/>
          <dgm:resizeHandles val="exact"/>
        </dgm:presLayoutVars>
      </dgm:prSet>
      <dgm:spPr/>
      <dgm:t>
        <a:bodyPr/>
        <a:lstStyle/>
        <a:p>
          <a:endParaRPr lang="en-US"/>
        </a:p>
      </dgm:t>
    </dgm:pt>
    <dgm:pt modelId="{16EF208F-9C3B-4496-BEF5-20D32FD2C90C}" type="pres">
      <dgm:prSet presAssocID="{9FD02E4A-478A-45EC-B0FD-FC9E5B33EE60}" presName="composite" presStyleCnt="0"/>
      <dgm:spPr/>
    </dgm:pt>
    <dgm:pt modelId="{B5CF889C-91DE-4F40-9933-01E74A2C513A}" type="pres">
      <dgm:prSet presAssocID="{9FD02E4A-478A-45EC-B0FD-FC9E5B33EE60}" presName="imgShp" presStyleLbl="fgImgPlace1" presStyleIdx="0" presStyleCnt="2"/>
      <dgm:spPr>
        <a:solidFill>
          <a:schemeClr val="tx2"/>
        </a:solidFill>
      </dgm:spPr>
    </dgm:pt>
    <dgm:pt modelId="{65D4CC17-A5F8-487F-AAAD-57D750302EC2}" type="pres">
      <dgm:prSet presAssocID="{9FD02E4A-478A-45EC-B0FD-FC9E5B33EE60}" presName="txShp" presStyleLbl="node1" presStyleIdx="0" presStyleCnt="2">
        <dgm:presLayoutVars>
          <dgm:bulletEnabled val="1"/>
        </dgm:presLayoutVars>
      </dgm:prSet>
      <dgm:spPr/>
      <dgm:t>
        <a:bodyPr/>
        <a:lstStyle/>
        <a:p>
          <a:endParaRPr lang="en-US"/>
        </a:p>
      </dgm:t>
    </dgm:pt>
    <dgm:pt modelId="{9681C6C8-FFF7-4331-B5C5-502ABDD4C09B}" type="pres">
      <dgm:prSet presAssocID="{A561D59F-639F-4DE2-93C6-0FD0DB5C41EC}" presName="spacing" presStyleCnt="0"/>
      <dgm:spPr/>
    </dgm:pt>
    <dgm:pt modelId="{7CC7A91F-D375-4DC7-84BD-B9FB2C240377}" type="pres">
      <dgm:prSet presAssocID="{2006F1FE-401D-4F26-A08D-40EE8F8BF786}" presName="composite" presStyleCnt="0"/>
      <dgm:spPr/>
    </dgm:pt>
    <dgm:pt modelId="{DC2DBBAE-4DB7-4F74-B02A-68C241240295}" type="pres">
      <dgm:prSet presAssocID="{2006F1FE-401D-4F26-A08D-40EE8F8BF786}" presName="imgShp" presStyleLbl="fgImgPlace1" presStyleIdx="1" presStyleCnt="2"/>
      <dgm:spPr>
        <a:solidFill>
          <a:schemeClr val="tx2"/>
        </a:solidFill>
      </dgm:spPr>
    </dgm:pt>
    <dgm:pt modelId="{2CBCFA22-6533-4E88-B3CD-C3BB3045ECDB}" type="pres">
      <dgm:prSet presAssocID="{2006F1FE-401D-4F26-A08D-40EE8F8BF786}" presName="txShp" presStyleLbl="node1" presStyleIdx="1" presStyleCnt="2">
        <dgm:presLayoutVars>
          <dgm:bulletEnabled val="1"/>
        </dgm:presLayoutVars>
      </dgm:prSet>
      <dgm:spPr/>
      <dgm:t>
        <a:bodyPr/>
        <a:lstStyle/>
        <a:p>
          <a:endParaRPr lang="en-US"/>
        </a:p>
      </dgm:t>
    </dgm:pt>
  </dgm:ptLst>
  <dgm:cxnLst>
    <dgm:cxn modelId="{DC73D0F5-79D9-475E-BF6A-F0775FFD3303}" type="presOf" srcId="{2006F1FE-401D-4F26-A08D-40EE8F8BF786}" destId="{2CBCFA22-6533-4E88-B3CD-C3BB3045ECDB}" srcOrd="0" destOrd="0" presId="urn:microsoft.com/office/officeart/2005/8/layout/vList3"/>
    <dgm:cxn modelId="{5020829C-F3E5-4DDE-802C-839A06E5B088}" srcId="{B8514262-4F74-4999-AC4A-00E458327AF0}" destId="{2006F1FE-401D-4F26-A08D-40EE8F8BF786}" srcOrd="1" destOrd="0" parTransId="{D8075924-8A50-49F9-AF82-4D87E503FE14}" sibTransId="{2B671338-04C2-481B-9D3C-695A43F0D972}"/>
    <dgm:cxn modelId="{260E5462-2EBE-43E0-8BC2-F57C18053F25}" type="presOf" srcId="{B8514262-4F74-4999-AC4A-00E458327AF0}" destId="{AF24FE23-BA10-4EAD-A10D-F7ABE864980A}" srcOrd="0" destOrd="0" presId="urn:microsoft.com/office/officeart/2005/8/layout/vList3"/>
    <dgm:cxn modelId="{CFEC202D-13BB-4A8E-8E04-8E868315CE54}" type="presOf" srcId="{9FD02E4A-478A-45EC-B0FD-FC9E5B33EE60}" destId="{65D4CC17-A5F8-487F-AAAD-57D750302EC2}" srcOrd="0" destOrd="0" presId="urn:microsoft.com/office/officeart/2005/8/layout/vList3"/>
    <dgm:cxn modelId="{32AA4C41-718C-4A05-A30B-3A1E659FE6A3}" srcId="{B8514262-4F74-4999-AC4A-00E458327AF0}" destId="{9FD02E4A-478A-45EC-B0FD-FC9E5B33EE60}" srcOrd="0" destOrd="0" parTransId="{A209E0AD-1640-4391-9A17-392F69AA84DA}" sibTransId="{A561D59F-639F-4DE2-93C6-0FD0DB5C41EC}"/>
    <dgm:cxn modelId="{043AD4EC-77DB-42BB-8223-980CD2672901}" type="presParOf" srcId="{AF24FE23-BA10-4EAD-A10D-F7ABE864980A}" destId="{16EF208F-9C3B-4496-BEF5-20D32FD2C90C}" srcOrd="0" destOrd="0" presId="urn:microsoft.com/office/officeart/2005/8/layout/vList3"/>
    <dgm:cxn modelId="{0D4BBD2C-B8EF-4EB9-ACF0-2F5E913E34B7}" type="presParOf" srcId="{16EF208F-9C3B-4496-BEF5-20D32FD2C90C}" destId="{B5CF889C-91DE-4F40-9933-01E74A2C513A}" srcOrd="0" destOrd="0" presId="urn:microsoft.com/office/officeart/2005/8/layout/vList3"/>
    <dgm:cxn modelId="{6EC75FC3-CBB9-4778-AD8C-3EE04C1DFC11}" type="presParOf" srcId="{16EF208F-9C3B-4496-BEF5-20D32FD2C90C}" destId="{65D4CC17-A5F8-487F-AAAD-57D750302EC2}" srcOrd="1" destOrd="0" presId="urn:microsoft.com/office/officeart/2005/8/layout/vList3"/>
    <dgm:cxn modelId="{7E2C6689-5927-4090-9EA5-F890A7623F52}" type="presParOf" srcId="{AF24FE23-BA10-4EAD-A10D-F7ABE864980A}" destId="{9681C6C8-FFF7-4331-B5C5-502ABDD4C09B}" srcOrd="1" destOrd="0" presId="urn:microsoft.com/office/officeart/2005/8/layout/vList3"/>
    <dgm:cxn modelId="{2D5AD2C6-0DBE-4D3F-9C7A-AB9038429B8C}" type="presParOf" srcId="{AF24FE23-BA10-4EAD-A10D-F7ABE864980A}" destId="{7CC7A91F-D375-4DC7-84BD-B9FB2C240377}" srcOrd="2" destOrd="0" presId="urn:microsoft.com/office/officeart/2005/8/layout/vList3"/>
    <dgm:cxn modelId="{4DFFDA41-8EEF-47AE-9AB9-A2FB88CDDDE7}" type="presParOf" srcId="{7CC7A91F-D375-4DC7-84BD-B9FB2C240377}" destId="{DC2DBBAE-4DB7-4F74-B02A-68C241240295}" srcOrd="0" destOrd="0" presId="urn:microsoft.com/office/officeart/2005/8/layout/vList3"/>
    <dgm:cxn modelId="{AFD17492-A618-402B-B50A-51A28DB0BF3C}" type="presParOf" srcId="{7CC7A91F-D375-4DC7-84BD-B9FB2C240377}" destId="{2CBCFA22-6533-4E88-B3CD-C3BB3045ECDB}"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20CC5F-4EAB-4452-913F-24671B47F5C9}">
      <dsp:nvSpPr>
        <dsp:cNvPr id="0" name=""/>
        <dsp:cNvSpPr/>
      </dsp:nvSpPr>
      <dsp:spPr>
        <a:xfrm>
          <a:off x="617219" y="0"/>
          <a:ext cx="6995160" cy="4191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F793C-1194-45AC-8BD6-449D8CCB85CA}">
      <dsp:nvSpPr>
        <dsp:cNvPr id="0" name=""/>
        <dsp:cNvSpPr/>
      </dsp:nvSpPr>
      <dsp:spPr>
        <a:xfrm>
          <a:off x="4118"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Prepare for the assessment</a:t>
          </a:r>
          <a:endParaRPr lang="en-US" sz="2100" kern="1200" dirty="0"/>
        </a:p>
      </dsp:txBody>
      <dsp:txXfrm>
        <a:off x="4118" y="1257299"/>
        <a:ext cx="1981051" cy="1676400"/>
      </dsp:txXfrm>
    </dsp:sp>
    <dsp:sp modelId="{E87B5A56-D404-4E03-983C-1D56E10CD8B0}">
      <dsp:nvSpPr>
        <dsp:cNvPr id="0" name=""/>
        <dsp:cNvSpPr/>
      </dsp:nvSpPr>
      <dsp:spPr>
        <a:xfrm>
          <a:off x="2084222"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Conduct the assessment</a:t>
          </a:r>
          <a:endParaRPr lang="en-US" sz="2100" kern="1200" dirty="0"/>
        </a:p>
      </dsp:txBody>
      <dsp:txXfrm>
        <a:off x="2084222" y="1257299"/>
        <a:ext cx="1981051" cy="1676400"/>
      </dsp:txXfrm>
    </dsp:sp>
    <dsp:sp modelId="{826FDC31-4387-4CEB-A3AD-DEC5DF485EC8}">
      <dsp:nvSpPr>
        <dsp:cNvPr id="0" name=""/>
        <dsp:cNvSpPr/>
      </dsp:nvSpPr>
      <dsp:spPr>
        <a:xfrm>
          <a:off x="4164326"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Communicate the results</a:t>
          </a:r>
          <a:endParaRPr lang="en-US" sz="2100" kern="1200" dirty="0"/>
        </a:p>
      </dsp:txBody>
      <dsp:txXfrm>
        <a:off x="4164326" y="1257299"/>
        <a:ext cx="1981051" cy="1676400"/>
      </dsp:txXfrm>
    </dsp:sp>
    <dsp:sp modelId="{C83B9437-C184-48A7-AD8C-6D1A3F0D168C}">
      <dsp:nvSpPr>
        <dsp:cNvPr id="0" name=""/>
        <dsp:cNvSpPr/>
      </dsp:nvSpPr>
      <dsp:spPr>
        <a:xfrm>
          <a:off x="6244430" y="1257299"/>
          <a:ext cx="1981051" cy="1676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t>Maintain</a:t>
          </a:r>
          <a:r>
            <a:rPr lang="en-US" sz="2100" kern="1200" baseline="0" dirty="0" smtClean="0"/>
            <a:t> the assessment over time</a:t>
          </a:r>
          <a:endParaRPr lang="en-US" sz="2100" kern="1200" dirty="0"/>
        </a:p>
      </dsp:txBody>
      <dsp:txXfrm>
        <a:off x="6244430" y="1257299"/>
        <a:ext cx="1981051" cy="1676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71E817-A142-4E2D-A417-16F2D6CEFE38}">
      <dsp:nvSpPr>
        <dsp:cNvPr id="0" name=""/>
        <dsp:cNvSpPr/>
      </dsp:nvSpPr>
      <dsp:spPr>
        <a:xfrm>
          <a:off x="37"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Adversarial</a:t>
          </a:r>
          <a:endParaRPr lang="en-US" sz="4000" kern="1200" dirty="0"/>
        </a:p>
      </dsp:txBody>
      <dsp:txXfrm>
        <a:off x="37" y="462013"/>
        <a:ext cx="3631927" cy="1433972"/>
      </dsp:txXfrm>
    </dsp:sp>
    <dsp:sp modelId="{A4467C45-A7A5-4D90-86F5-AB58A2D27412}">
      <dsp:nvSpPr>
        <dsp:cNvPr id="0" name=""/>
        <dsp:cNvSpPr/>
      </dsp:nvSpPr>
      <dsp:spPr>
        <a:xfrm>
          <a:off x="37"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initiation</a:t>
          </a:r>
          <a:endParaRPr lang="en-US" sz="4000" kern="1200" dirty="0"/>
        </a:p>
      </dsp:txBody>
      <dsp:txXfrm>
        <a:off x="37" y="1895986"/>
        <a:ext cx="3631927" cy="1756800"/>
      </dsp:txXfrm>
    </dsp:sp>
    <dsp:sp modelId="{F241FCAF-3BF4-42A8-9E18-54CD9548A68E}">
      <dsp:nvSpPr>
        <dsp:cNvPr id="0" name=""/>
        <dsp:cNvSpPr/>
      </dsp:nvSpPr>
      <dsp:spPr>
        <a:xfrm>
          <a:off x="4140434" y="462013"/>
          <a:ext cx="3631927" cy="1433972"/>
        </a:xfrm>
        <a:prstGeom prst="rect">
          <a:avLst/>
        </a:prstGeom>
        <a:solidFill>
          <a:schemeClr val="tx2">
            <a:lumMod val="40000"/>
            <a:lumOff val="6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rtl="0">
            <a:lnSpc>
              <a:spcPct val="90000"/>
            </a:lnSpc>
            <a:spcBef>
              <a:spcPct val="0"/>
            </a:spcBef>
            <a:spcAft>
              <a:spcPct val="35000"/>
            </a:spcAft>
          </a:pPr>
          <a:r>
            <a:rPr lang="en-US" sz="4000" kern="1200" dirty="0" smtClean="0"/>
            <a:t>Non-adversarial</a:t>
          </a:r>
          <a:endParaRPr lang="en-US" sz="4000" kern="1200" dirty="0"/>
        </a:p>
      </dsp:txBody>
      <dsp:txXfrm>
        <a:off x="4140434" y="462013"/>
        <a:ext cx="3631927" cy="1433972"/>
      </dsp:txXfrm>
    </dsp:sp>
    <dsp:sp modelId="{386DAF26-FDF6-468A-84C7-7ED20F9DC078}">
      <dsp:nvSpPr>
        <dsp:cNvPr id="0" name=""/>
        <dsp:cNvSpPr/>
      </dsp:nvSpPr>
      <dsp:spPr>
        <a:xfrm>
          <a:off x="4140434" y="1895986"/>
          <a:ext cx="3631927" cy="1756800"/>
        </a:xfrm>
        <a:prstGeom prst="rect">
          <a:avLst/>
        </a:prstGeom>
        <a:solidFill>
          <a:schemeClr val="tx2">
            <a:lumMod val="20000"/>
            <a:lumOff val="80000"/>
            <a:alpha val="90000"/>
          </a:schemeClr>
        </a:solidFill>
        <a:ln w="25400" cap="flat" cmpd="sng" algn="ctr">
          <a:solidFill>
            <a:schemeClr val="tx2">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rtl="0">
            <a:lnSpc>
              <a:spcPct val="90000"/>
            </a:lnSpc>
            <a:spcBef>
              <a:spcPct val="0"/>
            </a:spcBef>
            <a:spcAft>
              <a:spcPct val="15000"/>
            </a:spcAft>
            <a:buChar char="••"/>
          </a:pPr>
          <a:r>
            <a:rPr lang="en-US" sz="4000" kern="1200" dirty="0" smtClean="0"/>
            <a:t>occurrence</a:t>
          </a:r>
          <a:endParaRPr lang="en-US" sz="4000" kern="1200" dirty="0"/>
        </a:p>
      </dsp:txBody>
      <dsp:txXfrm>
        <a:off x="4140434" y="1895986"/>
        <a:ext cx="3631927" cy="17568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033151E-C797-496B-A668-F57B65E9B81D}">
      <dsp:nvSpPr>
        <dsp:cNvPr id="0" name=""/>
        <dsp:cNvSpPr/>
      </dsp:nvSpPr>
      <dsp:spPr>
        <a:xfrm>
          <a:off x="617219" y="0"/>
          <a:ext cx="6995160" cy="3763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EFD3-8FE0-4626-85B9-FD39F06FE93F}">
      <dsp:nvSpPr>
        <dsp:cNvPr id="0" name=""/>
        <dsp:cNvSpPr/>
      </dsp:nvSpPr>
      <dsp:spPr>
        <a:xfrm>
          <a:off x="1046"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Frame risk</a:t>
          </a:r>
          <a:endParaRPr lang="en-US" sz="3200" kern="1200" dirty="0"/>
        </a:p>
      </dsp:txBody>
      <dsp:txXfrm>
        <a:off x="1046" y="1129188"/>
        <a:ext cx="1957874" cy="1505585"/>
      </dsp:txXfrm>
    </dsp:sp>
    <dsp:sp modelId="{C4E16BC0-6525-4C4A-95A3-9763AC9811CD}">
      <dsp:nvSpPr>
        <dsp:cNvPr id="0" name=""/>
        <dsp:cNvSpPr/>
      </dsp:nvSpPr>
      <dsp:spPr>
        <a:xfrm>
          <a:off x="2090924"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t>Assess</a:t>
          </a:r>
          <a:r>
            <a:rPr lang="en-US" sz="3200" kern="1200" baseline="0" dirty="0" smtClean="0"/>
            <a:t> risk</a:t>
          </a:r>
          <a:endParaRPr lang="en-US" sz="3200" kern="1200" dirty="0"/>
        </a:p>
      </dsp:txBody>
      <dsp:txXfrm>
        <a:off x="2090924" y="1129188"/>
        <a:ext cx="1957874" cy="1505585"/>
      </dsp:txXfrm>
    </dsp:sp>
    <dsp:sp modelId="{456F1F4F-6DCC-496D-B69F-E887EEAB7E48}">
      <dsp:nvSpPr>
        <dsp:cNvPr id="0" name=""/>
        <dsp:cNvSpPr/>
      </dsp:nvSpPr>
      <dsp:spPr>
        <a:xfrm>
          <a:off x="4180801"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Respond to risk</a:t>
          </a:r>
          <a:endParaRPr lang="en-US" sz="3200" kern="1200" dirty="0"/>
        </a:p>
      </dsp:txBody>
      <dsp:txXfrm>
        <a:off x="4180801" y="1129188"/>
        <a:ext cx="1957874" cy="1505585"/>
      </dsp:txXfrm>
    </dsp:sp>
    <dsp:sp modelId="{1709607F-592A-4FF9-8DDB-2B0A84B03EE4}">
      <dsp:nvSpPr>
        <dsp:cNvPr id="0" name=""/>
        <dsp:cNvSpPr/>
      </dsp:nvSpPr>
      <dsp:spPr>
        <a:xfrm>
          <a:off x="6270678" y="1129188"/>
          <a:ext cx="1957874" cy="15055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baseline="0" dirty="0" smtClean="0"/>
            <a:t>Monitor risk</a:t>
          </a:r>
          <a:endParaRPr lang="en-US" sz="3200" kern="1200" dirty="0"/>
        </a:p>
      </dsp:txBody>
      <dsp:txXfrm>
        <a:off x="6270678" y="1129188"/>
        <a:ext cx="1957874" cy="150558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6E598B-6DAE-4E70-85F2-82CA2A4C7810}">
      <dsp:nvSpPr>
        <dsp:cNvPr id="0" name=""/>
        <dsp:cNvSpPr/>
      </dsp:nvSpPr>
      <dsp:spPr>
        <a:xfrm>
          <a:off x="1812"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Accept</a:t>
          </a:r>
          <a:endParaRPr lang="en-US" sz="3000" kern="1200" dirty="0"/>
        </a:p>
      </dsp:txBody>
      <dsp:txXfrm>
        <a:off x="1812" y="1645920"/>
        <a:ext cx="1899456" cy="1645920"/>
      </dsp:txXfrm>
    </dsp:sp>
    <dsp:sp modelId="{2A8D8CDC-2693-45FA-A5DB-2F3FB698E234}">
      <dsp:nvSpPr>
        <dsp:cNvPr id="0" name=""/>
        <dsp:cNvSpPr/>
      </dsp:nvSpPr>
      <dsp:spPr>
        <a:xfrm>
          <a:off x="266426"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D43EF-493F-40C1-916C-B1F6C5B7EB71}">
      <dsp:nvSpPr>
        <dsp:cNvPr id="0" name=""/>
        <dsp:cNvSpPr/>
      </dsp:nvSpPr>
      <dsp:spPr>
        <a:xfrm>
          <a:off x="1958252"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Mitigate</a:t>
          </a:r>
          <a:endParaRPr lang="en-US" sz="3000" kern="1200" dirty="0"/>
        </a:p>
      </dsp:txBody>
      <dsp:txXfrm>
        <a:off x="1958252" y="1645920"/>
        <a:ext cx="1899456" cy="1645920"/>
      </dsp:txXfrm>
    </dsp:sp>
    <dsp:sp modelId="{0EB90672-926F-4CC4-AE7E-CAB8102CB5FF}">
      <dsp:nvSpPr>
        <dsp:cNvPr id="0" name=""/>
        <dsp:cNvSpPr/>
      </dsp:nvSpPr>
      <dsp:spPr>
        <a:xfrm>
          <a:off x="222286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53CA77-5317-4462-A3CA-E5C7A877E298}">
      <dsp:nvSpPr>
        <dsp:cNvPr id="0" name=""/>
        <dsp:cNvSpPr/>
      </dsp:nvSpPr>
      <dsp:spPr>
        <a:xfrm>
          <a:off x="3914691"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Share or transfer</a:t>
          </a:r>
          <a:endParaRPr lang="en-US" sz="3000" kern="1200" dirty="0"/>
        </a:p>
      </dsp:txBody>
      <dsp:txXfrm>
        <a:off x="3914691" y="1645920"/>
        <a:ext cx="1899456" cy="1645920"/>
      </dsp:txXfrm>
    </dsp:sp>
    <dsp:sp modelId="{8A61A120-ECD6-4F28-B03A-F8EFFF381FC1}">
      <dsp:nvSpPr>
        <dsp:cNvPr id="0" name=""/>
        <dsp:cNvSpPr/>
      </dsp:nvSpPr>
      <dsp:spPr>
        <a:xfrm>
          <a:off x="417930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792184-9268-40B5-9D88-F160D92AFB5B}">
      <dsp:nvSpPr>
        <dsp:cNvPr id="0" name=""/>
        <dsp:cNvSpPr/>
      </dsp:nvSpPr>
      <dsp:spPr>
        <a:xfrm>
          <a:off x="5871131" y="0"/>
          <a:ext cx="1899456" cy="4114800"/>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rtl="0">
            <a:lnSpc>
              <a:spcPct val="90000"/>
            </a:lnSpc>
            <a:spcBef>
              <a:spcPct val="0"/>
            </a:spcBef>
            <a:spcAft>
              <a:spcPct val="35000"/>
            </a:spcAft>
          </a:pPr>
          <a:r>
            <a:rPr lang="en-US" sz="3000" kern="1200" dirty="0" smtClean="0"/>
            <a:t>Avoid</a:t>
          </a:r>
          <a:endParaRPr lang="en-US" sz="3000" kern="1200" dirty="0"/>
        </a:p>
      </dsp:txBody>
      <dsp:txXfrm>
        <a:off x="5871131" y="1645920"/>
        <a:ext cx="1899456" cy="1645920"/>
      </dsp:txXfrm>
    </dsp:sp>
    <dsp:sp modelId="{9160D8AD-FA4F-4339-AA97-C7C7D484EF35}">
      <dsp:nvSpPr>
        <dsp:cNvPr id="0" name=""/>
        <dsp:cNvSpPr/>
      </dsp:nvSpPr>
      <dsp:spPr>
        <a:xfrm>
          <a:off x="6135745" y="246888"/>
          <a:ext cx="1370228" cy="1370228"/>
        </a:xfrm>
        <a:prstGeom prst="ellips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FB8FFC-E0FB-4159-A3A6-9AA5DF9FEC72}">
      <dsp:nvSpPr>
        <dsp:cNvPr id="0" name=""/>
        <dsp:cNvSpPr/>
      </dsp:nvSpPr>
      <dsp:spPr>
        <a:xfrm>
          <a:off x="310895" y="3291840"/>
          <a:ext cx="7150608" cy="61722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D4CC17-A5F8-487F-AAAD-57D750302EC2}">
      <dsp:nvSpPr>
        <dsp:cNvPr id="0" name=""/>
        <dsp:cNvSpPr/>
      </dsp:nvSpPr>
      <dsp:spPr>
        <a:xfrm rot="10800000">
          <a:off x="1749397" y="142"/>
          <a:ext cx="5168646" cy="179008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9376" tIns="152400" rIns="284480" bIns="152400" numCol="1" spcCol="1270" anchor="ctr" anchorCtr="0">
          <a:noAutofit/>
        </a:bodyPr>
        <a:lstStyle/>
        <a:p>
          <a:pPr lvl="0" algn="ctr" defTabSz="1778000" rtl="0">
            <a:lnSpc>
              <a:spcPct val="90000"/>
            </a:lnSpc>
            <a:spcBef>
              <a:spcPct val="0"/>
            </a:spcBef>
            <a:spcAft>
              <a:spcPct val="35000"/>
            </a:spcAft>
          </a:pPr>
          <a:r>
            <a:rPr lang="en-US" sz="4000" kern="1200" dirty="0" smtClean="0"/>
            <a:t>Ensure accountability </a:t>
          </a:r>
          <a:endParaRPr lang="en-US" sz="4000" kern="1200" dirty="0"/>
        </a:p>
      </dsp:txBody>
      <dsp:txXfrm rot="10800000">
        <a:off x="1749397" y="142"/>
        <a:ext cx="5168646" cy="1790080"/>
      </dsp:txXfrm>
    </dsp:sp>
    <dsp:sp modelId="{B5CF889C-91DE-4F40-9933-01E74A2C513A}">
      <dsp:nvSpPr>
        <dsp:cNvPr id="0" name=""/>
        <dsp:cNvSpPr/>
      </dsp:nvSpPr>
      <dsp:spPr>
        <a:xfrm>
          <a:off x="854356" y="142"/>
          <a:ext cx="1790080" cy="1790080"/>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CFA22-6533-4E88-B3CD-C3BB3045ECDB}">
      <dsp:nvSpPr>
        <dsp:cNvPr id="0" name=""/>
        <dsp:cNvSpPr/>
      </dsp:nvSpPr>
      <dsp:spPr>
        <a:xfrm rot="10800000">
          <a:off x="1749397" y="2324576"/>
          <a:ext cx="5168646" cy="1790080"/>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9376" tIns="152400" rIns="284480" bIns="152400" numCol="1" spcCol="1270" anchor="ctr" anchorCtr="0">
          <a:noAutofit/>
        </a:bodyPr>
        <a:lstStyle/>
        <a:p>
          <a:pPr lvl="0" algn="ctr" defTabSz="1778000" rtl="0">
            <a:lnSpc>
              <a:spcPct val="90000"/>
            </a:lnSpc>
            <a:spcBef>
              <a:spcPct val="0"/>
            </a:spcBef>
            <a:spcAft>
              <a:spcPct val="35000"/>
            </a:spcAft>
          </a:pPr>
          <a:r>
            <a:rPr lang="en-US" sz="4000" kern="1200" dirty="0" smtClean="0"/>
            <a:t>Periodic review</a:t>
          </a:r>
          <a:endParaRPr lang="en-US" sz="4000" kern="1200" dirty="0"/>
        </a:p>
      </dsp:txBody>
      <dsp:txXfrm rot="10800000">
        <a:off x="1749397" y="2324576"/>
        <a:ext cx="5168646" cy="1790080"/>
      </dsp:txXfrm>
    </dsp:sp>
    <dsp:sp modelId="{DC2DBBAE-4DB7-4F74-B02A-68C241240295}">
      <dsp:nvSpPr>
        <dsp:cNvPr id="0" name=""/>
        <dsp:cNvSpPr/>
      </dsp:nvSpPr>
      <dsp:spPr>
        <a:xfrm>
          <a:off x="854356" y="2324576"/>
          <a:ext cx="1790080" cy="1790080"/>
        </a:xfrm>
        <a:prstGeom prst="ellips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19EA65-148D-4F5E-9047-ACF430EEE064}" type="datetimeFigureOut">
              <a:rPr lang="en-US" smtClean="0"/>
              <a:pPr/>
              <a:t>9/30/2013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77EFD-CB17-4DFD-977B-62AD945C7A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successful organizations prevent problems</a:t>
            </a:r>
            <a:r>
              <a:rPr lang="en-US" baseline="0" dirty="0" smtClean="0"/>
              <a:t> </a:t>
            </a:r>
            <a:r>
              <a:rPr lang="en-US" dirty="0" smtClean="0"/>
              <a:t>by anticipating them. </a:t>
            </a:r>
          </a:p>
          <a:p>
            <a:endParaRPr lang="en-US" dirty="0" smtClean="0"/>
          </a:p>
          <a:p>
            <a:r>
              <a:rPr lang="en-US" dirty="0" smtClean="0"/>
              <a:t>Risk assessments</a:t>
            </a:r>
            <a:r>
              <a:rPr lang="en-US" baseline="0" dirty="0" smtClean="0"/>
              <a:t> help you anticipate problems.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threat sources going to be considered? adversarial and non-adversarial, like accidents? </a:t>
            </a:r>
          </a:p>
          <a:p>
            <a:r>
              <a:rPr lang="en-US" dirty="0" smtClean="0"/>
              <a:t>Generally you</a:t>
            </a:r>
            <a:r>
              <a:rPr lang="en-US" baseline="0" dirty="0" smtClean="0"/>
              <a:t> will want to consider both.</a:t>
            </a:r>
            <a:endParaRPr lang="en-US" dirty="0" smtClean="0"/>
          </a:p>
          <a:p>
            <a:endParaRPr lang="en-US" dirty="0" smtClean="0"/>
          </a:p>
          <a:p>
            <a:r>
              <a:rPr lang="en-US" dirty="0" smtClean="0"/>
              <a:t>Existing conditions – are we constrained by an specific architecture or physical</a:t>
            </a:r>
            <a:r>
              <a:rPr lang="en-US" baseline="0" dirty="0" smtClean="0"/>
              <a:t> location, for instance? </a:t>
            </a:r>
          </a:p>
          <a:p>
            <a:r>
              <a:rPr lang="en-US" baseline="0" dirty="0" smtClean="0"/>
              <a:t> The Wicked Witch of the West could be melted by water, yet there were buckets of the stuff all around her castle.</a:t>
            </a:r>
            <a:endParaRPr lang="en-US" dirty="0" smtClean="0"/>
          </a:p>
          <a:p>
            <a:endParaRPr lang="en-US" i="1" dirty="0" smtClean="0"/>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i="0"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threat oriented (the risk that particular</a:t>
            </a:r>
            <a:r>
              <a:rPr lang="en-US" baseline="0" dirty="0" smtClean="0"/>
              <a:t> threats pose) </a:t>
            </a:r>
            <a:r>
              <a:rPr lang="en-US" dirty="0" smtClean="0"/>
              <a:t>or
asset-effect oriented (the risk that identified</a:t>
            </a:r>
            <a:r>
              <a:rPr lang="en-US" baseline="0" dirty="0" smtClean="0"/>
              <a:t> assets are compromised) </a:t>
            </a:r>
            <a:r>
              <a:rPr lang="en-US" dirty="0" smtClean="0"/>
              <a:t>or
vulnerability oriented (the risk that identified vulnerabilities</a:t>
            </a:r>
            <a:r>
              <a:rPr lang="en-US" baseline="0" dirty="0" smtClean="0"/>
              <a:t> could be harmfully exploited)</a:t>
            </a:r>
            <a:r>
              <a:rPr lang="en-US" dirty="0" smtClean="0"/>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What do you think</a:t>
            </a:r>
            <a:endParaRPr lang="en-US" sz="1200" kern="1200" dirty="0" smtClean="0">
              <a:solidFill>
                <a:schemeClr val="tx1"/>
              </a:solidFill>
              <a:latin typeface="+mn-lt"/>
              <a:ea typeface="+mn-ea"/>
              <a:cs typeface="+mn-cs"/>
            </a:endParaRPr>
          </a:p>
          <a:p>
            <a:pPr lvl="1"/>
            <a:endParaRPr lang="en-US" sz="1200" b="1" kern="1200" dirty="0" smtClean="0">
              <a:solidFill>
                <a:schemeClr val="tx1"/>
              </a:solidFill>
              <a:latin typeface="+mn-lt"/>
              <a:ea typeface="+mn-ea"/>
              <a:cs typeface="+mn-cs"/>
            </a:endParaRPr>
          </a:p>
          <a:p>
            <a:pPr lvl="1"/>
            <a:r>
              <a:rPr lang="en-US" sz="1200" b="1" kern="1200" dirty="0" smtClean="0">
                <a:solidFill>
                  <a:schemeClr val="tx1"/>
                </a:solidFill>
                <a:latin typeface="+mn-lt"/>
                <a:ea typeface="+mn-ea"/>
                <a:cs typeface="+mn-cs"/>
              </a:rPr>
              <a:t>It is crucial to select an approach that is appropriate for your</a:t>
            </a:r>
            <a:r>
              <a:rPr lang="en-US" sz="1200" b="1" kern="1200" baseline="0" dirty="0" smtClean="0">
                <a:solidFill>
                  <a:schemeClr val="tx1"/>
                </a:solidFill>
                <a:latin typeface="+mn-lt"/>
                <a:ea typeface="+mn-ea"/>
                <a:cs typeface="+mn-cs"/>
              </a:rPr>
              <a:t> desired approach and organization</a:t>
            </a:r>
            <a:endParaRPr lang="en-US" dirty="0" smtClean="0"/>
          </a:p>
          <a:p>
            <a:endParaRPr lang="en-US" dirty="0" smtClean="0"/>
          </a:p>
          <a:p>
            <a:r>
              <a:rPr lang="en-US" dirty="0" smtClean="0"/>
              <a:t>level of detail – may depend on size of system or even size of organization</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Detecting</a:t>
            </a:r>
            <a:r>
              <a:rPr lang="en-US" baseline="0" dirty="0" smtClean="0"/>
              <a:t> a theme here?</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Assess adversary </a:t>
            </a:r>
            <a:r>
              <a:rPr lang="en-US" b="1" dirty="0" smtClean="0"/>
              <a:t>capability</a:t>
            </a:r>
            <a:r>
              <a:rPr lang="en-US" dirty="0" smtClean="0"/>
              <a:t> (can they?)</a:t>
            </a:r>
          </a:p>
          <a:p>
            <a:r>
              <a:rPr lang="en-US" dirty="0" smtClean="0"/>
              <a:t>Assess adversary </a:t>
            </a:r>
            <a:r>
              <a:rPr lang="en-US" b="1" dirty="0" smtClean="0"/>
              <a:t>intent </a:t>
            </a:r>
            <a:r>
              <a:rPr lang="en-US" dirty="0" smtClean="0"/>
              <a:t>(often based on incentive,</a:t>
            </a:r>
            <a:r>
              <a:rPr lang="en-US" baseline="0" dirty="0" smtClean="0"/>
              <a:t> i.e., </a:t>
            </a:r>
            <a:r>
              <a:rPr lang="en-US" dirty="0" smtClean="0"/>
              <a:t>do they wan</a:t>
            </a:r>
            <a:r>
              <a:rPr lang="en-US" baseline="0" dirty="0" smtClean="0"/>
              <a:t>t to?)</a:t>
            </a:r>
          </a:p>
          <a:p>
            <a:r>
              <a:rPr lang="en-US" dirty="0" smtClean="0"/>
              <a:t>          could someone have something to gain? Does the system deal with cash?</a:t>
            </a:r>
          </a:p>
          <a:p>
            <a:r>
              <a:rPr lang="en-US" dirty="0" smtClean="0"/>
              <a:t>Assess adversary </a:t>
            </a:r>
            <a:r>
              <a:rPr lang="en-US" b="1" dirty="0" smtClean="0"/>
              <a:t>targeting</a:t>
            </a:r>
            <a:r>
              <a:rPr lang="en-US" dirty="0" smtClean="0"/>
              <a:t> (is it you?)</a:t>
            </a:r>
          </a:p>
          <a:p>
            <a:endParaRPr lang="en-US" dirty="0" smtClean="0"/>
          </a:p>
          <a:p>
            <a:r>
              <a:rPr lang="en-US" dirty="0" smtClean="0"/>
              <a:t>multiple threat sources can initiate a single threat event or any of multiple threat events. </a:t>
            </a:r>
          </a:p>
          <a:p>
            <a:endParaRPr lang="en-US" dirty="0" smtClean="0"/>
          </a:p>
          <a:p>
            <a:r>
              <a:rPr lang="en-US" dirty="0" smtClean="0"/>
              <a:t>to keep this manageable, the org can classify them by how an event affects one of an organization's concerns (Will it have a negative financial effect?  Will it effect reputation?  Will it compromise safety?</a:t>
            </a:r>
            <a:r>
              <a:rPr lang="en-US" baseline="0" dirty="0" smtClean="0"/>
              <a:t> etc</a:t>
            </a:r>
            <a:r>
              <a:rPr lang="en-US" dirty="0" smtClean="0"/>
              <a:t>). </a:t>
            </a:r>
          </a:p>
          <a:p>
            <a:endParaRPr lang="en-US" i="1" baseline="0" dirty="0" smtClean="0"/>
          </a:p>
          <a:p>
            <a:r>
              <a:rPr lang="en-US" baseline="0" dirty="0" smtClean="0"/>
              <a:t>? </a:t>
            </a:r>
            <a:r>
              <a:rPr lang="en-US" baseline="0" dirty="0" smtClean="0"/>
              <a:t>What do you think are adversarial sources for our ecommerce</a:t>
            </a:r>
            <a:r>
              <a:rPr lang="en-US" baseline="0" dirty="0" smtClean="0"/>
              <a:t>?</a:t>
            </a:r>
          </a:p>
          <a:p>
            <a:endParaRPr lang="en-US" dirty="0" smtClean="0"/>
          </a:p>
          <a:p>
            <a:r>
              <a:rPr lang="en-US" dirty="0" smtClean="0"/>
              <a:t>Adversarial threat events include</a:t>
            </a:r>
          </a:p>
          <a:p>
            <a:r>
              <a:rPr lang="en-US" dirty="0" smtClean="0"/>
              <a:t>?</a:t>
            </a:r>
          </a:p>
          <a:p>
            <a:pPr>
              <a:buFontTx/>
              <a:buChar char="-"/>
            </a:pPr>
            <a:r>
              <a:rPr lang="en-US" dirty="0" smtClean="0"/>
              <a:t>create attack tools</a:t>
            </a:r>
            <a:r>
              <a:rPr lang="en-US" baseline="0" dirty="0" smtClean="0"/>
              <a:t> or conduct an attack</a:t>
            </a:r>
          </a:p>
          <a:p>
            <a:pPr>
              <a:buFontTx/>
              <a:buChar char="-"/>
            </a:pPr>
            <a:r>
              <a:rPr lang="en-US" dirty="0" smtClean="0"/>
              <a:t>Deliver malicious capabilities. </a:t>
            </a:r>
          </a:p>
          <a:p>
            <a:r>
              <a:rPr lang="en-US" dirty="0" smtClean="0"/>
              <a:t>Non-adversarial threat events </a:t>
            </a:r>
          </a:p>
          <a:p>
            <a:endParaRPr lang="en-US" baseline="0"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how this is documented</a:t>
            </a:r>
            <a:r>
              <a:rPr lang="en-US" baseline="0" dirty="0" smtClean="0"/>
              <a:t> NIST style</a:t>
            </a:r>
          </a:p>
          <a:p>
            <a:r>
              <a:rPr lang="en-US" baseline="0" dirty="0" smtClean="0"/>
              <a:t>Simple.  Communicates at a glance</a:t>
            </a:r>
            <a:r>
              <a:rPr lang="en-US" baseline="0" dirty="0" smtClean="0"/>
              <a:t>.</a:t>
            </a:r>
          </a:p>
          <a:p>
            <a:endParaRPr lang="en-US" baseline="0" dirty="0" smtClean="0"/>
          </a:p>
          <a:p>
            <a:r>
              <a:rPr lang="en-US" baseline="0" dirty="0" smtClean="0"/>
              <a:t>If you haven’t done this before, try it a few times before buying a $500,000 software package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For relevant non-adversarial threat sources: </a:t>
            </a:r>
          </a:p>
          <a:p>
            <a:pPr lvl="1"/>
            <a:r>
              <a:rPr lang="en-US" dirty="0" smtClean="0"/>
              <a:t>Assess the degree of effects from threat sources , from minor</a:t>
            </a:r>
            <a:r>
              <a:rPr lang="en-US" baseline="0" dirty="0" smtClean="0"/>
              <a:t> to horrible (use your </a:t>
            </a:r>
            <a:r>
              <a:rPr lang="en-US" baseline="0" dirty="0" err="1" smtClean="0"/>
              <a:t>org’s</a:t>
            </a:r>
            <a:r>
              <a:rPr lang="en-US" baseline="0" dirty="0" smtClean="0"/>
              <a:t> nomenclature</a:t>
            </a:r>
            <a:r>
              <a:rPr lang="en-US" baseline="0" dirty="0" smtClean="0"/>
              <a:t>)</a:t>
            </a:r>
          </a:p>
          <a:p>
            <a:pPr lvl="0"/>
            <a:r>
              <a:rPr lang="en-US" dirty="0" smtClean="0"/>
              <a:t>?</a:t>
            </a:r>
            <a:endParaRPr lang="en-US" dirty="0" smtClean="0"/>
          </a:p>
          <a:p>
            <a:pPr lvl="0"/>
            <a:r>
              <a:rPr lang="en-US" dirty="0" smtClean="0"/>
              <a:t>Accidental: user or administrator </a:t>
            </a:r>
          </a:p>
          <a:p>
            <a:pPr lvl="1"/>
            <a:r>
              <a:rPr lang="en-US" dirty="0" smtClean="0"/>
              <a:t>Somebody leaves an confidential report at the coffee bar. </a:t>
            </a:r>
          </a:p>
          <a:p>
            <a:pPr lvl="1"/>
            <a:r>
              <a:rPr lang="en-US" dirty="0" smtClean="0"/>
              <a:t>Database</a:t>
            </a:r>
            <a:r>
              <a:rPr lang="en-US" baseline="0" dirty="0" smtClean="0"/>
              <a:t> not backed up properly</a:t>
            </a:r>
            <a:endParaRPr lang="en-US" dirty="0" smtClean="0"/>
          </a:p>
          <a:p>
            <a:pPr lvl="0"/>
            <a:r>
              <a:rPr lang="en-US" dirty="0" smtClean="0"/>
              <a:t>Structural: failure of equipment, environmental controls, or software </a:t>
            </a:r>
          </a:p>
          <a:p>
            <a:pPr lvl="1"/>
            <a:r>
              <a:rPr lang="en-US" dirty="0" smtClean="0"/>
              <a:t>The A/C goes out, or the roof leaks, or the "leap second" that caused so many servers to go crazy last summer. </a:t>
            </a:r>
          </a:p>
          <a:p>
            <a:pPr lvl="0"/>
            <a:r>
              <a:rPr lang="en-US" dirty="0" smtClean="0"/>
              <a:t>Environmental: storms, earthquakes, sunspots, loss of electrical supply </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Just write them down.  Again. Keep it Simple.  </a:t>
            </a:r>
          </a:p>
          <a:p>
            <a:endParaRPr lang="en-US" baseline="0" dirty="0" smtClean="0"/>
          </a:p>
          <a:p>
            <a:r>
              <a:rPr lang="en-US" baseline="0" dirty="0" smtClean="0"/>
              <a:t>One reason it is simple is because the purpose of the assessment is to support executive decision.</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vulnerabilities and existing conditions </a:t>
            </a:r>
          </a:p>
          <a:p>
            <a:r>
              <a:rPr lang="en-US" dirty="0" smtClean="0"/>
              <a:t>?</a:t>
            </a:r>
          </a:p>
          <a:p>
            <a:r>
              <a:rPr lang="en-US" dirty="0" smtClean="0"/>
              <a:t>Web app, credit cards</a:t>
            </a:r>
          </a:p>
          <a:p>
            <a:r>
              <a:rPr lang="en-US" dirty="0" smtClean="0"/>
              <a:t>• Assess the severity of identified vulnerabilities </a:t>
            </a:r>
          </a:p>
          <a:p>
            <a:r>
              <a:rPr lang="en-US" dirty="0" smtClean="0"/>
              <a:t>is the web app a proven,</a:t>
            </a:r>
            <a:r>
              <a:rPr lang="en-US" baseline="0" dirty="0" smtClean="0"/>
              <a:t> trusted app with credentials?</a:t>
            </a:r>
          </a:p>
          <a:p>
            <a:r>
              <a:rPr lang="en-US" baseline="0" dirty="0" smtClean="0"/>
              <a:t>are we sure we’re PCI DSS compliant?</a:t>
            </a:r>
            <a:endParaRPr lang="en-US" dirty="0" smtClean="0"/>
          </a:p>
          <a:p>
            <a:endParaRPr lang="en-US" dirty="0" smtClean="0"/>
          </a:p>
          <a:p>
            <a:r>
              <a:rPr lang="en-US" dirty="0" smtClean="0"/>
              <a:t>• Identify existing conditions </a:t>
            </a:r>
          </a:p>
          <a:p>
            <a:pPr lvl="1"/>
            <a:r>
              <a:rPr lang="en-US" dirty="0" smtClean="0"/>
              <a:t>Is what you’re doing subject to legal, regulatory, or contractual requirements </a:t>
            </a:r>
          </a:p>
          <a:p>
            <a:pPr lvl="1"/>
            <a:r>
              <a:rPr lang="en-US" dirty="0" smtClean="0"/>
              <a:t>Technical: needs to use specific technology in compliance with an architecture. </a:t>
            </a:r>
          </a:p>
          <a:p>
            <a:pPr lvl="1"/>
            <a:r>
              <a:rPr lang="en-US" dirty="0" smtClean="0"/>
              <a:t>Operational: relies on operational controls, including site or personnel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Likelihood:</a:t>
            </a:r>
            <a:r>
              <a:rPr lang="en-US" i="0" baseline="0" dirty="0" smtClean="0"/>
              <a:t>– not used </a:t>
            </a:r>
            <a:r>
              <a:rPr lang="en-US" dirty="0" smtClean="0"/>
              <a:t>in the strict or statistical sense of the term. risk assessors assign a score (or likelihood assessment) based on available evidence, experience, and expert judgment. </a:t>
            </a:r>
          </a:p>
          <a:p>
            <a:endParaRPr lang="en-US" dirty="0" smtClean="0"/>
          </a:p>
          <a:p>
            <a:r>
              <a:rPr lang="en-US" sz="1200" kern="120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what’s the likelihood the threat event will happen?</a:t>
            </a:r>
          </a:p>
          <a:p>
            <a:r>
              <a:rPr lang="en-US" sz="1200" kern="1200" baseline="0" dirty="0" smtClean="0">
                <a:solidFill>
                  <a:schemeClr val="tx1"/>
                </a:solidFill>
                <a:latin typeface="+mn-lt"/>
                <a:ea typeface="+mn-ea"/>
                <a:cs typeface="+mn-cs"/>
              </a:rPr>
              <a:t>Second, what’s the likelihood the threat event will cause harm?  You don’t have to worry about threat events for </a:t>
            </a:r>
            <a:r>
              <a:rPr lang="en-US" sz="1200" kern="1200" baseline="0" dirty="0" err="1" smtClean="0">
                <a:solidFill>
                  <a:schemeClr val="tx1"/>
                </a:solidFill>
                <a:latin typeface="+mn-lt"/>
                <a:ea typeface="+mn-ea"/>
                <a:cs typeface="+mn-cs"/>
              </a:rPr>
              <a:t>vulns</a:t>
            </a:r>
            <a:r>
              <a:rPr lang="en-US" sz="1200" kern="1200" baseline="0" dirty="0" smtClean="0">
                <a:solidFill>
                  <a:schemeClr val="tx1"/>
                </a:solidFill>
                <a:latin typeface="+mn-lt"/>
                <a:ea typeface="+mn-ea"/>
                <a:cs typeface="+mn-cs"/>
              </a:rPr>
              <a:t> you don’t have.</a:t>
            </a:r>
          </a:p>
          <a:p>
            <a:r>
              <a:rPr lang="en-US" sz="1200" kern="1200" baseline="0" dirty="0" smtClean="0">
                <a:solidFill>
                  <a:schemeClr val="tx1"/>
                </a:solidFill>
                <a:latin typeface="+mn-lt"/>
                <a:ea typeface="+mn-ea"/>
                <a:cs typeface="+mn-cs"/>
              </a:rPr>
              <a:t>Then, combine the two for overall likelihood.</a:t>
            </a:r>
          </a:p>
          <a:p>
            <a:endParaRPr lang="en-US" sz="1200" kern="1200" dirty="0" smtClean="0">
              <a:solidFill>
                <a:schemeClr val="tx1"/>
              </a:solidFill>
              <a:latin typeface="+mn-lt"/>
              <a:ea typeface="+mn-ea"/>
              <a:cs typeface="+mn-cs"/>
            </a:endParaRPr>
          </a:p>
          <a:p>
            <a:r>
              <a:rPr lang="en-US" dirty="0" smtClean="0"/>
              <a:t>? OWASP top ten can give you an idea of incidence of web app problems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We could review blogs, industry reports,</a:t>
            </a:r>
            <a:r>
              <a:rPr lang="en-US" sz="1200" kern="1200" baseline="0" dirty="0" smtClean="0">
                <a:solidFill>
                  <a:schemeClr val="tx1"/>
                </a:solidFill>
                <a:latin typeface="+mn-lt"/>
                <a:ea typeface="+mn-ea"/>
                <a:cs typeface="+mn-cs"/>
              </a:rPr>
              <a:t> etc</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Adversarial – likelihood</a:t>
            </a:r>
            <a:r>
              <a:rPr lang="en-US" sz="1200" kern="1200" baseline="0" dirty="0" smtClean="0">
                <a:solidFill>
                  <a:schemeClr val="tx1"/>
                </a:solidFill>
                <a:latin typeface="+mn-lt"/>
                <a:ea typeface="+mn-ea"/>
                <a:cs typeface="+mn-cs"/>
              </a:rPr>
              <a:t> of initiation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Historical data,</a:t>
            </a:r>
            <a:r>
              <a:rPr lang="en-US" sz="1200" kern="1200" baseline="0" dirty="0" smtClean="0">
                <a:solidFill>
                  <a:schemeClr val="tx1"/>
                </a:solidFill>
                <a:latin typeface="+mn-lt"/>
                <a:ea typeface="+mn-ea"/>
                <a:cs typeface="+mn-cs"/>
              </a:rPr>
              <a:t> monitoring logs, incident reports</a:t>
            </a:r>
            <a:endParaRPr lang="en-US" sz="1200" kern="1200" dirty="0" smtClean="0">
              <a:solidFill>
                <a:schemeClr val="tx1"/>
              </a:solidFill>
              <a:latin typeface="+mn-lt"/>
              <a:ea typeface="+mn-ea"/>
              <a:cs typeface="+mn-cs"/>
            </a:endParaRPr>
          </a:p>
          <a:p>
            <a:endParaRPr lang="en-US" dirty="0" smtClean="0"/>
          </a:p>
          <a:p>
            <a:r>
              <a:rPr lang="en-US" dirty="0" smtClean="0"/>
              <a:t>for non-adversarial – likelihood of </a:t>
            </a:r>
            <a:r>
              <a:rPr lang="en-US" smtClean="0"/>
              <a:t>occurance,</a:t>
            </a:r>
            <a:endParaRPr lang="en-US" dirty="0" smtClean="0"/>
          </a:p>
          <a:p>
            <a:r>
              <a:rPr lang="en-US" dirty="0" smtClean="0"/>
              <a:t>? Historical frequency of occurrence may be of greater use here</a:t>
            </a:r>
          </a:p>
        </p:txBody>
      </p:sp>
      <p:sp>
        <p:nvSpPr>
          <p:cNvPr id="4" name="Slide Number Placeholder 3"/>
          <p:cNvSpPr>
            <a:spLocks noGrp="1"/>
          </p:cNvSpPr>
          <p:nvPr>
            <p:ph type="sldNum" sz="quarter" idx="10"/>
          </p:nvPr>
        </p:nvSpPr>
        <p:spPr/>
        <p:txBody>
          <a:bodyPr/>
          <a:lstStyle/>
          <a:p>
            <a:fld id="{7B977EFD-CB17-4DFD-977B-62AD945C7AA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adverse impacts of each</a:t>
            </a:r>
            <a:r>
              <a:rPr lang="en-US" baseline="0" dirty="0" smtClean="0"/>
              <a:t> </a:t>
            </a:r>
            <a:r>
              <a:rPr lang="en-US" dirty="0" smtClean="0"/>
              <a:t>threat event/vulnerability</a:t>
            </a:r>
            <a:r>
              <a:rPr lang="en-US" baseline="0" dirty="0" smtClean="0"/>
              <a:t> combination</a:t>
            </a:r>
            <a:endParaRPr lang="en-US" dirty="0" smtClean="0"/>
          </a:p>
          <a:p>
            <a:r>
              <a:rPr lang="en-US" dirty="0" smtClean="0"/>
              <a:t>Harm to Operations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shipments disrupted,</a:t>
            </a:r>
            <a:r>
              <a:rPr lang="en-US" sz="1200" kern="1200" baseline="0" dirty="0" smtClean="0">
                <a:solidFill>
                  <a:schemeClr val="tx1"/>
                </a:solidFill>
                <a:latin typeface="+mn-lt"/>
                <a:ea typeface="+mn-ea"/>
                <a:cs typeface="+mn-cs"/>
              </a:rPr>
              <a:t> failure to meet contractual obligations</a:t>
            </a:r>
            <a:r>
              <a:rPr lang="en-US" dirty="0" smtClean="0"/>
              <a:t> , PCI DSS</a:t>
            </a:r>
          </a:p>
          <a:p>
            <a:r>
              <a:rPr lang="en-US" dirty="0" smtClean="0"/>
              <a:t>Harm to Assets </a:t>
            </a:r>
          </a:p>
          <a:p>
            <a:r>
              <a:rPr lang="en-US" sz="1200" kern="1200" dirty="0" smtClean="0">
                <a:solidFill>
                  <a:schemeClr val="tx1"/>
                </a:solidFill>
                <a:latin typeface="+mn-lt"/>
                <a:ea typeface="+mn-ea"/>
                <a:cs typeface="+mn-cs"/>
              </a:rPr>
              <a:t>       ? Loss</a:t>
            </a:r>
            <a:r>
              <a:rPr lang="en-US" sz="1200" kern="1200" baseline="0" dirty="0" smtClean="0">
                <a:solidFill>
                  <a:schemeClr val="tx1"/>
                </a:solidFill>
                <a:latin typeface="+mn-lt"/>
                <a:ea typeface="+mn-ea"/>
                <a:cs typeface="+mn-cs"/>
              </a:rPr>
              <a:t> of information or network</a:t>
            </a:r>
            <a:r>
              <a:rPr lang="en-US" dirty="0" smtClean="0"/>
              <a:t> </a:t>
            </a:r>
          </a:p>
          <a:p>
            <a:r>
              <a:rPr lang="en-US" dirty="0" smtClean="0"/>
              <a:t>Harm to Individuals </a:t>
            </a:r>
          </a:p>
          <a:p>
            <a:r>
              <a:rPr lang="en-US" sz="1200" kern="1200" dirty="0" smtClean="0">
                <a:solidFill>
                  <a:schemeClr val="tx1"/>
                </a:solidFill>
                <a:latin typeface="+mn-lt"/>
                <a:ea typeface="+mn-ea"/>
                <a:cs typeface="+mn-cs"/>
              </a:rPr>
              <a:t>       ? Identify theft</a:t>
            </a:r>
            <a:endParaRPr lang="en-US" dirty="0" smtClean="0"/>
          </a:p>
          <a:p>
            <a:r>
              <a:rPr lang="en-US" dirty="0" smtClean="0"/>
              <a:t>Harm to other organizations </a:t>
            </a:r>
          </a:p>
          <a:p>
            <a:r>
              <a:rPr lang="en-US" baseline="0" dirty="0" smtClean="0"/>
              <a:t>       ? Failure to meet obligations</a:t>
            </a:r>
          </a:p>
          <a:p>
            <a:r>
              <a:rPr lang="en-US" baseline="0" dirty="0" smtClean="0"/>
              <a:t>         damage to trust</a:t>
            </a:r>
          </a:p>
          <a:p>
            <a:r>
              <a:rPr lang="en-US" baseline="0" dirty="0" smtClean="0"/>
              <a:t>How bad could these be</a:t>
            </a:r>
          </a:p>
          <a:p>
            <a:r>
              <a:rPr lang="en-US" baseline="0" dirty="0" smtClean="0"/>
              <a:t>      ? In some cases, significant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only have a limited amount of resources to spend on security - you need to be able to know where to deploy these resources so that your organization gets the greatest cost/benefit ratio.  This is what mgmt</a:t>
            </a:r>
            <a:r>
              <a:rPr lang="en-US" baseline="0" dirty="0" smtClean="0"/>
              <a:t> understands.  You must speak their language to be effective.</a:t>
            </a:r>
            <a:endParaRPr lang="en-US" dirty="0" smtClean="0"/>
          </a:p>
          <a:p>
            <a:endParaRPr lang="en-US" dirty="0" smtClean="0"/>
          </a:p>
          <a:p>
            <a:r>
              <a:rPr lang="en-US" dirty="0" smtClean="0"/>
              <a:t>last year's talk was about why you want to use risk management strategies to control threats and vulnerabilities. </a:t>
            </a:r>
          </a:p>
          <a:p>
            <a:endParaRPr lang="en-US" dirty="0" smtClean="0"/>
          </a:p>
          <a:p>
            <a:r>
              <a:rPr lang="en-US" dirty="0" smtClean="0"/>
              <a:t>Some of these are listed on this slide.</a:t>
            </a:r>
          </a:p>
          <a:p>
            <a:endParaRPr lang="en-US" dirty="0" smtClean="0"/>
          </a:p>
          <a:p>
            <a:endParaRPr lang="en-US" dirty="0" smtClean="0"/>
          </a:p>
          <a:p>
            <a:endParaRPr lang="en-US" i="1"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formula for your organization would have been determined back in the “frame risk” part.</a:t>
            </a:r>
          </a:p>
          <a:p>
            <a:endParaRPr lang="en-US" baseline="0" dirty="0" smtClean="0"/>
          </a:p>
          <a:p>
            <a:r>
              <a:rPr lang="en-US" baseline="0" dirty="0" smtClean="0"/>
              <a:t>You can start with the general definition and refine it as you mature.</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Communicate </a:t>
            </a:r>
            <a:r>
              <a:rPr lang="en-US" dirty="0" err="1" smtClean="0"/>
              <a:t>ra</a:t>
            </a:r>
            <a:r>
              <a:rPr lang="en-US" dirty="0" smtClean="0"/>
              <a:t> results with your now well-documented</a:t>
            </a:r>
            <a:r>
              <a:rPr lang="en-US" baseline="0" dirty="0" smtClean="0"/>
              <a:t> assessment</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careful documentation of the process pays off.  A year</a:t>
            </a:r>
            <a:r>
              <a:rPr lang="en-US" baseline="0" dirty="0" smtClean="0"/>
              <a:t> or two from now, the next review and update can simply pick up the previous assessment and update it.</a:t>
            </a:r>
          </a:p>
          <a:p>
            <a:r>
              <a:rPr lang="en-US" baseline="0" dirty="0" smtClean="0"/>
              <a:t>This saves a tremendous amount of time.</a:t>
            </a:r>
            <a:endParaRPr lang="en-US" dirty="0" smtClean="0"/>
          </a:p>
          <a:p>
            <a:endParaRPr lang="en-US" dirty="0" smtClean="0"/>
          </a:p>
          <a:p>
            <a:r>
              <a:rPr lang="en-US" dirty="0" smtClean="0"/>
              <a:t>It’s best if you have ongoing monitoring of risk factors that contribute to changes in risk </a:t>
            </a: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monitor the status of external threats.</a:t>
            </a:r>
          </a:p>
          <a:p>
            <a:r>
              <a:rPr lang="en-US" sz="1200" kern="1200" baseline="0" dirty="0" smtClean="0">
                <a:solidFill>
                  <a:schemeClr val="tx1"/>
                </a:solidFill>
                <a:latin typeface="+mn-lt"/>
                <a:ea typeface="+mn-ea"/>
                <a:cs typeface="+mn-cs"/>
              </a:rPr>
              <a:t>       m</a:t>
            </a:r>
            <a:r>
              <a:rPr lang="en-US" sz="1200" kern="1200" dirty="0" smtClean="0">
                <a:solidFill>
                  <a:schemeClr val="tx1"/>
                </a:solidFill>
                <a:latin typeface="+mn-lt"/>
                <a:ea typeface="+mn-ea"/>
                <a:cs typeface="+mn-cs"/>
              </a:rPr>
              <a:t>onitor new vulnerabilities</a:t>
            </a:r>
            <a:r>
              <a:rPr lang="en-US" sz="1200" kern="1200" baseline="0" dirty="0" smtClean="0">
                <a:solidFill>
                  <a:schemeClr val="tx1"/>
                </a:solidFill>
                <a:latin typeface="+mn-lt"/>
                <a:ea typeface="+mn-ea"/>
                <a:cs typeface="+mn-cs"/>
              </a:rPr>
              <a:t> discovered.</a:t>
            </a:r>
            <a:endParaRPr lang="en-US" sz="1200" kern="1200" dirty="0" smtClean="0">
              <a:solidFill>
                <a:schemeClr val="tx1"/>
              </a:solidFill>
              <a:latin typeface="+mn-lt"/>
              <a:ea typeface="+mn-ea"/>
              <a:cs typeface="+mn-cs"/>
            </a:endParaRPr>
          </a:p>
          <a:p>
            <a:r>
              <a:rPr lang="en-US" dirty="0" smtClean="0"/>
              <a:t>Update existing assessment</a:t>
            </a:r>
            <a:r>
              <a:rPr lang="en-US" baseline="0" dirty="0" smtClean="0"/>
              <a:t> </a:t>
            </a:r>
            <a:r>
              <a:rPr lang="en-US" dirty="0" smtClean="0"/>
              <a:t>using the results from monitoring of risk factors.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Although not</a:t>
            </a:r>
            <a:r>
              <a:rPr lang="en-US" baseline="0" dirty="0" smtClean="0"/>
              <a:t> part of the risk assessment step,</a:t>
            </a:r>
          </a:p>
          <a:p>
            <a:r>
              <a:rPr lang="en-US" baseline="0" dirty="0" smtClean="0"/>
              <a:t>We’ll talk about the output of the risk assessment.</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provide a consistent response to risk in accordance with the organizational risk frame</a:t>
            </a:r>
            <a:r>
              <a:rPr lang="en-US" baseline="0" dirty="0" smtClean="0"/>
              <a:t> that we discussed earlier</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alternative courses of action for responding to risks determined during the risk assessment; </a:t>
            </a:r>
          </a:p>
          <a:p>
            <a:r>
              <a:rPr lang="en-US" dirty="0" smtClean="0"/>
              <a:t>accept, avoid, mitigate, share or transfer risk</a:t>
            </a:r>
          </a:p>
          <a:p>
            <a:endParaRPr lang="en-US" dirty="0" smtClean="0"/>
          </a:p>
          <a:p>
            <a:r>
              <a:rPr lang="en-US" dirty="0" smtClean="0"/>
              <a:t>Share or transfer risk  It is important to note that risk transfer reduces neither the likelihood of harmful events occurring nor the consequences in terms of harm to organizational operations and assets, individuals, or other organizations </a:t>
            </a:r>
          </a:p>
          <a:p>
            <a:endParaRPr lang="en-US" dirty="0" smtClean="0"/>
          </a:p>
          <a:p>
            <a:r>
              <a:rPr lang="en-US" dirty="0" smtClean="0"/>
              <a:t>Evaluating the alternative courses of action; </a:t>
            </a:r>
          </a:p>
          <a:p>
            <a:r>
              <a:rPr lang="en-US" dirty="0" smtClean="0"/>
              <a:t>Decide on the appropriate courses of action consistent with organizational risk tolerance; </a:t>
            </a:r>
          </a:p>
          <a:p>
            <a:r>
              <a:rPr lang="en-US" dirty="0" smtClean="0"/>
              <a:t>Implementing risk responses based on selected courses of action. </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decide to implement mitigating controls, you must assign</a:t>
            </a:r>
            <a:r>
              <a:rPr lang="en-US" baseline="0" dirty="0" smtClean="0"/>
              <a:t> responsibility.  If no one is accountable, the control is almost certain to fail when needed.</a:t>
            </a:r>
          </a:p>
          <a:p>
            <a:endParaRPr lang="en-US" baseline="0" dirty="0" smtClean="0"/>
          </a:p>
          <a:p>
            <a:r>
              <a:rPr lang="en-US" baseline="0" dirty="0" smtClean="0"/>
              <a:t>Controls should also have a way to be tested for efficacy, and tested periodically.  Untested controls have a way of failing when you need them.</a:t>
            </a:r>
            <a:endParaRPr lang="en-US" dirty="0" smtClean="0"/>
          </a:p>
          <a:p>
            <a:endParaRPr lang="en-US" dirty="0" smtClean="0"/>
          </a:p>
          <a:p>
            <a:r>
              <a:rPr lang="en-US" dirty="0" smtClean="0"/>
              <a:t>Identify changes which affect risk levels. </a:t>
            </a:r>
          </a:p>
          <a:p>
            <a:r>
              <a:rPr lang="en-US" dirty="0" smtClean="0"/>
              <a:t>Verify compliance with organizational missions/business functions, federal legislation, directives, regulations, policies, standards, etc </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Mgmt must agree to the risks,</a:t>
            </a:r>
            <a:r>
              <a:rPr lang="en-US" baseline="0" dirty="0" smtClean="0"/>
              <a:t> responses, and ongoing responsibilities.</a:t>
            </a:r>
            <a:endParaRPr lang="en-US" dirty="0" smtClean="0"/>
          </a:p>
          <a:p>
            <a:endParaRPr lang="en-US" dirty="0" smtClean="0"/>
          </a:p>
          <a:p>
            <a:r>
              <a:rPr lang="en-US" dirty="0" smtClean="0"/>
              <a:t>Otherwise you won’t have much to show</a:t>
            </a:r>
            <a:r>
              <a:rPr lang="en-US" baseline="0" dirty="0" smtClean="0"/>
              <a:t> for your efforts</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Multiple threat sources and vulnerabilities  can lead to a given threat event.  This is why defense in depth – multiple controls against a given threat event or a given vulnerability or a given asset – is a good idea if the potential harm is high</a:t>
            </a:r>
          </a:p>
          <a:p>
            <a:endParaRPr lang="en-US" baseline="0" dirty="0" smtClean="0"/>
          </a:p>
          <a:p>
            <a:r>
              <a:rPr lang="en-US" baseline="0" dirty="0" smtClean="0"/>
              <a:t>And remember accountability </a:t>
            </a:r>
            <a:r>
              <a:rPr lang="en-US" baseline="0" smtClean="0"/>
              <a:t>is crucial</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NIST, and other risk management frameworks, </a:t>
            </a:r>
          </a:p>
          <a:p>
            <a:r>
              <a:rPr lang="en-US" baseline="0" dirty="0" smtClean="0"/>
              <a:t>allow you to develop a repeatable, documentable process for assessing risk and responding to it appropriately.</a:t>
            </a:r>
          </a:p>
          <a:p>
            <a:endParaRPr lang="en-US" baseline="0" dirty="0" smtClean="0"/>
          </a:p>
          <a:p>
            <a:r>
              <a:rPr lang="en-US" baseline="0" dirty="0" smtClean="0"/>
              <a:t>The process fits *your* organization.</a:t>
            </a:r>
          </a:p>
          <a:p>
            <a:r>
              <a:rPr lang="en-US" baseline="0" dirty="0" smtClean="0"/>
              <a:t>You can plan actions to avoid problems.</a:t>
            </a:r>
          </a:p>
          <a:p>
            <a:r>
              <a:rPr lang="en-US" baseline="0" dirty="0" smtClean="0"/>
              <a:t>You avoid a “compliance </a:t>
            </a:r>
            <a:r>
              <a:rPr lang="en-US" baseline="0" dirty="0" err="1" smtClean="0"/>
              <a:t>checkoff</a:t>
            </a:r>
            <a:r>
              <a:rPr lang="en-US" baseline="0" dirty="0" smtClean="0"/>
              <a:t>” mentality that doesn’t really improve security.</a:t>
            </a:r>
          </a:p>
          <a:p>
            <a:r>
              <a:rPr lang="en-US" baseline="0" dirty="0" smtClean="0"/>
              <a:t>You avoid reinventing the wheel. </a:t>
            </a:r>
          </a:p>
          <a:p>
            <a:r>
              <a:rPr lang="en-US" baseline="0" dirty="0" smtClean="0"/>
              <a:t>You establish consistency.</a:t>
            </a:r>
          </a:p>
          <a:p>
            <a:r>
              <a:rPr lang="en-US" baseline="0" dirty="0" smtClean="0"/>
              <a:t>You can establish benchmarks and metrics around risk</a:t>
            </a:r>
          </a:p>
          <a:p>
            <a:r>
              <a:rPr lang="en-US" baseline="0" dirty="0" smtClean="0"/>
              <a:t>You become more efficient.</a:t>
            </a:r>
          </a:p>
          <a:p>
            <a:r>
              <a:rPr lang="en-US" baseline="0" dirty="0" smtClean="0"/>
              <a:t>And not least, You raise security awareness in your organization.</a:t>
            </a:r>
          </a:p>
          <a:p>
            <a:endParaRPr lang="en-US" baseline="0" dirty="0" smtClean="0"/>
          </a:p>
          <a:p>
            <a:r>
              <a:rPr lang="en-US" baseline="0" dirty="0" smtClean="0"/>
              <a:t>? Any reason not to?</a:t>
            </a:r>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year I dig more into how to perform risk assessments. </a:t>
            </a:r>
          </a:p>
          <a:p>
            <a:endParaRPr lang="en-US" dirty="0" smtClean="0"/>
          </a:p>
          <a:p>
            <a:r>
              <a:rPr lang="en-US" dirty="0" smtClean="0"/>
              <a:t>Some people are better with starting with the abstract; some prefer the “skip</a:t>
            </a:r>
            <a:r>
              <a:rPr lang="en-US" baseline="0" dirty="0" smtClean="0"/>
              <a:t> the highfalutin theory – show me the action steps”. So today is </a:t>
            </a:r>
            <a:r>
              <a:rPr lang="en-US" baseline="0" dirty="0" err="1" smtClean="0"/>
              <a:t>focussing</a:t>
            </a:r>
            <a:r>
              <a:rPr lang="en-US" baseline="0" dirty="0" smtClean="0"/>
              <a:t> more those action steps.</a:t>
            </a:r>
            <a:endParaRPr lang="en-US" dirty="0" smtClean="0"/>
          </a:p>
          <a:p>
            <a:endParaRPr lang="en-US" dirty="0" smtClean="0"/>
          </a:p>
          <a:p>
            <a:r>
              <a:rPr lang="en-US" dirty="0" smtClean="0"/>
              <a:t>All risk mgmt</a:t>
            </a:r>
            <a:r>
              <a:rPr lang="en-US" baseline="0" dirty="0" smtClean="0"/>
              <a:t> </a:t>
            </a:r>
            <a:r>
              <a:rPr lang="en-US" dirty="0" smtClean="0"/>
              <a:t>frameworks are guidelines for you to tailor to your organization. </a:t>
            </a:r>
          </a:p>
          <a:p>
            <a:r>
              <a:rPr lang="en-US" dirty="0" smtClean="0"/>
              <a:t>COBIT Risk IT </a:t>
            </a:r>
          </a:p>
          <a:p>
            <a:r>
              <a:rPr lang="en-US" dirty="0" smtClean="0"/>
              <a:t>OCTAVE </a:t>
            </a:r>
          </a:p>
          <a:p>
            <a:endParaRPr lang="en-US" dirty="0" smtClean="0"/>
          </a:p>
          <a:p>
            <a:r>
              <a:rPr lang="en-US" dirty="0" smtClean="0"/>
              <a:t>Today we focus</a:t>
            </a:r>
            <a:r>
              <a:rPr lang="en-US" baseline="0" dirty="0" smtClean="0"/>
              <a:t> on key steps in the federal NIST standard for risk management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We’ll start with some key concepts</a:t>
            </a:r>
          </a:p>
          <a:p>
            <a:r>
              <a:rPr lang="en-US" i="1" baseline="0" dirty="0" smtClean="0"/>
              <a:t>**Click**</a:t>
            </a:r>
          </a:p>
          <a:p>
            <a:r>
              <a:rPr lang="en-US" i="0" baseline="0" dirty="0" smtClean="0"/>
              <a:t>In general , Risk is a function of the unwanted effect of an event and the likelihood of that effect.</a:t>
            </a:r>
          </a:p>
          <a:p>
            <a:r>
              <a:rPr lang="en-US" i="1" baseline="0" dirty="0" smtClean="0"/>
              <a:t>**Click**</a:t>
            </a:r>
          </a:p>
          <a:p>
            <a:r>
              <a:rPr lang="en-US" i="0" baseline="0" dirty="0" smtClean="0"/>
              <a:t>The primary factors to consider are: </a:t>
            </a:r>
            <a:endParaRPr lang="en-US" i="0" dirty="0" smtClean="0"/>
          </a:p>
          <a:p>
            <a:r>
              <a:rPr lang="en-US" i="1" dirty="0" smtClean="0"/>
              <a:t>**Click</a:t>
            </a:r>
            <a:r>
              <a:rPr lang="en-US" i="1" baseline="0" dirty="0" smtClean="0"/>
              <a:t> through factors**</a:t>
            </a:r>
            <a:endParaRPr lang="en-US" dirty="0" smtClean="0"/>
          </a:p>
          <a:p>
            <a:pPr>
              <a:buFontTx/>
              <a:buChar char="-"/>
            </a:pPr>
            <a:endParaRPr lang="en-US" dirty="0" smtClean="0"/>
          </a:p>
          <a:p>
            <a:pPr>
              <a:buFontTx/>
              <a:buChar char="-"/>
            </a:pPr>
            <a:r>
              <a:rPr lang="en-US" dirty="0" smtClean="0"/>
              <a:t>Threat </a:t>
            </a:r>
            <a:r>
              <a:rPr lang="en-US" dirty="0" smtClean="0"/>
              <a:t>– the</a:t>
            </a:r>
            <a:r>
              <a:rPr lang="en-US" baseline="0" dirty="0" smtClean="0"/>
              <a:t> instigator of bad things</a:t>
            </a:r>
          </a:p>
          <a:p>
            <a:pPr>
              <a:buFontTx/>
              <a:buChar char="-"/>
            </a:pPr>
            <a:r>
              <a:rPr lang="en-US" baseline="0" dirty="0" smtClean="0"/>
              <a:t>Vulnerability – how a threat could cause an unwanted effect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Effect – the bad thing you don’t want to happen</a:t>
            </a:r>
          </a:p>
          <a:p>
            <a:pPr>
              <a:buFontTx/>
              <a:buChar char="-"/>
            </a:pPr>
            <a:r>
              <a:rPr lang="en-US" baseline="0" dirty="0" smtClean="0"/>
              <a:t>Likelihood </a:t>
            </a:r>
            <a:r>
              <a:rPr lang="en-US" baseline="0" dirty="0" smtClean="0"/>
              <a:t>– the chance of the effect happening due to the </a:t>
            </a:r>
            <a:r>
              <a:rPr lang="en-US" baseline="0" dirty="0" smtClean="0"/>
              <a:t>combo of vulnerability and threat</a:t>
            </a:r>
            <a:endParaRPr lang="en-US"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b="1" i="1" dirty="0" smtClean="0"/>
              <a:t>uncertainty </a:t>
            </a:r>
            <a:r>
              <a:rPr lang="en-US" dirty="0" smtClean="0"/>
              <a:t> inherent in risk evaluation </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Illustrated example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Threat  - dog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baseline="0" dirty="0" err="1" smtClean="0"/>
              <a:t>Vuln</a:t>
            </a:r>
            <a:r>
              <a:rPr lang="en-US" baseline="0" dirty="0" smtClean="0"/>
              <a:t> – hole in fence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Effect – you get bit in leg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Likelihood – ? Has the dog bitten anyone before?  Can it fit through the hole?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Uncertainty – these are all uncertain</a:t>
            </a:r>
            <a:endParaRPr lang="en-US"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NIST risk management</a:t>
            </a:r>
          </a:p>
          <a:p>
            <a:r>
              <a:rPr lang="en-US" dirty="0" smtClean="0"/>
              <a:t>A four part process</a:t>
            </a:r>
          </a:p>
          <a:p>
            <a:endParaRPr lang="en-US" dirty="0" smtClean="0"/>
          </a:p>
          <a:p>
            <a:r>
              <a:rPr lang="en-US" dirty="0" smtClean="0"/>
              <a:t>Framing risk is important – it defines how does your organization handle risk</a:t>
            </a:r>
          </a:p>
          <a:p>
            <a:r>
              <a:rPr lang="en-US" dirty="0" smtClean="0"/>
              <a:t>But</a:t>
            </a:r>
            <a:r>
              <a:rPr lang="en-US" baseline="0" dirty="0" smtClean="0"/>
              <a:t> we won’t focus on that today</a:t>
            </a:r>
          </a:p>
          <a:p>
            <a:r>
              <a:rPr lang="en-US" baseline="0" dirty="0" smtClean="0"/>
              <a:t>It’s usually set for you by your mgmt</a:t>
            </a:r>
            <a:endParaRPr lang="en-US" dirty="0" smtClean="0"/>
          </a:p>
        </p:txBody>
      </p:sp>
      <p:sp>
        <p:nvSpPr>
          <p:cNvPr id="4" name="Slide Number Placeholder 3"/>
          <p:cNvSpPr>
            <a:spLocks noGrp="1"/>
          </p:cNvSpPr>
          <p:nvPr>
            <p:ph type="sldNum" sz="quarter" idx="10"/>
          </p:nvPr>
        </p:nvSpPr>
        <p:spPr/>
        <p:txBody>
          <a:bodyPr/>
          <a:lstStyle/>
          <a:p>
            <a:fld id="{7B977EFD-CB17-4DFD-977B-62AD945C7AA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Pretty straightforward, eh?</a:t>
            </a:r>
            <a:endParaRPr lang="en-US" i="1" dirty="0" smtClean="0"/>
          </a:p>
          <a:p>
            <a:endParaRPr lang="en-US" dirty="0" smtClean="0"/>
          </a:p>
          <a:p>
            <a:r>
              <a:rPr lang="en-US" dirty="0" smtClean="0"/>
              <a:t>Cautionary notes </a:t>
            </a:r>
          </a:p>
          <a:p>
            <a:r>
              <a:rPr lang="en-US" dirty="0" smtClean="0"/>
              <a:t>- Risk assessments are often not precise instruments of measure (uncertainty)</a:t>
            </a:r>
          </a:p>
          <a:p>
            <a:pPr>
              <a:buFontTx/>
              <a:buChar char="-"/>
            </a:pPr>
            <a:r>
              <a:rPr lang="en-US" dirty="0" smtClean="0"/>
              <a:t>Risk assessments should not be overworked </a:t>
            </a:r>
          </a:p>
          <a:p>
            <a:pPr>
              <a:buFontTx/>
              <a:buChar char="-"/>
            </a:pPr>
            <a:r>
              <a:rPr lang="en-US" dirty="0" smtClean="0"/>
              <a:t>By this I mean keep your assessment broader rather</a:t>
            </a:r>
            <a:r>
              <a:rPr lang="en-US" baseline="0" dirty="0" smtClean="0"/>
              <a:t> than deeper.  Take off </a:t>
            </a:r>
            <a:r>
              <a:rPr lang="en-US" baseline="0" smtClean="0"/>
              <a:t>the blinders.</a:t>
            </a:r>
            <a:endParaRPr lang="en-US" smtClean="0"/>
          </a:p>
          <a:p>
            <a:pPr>
              <a:buFontTx/>
              <a:buChar char="-"/>
            </a:pPr>
            <a:endParaRPr lang="en-US" dirty="0" smtClean="0"/>
          </a:p>
          <a:p>
            <a:pPr>
              <a:buFontTx/>
              <a:buChar char="-"/>
            </a:pPr>
            <a:r>
              <a:rPr lang="en-US" dirty="0" smtClean="0"/>
              <a:t>The first step is important – proper planning prevents poor performance</a:t>
            </a:r>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As we go through the steps,</a:t>
            </a:r>
            <a:r>
              <a:rPr lang="en-US" i="0" baseline="0" dirty="0" smtClean="0"/>
              <a:t> let’s think of an example of a simple ecommerce system to sell widgets online.</a:t>
            </a:r>
          </a:p>
          <a:p>
            <a:endParaRPr lang="en-US" i="0" baseline="0" dirty="0" smtClean="0"/>
          </a:p>
          <a:p>
            <a:r>
              <a:rPr lang="en-US" i="0" baseline="0" dirty="0" smtClean="0"/>
              <a:t>We already sell widgets in our store, through the mail, and over the phone. </a:t>
            </a:r>
          </a:p>
          <a:p>
            <a:r>
              <a:rPr lang="en-US" i="0" baseline="0" dirty="0" smtClean="0"/>
              <a:t> What new risks might we encounter by selling online?</a:t>
            </a:r>
          </a:p>
          <a:p>
            <a:r>
              <a:rPr lang="en-US" i="0" baseline="0" dirty="0" smtClean="0"/>
              <a:t>And what are we going to do about them?</a:t>
            </a:r>
            <a:endParaRPr lang="en-US" i="0"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baseline="0" dirty="0" smtClean="0"/>
              <a:t>Purpose – </a:t>
            </a:r>
            <a:endParaRPr lang="en-US" i="0" baseline="0" dirty="0" smtClean="0"/>
          </a:p>
          <a:p>
            <a:r>
              <a:rPr lang="en-US" i="0" baseline="0" dirty="0" smtClean="0"/>
              <a:t>Risk assessments address potential harm</a:t>
            </a:r>
          </a:p>
          <a:p>
            <a:r>
              <a:rPr lang="en-US" i="0" baseline="0" dirty="0" smtClean="0"/>
              <a:t>what </a:t>
            </a:r>
            <a:r>
              <a:rPr lang="en-US" i="0" baseline="0" dirty="0" smtClean="0"/>
              <a:t>decisions will the </a:t>
            </a:r>
            <a:r>
              <a:rPr lang="en-US" i="0" baseline="0" dirty="0" err="1" smtClean="0"/>
              <a:t>ra</a:t>
            </a:r>
            <a:r>
              <a:rPr lang="en-US" i="0" baseline="0" dirty="0" smtClean="0"/>
              <a:t> support?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Usually supports decisions on risk mitigations, but could also affect decisions about disaster recovery and business continuity </a:t>
            </a:r>
          </a:p>
          <a:p>
            <a:endParaRPr lang="en-US" sz="1200" i="1" kern="1200" dirty="0" smtClean="0">
              <a:solidFill>
                <a:schemeClr val="tx1"/>
              </a:solidFill>
              <a:latin typeface="+mn-lt"/>
              <a:ea typeface="+mn-ea"/>
              <a:cs typeface="+mn-cs"/>
            </a:endParaRPr>
          </a:p>
          <a:p>
            <a:endParaRPr lang="en-US" dirty="0" smtClean="0"/>
          </a:p>
          <a:p>
            <a:r>
              <a:rPr lang="en-US" dirty="0" smtClean="0"/>
              <a:t>Scope – be very sure you</a:t>
            </a:r>
            <a:r>
              <a:rPr lang="en-US" baseline="0" dirty="0" smtClean="0"/>
              <a:t> don’t bite off more than you can chew.  Start small, if you haven’t done these before.</a:t>
            </a:r>
            <a:endParaRPr lang="en-US" dirty="0" smtClean="0"/>
          </a:p>
          <a:p>
            <a:endParaRPr lang="en-US" sz="1200" kern="1200" dirty="0" smtClean="0">
              <a:solidFill>
                <a:schemeClr val="tx1"/>
              </a:solidFill>
              <a:latin typeface="+mn-lt"/>
              <a:ea typeface="+mn-ea"/>
              <a:cs typeface="+mn-cs"/>
            </a:endParaRPr>
          </a:p>
          <a:p>
            <a:endParaRPr lang="en-US" dirty="0" smtClean="0"/>
          </a:p>
          <a:p>
            <a:endParaRPr lang="en-US" sz="1200" i="1" kern="1200" dirty="0" smtClean="0">
              <a:solidFill>
                <a:schemeClr val="tx1"/>
              </a:solidFill>
              <a:latin typeface="+mn-lt"/>
              <a:ea typeface="+mn-ea"/>
              <a:cs typeface="+mn-cs"/>
            </a:endParaRPr>
          </a:p>
          <a:p>
            <a:endParaRPr lang="en-US" i="0" dirty="0" smtClean="0"/>
          </a:p>
          <a:p>
            <a:endParaRPr lang="en-US" dirty="0"/>
          </a:p>
        </p:txBody>
      </p:sp>
      <p:sp>
        <p:nvSpPr>
          <p:cNvPr id="4" name="Slide Number Placeholder 3"/>
          <p:cNvSpPr>
            <a:spLocks noGrp="1"/>
          </p:cNvSpPr>
          <p:nvPr>
            <p:ph type="sldNum" sz="quarter" idx="10"/>
          </p:nvPr>
        </p:nvSpPr>
        <p:spPr/>
        <p:txBody>
          <a:bodyPr/>
          <a:lstStyle/>
          <a:p>
            <a:fld id="{7B977EFD-CB17-4DFD-977B-62AD945C7AA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685800" y="914400"/>
            <a:ext cx="7772400" cy="1143000"/>
          </a:xfrm>
        </p:spPr>
        <p:txBody>
          <a:bodyPr anchor="b"/>
          <a:lstStyle>
            <a:lvl1pPr>
              <a:defRPr/>
            </a:lvl1pPr>
          </a:lstStyle>
          <a:p>
            <a:r>
              <a:rPr lang="en-US" smtClean="0"/>
              <a:t>Click to edit Master title style</a:t>
            </a:r>
            <a:endParaRPr lang="en-US"/>
          </a:p>
        </p:txBody>
      </p:sp>
      <p:sp>
        <p:nvSpPr>
          <p:cNvPr id="3075" name="Rectangle 3"/>
          <p:cNvSpPr>
            <a:spLocks noGrp="1" noChangeArrowheads="1"/>
          </p:cNvSpPr>
          <p:nvPr>
            <p:ph type="subTitle" sz="quarter" idx="1"/>
          </p:nvPr>
        </p:nvSpPr>
        <p:spPr>
          <a:xfrm>
            <a:off x="1828800" y="3276600"/>
            <a:ext cx="6400800" cy="1752600"/>
          </a:xfrm>
        </p:spPr>
        <p:txBody>
          <a:bodyPr/>
          <a:lstStyle>
            <a:lvl1pPr marL="0" indent="0" algn="ctr">
              <a:buFont typeface="Monotype Sorts" pitchFamily="2" charset="2"/>
              <a:buNone/>
              <a:defRPr/>
            </a:lvl1pPr>
          </a:lstStyle>
          <a:p>
            <a:r>
              <a:rPr lang="en-US" smtClean="0"/>
              <a:t>Click to edit Master subtitle style</a:t>
            </a:r>
            <a:endParaRPr lang="en-US"/>
          </a:p>
        </p:txBody>
      </p:sp>
      <p:sp>
        <p:nvSpPr>
          <p:cNvPr id="3076" name="Rectangle 4"/>
          <p:cNvSpPr>
            <a:spLocks noGrp="1" noChangeArrowheads="1"/>
          </p:cNvSpPr>
          <p:nvPr>
            <p:ph type="dt" sz="quarter" idx="2"/>
          </p:nvPr>
        </p:nvSpPr>
        <p:spPr/>
        <p:txBody>
          <a:bodyPr/>
          <a:lstStyle>
            <a:lvl1pPr>
              <a:defRPr>
                <a:solidFill>
                  <a:srgbClr val="000000"/>
                </a:solidFill>
              </a:defRPr>
            </a:lvl1pPr>
          </a:lstStyle>
          <a:p>
            <a:fld id="{9EB394D3-83B6-4264-8007-284C399FF126}" type="datetimeFigureOut">
              <a:rPr lang="en-US" smtClean="0"/>
              <a:pPr/>
              <a:t>9/30/2013</a:t>
            </a:fld>
            <a:endParaRPr lang="en-US"/>
          </a:p>
        </p:txBody>
      </p:sp>
      <p:sp>
        <p:nvSpPr>
          <p:cNvPr id="3077" name="Rectangle 5"/>
          <p:cNvSpPr>
            <a:spLocks noGrp="1" noChangeArrowheads="1"/>
          </p:cNvSpPr>
          <p:nvPr>
            <p:ph type="ftr" sz="quarter" idx="3"/>
          </p:nvPr>
        </p:nvSpPr>
        <p:spPr/>
        <p:txBody>
          <a:bodyPr/>
          <a:lstStyle>
            <a:lvl1pPr>
              <a:defRPr>
                <a:solidFill>
                  <a:srgbClr val="000000"/>
                </a:solidFill>
              </a:defRPr>
            </a:lvl1pPr>
          </a:lstStyle>
          <a:p>
            <a:endParaRPr lang="en-US"/>
          </a:p>
        </p:txBody>
      </p:sp>
      <p:sp>
        <p:nvSpPr>
          <p:cNvPr id="3078" name="Rectangle 6"/>
          <p:cNvSpPr>
            <a:spLocks noGrp="1" noChangeArrowheads="1"/>
          </p:cNvSpPr>
          <p:nvPr>
            <p:ph type="sldNum" sz="quarter" idx="4"/>
          </p:nvPr>
        </p:nvSpPr>
        <p:spPr/>
        <p:txBody>
          <a:bodyPr/>
          <a:lstStyle>
            <a:lvl1pPr>
              <a:defRPr>
                <a:solidFill>
                  <a:srgbClr val="000000"/>
                </a:solidFill>
              </a:defRPr>
            </a:lvl1pPr>
          </a:lstStyle>
          <a:p>
            <a:fld id="{2E4C3E06-43E0-4439-9AB1-242CDE7325FE}" type="slidenum">
              <a:rPr lang="en-US" smtClean="0"/>
              <a:pPr/>
              <a:t>‹#›</a:t>
            </a:fld>
            <a:endParaRPr lang="en-US"/>
          </a:p>
        </p:txBody>
      </p:sp>
      <p:grpSp>
        <p:nvGrpSpPr>
          <p:cNvPr id="2" name="Group 7"/>
          <p:cNvGrpSpPr>
            <a:grpSpLocks/>
          </p:cNvGrpSpPr>
          <p:nvPr/>
        </p:nvGrpSpPr>
        <p:grpSpPr bwMode="auto">
          <a:xfrm>
            <a:off x="0" y="2457450"/>
            <a:ext cx="9067800" cy="4324350"/>
            <a:chOff x="0" y="1548"/>
            <a:chExt cx="5712" cy="2724"/>
          </a:xfrm>
        </p:grpSpPr>
        <p:sp>
          <p:nvSpPr>
            <p:cNvPr id="3080" name="Rectangle 8"/>
            <p:cNvSpPr>
              <a:spLocks noChangeArrowheads="1"/>
            </p:cNvSpPr>
            <p:nvPr/>
          </p:nvSpPr>
          <p:spPr bwMode="auto">
            <a:xfrm>
              <a:off x="1056" y="1680"/>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3081" name="Rectangle 9"/>
            <p:cNvSpPr>
              <a:spLocks noChangeArrowheads="1"/>
            </p:cNvSpPr>
            <p:nvPr/>
          </p:nvSpPr>
          <p:spPr bwMode="auto">
            <a:xfrm>
              <a:off x="144" y="2544"/>
              <a:ext cx="48" cy="172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pic>
          <p:nvPicPr>
            <p:cNvPr id="3082" name="Picture 10" descr="C:\PM\dice2.gif"/>
            <p:cNvPicPr>
              <a:picLocks noChangeAspect="1" noChangeArrowheads="1"/>
            </p:cNvPicPr>
            <p:nvPr/>
          </p:nvPicPr>
          <p:blipFill>
            <a:blip r:embed="rId2" cstate="print"/>
            <a:srcRect/>
            <a:stretch>
              <a:fillRect/>
            </a:stretch>
          </p:blipFill>
          <p:spPr bwMode="auto">
            <a:xfrm>
              <a:off x="0" y="1548"/>
              <a:ext cx="978" cy="996"/>
            </a:xfrm>
            <a:prstGeom prst="rect">
              <a:avLst/>
            </a:prstGeom>
            <a:noFill/>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8313" y="304800"/>
            <a:ext cx="2017712"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04800"/>
            <a:ext cx="5903913"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9EB394D3-83B6-4264-8007-284C399FF126}" type="datetimeFigureOut">
              <a:rPr lang="en-US" smtClean="0"/>
              <a:pPr/>
              <a:t>9/30/2013</a:t>
            </a:fld>
            <a:endParaRPr 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2E4C3E06-43E0-4439-9AB1-242CDE7325F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B394D3-83B6-4264-8007-284C399FF126}" type="datetimeFigureOut">
              <a:rPr lang="en-US" smtClean="0"/>
              <a:pPr/>
              <a:t>9/30/2013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B394D3-83B6-4264-8007-284C399FF126}" type="datetimeFigureOut">
              <a:rPr lang="en-US" smtClean="0"/>
              <a:pPr/>
              <a:t>9/30/2013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394D3-83B6-4264-8007-284C399FF126}" type="datetimeFigureOut">
              <a:rPr lang="en-US" smtClean="0"/>
              <a:pPr/>
              <a:t>9/30/2013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394D3-83B6-4264-8007-284C399FF126}" type="datetimeFigureOut">
              <a:rPr lang="en-US" smtClean="0"/>
              <a:pPr/>
              <a:t>9/30/2013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4C3E06-43E0-4439-9AB1-242CDE732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EB394D3-83B6-4264-8007-284C399FF126}" type="datetimeFigureOut">
              <a:rPr lang="en-US" smtClean="0"/>
              <a:pPr/>
              <a:t>9/30/2013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4C3E06-43E0-4439-9AB1-242CDE732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752600" y="304800"/>
            <a:ext cx="7083425" cy="1600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762000" y="20574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4"/>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vl1pPr>
          </a:lstStyle>
          <a:p>
            <a:fld id="{9EB394D3-83B6-4264-8007-284C399FF126}" type="datetimeFigureOut">
              <a:rPr lang="en-US" smtClean="0"/>
              <a:pPr/>
              <a:t>9/30/2013</a:t>
            </a:fld>
            <a:endParaRPr 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2E4C3E06-43E0-4439-9AB1-242CDE7325FE}" type="slidenum">
              <a:rPr lang="en-US" smtClean="0"/>
              <a:pPr/>
              <a:t>‹#›</a:t>
            </a:fld>
            <a:endParaRPr lang="en-US"/>
          </a:p>
        </p:txBody>
      </p:sp>
      <p:grpSp>
        <p:nvGrpSpPr>
          <p:cNvPr id="2" name="Group 7"/>
          <p:cNvGrpSpPr>
            <a:grpSpLocks/>
          </p:cNvGrpSpPr>
          <p:nvPr/>
        </p:nvGrpSpPr>
        <p:grpSpPr bwMode="auto">
          <a:xfrm>
            <a:off x="228600" y="228600"/>
            <a:ext cx="8763000" cy="6553200"/>
            <a:chOff x="144" y="144"/>
            <a:chExt cx="5520" cy="4128"/>
          </a:xfrm>
        </p:grpSpPr>
        <p:sp>
          <p:nvSpPr>
            <p:cNvPr id="2056" name="Rectangle 8"/>
            <p:cNvSpPr>
              <a:spLocks noChangeArrowheads="1"/>
            </p:cNvSpPr>
            <p:nvPr/>
          </p:nvSpPr>
          <p:spPr bwMode="auto">
            <a:xfrm>
              <a:off x="1008" y="144"/>
              <a:ext cx="4656" cy="48"/>
            </a:xfrm>
            <a:prstGeom prst="rect">
              <a:avLst/>
            </a:prstGeom>
            <a:gradFill rotWithShape="0">
              <a:gsLst>
                <a:gs pos="0">
                  <a:schemeClr val="hlink"/>
                </a:gs>
                <a:gs pos="100000">
                  <a:schemeClr val="bg1"/>
                </a:gs>
              </a:gsLst>
              <a:lin ang="0" scaled="1"/>
            </a:gradFill>
            <a:ln w="9525">
              <a:noFill/>
              <a:miter lim="800000"/>
              <a:headEnd/>
              <a:tailEnd/>
            </a:ln>
            <a:effectLst/>
          </p:spPr>
          <p:txBody>
            <a:bodyPr wrap="none" lIns="92075" tIns="46038" rIns="92075" bIns="46038" anchor="ctr"/>
            <a:lstStyle/>
            <a:p>
              <a:pPr>
                <a:spcBef>
                  <a:spcPct val="50000"/>
                </a:spcBef>
              </a:pPr>
              <a:endParaRPr lang="en-US"/>
            </a:p>
          </p:txBody>
        </p:sp>
        <p:sp>
          <p:nvSpPr>
            <p:cNvPr id="2057" name="Rectangle 9"/>
            <p:cNvSpPr>
              <a:spLocks noChangeArrowheads="1"/>
            </p:cNvSpPr>
            <p:nvPr/>
          </p:nvSpPr>
          <p:spPr bwMode="auto">
            <a:xfrm>
              <a:off x="144" y="1104"/>
              <a:ext cx="48" cy="3168"/>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lIns="92075" tIns="46038" rIns="92075" bIns="46038" anchor="ctr"/>
            <a:lstStyle/>
            <a:p>
              <a:pPr>
                <a:spcBef>
                  <a:spcPct val="50000"/>
                </a:spcBef>
              </a:pPr>
              <a:endParaRPr lang="en-US"/>
            </a:p>
          </p:txBody>
        </p:sp>
      </p:grpSp>
      <p:pic>
        <p:nvPicPr>
          <p:cNvPr id="2058" name="Picture 10" descr="C:\PM\dice2.gif"/>
          <p:cNvPicPr>
            <a:picLocks noChangeAspect="1" noChangeArrowheads="1"/>
          </p:cNvPicPr>
          <p:nvPr/>
        </p:nvPicPr>
        <p:blipFill>
          <a:blip r:embed="rId13" cstate="print"/>
          <a:srcRect/>
          <a:stretch>
            <a:fillRect/>
          </a:stretch>
        </p:blipFill>
        <p:spPr bwMode="auto">
          <a:xfrm>
            <a:off x="31750" y="0"/>
            <a:ext cx="1720850" cy="1752600"/>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defRPr>
      </a:lvl2pPr>
      <a:lvl3pPr algn="ctr" rtl="0" eaLnBrk="1" fontAlgn="base" hangingPunct="1">
        <a:spcBef>
          <a:spcPct val="0"/>
        </a:spcBef>
        <a:spcAft>
          <a:spcPct val="0"/>
        </a:spcAft>
        <a:defRPr kumimoji="1" sz="4400">
          <a:solidFill>
            <a:schemeClr val="tx2"/>
          </a:solidFill>
          <a:latin typeface="Times New Roman" pitchFamily="18" charset="0"/>
        </a:defRPr>
      </a:lvl3pPr>
      <a:lvl4pPr algn="ctr" rtl="0" eaLnBrk="1" fontAlgn="base" hangingPunct="1">
        <a:spcBef>
          <a:spcPct val="0"/>
        </a:spcBef>
        <a:spcAft>
          <a:spcPct val="0"/>
        </a:spcAft>
        <a:defRPr kumimoji="1" sz="4400">
          <a:solidFill>
            <a:schemeClr val="tx2"/>
          </a:solidFill>
          <a:latin typeface="Times New Roman" pitchFamily="18" charset="0"/>
        </a:defRPr>
      </a:lvl4pPr>
      <a:lvl5pPr algn="ctr" rtl="0" eaLnBrk="1" fontAlgn="base" hangingPunct="1">
        <a:spcBef>
          <a:spcPct val="0"/>
        </a:spcBef>
        <a:spcAft>
          <a:spcPct val="0"/>
        </a:spcAft>
        <a:defRPr kumimoji="1" sz="4400">
          <a:solidFill>
            <a:schemeClr val="tx2"/>
          </a:solidFill>
          <a:latin typeface="Times New Roman" pitchFamily="18" charset="0"/>
        </a:defRPr>
      </a:lvl5pPr>
      <a:lvl6pPr marL="457200" algn="ctr" rtl="0" eaLnBrk="1" fontAlgn="base" hangingPunct="1">
        <a:spcBef>
          <a:spcPct val="0"/>
        </a:spcBef>
        <a:spcAft>
          <a:spcPct val="0"/>
        </a:spcAft>
        <a:defRPr kumimoji="1" sz="4400">
          <a:solidFill>
            <a:schemeClr val="tx2"/>
          </a:solidFill>
          <a:latin typeface="Times New Roman" pitchFamily="18" charset="0"/>
        </a:defRPr>
      </a:lvl6pPr>
      <a:lvl7pPr marL="914400" algn="ctr" rtl="0" eaLnBrk="1" fontAlgn="base" hangingPunct="1">
        <a:spcBef>
          <a:spcPct val="0"/>
        </a:spcBef>
        <a:spcAft>
          <a:spcPct val="0"/>
        </a:spcAft>
        <a:defRPr kumimoji="1" sz="4400">
          <a:solidFill>
            <a:schemeClr val="tx2"/>
          </a:solidFill>
          <a:latin typeface="Times New Roman" pitchFamily="18" charset="0"/>
        </a:defRPr>
      </a:lvl7pPr>
      <a:lvl8pPr marL="1371600" algn="ctr" rtl="0" eaLnBrk="1" fontAlgn="base" hangingPunct="1">
        <a:spcBef>
          <a:spcPct val="0"/>
        </a:spcBef>
        <a:spcAft>
          <a:spcPct val="0"/>
        </a:spcAft>
        <a:defRPr kumimoji="1" sz="4400">
          <a:solidFill>
            <a:schemeClr val="tx2"/>
          </a:solidFill>
          <a:latin typeface="Times New Roman" pitchFamily="18" charset="0"/>
        </a:defRPr>
      </a:lvl8pPr>
      <a:lvl9pPr marL="1828800" algn="ctr" rtl="0" eaLnBrk="1" fontAlgn="base" hangingPunct="1">
        <a:spcBef>
          <a:spcPct val="0"/>
        </a:spcBef>
        <a:spcAft>
          <a:spcPct val="0"/>
        </a:spcAft>
        <a:defRPr kumimoji="1"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hlink"/>
        </a:buClr>
        <a:buSzPct val="65000"/>
        <a:buFont typeface="Monotype Sorts" pitchFamily="2" charset="2"/>
        <a:buChar char="u"/>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SzPct val="70000"/>
        <a:buChar char="–"/>
        <a:defRPr kumimoji="1" sz="2800">
          <a:solidFill>
            <a:schemeClr val="tx1"/>
          </a:solidFill>
          <a:latin typeface="+mn-lt"/>
        </a:defRPr>
      </a:lvl2pPr>
      <a:lvl3pPr marL="1143000" indent="-228600" algn="l" rtl="0" eaLnBrk="1" fontAlgn="base" hangingPunct="1">
        <a:spcBef>
          <a:spcPct val="20000"/>
        </a:spcBef>
        <a:spcAft>
          <a:spcPct val="0"/>
        </a:spcAft>
        <a:buSzPct val="70000"/>
        <a:buChar char="•"/>
        <a:defRPr kumimoji="1" sz="2400">
          <a:solidFill>
            <a:schemeClr val="tx1"/>
          </a:solidFill>
          <a:latin typeface="+mn-lt"/>
        </a:defRPr>
      </a:lvl3pPr>
      <a:lvl4pPr marL="1600200" indent="-228600" algn="l" rtl="0" eaLnBrk="1" fontAlgn="base" hangingPunct="1">
        <a:spcBef>
          <a:spcPct val="20000"/>
        </a:spcBef>
        <a:spcAft>
          <a:spcPct val="0"/>
        </a:spcAft>
        <a:buSzPct val="70000"/>
        <a:buChar char="–"/>
        <a:defRPr kumimoji="1" sz="2000">
          <a:solidFill>
            <a:schemeClr val="tx1"/>
          </a:solidFill>
          <a:latin typeface="+mn-lt"/>
        </a:defRPr>
      </a:lvl4pPr>
      <a:lvl5pPr marL="2057400" indent="-228600" algn="l" rtl="0" eaLnBrk="1" fontAlgn="base" hangingPunct="1">
        <a:spcBef>
          <a:spcPct val="20000"/>
        </a:spcBef>
        <a:spcAft>
          <a:spcPct val="0"/>
        </a:spcAft>
        <a:buSzPct val="70000"/>
        <a:buChar char="•"/>
        <a:defRPr kumimoji="1" sz="2000">
          <a:solidFill>
            <a:schemeClr val="tx1"/>
          </a:solidFill>
          <a:latin typeface="+mn-lt"/>
        </a:defRPr>
      </a:lvl5pPr>
      <a:lvl6pPr marL="2514600" indent="-228600" algn="l" rtl="0" eaLnBrk="1" fontAlgn="base" hangingPunct="1">
        <a:spcBef>
          <a:spcPct val="20000"/>
        </a:spcBef>
        <a:spcAft>
          <a:spcPct val="0"/>
        </a:spcAft>
        <a:buSzPct val="70000"/>
        <a:buChar char="•"/>
        <a:defRPr kumimoji="1" sz="2000">
          <a:solidFill>
            <a:schemeClr val="tx1"/>
          </a:solidFill>
          <a:latin typeface="+mn-lt"/>
        </a:defRPr>
      </a:lvl6pPr>
      <a:lvl7pPr marL="2971800" indent="-228600" algn="l" rtl="0" eaLnBrk="1" fontAlgn="base" hangingPunct="1">
        <a:spcBef>
          <a:spcPct val="20000"/>
        </a:spcBef>
        <a:spcAft>
          <a:spcPct val="0"/>
        </a:spcAft>
        <a:buSzPct val="70000"/>
        <a:buChar char="•"/>
        <a:defRPr kumimoji="1" sz="2000">
          <a:solidFill>
            <a:schemeClr val="tx1"/>
          </a:solidFill>
          <a:latin typeface="+mn-lt"/>
        </a:defRPr>
      </a:lvl7pPr>
      <a:lvl8pPr marL="3429000" indent="-228600" algn="l" rtl="0" eaLnBrk="1" fontAlgn="base" hangingPunct="1">
        <a:spcBef>
          <a:spcPct val="20000"/>
        </a:spcBef>
        <a:spcAft>
          <a:spcPct val="0"/>
        </a:spcAft>
        <a:buSzPct val="70000"/>
        <a:buChar char="•"/>
        <a:defRPr kumimoji="1" sz="2000">
          <a:solidFill>
            <a:schemeClr val="tx1"/>
          </a:solidFill>
          <a:latin typeface="+mn-lt"/>
        </a:defRPr>
      </a:lvl8pPr>
      <a:lvl9pPr marL="3886200" indent="-228600" algn="l" rtl="0" eaLnBrk="1" fontAlgn="base" hangingPunct="1">
        <a:spcBef>
          <a:spcPct val="20000"/>
        </a:spcBef>
        <a:spcAft>
          <a:spcPct val="0"/>
        </a:spcAft>
        <a:buSzPct val="7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fld id="{9EB394D3-83B6-4264-8007-284C399FF126}" type="datetimeFigureOut">
              <a:rPr lang="en-US" smtClean="0"/>
              <a:pPr/>
              <a:t>9/30/2013</a:t>
            </a:fld>
            <a:endParaRPr 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charset="0"/>
        </a:defRPr>
      </a:lvl2pPr>
      <a:lvl3pPr algn="l" rtl="0" eaLnBrk="1" fontAlgn="base" hangingPunct="1">
        <a:spcBef>
          <a:spcPct val="0"/>
        </a:spcBef>
        <a:spcAft>
          <a:spcPct val="0"/>
        </a:spcAft>
        <a:defRPr sz="4400">
          <a:solidFill>
            <a:schemeClr val="tx2"/>
          </a:solidFill>
          <a:latin typeface="Tahoma" charset="0"/>
        </a:defRPr>
      </a:lvl3pPr>
      <a:lvl4pPr algn="l" rtl="0" eaLnBrk="1" fontAlgn="base" hangingPunct="1">
        <a:spcBef>
          <a:spcPct val="0"/>
        </a:spcBef>
        <a:spcAft>
          <a:spcPct val="0"/>
        </a:spcAft>
        <a:defRPr sz="4400">
          <a:solidFill>
            <a:schemeClr val="tx2"/>
          </a:solidFill>
          <a:latin typeface="Tahoma" charset="0"/>
        </a:defRPr>
      </a:lvl4pPr>
      <a:lvl5pPr algn="l" rtl="0" eaLnBrk="1" fontAlgn="base" hangingPunct="1">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394D3-83B6-4264-8007-284C399FF126}" type="datetimeFigureOut">
              <a:rPr lang="en-US" smtClean="0"/>
              <a:pPr/>
              <a:t>9/30/2013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C3E06-43E0-4439-9AB1-242CDE732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2590800"/>
            <a:ext cx="7772400" cy="1143000"/>
          </a:xfrm>
        </p:spPr>
        <p:txBody>
          <a:bodyPr/>
          <a:lstStyle/>
          <a:p>
            <a:r>
              <a:rPr lang="en-US" dirty="0" smtClean="0"/>
              <a:t>NIST is Risky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1"/>
            <a:r>
              <a:rPr lang="en-US" baseline="0" dirty="0" smtClean="0"/>
              <a:t>Threats</a:t>
            </a:r>
          </a:p>
          <a:p>
            <a:pPr lvl="1"/>
            <a:r>
              <a:rPr lang="en-US" baseline="0" dirty="0" smtClean="0"/>
              <a:t>Existing </a:t>
            </a:r>
            <a:r>
              <a:rPr lang="en-US" baseline="0" dirty="0" smtClean="0"/>
              <a:t>conditions</a:t>
            </a:r>
            <a:endParaRPr lang="en-US" baseline="0" dirty="0" smtClean="0"/>
          </a:p>
        </p:txBody>
      </p:sp>
      <p:pic>
        <p:nvPicPr>
          <p:cNvPr id="52226" name="Picture 2" descr="Picture of Barbed Wire - Free Pictures - FreeFoto.com"/>
          <p:cNvPicPr>
            <a:picLocks noChangeAspect="1" noChangeArrowheads="1"/>
          </p:cNvPicPr>
          <p:nvPr/>
        </p:nvPicPr>
        <p:blipFill>
          <a:blip r:embed="rId3" cstate="print"/>
          <a:srcRect/>
          <a:stretch>
            <a:fillRect/>
          </a:stretch>
        </p:blipFill>
        <p:spPr bwMode="auto">
          <a:xfrm>
            <a:off x="1981200" y="3505200"/>
            <a:ext cx="4876800" cy="266889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assumptions and constraints</a:t>
            </a:r>
          </a:p>
        </p:txBody>
      </p:sp>
      <p:sp>
        <p:nvSpPr>
          <p:cNvPr id="3" name="Content Placeholder 2"/>
          <p:cNvSpPr>
            <a:spLocks noGrp="1"/>
          </p:cNvSpPr>
          <p:nvPr>
            <p:ph idx="1"/>
          </p:nvPr>
        </p:nvSpPr>
        <p:spPr/>
        <p:txBody>
          <a:bodyPr/>
          <a:lstStyle/>
          <a:p>
            <a:pPr lvl="0"/>
            <a:r>
              <a:rPr lang="en-US" baseline="0" dirty="0" smtClean="0">
                <a:solidFill>
                  <a:srgbClr val="FF0000"/>
                </a:solidFill>
              </a:rPr>
              <a:t>Orientation</a:t>
            </a:r>
          </a:p>
          <a:p>
            <a:pPr lvl="1"/>
            <a:r>
              <a:rPr lang="en-US" baseline="0" dirty="0" smtClean="0">
                <a:solidFill>
                  <a:srgbClr val="FF0000"/>
                </a:solidFill>
              </a:rPr>
              <a:t>Threat</a:t>
            </a:r>
          </a:p>
          <a:p>
            <a:pPr lvl="1"/>
            <a:r>
              <a:rPr lang="en-US" baseline="0" dirty="0" smtClean="0">
                <a:solidFill>
                  <a:srgbClr val="FF0000"/>
                </a:solidFill>
              </a:rPr>
              <a:t>Asset-effect</a:t>
            </a:r>
          </a:p>
          <a:p>
            <a:pPr lvl="1"/>
            <a:r>
              <a:rPr lang="en-US" baseline="0" dirty="0" smtClean="0">
                <a:solidFill>
                  <a:srgbClr val="FF0000"/>
                </a:solidFill>
              </a:rPr>
              <a:t>Vulnerability</a:t>
            </a:r>
          </a:p>
          <a:p>
            <a:pPr lvl="1">
              <a:buNone/>
            </a:pPr>
            <a:endParaRPr lang="en-US" baseline="0" dirty="0" smtClean="0"/>
          </a:p>
        </p:txBody>
      </p:sp>
      <p:sp>
        <p:nvSpPr>
          <p:cNvPr id="4" name="Bent Arrow 3"/>
          <p:cNvSpPr/>
          <p:nvPr/>
        </p:nvSpPr>
        <p:spPr bwMode="auto">
          <a:xfrm rot="19532045">
            <a:off x="5052506" y="3770253"/>
            <a:ext cx="2186685" cy="2293381"/>
          </a:xfrm>
          <a:prstGeom prst="bentArrow">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5" name="Bent Arrow 4"/>
          <p:cNvSpPr/>
          <p:nvPr/>
        </p:nvSpPr>
        <p:spPr bwMode="auto">
          <a:xfrm rot="3063150" flipH="1">
            <a:off x="6452828" y="3312136"/>
            <a:ext cx="2286000" cy="2133600"/>
          </a:xfrm>
          <a:prstGeom prst="bentArrow">
            <a:avLst>
              <a:gd name="adj1" fmla="val 25000"/>
              <a:gd name="adj2" fmla="val 25000"/>
              <a:gd name="adj3" fmla="val 25000"/>
              <a:gd name="adj4" fmla="val 43750"/>
            </a:avLst>
          </a:prstGeom>
          <a:solidFill>
            <a:schemeClr val="tx2"/>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Step2: </a:t>
            </a:r>
            <a:r>
              <a:rPr lang="en-US" dirty="0" smtClean="0"/>
              <a:t>Conduct the risk </a:t>
            </a:r>
            <a:r>
              <a:rPr lang="en-US" dirty="0" smtClean="0"/>
              <a:t>assessment</a:t>
            </a:r>
            <a:endParaRPr lang="en-US" dirty="0"/>
          </a:p>
        </p:txBody>
      </p:sp>
      <p:sp>
        <p:nvSpPr>
          <p:cNvPr id="7" name="Content Placeholder 6"/>
          <p:cNvSpPr>
            <a:spLocks noGrp="1"/>
          </p:cNvSpPr>
          <p:nvPr>
            <p:ph idx="1"/>
          </p:nvPr>
        </p:nvSpPr>
        <p:spPr/>
        <p:txBody>
          <a:bodyPr/>
          <a:lstStyle/>
          <a:p>
            <a:r>
              <a:rPr lang="en-US" dirty="0" smtClean="0"/>
              <a:t>Identify or determine</a:t>
            </a:r>
          </a:p>
          <a:p>
            <a:pPr lvl="1"/>
            <a:r>
              <a:rPr lang="en-US" dirty="0" smtClean="0"/>
              <a:t>Threat</a:t>
            </a:r>
          </a:p>
          <a:p>
            <a:pPr lvl="1"/>
            <a:r>
              <a:rPr lang="en-US" dirty="0" smtClean="0"/>
              <a:t>Vulnerability</a:t>
            </a:r>
          </a:p>
          <a:p>
            <a:pPr lvl="1"/>
            <a:r>
              <a:rPr lang="en-US" dirty="0" smtClean="0"/>
              <a:t>Effect</a:t>
            </a:r>
          </a:p>
          <a:p>
            <a:pPr lvl="1"/>
            <a:r>
              <a:rPr lang="en-US" dirty="0" smtClean="0"/>
              <a:t>Likelihood</a:t>
            </a:r>
          </a:p>
          <a:p>
            <a:pPr lvl="1"/>
            <a:r>
              <a:rPr lang="en-US" dirty="0" smtClean="0"/>
              <a:t>Risk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adversarial threat </a:t>
            </a:r>
            <a:r>
              <a:rPr lang="en-US" dirty="0" smtClean="0"/>
              <a:t>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Consider: </a:t>
            </a:r>
          </a:p>
          <a:p>
            <a:pPr lvl="1"/>
            <a:r>
              <a:rPr lang="en-US" baseline="0" dirty="0" smtClean="0"/>
              <a:t>Capability</a:t>
            </a:r>
          </a:p>
          <a:p>
            <a:pPr lvl="1"/>
            <a:r>
              <a:rPr lang="en-US" baseline="0" dirty="0" smtClean="0"/>
              <a:t>Intent</a:t>
            </a:r>
          </a:p>
          <a:p>
            <a:pPr lvl="1"/>
            <a:r>
              <a:rPr lang="en-US" baseline="0" dirty="0" smtClean="0"/>
              <a:t>Targeting</a:t>
            </a:r>
            <a:endParaRPr lang="en-US" baseline="0" dirty="0" smtClean="0"/>
          </a:p>
        </p:txBody>
      </p:sp>
      <p:pic>
        <p:nvPicPr>
          <p:cNvPr id="46082" name="Picture 2" descr="http://theeveningharold.files.wordpress.com/2013/04/rsz_adorable-baby-cat-cute-kitten-favim_com-284524.jpg"/>
          <p:cNvPicPr>
            <a:picLocks noChangeAspect="1" noChangeArrowheads="1"/>
          </p:cNvPicPr>
          <p:nvPr/>
        </p:nvPicPr>
        <p:blipFill>
          <a:blip r:embed="rId3" cstate="print"/>
          <a:srcRect/>
          <a:stretch>
            <a:fillRect/>
          </a:stretch>
        </p:blipFill>
        <p:spPr bwMode="auto">
          <a:xfrm>
            <a:off x="4581525" y="2714625"/>
            <a:ext cx="3571875" cy="2543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1676398"/>
          <a:ext cx="7239000" cy="4495802"/>
        </p:xfrm>
        <a:graphic>
          <a:graphicData uri="http://schemas.openxmlformats.org/drawingml/2006/table">
            <a:tbl>
              <a:tblPr/>
              <a:tblGrid>
                <a:gridCol w="1854200"/>
                <a:gridCol w="1346200"/>
                <a:gridCol w="1346200"/>
                <a:gridCol w="1346200"/>
                <a:gridCol w="1346200"/>
              </a:tblGrid>
              <a:tr h="1192190">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 </a:t>
                      </a:r>
                      <a:r>
                        <a:rPr lang="en-US" sz="2000" b="1" i="1" kern="150" dirty="0" smtClean="0">
                          <a:latin typeface="Arial"/>
                          <a:ea typeface="SimSun"/>
                          <a:cs typeface="Mangal"/>
                        </a:rPr>
                        <a:t>Scope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Capability</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Intent</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Targeting</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algn="ctr">
                        <a:spcBef>
                          <a:spcPts val="0"/>
                        </a:spcBef>
                        <a:spcAft>
                          <a:spcPts val="0"/>
                        </a:spcAft>
                      </a:pPr>
                      <a:r>
                        <a:rPr lang="en-US" sz="2000" kern="150" dirty="0" smtClean="0">
                          <a:latin typeface="Arial"/>
                          <a:ea typeface="SimSun"/>
                          <a:cs typeface="Mangal"/>
                        </a:rPr>
                        <a:t>Insider attack</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External individual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Medium</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Other organization attack</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a:latin typeface="Arial"/>
                          <a:ea typeface="SimSun"/>
                          <a:cs typeface="Mangal"/>
                        </a:rPr>
                        <a:t>Yes</a:t>
                      </a: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Adversarial Threat Sources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Non-adversarial threat </a:t>
            </a:r>
            <a:r>
              <a:rPr lang="en-US" dirty="0" smtClean="0"/>
              <a:t>sources &amp; events</a:t>
            </a:r>
            <a:endParaRPr lang="en-US" dirty="0"/>
          </a:p>
        </p:txBody>
      </p:sp>
      <p:sp>
        <p:nvSpPr>
          <p:cNvPr id="3" name="Content Placeholder 2"/>
          <p:cNvSpPr>
            <a:spLocks noGrp="1"/>
          </p:cNvSpPr>
          <p:nvPr>
            <p:ph idx="1"/>
          </p:nvPr>
        </p:nvSpPr>
        <p:spPr/>
        <p:txBody>
          <a:bodyPr>
            <a:normAutofit/>
          </a:bodyPr>
          <a:lstStyle/>
          <a:p>
            <a:r>
              <a:rPr lang="en-US" baseline="0" dirty="0" smtClean="0"/>
              <a:t>Accidents</a:t>
            </a:r>
            <a:r>
              <a:rPr lang="en-US" baseline="0" dirty="0" smtClean="0"/>
              <a:t>, acts of God, etc</a:t>
            </a:r>
          </a:p>
        </p:txBody>
      </p:sp>
      <p:sp>
        <p:nvSpPr>
          <p:cNvPr id="41986" name="AutoShape 2"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88" name="AutoShape 4" descr="https://email.1and1.com/ajax/mail?action=attachment&amp;session=febd19e981f846bd9680e47bead91a43&amp;folder=default0%2FTrash&amp;id=1378997273173629976&amp;attachment=2&amp;save=0&amp;filter=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90" name="Picture 6" descr="file:///C:/Junk/ATT00207.jpg"/>
          <p:cNvPicPr>
            <a:picLocks noChangeAspect="1" noChangeArrowheads="1"/>
          </p:cNvPicPr>
          <p:nvPr/>
        </p:nvPicPr>
        <p:blipFill>
          <a:blip r:embed="rId3" cstate="print"/>
          <a:srcRect/>
          <a:stretch>
            <a:fillRect/>
          </a:stretch>
        </p:blipFill>
        <p:spPr bwMode="auto">
          <a:xfrm>
            <a:off x="1695450" y="3048000"/>
            <a:ext cx="4095750" cy="264795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799" y="1676400"/>
          <a:ext cx="7848600" cy="4495802"/>
        </p:xfrm>
        <a:graphic>
          <a:graphicData uri="http://schemas.openxmlformats.org/drawingml/2006/table">
            <a:tbl>
              <a:tblPr/>
              <a:tblGrid>
                <a:gridCol w="3030753"/>
                <a:gridCol w="3030753"/>
                <a:gridCol w="1787094"/>
              </a:tblGrid>
              <a:tr h="1192190">
                <a:tc>
                  <a:txBody>
                    <a:bodyPr/>
                    <a:lstStyle/>
                    <a:p>
                      <a:pPr marL="0" marR="0" algn="ctr">
                        <a:spcBef>
                          <a:spcPts val="0"/>
                        </a:spcBef>
                        <a:spcAft>
                          <a:spcPts val="0"/>
                        </a:spcAft>
                      </a:pPr>
                      <a:r>
                        <a:rPr lang="en-US" sz="2000" b="1" i="1" kern="150" dirty="0" smtClean="0">
                          <a:latin typeface="Arial"/>
                          <a:ea typeface="SimSun"/>
                          <a:cs typeface="Mangal"/>
                        </a:rPr>
                        <a:t>Threat Event</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a:latin typeface="Arial"/>
                          <a:ea typeface="SimSun"/>
                          <a:cs typeface="Mangal"/>
                        </a:rPr>
                        <a:t>Threat </a:t>
                      </a:r>
                      <a:r>
                        <a:rPr lang="en-US" sz="2000" b="1" i="1" kern="150" dirty="0" smtClean="0">
                          <a:latin typeface="Arial"/>
                          <a:ea typeface="SimSun"/>
                          <a:cs typeface="Mangal"/>
                        </a:rPr>
                        <a:t>Source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i="1" kern="150" dirty="0" smtClean="0">
                          <a:latin typeface="Arial"/>
                          <a:ea typeface="SimSun"/>
                          <a:cs typeface="Mangal"/>
                        </a:rPr>
                        <a:t>Relevance</a:t>
                      </a:r>
                      <a:endParaRPr lang="en-US" sz="2000" b="1" i="1"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50" dirty="0" smtClean="0">
                          <a:latin typeface="Arial"/>
                          <a:ea typeface="SimSun"/>
                          <a:cs typeface="Mangal"/>
                        </a:rPr>
                        <a:t>Credit card</a:t>
                      </a:r>
                      <a:r>
                        <a:rPr lang="en-US" sz="2000" kern="150" baseline="0" dirty="0" smtClean="0">
                          <a:latin typeface="Arial"/>
                          <a:ea typeface="SimSun"/>
                          <a:cs typeface="Mangal"/>
                        </a:rPr>
                        <a:t> numbers released</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Individual hacker</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High</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database</a:t>
                      </a:r>
                      <a:r>
                        <a:rPr lang="en-US" sz="2000" kern="150" baseline="0" dirty="0" smtClean="0">
                          <a:latin typeface="Arial"/>
                          <a:ea typeface="SimSun"/>
                          <a:cs typeface="Mangal"/>
                        </a:rPr>
                        <a:t> maintenance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Medium</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190">
                <a:tc>
                  <a:txBody>
                    <a:bodyPr/>
                    <a:lstStyle/>
                    <a:p>
                      <a:pPr marL="0" marR="0" algn="ctr">
                        <a:spcBef>
                          <a:spcPts val="0"/>
                        </a:spcBef>
                        <a:spcAft>
                          <a:spcPts val="0"/>
                        </a:spcAft>
                      </a:pPr>
                      <a:r>
                        <a:rPr lang="en-US" sz="2000" kern="150" dirty="0" smtClean="0">
                          <a:latin typeface="Arial"/>
                          <a:ea typeface="SimSun"/>
                          <a:cs typeface="Mangal"/>
                        </a:rPr>
                        <a:t>Slow response</a:t>
                      </a:r>
                      <a:r>
                        <a:rPr lang="en-US" sz="2000" kern="150" baseline="0" dirty="0" smtClean="0">
                          <a:latin typeface="Arial"/>
                          <a:ea typeface="SimSun"/>
                          <a:cs typeface="Mangal"/>
                        </a:rPr>
                        <a:t> time</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Poor  ISP contract</a:t>
                      </a:r>
                      <a:r>
                        <a:rPr lang="en-US" sz="2000" kern="150" baseline="0" dirty="0" smtClean="0">
                          <a:latin typeface="Arial"/>
                          <a:ea typeface="SimSun"/>
                          <a:cs typeface="Mangal"/>
                        </a:rPr>
                        <a:t> terms</a:t>
                      </a:r>
                      <a:endParaRPr lang="en-US" sz="2000" kern="150" dirty="0" smtClean="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kern="150" dirty="0" smtClean="0">
                          <a:latin typeface="Arial"/>
                          <a:ea typeface="SimSun"/>
                          <a:cs typeface="Mangal"/>
                        </a:rPr>
                        <a:t>Low</a:t>
                      </a:r>
                      <a:endParaRPr lang="en-US" sz="2000" kern="150" dirty="0">
                        <a:latin typeface="Arial"/>
                        <a:ea typeface="SimSun"/>
                        <a:cs typeface="Mangal"/>
                      </a:endParaRPr>
                    </a:p>
                  </a:txBody>
                  <a:tcPr marL="33622" marR="33622" marT="33622" marB="3362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itle 3"/>
          <p:cNvSpPr>
            <a:spLocks noGrp="1"/>
          </p:cNvSpPr>
          <p:nvPr>
            <p:ph type="title" idx="4294967295"/>
          </p:nvPr>
        </p:nvSpPr>
        <p:spPr>
          <a:xfrm>
            <a:off x="0" y="274638"/>
            <a:ext cx="8229600" cy="1143000"/>
          </a:xfrm>
        </p:spPr>
        <p:txBody>
          <a:bodyPr/>
          <a:lstStyle/>
          <a:p>
            <a:r>
              <a:rPr lang="en-US" dirty="0" smtClean="0"/>
              <a:t>Identification of Threat Events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6"/>
          <p:cNvPicPr>
            <a:picLocks noChangeAspect="1" noChangeArrowheads="1"/>
          </p:cNvPicPr>
          <p:nvPr/>
        </p:nvPicPr>
        <p:blipFill>
          <a:blip r:embed="rId3" cstate="print"/>
          <a:srcRect/>
          <a:stretch>
            <a:fillRect/>
          </a:stretch>
        </p:blipFill>
        <p:spPr bwMode="auto">
          <a:xfrm>
            <a:off x="1320800" y="3143250"/>
            <a:ext cx="4851400" cy="36385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Identify vulnerabilities</a:t>
            </a:r>
          </a:p>
        </p:txBody>
      </p:sp>
      <p:sp>
        <p:nvSpPr>
          <p:cNvPr id="3" name="Content Placeholder 2"/>
          <p:cNvSpPr>
            <a:spLocks noGrp="1"/>
          </p:cNvSpPr>
          <p:nvPr>
            <p:ph idx="1"/>
          </p:nvPr>
        </p:nvSpPr>
        <p:spPr/>
        <p:txBody>
          <a:bodyPr/>
          <a:lstStyle/>
          <a:p>
            <a:pPr lvl="0"/>
            <a:r>
              <a:rPr lang="en-US" baseline="0" dirty="0" smtClean="0"/>
              <a:t>The ones vulnerable to your threats</a:t>
            </a:r>
          </a:p>
          <a:p>
            <a:pPr lvl="0"/>
            <a:r>
              <a:rPr lang="en-US" baseline="0" dirty="0" smtClean="0"/>
              <a:t>Assess severity</a:t>
            </a:r>
          </a:p>
          <a:p>
            <a:pPr lvl="0"/>
            <a:r>
              <a:rPr lang="en-US" baseline="0" dirty="0" smtClean="0"/>
              <a:t>Identify existing conditions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Determine likelihood</a:t>
            </a:r>
          </a:p>
        </p:txBody>
      </p:sp>
      <p:graphicFrame>
        <p:nvGraphicFramePr>
          <p:cNvPr id="5" name="Content Placeholder 4"/>
          <p:cNvGraphicFramePr>
            <a:graphicFrameLocks noGrp="1"/>
          </p:cNvGraphicFramePr>
          <p:nvPr>
            <p:ph idx="1"/>
          </p:nvPr>
        </p:nvGraphicFramePr>
        <p:xfrm>
          <a:off x="838200"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effect (harm)</a:t>
            </a:r>
            <a:endParaRPr lang="en-US" dirty="0"/>
          </a:p>
        </p:txBody>
      </p:sp>
      <p:sp>
        <p:nvSpPr>
          <p:cNvPr id="31746" name="AutoShape 2"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data:image/jpeg;base64,/9j/4AAQSkZJRgABAQAAAQABAAD/2wCEAAkGBhQSERUUEhQVFBUWGRYXGBUUFxcYGBUXFxgXFBcUFBQXHCYeGBwjHBQUHy8gJCcpLCwsGB4xNTAqNSYrLCkBCQoKDgwOGg8PGikkHxwpKSwpLCkpLCkpLCkpLCksKSwsLCksLCkpKSksKSkpLCwpKSwpLCkpLCksKSwsLCwpLP/AABEIAPsAyQMBIgACEQEDEQH/xAAcAAABBQEBAQAAAAAAAAAAAAADAgQFBgcBAAj/xAA+EAACAQIEBAQDBgQEBgMAAAABAhEAAwQSITEFBkFREyJhcYGRsQcyocHR8BQjQlIVFjPhJFNicpLxVILC/8QAGgEAAgMBAQAAAAAAAAAAAAAAAgMAAQQFBv/EACsRAAICAQQBAwMEAwEAAAAAAAABAhEDBBIhMUETImEFUXEygZGhFSNCFP/aAAwDAQACEQMRAD8A2aks1dmhvT0cqUqRw0lq9NJJo0ZZMTXRXq6DRCkerhr1JmoRs7NeJpJNdmroCzs1wmkM1eLxvV0VZ7NXQaCb47iueKDsaKgeUORcpXiU3DUuaFoJTYXPXs9CzV7NVUXvYbPXZoM0oGqoNTDh6VNCmlTQ0PjMMDS6DSxS2jVGQSvRXBSooRyAvQzRGpDUxGSYM0hqVXDTEZJCJpQNJK10GrFo8xpJNEiofivMlqyDmPy+WlRDI45TdIlSaHfuBBJrOeIfaCwP8smPrUdxDndnA1PzqnJLo1x0Em/c0aJjOKslouq59YAXcD+4+lVRuZ2d8rKxAP8AUcvXtUXj+bLuItEW1KRALDQDoAPWm13gzW1D6s2hOZhppqIrnf8ApyO1Pi+j0OL6ZgjTir8stV7jpWDlMk7HpA6H8amuD8SVkOYLOsGCNR+dUjgXESxKRqNYYfvTSl8Q489q6RGgWYAjXqZ7VjnmzylsT6+To/4/SqG+uH8F8t4hwPOJ1iU1B7E9p/KnAuTr0rHrvMl13JVis9FJHz/CpjgfOr22Au+ZdR669ZrsYMkttZOzy2s+nx3bsPRpXiV5WqrpztbOw+B6+3epfhnGbd/RNwJg71qUovo5M9Pkhy0SpuV3NQVog996jQpBwaUHoIU0QUDQxNh0NEQ0FaWppTRqxyDCu0lDRJoGbI8oERSWpRpBNEhEhBoZNKJoZNMSMcmcrq0OdaUrCioWuWC4jxdMOhZtSBMe+n61i3MXGzeuu50BOgGkVZ+fOPLcZltsSFyrI2J3I/H8az29NI3Kz0OHF6eNccsS96lYdhOpigamiDDtuQakpKux0Iu7SJvC8RAMTp+Gmu350+xnMUDymfSqsGI70onbvWSWCMnZ0oazJGNJEnc41dDSJBjYa6UWxzEWgXNR6603w1xl1gSRHvQbuFDajRu2wI/WqcIPhoJSy1ujL9iZw9u1c1A67bfSm3GLFtFlAVJO0mBG4imOAxBRoO3pUxesLdUyPY9RS3eOdt8GmMY6jE6SUiBGKO0/jUxwbjjW2BBMj1qKxmGyz0/WmqXNa3Qdq0cTJjcfbI3Hl/i4xFrPsRofrMVJi9WU8scca0sA7kSO8Voi3swBB0IEfLrWzH70ef1WH05cdEut8d66MQDUSt3WnCGaN40ZU2SKXqKrzTK2P32p1bpMkkMi2HU0vNQ1pVJZri3QuKE1HIoTCqTDyR4G5akn1ohWuMtNswuLBEVEc2cZGGw7ECWeUUe41b4VNkVRvtRtHJYbpmdfmAR+dDklUbNWkxqWVJlIwHDnuyJ6z+lPm5Qca5Sfxq4/Z9wtGgtB0n41oIwqjoPlXCc82RtwaSR7TJPDp2oONujE7HI7yDl+HX3qd/yG+Xb8Na0zIgOwrt3Foo1IFZG5TvfkSr7FR17hxigkZafs9uaeUHv6VHY37P76E/y9PSCPrNa5cx9tRJYRQP8AF7LbOp0mJ/KlLPOKdTsJ6zLPvGq/Bi+J4I6HK2/YVGYnBOrAqD8a2ReOYRrkErPqPzqSSzZYSotntopo4a+a7QeacUqlBowAWyWkyD1qR4feJMAE1feYLOGDk3NPn+QqIwmJws/y0/A//o096x5I3tZp0+BRaab5IrEcHW596VOnsarvFOFmy+UnQiRHbUVqAv2XGUhZiQD+Rqucx8NF0eUSVEA/GYqtLrZKVS6Jq9JHPFuMakv7KnhBlI113rU+VMXnsa/0GB7bgVkJBRiDuK0TkPiBylDs2oPrtFejwS935PIa7Hug+Oi5tbFLtr2FDzfv1pSv2rezz4/tt604Smdg/vtTxNqyzGxCil0OlxSmaohoobCimgsaBGifAJhSSaU1CuPTUYWJZqqH2mg/wikCQtwGe0giraXqN5iwXjYa5bABJGnoRsRUyL2sdppbciZQOVuZjZirRjPtIhTA16Vk+LRrbEQRBNNLmNYneuHPQKctyfDPZPV4XFepC5I0nD8/NcYBm3/CmnF+OM7aMY96omFxRWSCZqTfFkgE6UieghCVo6Ok1WOSb2pNE4/Hny5SxjoKY/4q2up96jvHnQa0Nr2tMjp4rwPlqq6O4jEMdZ2/elIXjNwRDMI21pN+5pUe51rdjxxa5RxtVmlGXtb5Hl3irv8AeYn3NOeHYwg71EU4wx1/CmShHbRnxZsm9PksicRtOYJhh12+RqXwd8jc5h6xWfXFKsQdxTrB8VdDoZHY1gy6HcvYzq4fq6Tccsf3RMcz4MBsw6/n0q1fZ/g/KW6D217fiPwrP7+Na6RPyH+9bFyfw3wcKoJBL+cx6jafSuno4SikpeDzv1bPCblLH0yT8KYrvhSKcraHSlm1pXSczzFALSU8tUhLZ/2oyrSpOwkgy0TLQ7dGpDNeNWhTmhNRGob0KGZALtQLjSKM9Nbhp8TGxE7etJR+1Ie5rQxc1/fwpjKSKrz5y/auDxJVLhnoQG942PrWbXeFEGAQfatG53uFmXLJyiIgxJM6d6a8mcqm5cm6uYAEkHYCCB8a4+bLsk6PU6WCeFObKNZ4W0+bYU58CrBxnDZHZQMsE0zsYcNpWGeocuT0mn0yjD8kILMTTYTNTWMsQSIqKe2M1aMU7VszajGotJeBIWZntTK4KnsFh81MeI4MhttKPHlW6hOp0svTU0M0GhiJqT4TB0iZoeDwUjUdKkMFw1pBXb0oM2WNNB6TTzUlOhjzFw7JcB/uAP5VEFa1HE8otibQKAErBnrljUR16VUk4ObVyLqdev1EUWlz78a+DDrccVmlT7Bcu8uXbxzAQo/qPX2HWtU4eRatKizA+ZJ3JFV/gtyTCEZe0H5zUylo7Cuxp4prcea1k5OWx9IlrOJ7n9+1GGK7/WopLcafrRgp6VopHPJi3fn9+tGRgaibUjvT6w5pUohIfotLmhI1Fms7NMeghFBejGhMKFDMi4Gtw00vU6vTTW43w/fSnpmWhrcJ/f60NjRLqag7dxSfaTv3/SrbCURljbS63H1ygn2jrHrtU3yxgzZw5uXdGuHO3/SseVfgPrUBx+/lw7zInQR3micKx7XuGlWzFkBBb21APwIrh67Osb68Hf0WFzhy+LS/Yp3FLpu3WboWJGnSTFNHGQHpVrwnC1NmYluv+1VvjjGY7SP965GHIskth7J5FGL2/wDJE3fNrQreFB99afWLKneRpXMJbBHXXbTpW6WTahWPGpcvyK4XhDMCpDH4RE0a3mnWR3PepPg+A1FWjgBQ3yhAPk6jbWuc8znlSGZ8ywxdK6RnGGwo9I+FS/CMN54jTrU5zHybdF1rloAqSTAgQO0VE8NFy2TIj1gxoaPO3G1LsrFlhlheNlx5YxKpmTbXeab85cvLcGcQAdzGx6n4xR+G30cAEAMNiPWp/wALPbZD1BFbPp+avY+jzOvi97kuGZzwvh4sjeSd4069B8TUsrfv1FexWGIJkdev40Ozqf11ivT4qSpHm8tydyHlt5M/sUcfuOlN7Y2j9+9GE6fvWnNmfaHsnT9ac2RTeyDToLr+VA2ShzaOlOKHbXrRqzSZojHgWRQ2FHJpBilpmmcBk6elMrw+VTDKtBa2nUCj30I9L5Ih/agNE1Nth010pljsMoVioMgSB3NDLMkhkMLk6IrD4Rr2JVAPIqlnnYdF9JOvyqaxuCRbZtWxln+0b9yajuRLpZbuYyS5+AGgp8+EdsV4gJCoMmUf1k6ySe1eb1b9WG5Lluv4O7jg8L2N/p5/chcZY/hwqDKFI8zEalifoKpXH7AB082u+mvvFW/7Qcbk8NCQDv8AD9iqRxHiKMsnQyfkNB+EVlwY5QnZ39Mt+HfJ99jvlzh+Zix2AMk/v3ovCMGtxgq+YZjBA6CN/wB9ajuH80JZAAXOTpl2zE6Cfia1XljllbFtCwXxMsNl+6CTmIX49fStK0+XK2urF5tZDTqlzxwcwXBVVMx7Uy4djF8WCADBPqRPfrVsKCIqrYjh9i07XLt5iyjYwI6xSNRofR2tPxz+TmYc/q7lO+eqLPbeRrVexhsm41liPMZWIEd1MV1OZluvbW2f6hM/1LGsd6hOcsOLV/OqxmWQ3ZgdQO28696fqZrPj9r/AE+fPKL0unksuyVptcFi4ZwZbbGTI6elFwNyLr+YtJ+UaRVKu8ddBaIzfdzHUmR9aLwrmXzMTpOv7+VZMU3CuOvJryaHLJOcndotPGMHDFo0b9Nf1qCFuD6evWrJib+bC5pnaD/9hVeKjevYabLvgpHk9Rj2yaHFr1oqjqf9qBZEfrThBWpMx0HtGndmTt+NNsOO/wCNPbAqpNURRHFldKLlriiiRWZs0RjwdIobJS2obUKGSA3bRpnctntTq4D3pneY9z86sVQPwm9vn+VIuXGA0OtDuXjO/wA/37U1e406mkzVodB00TXLHDfCsyYLuSzEGZnb8IqSxN4KjN/aCflVbwXMZtG1bZZV3K5/7Z2ke5A+NTXGbhFpsoBncExp1j1rDPJHHjlXi/5OlUpzTl5M0t4cYvEXb18mBqs7T/avoINU/iKakn9+4qY5j5oLuBbGQIMvaWkksQKrV/ElmljP1rLp8WS98j0MssIrb/XhDK85J03+vatt5Z5nWzhktXmLXUAzhdcudjlU+oHTpWG4hiG0PxqS4RxR7TZp30MnedduutbtRjk43B0cnG8c5OE/ufSOExIdcy7HUHuKp3PvClALliM+nYSNYJ9Y09ahsD9qPhKgdQRroBEjuDPerDxjmvBXrKZityWVshMMBr5oG/t61knJZMFT4aDxYcumzppWvgonC8SUYvMC0jONd2PlWfrRcJx18RZu23f+mQx1IMyCZ9qJzTxjCm34OGTICcxc/wBXoJ1iq3wc5r3hKQA5Aknb1nt6VmWLdFyZ2XljKVzVfntfY0DgGJS/YBYS9pcrEnQxpr7il8W5fW5aN+wcpQee37bwe9N+EcAbA3GV7iuHAiOvWY9KfqMiOrvC3c4WB0ifbTvXO4WZpc2ZXkcPfCVLtfjyh1g8aDgrSdWMz6KZn56fOkpakb/H9imWCxMIi9FUKPYf7mpG1iAdwJ3r1ulWyCTPMatqeSUl5Yu3hjSxbbsTRkg60prexk+1bFMwuAq2Ovb9609t0HDnv/76U9t/Co2Uoi1ok0lVpWWlsdFMS1R+M4oiaE69hqflVQxP2jq0gq6/9sfUmo+9zZY+8S8/25DPtP5zTFjfkW5X0W9+OJ2MesfSuLi1b7pB/I+tUq1zJbc6hl9TrHy1pI4/a3V8uvUEHTrtUcCld8lvuN2NMblzT9+1VxuaQo/1pHb7x+lMcVztG3nP/bl+ZJ+lKljY9FhxWVtSJjbU/WmnE+N3ipTxGy9tJI0/q3qsf5xuEyUSOwkV25zFaYEksp7ET8ARp9KzZNOpcyVm3FmcRtfwizM0C5ZFDv8AGFOytHfSgjHqdp9qCUJI2QzJ9sjcUutLwjwR2/Ck4w610W59fjFPr2irrJaJPiF2RbJGgkfSgW2ltCNIoF+6cqT69e2lFwhM6bdfSs7jUToeruy/miS4ok5Y/t/Om9jDdZg6GnWMtkZJ6r+dDXtS8X6UXqpf7G0WHD8x38qhsrsmiu85oOwMdu+9PcPjLlzL4hkgED0BMn36fKoDCr2qYwtyrjpsSluS5MGTUTcdpNYVhH6VJWG9agLGIj27fnUtYvTvp7/jrWyHRzsiJixdEfL4U5W561n/ADFx3KwGsDpMfMd/eprlvjS318smBqD8qahLhxZalxYAJbQDr6VE3efrKMRDHcAiNT+lNuYrrZAqGJ1PWY6Vnt5SXJY9Y1P60ZIRTNh4NzKt6BoT120FTuesu5N49atMwuKBCmHPX0+lWf8Az3Z/5dz5ChcQraM+ucOgE6mdjpse01GjBanXX971N4i4/wB1pZZEAlSANYGvTU/oKYMwOysCN4GUQPXrTN7BUEI/gYG5ntH0nf4ULEYc+uvrr70+a+Y8xJ9JnTc70yvop1AI9Fkxtvt3oNwyhseGb5t+80xuYQyYgx+9Kc3Lx6H8NvXem93MN59watMKhjcH7P6U3anzx1n9KCgGsz8IoWy0hmTXLTQadXFTux+EU2dYPpQS5Gx45A4h5JryMPWkPv8AGlopPSarwHfNji/uqjsD8TUxyvhg9yCBpE9D94DbqKiMZuCI+6q6dwoP5/hVh5TtwjmBmLACfQEmPmDWPO6xWdDTc5wfGnNt8hUyCdz02U/H0pimL12ipXmRJw6Fml7TtbM/eIJJHw0+FVsOavTJSgvgVrZSWRljwmMXv+VSVvGr3FU1L5p1ZxZ7D3rZsRgcnZMXeOlH8vT8a9d5uaIJI9qrN64aAXq1GgW0yQxmO8QzJPuZqwco8xrYch4CkH5+9U7PXVeiSAatUbTd44ngm5mEGcpnsP6faaz3E4xXcn3NV7xzESY7fWi27tHYKjRZWx9tVBU+b8Nu3enf+YD+1FVMNTzxaIosuI4wTIyD3I1+HXoKafxw6rA/7iP1mpzEcosAIvoc8+HA/wBSMv3ZOujk6T92ofiPLN+0CTbzrLDMkMIABkgaroynXvSFmxy6YfpTStoaX+LINDJ9iNfwmmd3isiZgdNpoLoP2P0oLWR2FHSIKTFljp0od28RvAr2TSI/GlYPh/jXEQlgpIBYAtlBIk5RvE7VV0QbnFDv9aE2KHrUrzByhdwjxcUsrHyXF1S4OhU7TH9O9R44UZYORaKxIuyp3jaJ0I/EVVoKhucQD3oRapm3ydeuIr2YvBphU+95QS8A7xBGhOsVAXV6VQS4PKNaPh2IYMv9OtNwKIg9Y/SqasJPkcY27MEDKGJIHToPyqWwF4pbDK2k+YaT01HXp9KiLbBsqtsCYjp6/SjWr6q0OMyjTbWBp+dInG40bMeTbLf9y68RwHjoygA51DqW1K3AYOvaPrVEYQSDuJBq24nEQlm7Znww2QgjUZZgmO+Yj4CoPj2EC3Mw2ck/Hf8AM0nS2vaxmtqa3Ijs1FR6LgMKj5gzFTBI0kEjvTuzwhoLBS6gSYMevX0mtrml2c5Y3JWhmbEiaZ3EirbYwtp8MzKSCpGh1g9RvPbXpS+D/Z5iMaSVKW1AnMxmZ2GVZPzolLcBJbeylV2Ku177KMSqySoOYDU6Qevf4VGWOQcYbhQ2biwYzFSF7TmiicWL9SI35Y5f/i7hthiHiVAA8x9SxEV7jfBP4VlUtLESylSjIf7SCda1TknkdcC/iOXa6AQWGtsA7BREknv0qYxXMWCbEKrWg1wwviNaEAE6A3GHcfhUTorcn0YhY4bdYhRauSdB5GGvbUCnX+H3P7GrR/tH5iIBtKQVdAddRlPUD10g1neYf2r82/WmLqyk2yy8C4yMOqkXbgtWzLWbqhw+cnM1vIOmXYjQ6zTPg3OSJifGuC46szH75Xww+jKqElXER22qqLjGB0J376bz9daVb4mUFwAAlwACYlTmDZhpv5SPjWL0Fy+zasvCRduO8pLbukWluG2crKwKlouSQvhzmOWI09KrON4UyKHlWU9VnT3BFPOBc6XRiFN1wVZlzlkzTBBBgayCNCI1qUu8bwLC+bq4gs1x4VWygKSGXce+hB3paeSDoP8A1yTsp62yTp+/hTjhHHXw99XLXAoDqCrarmUgMBsYkGPSrRx7l7h9u34lvGkzki0pW43m31lex3iIqmYzMnkcqY6KysonqCpImtCakZqost3jgHBltHLdZ7rlSGg2SvVhuSwLf+R1qo4nH3bmUXHZsgyrmM5VkmAfiaEzDpPxM9O0UNpq4xopsleHcZvW763ULZ1IIy+wGw76TVy585bsNg14haQ22ui2zrOme4Yb+WRpJk6RsdNaoWAvqhDMQYIOQz5hrsdtwN/StFPGreLsYW3ctObLfyfDl1BYKsXrZB87J559xp2CToKKsy2ug1Y+N8oNbx93DWQWCsMgY+ZlIDADQS0HaOlM+OctXsI6reTLm1G503iSN4I09aLci0myJDfjRsTezNPxMd6mMJweyLii8zwwIKgZWVpABjWYmYO8U643yibNwC1muhjlAI11AM6e+24g0v1Y3Q/0Z7Q+GuRhURIhhLekHU+8xtRARdw9609sF7QzI6k+Y/8AqnHAuE2P4W+L9w2b9ltCSTv5cpt7xmI1H0pVvjmGt20zN4rtbIY2w1spcB0lGEMI0nrr6UjY1zH7j/Wi1TKvgsDdZlW2jEvOWBvG8H0qwcs4cMXVsQ+HJRgpuDLb8VROVmIiI03BH1svMXAbfiq9q5ZgWlbw2veETdEExkPlYqNDtM9QKfYjlxMUCpf+Hu3wYttd8VL6LlK3VZtcwGWSNZmd6c3u7Mt1wijXsWyNku5DorBlMyDtDDeTPyNT/K/GruEHiMP5TEZiIMTpBEyKq3GLd/D3DYxQlkEKfKfJBylWHTQae9MsHxB5IWWkfd3EAdqNJ+AW01TNxw/Nhu2Wu20LLnyCRlB0zFiTtpTa/wAzOgLtGVvu9okCfbXesuv8y37OHGEKm1l8zBgQ+Y6yZ207VNcd5nb+CsW79vNcYBlYgo2V1JDSuhBYiBv/AC9RrR2Z9hrHD+K22RWkKDCgkgAsdAoOxM9KjOecaEsqj21uI5IbMfKuXUE9u+nasnwnNV4WFsABQjq5PmGYzJ8TWI8oPQiK0jjVn/EsAl2AuVmc6gyEDK2Ug6jf5Cou+QnHikQ3EeUGxNrx2vWxaWzltLZVpMaoraaiZ0Amqv8A5ZX/AJg/8j+lT3BOfkN9LIuG3YUqJIWCF9xKzHT0qy/5v/6rNMTfkU+OjE8fgXtZS4ENLCDuJiSNxTFnn97fGrJe5JxxDMcPcUA65lIgTuB1FRlzgV7I7C2clsrmIIP35gwDJGm/TShXXLHOvA34MJvJN1bPmH81gSEPQkDWnPHME9q42e9butOrW3L+xmB2qPNogT+FA1Jgb9uvyqNc2RMUX+P0+VcuNXbWHLdgP7jMD5a0ge/yqFCxZbKDlbLMTBie099dqL/CsMuYFQxgFhHvE0+scfuIwNqLYKgMqyUby5GYoxIJIPz2in9ziQNgWL7TbDplysC1rLmDkB5KZpBKz0qmy6I7i3Dzhrgtv5syq4kQQCfut1B0IMH2NS68xqcOmHdWtp5XGRmAJkltGDZgZnSIJOsVX+K4gvdM3PFCfy1fuiEhIHaKmOA8w5Xt27yWrlj7jK6LormCwMTImQfSqaTQSdFx5Vw6Yn+el4zZ/l/dhruchV8QZiCSpI6GQD0pGPhLq4NsQb1q4rBVxICvZv8A37ZDAdWhZH93rQOEY83MFibYRXFq2GXwRFyZAVSAJMZM4eTpm9IrGM41bvAXMTb/AJygBSkqtxQqqpYb5hvmB160qrDToneEcwYUYlnxAZCcwuJdtq6gyMygiHBMOIIOXTWucy3rtlLGKsm4ivmCC4nnRPvKS2qsCJhhrAqpYDjlyzcFxMuac3mGaTqZad/vGr7w/mgXsOlk2wyvaNtghc+EQLiZ1OoSfEtfe0EHXaLeNIv1ZeGZ2+LZnLljmJJLdZJ3J96FczFoBzEnp1NXbE8i4m2+TwlxK2BuhW3IlWcNqGY7jSffoKhiMcjGbaC2NDAZm2A6t6ifc01MVySnB+D3cRiVtMpL6MysQrMggkLmMEldR3q6PxA4zGWbd62MPaS5eab0gsFAUW8zHynLb1A6gmoW1zRcRLd8KjGwhRLqAhl0lQ0wHTzFcsSI0PSmfBMVdu4nxMT4jyQhuZwr2QxCh0Un+kNsRETQONh2R3FOEXQHuki4qN4bsj5ih2QN6EbMJBIOs0y4XiER1LqGAmVYEhvQgGTU5wfi1yxirqOLb27jm1cF5ZtNkJgnsfKDPrNNOduFrYxANoZbV1BdRd1XNOZEbZgGBAI6RRr7C2XBcbgcZba5ew0NhLUhUd8ty2v3bYbTQE6yJEyDpUXyzxJ8R/wwtEYefOFlgLZMgMWcZcpJPiDze9VLBY8rFu6XNksGe2rFc0aa9jBqwJew2HcNh8ReZbhCsmUK6ISp/wBTYsDI6be9U4kLfxfA2b+It2bqsLxVgLhdF/iLStCQ0FXcAtqcv3Y61ZubLg/gLljD3AHC5MgUMxVdGXw1B3AOoEb1k3EuZ3u3WDMzhX/lNcMugRiV86amQe/X0FF4OcVfxNq7bZnuhpQMxJGSWOp2UiRr39Kqq5L7VELh8GfEyjfqe0bzVp/wZv8AmJ8zV5W7hsVjGQ2QGRgHuqRBMFQpI1PnBE6bDeatH+A2v7aPegdpIlo3qA4rx/h1ot493DTpmDZGY9RKgEnavni9iHaQzud92J+ppoyUNBmzcW+0zhS/dseO0RpZQCBoBmuAafCqnxP7VyxJsYPDWtvMyC4+moMwBMgdKoZWuEVKISnEuZ718Q/hxrolmym+/wB1AaZ/4rcysuaFbLmACgNk1WYHSm0VyKsgZsYxbMT5t5gb/KkpiWDBgfMDIPr3oUV6oQf4XjLoABkIE6PbtuNSCZzKZ1Aqfwn2kXUADYbBuF2/4dVI0gwUIiRVRr1QlGmcG+1+1ZUJ/A20Xr4LZZ3Ewy66E7nrUlY+0ThLkG5hMpHU2bTx03Bk/Kshr1UU0bXY4pwJ5aMONc0NaCFT1iVG/anvD+OcLs5SmJUZUa2BKgBWMx5RJI2E1hE16asHZ8n0DhucuG2x5MTbEA6e8k/0zuSYnegtzVwkj/VsZiILC2sxuRqka9orBZr2aoTZ8m+Pzzw0qyjEqFPQKYgRsuXTbpG9dtc6cLDKxv2mYCA7pLgAEffySdDFYCDXc1Qmz5N1uc1cHYsbj2HLkZy1snORoC3kiQI1ol3nTg5VVZ7LKk5VNpmCzr5AU0+FYNmrk1CbDd8bzlwe9rde05kMCbRJBGxnJ9aVd5y4SZy31tklCTbtsCQhkKf5e249iYrB5r2eoTabiOPcBiIw5gk62G3JJOpTXc0fCczcEtsWttZQnci2427eWB8KwoNSs1VRdUb2nM3B8xcXbWYlidLmpdg7GI3JAM+lS3+fsB/8q38z+lfOSk08j9zUouxk7ievX60IMKPcQTQ2tirLBkjua5mFFNsUkWxQkErHU/KkyNPxovhiueGKiIBmvTRvDFd8IVbIAJFczUY2xXvDFUiAc1ezUbwxXvDFEQDmrxajeGK94YqEAZq7mo3hiveGKogHNXpo62hXmtCqIN81eBpx4Yry2hREAV2acGyJ2r2QZqAgA0oUdrYgUu1v86l0Eo2ASnuX0odkb+lOoqtxKR//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descr="http://www.news.dm/wp-content/uploads/2013/07/atom.jpg"/>
          <p:cNvPicPr>
            <a:picLocks noChangeAspect="1" noChangeArrowheads="1"/>
          </p:cNvPicPr>
          <p:nvPr/>
        </p:nvPicPr>
        <p:blipFill>
          <a:blip r:embed="rId3" cstate="print"/>
          <a:srcRect/>
          <a:stretch>
            <a:fillRect/>
          </a:stretch>
        </p:blipFill>
        <p:spPr bwMode="auto">
          <a:xfrm>
            <a:off x="5467350" y="2886075"/>
            <a:ext cx="2990850" cy="3743325"/>
          </a:xfrm>
          <a:prstGeom prst="rect">
            <a:avLst/>
          </a:prstGeom>
          <a:noFill/>
        </p:spPr>
      </p:pic>
      <p:sp>
        <p:nvSpPr>
          <p:cNvPr id="8" name="Content Placeholder 7"/>
          <p:cNvSpPr>
            <a:spLocks noGrp="1"/>
          </p:cNvSpPr>
          <p:nvPr>
            <p:ph idx="1"/>
          </p:nvPr>
        </p:nvSpPr>
        <p:spPr/>
        <p:txBody>
          <a:bodyPr/>
          <a:lstStyle/>
          <a:p>
            <a:pPr lvl="0"/>
            <a:r>
              <a:rPr lang="en-US" dirty="0" smtClean="0"/>
              <a:t>To </a:t>
            </a:r>
            <a:r>
              <a:rPr lang="en-US" b="1" i="1" dirty="0" smtClean="0"/>
              <a:t>operations</a:t>
            </a:r>
            <a:r>
              <a:rPr lang="en-US" b="1" dirty="0" smtClean="0"/>
              <a:t> </a:t>
            </a:r>
          </a:p>
          <a:p>
            <a:pPr lvl="0"/>
            <a:r>
              <a:rPr lang="en-US" dirty="0" smtClean="0"/>
              <a:t>To </a:t>
            </a:r>
            <a:r>
              <a:rPr lang="en-US" b="1" i="1" dirty="0" smtClean="0"/>
              <a:t>assets </a:t>
            </a:r>
          </a:p>
          <a:p>
            <a:pPr lvl="0"/>
            <a:r>
              <a:rPr lang="en-US" dirty="0" smtClean="0"/>
              <a:t>To </a:t>
            </a:r>
            <a:r>
              <a:rPr lang="en-US" b="1" i="1" dirty="0" smtClean="0"/>
              <a:t>individuals</a:t>
            </a:r>
          </a:p>
          <a:p>
            <a:pPr lvl="0"/>
            <a:r>
              <a:rPr lang="en-US" dirty="0" smtClean="0"/>
              <a:t>To </a:t>
            </a:r>
            <a:r>
              <a:rPr lang="en-US" b="1" i="1" dirty="0" smtClean="0"/>
              <a:t>other </a:t>
            </a:r>
            <a:br>
              <a:rPr lang="en-US" b="1" i="1" dirty="0" smtClean="0"/>
            </a:br>
            <a:r>
              <a:rPr lang="en-US" b="1" i="1" dirty="0" smtClean="0"/>
              <a:t>organizations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Risk Assessments?</a:t>
            </a:r>
            <a:endParaRPr lang="en-US" dirty="0"/>
          </a:p>
        </p:txBody>
      </p:sp>
      <p:sp>
        <p:nvSpPr>
          <p:cNvPr id="3" name="Content Placeholder 2"/>
          <p:cNvSpPr>
            <a:spLocks noGrp="1"/>
          </p:cNvSpPr>
          <p:nvPr>
            <p:ph idx="1"/>
          </p:nvPr>
        </p:nvSpPr>
        <p:spPr/>
        <p:txBody>
          <a:bodyPr/>
          <a:lstStyle/>
          <a:p>
            <a:r>
              <a:rPr lang="en-US" dirty="0" smtClean="0"/>
              <a:t>Effectively communicate</a:t>
            </a:r>
            <a:r>
              <a:rPr lang="en-US" baseline="0" dirty="0" smtClean="0"/>
              <a:t> risk</a:t>
            </a:r>
          </a:p>
          <a:p>
            <a:r>
              <a:rPr lang="en-US" baseline="0" dirty="0" smtClean="0"/>
              <a:t>Build in security</a:t>
            </a:r>
          </a:p>
          <a:p>
            <a:r>
              <a:rPr lang="en-US" baseline="0" dirty="0" smtClean="0"/>
              <a:t>Ensure business continuity</a:t>
            </a:r>
          </a:p>
          <a:p>
            <a:r>
              <a:rPr lang="en-US" baseline="0" dirty="0" smtClean="0"/>
              <a:t>Maintain regulatory compliance</a:t>
            </a:r>
          </a:p>
          <a:p>
            <a:r>
              <a:rPr lang="en-US" baseline="0" dirty="0" smtClean="0"/>
              <a:t>Motherhood</a:t>
            </a:r>
          </a:p>
          <a:p>
            <a:r>
              <a:rPr lang="en-US" baseline="0" dirty="0" smtClean="0"/>
              <a:t>Apple pie</a:t>
            </a:r>
          </a:p>
          <a:p>
            <a:r>
              <a:rPr lang="en-US" baseline="0" dirty="0" smtClean="0"/>
              <a:t>And other good things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Determine risk</a:t>
            </a:r>
            <a:endParaRPr lang="en-US" dirty="0"/>
          </a:p>
        </p:txBody>
      </p:sp>
      <p:sp>
        <p:nvSpPr>
          <p:cNvPr id="3" name="Content Placeholder 2"/>
          <p:cNvSpPr>
            <a:spLocks noGrp="1"/>
          </p:cNvSpPr>
          <p:nvPr>
            <p:ph idx="1"/>
          </p:nvPr>
        </p:nvSpPr>
        <p:spPr/>
        <p:txBody>
          <a:bodyPr/>
          <a:lstStyle/>
          <a:p>
            <a:pPr lvl="0"/>
            <a:r>
              <a:rPr lang="en-US" dirty="0" smtClean="0"/>
              <a:t>Generally, the combination of likelihood of the event and its harmful effect</a:t>
            </a:r>
          </a:p>
        </p:txBody>
      </p:sp>
      <p:sp>
        <p:nvSpPr>
          <p:cNvPr id="29698" name="AutoShape 2" descr="data:image/jpeg;base64,/9j/4AAQSkZJRgABAQAAAQABAAD/2wCEAAkGBxQTEhQUEhQVFRUXGBgaGRcYFxgaFBwdGBQYHRwXFhoYHCggHBolHRcXITEhJSkrLy4uFx8zODMsNygtLisBCgoKDg0OGxAQGywkHyQsLCwsLCwsLCwsLCwsLCwsLCwsLCwsLCwsLCwsLCwsLDQsLCwsLCwsLCwsLCwsLCwsLP/AABEIAMIBAwMBIgACEQEDEQH/xAAcAAABBQEBAQAAAAAAAAAAAAAGAAIDBAUHAQj/xABGEAACAQIEBAQCBQoDBwQDAAABAhEDIQAEEjEFIkFRBhMyYXGBI0KRscEUM1JicqHC0eHwB5KyFRZDU4LS8XODorNUY5P/xAAaAQADAQEBAQAAAAAAAAAAAAAAAQIDBAUG/8QAMBEAAgECBAMHAwQDAAAAAAAAAAECAxEEEiExE0FRBTJCYZGh0SJxsRQVUoEjM+H/2gAMAwEAAhEDEQA/AOkRjyMSEYacbnONOGEYfjwjAB5gW8Y+ElzY1KdNQBoP6RiF1H9EXMDew98FMY9JxLSe4HCf9h1qFZqNQU3KnSd+UVFlawqaRpAJUAk3PLBE4vUeH0fOeg5dyFDLUU+YqtGrSy0VaUIKBiLqQb9cHvi3gr1qgqLTWqQgVFefJQ6iWquARrMEALeYvYxjOXgVRqa5ylT8itR1eTSkMGpIfo0qyYDAahpBESotpAGEoa7F3ASjSdGqUFpFqtVUQoUDsrNLKFqCoIESTY/mwLwTgmTg2aORLZtJSi6vTpmq61WXWodH5oVNGogCCSAbRfW8OcXo1mDVkpK5KUw+lghVixpI4ayk6m0yeaYElSARcL4pqygrVgFDeZyqpJ0+YwVQoks2jSCB1nDjGO4XOXDh9CpTTyC6uWbSz6CWK0JYA0+UAKRP1pAsSRNOvw3MyrmmxTSi6iNIBKrKtNpDOFO4kASTY2vGmao1KlQohRy5LkqRqNhzU2khwdUw3SY1YzK2aam7BrIbPTQoVYQh/QZTJRDq0mwHTGDcWM38jwTXS836N9KMxopLArZSzvTb6pPoF4W8Xw2lm6Taa71AKSMpFB31VWLE+YRIgsZaGMdzBZnOZwDxLmKMIHJQsFiNUeZqFlgnqTA3IEzbFHO1iemm4HSQNogTBhYjt36jstgNvxJSpJVVaRfyyqhSajVIGlSNAqGNOqRJJEKY6HDszx5nqpUep5lSimgvTAhxMSA6W1KwDDRELYC+MavmmeCCzBVAGohjAIgXGwAAHaP1sRpl1IGrebktDFWXt163j6y3jCzajsEA+kyy6KZcutRzU8oJJSrrHl+Uks2lmBDKqm0em1DhTBWLOgq09J1jWUDgjobkNNrA+oqfUcT8KNYsrs0jVpdA5Wq30Kq7kzIYqitqgywmDBGK9V6ahdC6jGk3GwCj1m8EiRa0qL7YJPmIveFabPUEEM4KJDq7LOkpTHKw0xYTBtO0EHqNOl+T5VSE800gbNAtckU4Xbmi56XJi/JKFZp1pOkBWIBMhFaTcQZUsxBPRh1AwcZPxnl0Ty0cgGZFUO/NpYmTqIFNhsq7aSsCQRpTkktRvQ5tlqEaSAG1G6EnVyXI1GFiwt2YddnZfNuypqgimqqjaidISRpNyGBtbYRaBILuM8QNV3LEQW5Qg0pZY1mwMkyTaZ3JucQ8KQlxsZZhoiA2pbbSd/qqoMG3QDPdWEIimV03HKTp6aosQeggmdvT8Dh+h6oFRWWaa9LEDVAHKAd29zftiXI5gUq9R0U8qsFkkMPM5QQVmagDwIIve0TjJ1lgDBEi56MQTeQN+Y98NRsM1KuYLVKoBDamJViNMBdUMqmLiQRN13EXODjw/lXzDlBWoMEKHTJamaRdjyNT0nWAQpDKCNQJ3GBjh+RVqK1HQKqywKmnrqKrOGMPaVBAsRJUzBg46d4OpzTVgy6AmhVQk0iJkOpIHMR6t5gGRMYqEbvUTN6lSCqFUQoAAHsMOOEzDaRP/n+R+w4Rx1EjTijxXPJSTnqrSJsrGDf4Hf4dp+OLxwMeMOGNUTzHdNFLU+kIwqxpvpcORIGo+i/tvhSbtoBTztTMZrLpUokKLllN6dQQD9ZZUbqTDXJlbAgh4dSFMRpbWxlrlpOkc0m0AQPaIEwMB2WWogVFqqSooFk0gUATDKAQoDOTDcpv1MWwX5jNLSoeYuklgCpLQrM0sOa8JdmnYDUdpOIi77jK2f4toqMsbfrVO36tsLFH8ty1TnqUcu7HdlqUnUxaQxIJFuoGFi88eoaBmy4YVxKcNONCSEjHkYkIw0jAIZGFj3CjCAq57KoyNqVTyn1KGA9yOveMcYzWaFCVoViWMVBWTUpCss+SyFiqsDp50M2I9x2TjFHXSqIxhWUjVYkE7QrWN4t1MDrjnq+Daa5jRXca9JNNGKqtV4MpqklSCASN4dY6gYVU3sWrA1w6hUGXeurEszaSqkMSq6SWZTZo1DkazBpAJEr0nI+K6WnkLOFpqxCUK0gtPMWAO5BEFQZBuSIxm8F4FSq5Coo1DVULqTKVKToAPKqx6WiVLDdX6Wka4xxdEpUkyFerU0Co9R6kCqwZ9R8yoQpcgnZe0ziU3GIMHc6+sk6pbdr8xJuZnfv1GKiUm1MILRpOqflcncHfva2NKvkl5WNdH1KzFaZJ0GbISRuZPeAOuKgpwCVV9MreRotEg8ssZI22kTMieWKyvKmC0I8uupkQMkmxLuKYEyPWxgDY6ji7XqNUrOKpRSZZyrfRsQuosscrFipi+nUwgwcYmWqQWazAyIMbnYzBsCB8duuN7g+aatFClTVqjSDAVUCzfVFyBCuD0YDcEhtspRDwzKVKzhKY1EgfId2J6CBeMGypl8oAHHm1iBqNibKAPUeURsBe+IpTIUvKpQ1dgNbx7C5H3L8z7jruSZJkm5J3JPU4O6duHwuf6pbBLU4vlqxIq0on6xAP2kX/AHHFDO8I0ELrGlwRTqQIIIkK5Fp3hr7iwicZK43OBZ1WU5er6W9BPRj0v3O3uffBvuXiMIlHNAyadXTS/wDeLcoCypCgKHAmANe9jNjJOMqnnFdEpMrkLYkMARNoBiYsI26iDAOLXGMpUpVPKqANzco1GGSRa+3tuJB7DFhPJSnVNO1TRTK1EFtWmKq84uhaQehAcbEDErzOAfwvNtlqZqUkASqj0w51ht0EshZ1YgiBe0zcWNFc1GpVAAZQTCgbbQRdNhcdJ3xHTepSp09Y5QoKq60zZoJ5XU2YXE9wexxSoEMDvJUj3ncGQfeD/YwmAQUc8BRen5atKNGpdfljU58xegKguJgehd5GB/NVHQhKlOGBMAQI1OSQQJDXMSOwFwAAsuxXSurSW5SQbaSYOo9R1+XtiwrKeapqZgN5liZmZYG8zhuVlqI0+NZKqFo03DU2Qct28sKyqQeVCTMb/pMegGnpf+HNAjKIzFWJkKYGtU1EhHIYzBJMGCuoiMAVKqlem9NwQVUhHEkkKVK0uYwI5zMgAA73GC/L0Fp8mTzEhQCKTELLSZsEDM0KbAT9EVsGMXTlrcTNbxKCpDlrEQLwQwYBesGNbEb9d4xY4BxFqtKk3kuqMgbUWU77dZMi8x1GIOK5kVAEaIWlUdismYFMKqyPUwqNA6Ys+H61VkPmHWJOl7AsATcqAI6RvsZxv4hGkx+f9++ArxhxJjQYGnzErAPMoYEBipK3YACNQAhmm8KTYjAr4h4dOYpsDq8ySabEsp8ryyIUyuneR3cEAxyud7aAgFTjZKVaZ1NSD6i4uwQMgUailp0ICWiYQCOphkOKUK5y4euhFJWcrqV2YtqVUPKdTKkTFyzjsRgN41xYIvlUSV3ViZdiBVRp1kkE+YhYMszNz0GbUrNTJaRKPZU9SjVqlKkEKupjsd2nHMpWZVgvzXEMmGIo5ValO0OPNgmBq2m4aR8seY582YYmQ+/bb5bWwsPO+iGfTDDEZGJSMMOOwzZGcNIxIRhpwCIyMIDDjjzABXzNOSvMRcfAxzX72U4xa/AcllhUr/k6mzlgFLzrgsBTuIttECTtJxv6Jaewt8//AB+/GXxHIUkSsatUotbldmcKomQIMQDB033hRiJIYBV+LoQ4R2WgabBQzmmzkE8j3JdoYAEGI0DSJkC/FuH6StT82XJZE5ldVUjS4kWUmdP7J2EYOsrnMjksyGq1qTwrIgpgVPLP5RVbU2iSreU1JZ9Rht4OAzxFmTUzWYhlrgsYrata6TcaSLBgOX2vGOWd0vP8DIcrwGVUrUQs5RQACVBIJbWwulitoJbV7XgXh7QeXlVXIexnnUabnlEtaxuet4bT4oqotNl5lLfSiC5BRgKbBrFAWJGxWSRfE/h5lqZimCrPIYaYDGdPqg2ABgz3A9sK2ugyBOGLVcU8ui+YSwPMzUSADzekMDdYmB3F4BkVp5GmUphDXe7sFAAkk2HRRJ0r9vuiKeRQimFOYqCWbeO2/QTYfP4j9RyxJJkkySdzhylb7npYPB8T657fn/gqhJJJMk3JO5Pc4v8ACOCvXkyEUW1ETJ7Adce8F4WazXkIPU38I9/u+zBvRpBQFUAAWAG2CCvqzoxmIjT+mG/4BLO+F3VSabipH1dOlvlcyfbA9qx0xagInpfcEbGDv8N8CfibhQUmsllY8wiwbv7T9/xGHNWV0ZYTEucslQdRCZ2mFqfnqdwerLInr16+8HGBnKr5eojOUJpspWmpJWAzNEgQIYDlP6R6DCy+Yam6uhhlMj+R9saviHJrmaaZqnNrOu+m9zHt1jcGcRfMvMzxuF4TzR2YNeKHLv5o2ck6d722PWbXxlUDqIWIPqH2bExvIiTGNnOqjhYm5BW94Ai5UCLjr7dMV6lHSA0XAnodzHOQLmwEkXjApWRwFdWZom4HUe17H4Ri2DSACgPI1STAAIHKVEG0+oHpYd8VC259wdO28zf+98TUKNxBnWIIEahJBF9gBAv8cSxBDwfS5R6mqnTjT9EvKOYSWZmMG7XPeAYjSY+FRRU0zSUNULDXJIqLOrVL6uZZZG0sIIYaS3KAA086tNR5TOgI2vJj1CZgFh7EbCMX+G8bKt56U2V0WXYFoI1RYMYLEMgJ/VW0icOnK3IGXfEvE2FWqhdiwNRNTtCsS+jUsEATRWoJI5SbQWBwX+BuOLXWqTV1HzW3BAOskppZ+ZoUaYIBGiItJDXpfllUBYqyC1UUUYBWLKW0rUsz3qQxn0dZwQZ3K0hVy4po1OmAIvrQlWuoCvIeBp1Anmg30zjVN3uJhnnc8tONU3v7C4F/mQPiQOonN4vlaZrU3ciJ0MCrOdjpkAwqgtvG7qbRefjNGnWpaahIUOhNoa1RbiRI7augJOBXxJwyq1Ni4NQvVRSVA0IqVW0s6kxq56ShQPqCcbSYgU8TLRo1mVD2IWFZGQlNHKVhwAJvY9xtjAq5gqRtzGVnTIGuZAU8hOnsLG1t9DiKMnOaqu1MIkFiX0skhQolFpaXVTfTMjqQaHlhqkqky2lVGokdZA+swB2IE3kTfHO9yyI3vBPuAAPkMLHutRYyCNxB36j7ceYi7L0PptxiI4sOMQMMd6MGMOG49OPMMR4ceYdhRgA8GI8zQV1ZHVXVhBVgCp9mBBt8sSxhRhDOUVqdPLvmqb0VoMUZ0DVE5UpiTTo1AGfnl2HKJ0qsbwI5utKl3VzBuSom6ymogDVUI1ktu0T8epcd8EefmvP8wkFWLalR4IPIqK1vTAvtomZNhnMcKfKBqVQAswp+UignU7NLVVsBKQwJt6V9OsNjmlF8xgJT4a9SqUWKjSCBTIZSDvLA2IsNu/a5zl6ScPp6Vh8y45miy/07Drj3JoOHUCgOqvUhmEnQIBAMbQASB3v0wPZsNUDc3O31j3PfEylbRHpYTCOa4klouXUldyxJYkk3JO5xe4Rwtq7QJCj1N29h7nFHwxwao30ZNwSWO4UbfMmDA9/YnHRsplVpoEQQB9p9z74mMLs7MRjckEoq0n7HuXoKihUEKNh/fX3x62HnCxseI3d3ZBQaRO1z+4kf1w6vSDqVYSCIIxJ8hfHmAE7HOOL5FqNQobjdT3HQ/HofcHD+A8V8mpzfm2sw/i+X7xPtgx49wsV6cW1rdD79j7H+XbHOqqkEgiCDBB3BG4OOaScXdH0WGqxxVJxlvz+Tb8Q5NqBmkisjhodrhFAD6U7GzQbgioRvE4PFKdUVGptzFLMBEAmJHvvGrrFuk7fhbi65gPk6osAdDHcQRy/ETI+BHbA9xbhT0KrK31IIaCQw1WPw6RaIHxxo1zPAqRyyaRUJWYIiJBI+f23xap11EaCVMx+4iO3X9+KdKmSJBjp8p3xOpCxNpMk35hb+n2++JdiCTMK425hAZouBI6wLd/aMb9Hi1XMIlFadMhSCqJTgOQAbgephpBAtOnrjHpZgxpeWESqQSuobECfc9522NtPgrGrVpo7MHfSyuFLVFIcyQwIKaog7gdVO4EJ+QWeFcg9UMUq6W1VFakWVVI01FXlpczRH1oMo2kzJwWLmvKyutyg0avN9TDXrOoKQSQdRN467DFLg/DK/nVnrFNQgiEIUsVUazzHUCqAaiFOpTygbwZ7MjLAa1rVACXqO6qNUajpEbc6UTMEsuky2lo6ErIRg8Q8XulSolTWylEAp1F8tzFMAurLIWSXYmTNogDFDi3iAeUaIqLRYBmqEMzVWaXpunPuzalc7n1dVMUOL5zzAUSmtKmzMVBCek82kEKDrjTIUndQCLs9fMuKdColnpNJR9EMWBAVwVmbkqZJBuDGMs7vuOxTyPElFfU+oq7oXCvAKgxBkaiujVIJ5rTGxgqZ/S4NN7FRqJBDKzUwKgBWJBYbiJAGxnFVauwCXuNf1SNIJJVkvy6t9pBEQMEnBaa12dITXoeGfSLtzL5aGYbUjTpAUeYTIJgiuBhPmGnlq1Y2GlNK2EWVTAHwwsM89TugmSPU3QxuHvhYVx3Pp6oMV2GLjriu6460SyuRjyMPqEAEmwFyTt88UOH8Xo1p8tw0Ce1pIm/S39yMO5JdAx6Rj0NhRgAZhDDow1iAJNgNydh7nAB47AAkmALknYYCvFfiMKLb/AFE/jf27D+sSeKvEIVfb6ibFiPrt1CjoPx253mK7OxZjJO5/vpjnq1LaI9HBYPivPLu/kjrVWZizEliZJPXFjhmTarUVU33PYAdT7Yiy2XaowRBLH+5Ptg84Rw1aCaRdj6m7n+Q6DGEI3Z6mLxKowst+RNksotJdK/EnqT3OLGI8zW0IznZVLfYCfwxzxuMvVdfyio/llhqVOUaZuIXcfacdCR8+227sPK/FKKNpaogbqJkj4gbfPE1DMK41IyuO6kMPtGKXB6+W06cs1MfqrZz7kHmPxOJszw2k51MgDfprK1P86kN+/AItYWMnOM+XAqeYz0gVDq8FlUmNaOBqMEgkNNpuMaxwAeHAp4w4RI89Bt+cHt0f5bH2g9DgqOPCJsdsTKN1Y2oVpUZqSOX07KSLMCLjexkGfjgkKrxDLwYFen9htvH6LfuOM3j3CvIc6fzb3U9oN0Pw6dx88Z3D861GotRNxuOhHVT7H+R6Y575XZnuVqEMVSzQ33XwU69DyiysR+yAxN9+nxxCEEBdULY+k3J3J9+2CrxXkPyiiM3lux1rF467fWHUDcYHaCyAZABI1BTpLLIOmSCJBv1vimrHzzjldmR0aJJks4BvMEgrqiYgjSDabjYb41uDVCSqDVp0kIeoLCQoABuw1XEm5NgDGfkKcOuskU5UOB6iogsBcdh1sRPQYc1dWEhyPf0sYAVVGkQIUN/mAuBdCOr+Fc8iU6a+fVqlwOSoyNoawKq8AlZ1blo8thuIOzwp6NRTmMuig1STr0gFykoGJFyIWx7H3xynw5kDmKuZDF2fRI8pxTrMPNR9CCoPVCkX21Rg44Lx6rUoo+VpZfyEdKPlNVdayAQqhiyhQ115RqmbE46ITuiAN8b1Myavl1HRvLGrTSQrTUkiZLKNjaQW2vBJGMQ5UaGLqQxlk1MANMFjGxMwYMXIAHbHT/GFHLaaS5lzRmTCspZlUS68wMj0yY307m45znwGYoCNERUKekXpzsvp9IAAjVfexzqKzKMSvT6gekEsQOaJHvYSY6eq+4x7lRoqKzyVYKxBJGpREMNpMqSsixiZgzpZGsaTaCHmqPLOhidYcroAKsJvNjfUonqManEqxzNVFAekupVp01csiKAdR0QI5BcrYibtvhLYZ5keD8RrU0ellkanpVVY06BJCDRJNTmPp+HaBGFjepZtqAFFczTdafKGNfMKYGy6aUoNPpgH6vQ2Cxab8wuzsxGInTExGPMbgY/E8jVMtRqAHSw0Os0zYwZUhlMxeTabTcck4TRq5Z1iSoik1InmYipqp0lYAq06QSVtAIJtB6r4ir1T9HSVkHWvr8sIdDEESrBwLSIIllsYYqA8fGaoKK2apvUDQ1VkqJD6Vp0xVWBy8jsvl6QD5xYm1on1JD7hlc1Kauw0sZleqnUeU+4ECesT1xcGMDwzxta7+XTVEpqH0gWZtLgagCZVZ1WIJaQTp2O3nZCkA6WizEErII9R/vr2xopXQrErDAb4p8RKq90+qvWoR1/YH9e2MzM8TailQ1arNTLQFmdXZQSASJntYCRAwFZ/OtWcvU3Ow6AdhjGpVsrHdg8I6zzPur3G5vNNUcu5kn7B2A7DDKaFiFUEkmABuScR4KOH5ZMpSNat+cIsvUTso/WMXPQT7zzxi5M9mvWjh4fhGpwThq5deYr5jbmR/lX2+/7MaqrA6n3xy7P51qzl3uT06AdFHtiFHK+klfhb7sdShZHztSpKcs0tzqmYoh1ZG9LAqRtYiDgbyXDB5tSjTYUxTCfUpvVqalkuxdTyg2gCPhgVXidZdq1Uf9bR9kxiPOcRqVY8xtcbFlUn4TEx7Th2ILnG8suguAgK1XpMUEU3KgEOq7KbwQLTEYrZTjmYpeiq0dmOpfsaY+WDvwrULZWmSFE6xCqFWBUYbAR0w7OeHctU3pKp7pyH/wCNj8wcFxgpV8Y1HpPTenTOpWWRIHMCJIMyb9xjR8P+K6YppTrkqygKHiVIFhMXBiOkWmRhmd8DDelV+Tj+Jf8AtxUoeHdLpRKJUrMjVGZ3qCkqh9IChNJZj7m2DQA3pVFZQyMGU7FSCD8CLYfjnmby9XKsxolqbqU1IjF6bB5CumoSwkFSrAkEiCZt0DL6tK6416RqjbVAmPaZxNgIeIZJa1Mo+x69QehHuMc2z2Uak7I4gqfkR0I9jjqeMXxLwfz01KPpE9P6w6ofw9/icZVIXR6OAxXClll3X7Ap4d4t5Dw16b+odumsD7+4+Aw7xPwfyG8yl+aczAPKC1/hBmRjJjBH4c4grocrXujWSf8AR+I97dsZQl4WdnaOEzLiw35/IJBiRaBc/De+1un7x7YsoWAhVmDO1hbYTvi3xHhjZdmpuSQWlN4awhiB1GxP88VlzJEjoLSQSJ977WwSWtjwmbvAl1PQIGh8uyurGwChwXVjAlWuBJAE9NROCx8xRqiq9JYrMiuaUMTNiQFUjmJ5tQE6jvIGAHhuZMsEVJYBQ0wE1MF8y20Fxeet5xo5qvVauFyoVahHljQwMhalRhVNQwQSGHYyAN7C4SshGlxTU1ZWrUyyrSOtWBIDAEyCrDRpJEmFJIuDIIEs/mmqPr0hAxgblQBHIG3ZpYkkzM9MaChRTFF7gMWZ1HP3ZiG/ONOpVA5rETG8dbLUqZZDVDyE1DSqUtcPNM19RgXMEEari24NWBjZhNS6SSQD9W6ammfYmLA7WMYs8IqstQFGZWWY0oaltPNyD1Wne3wicXOI5ExVqCnpSmxDNTINASqhFkQSZN2m9zvvnUUqsUNP1PGlQwDkmoUlATcalMnpB6AnDsxh7kuJFqak1uHzA/PZzNJVtbnQABT7doudz5jntXNsCQO/s3y1Cxx7h5mLU+stOGGnj0PheZjcsxuO1cssflJpgidLuoISbatTKVT4nHIOK576PQ+YXMUUrkIQai0oZHNxBqNJDgAa0IF+sdO8V+I6FIPQroxLCy/poYDNSI+uNXpOlpFrQccpzQydClNI6yW0VKevpTZmWuj6WbS40nSTaSDMYibM2HvhEZZWU5WhrUAasxpqFi+gatDuukKPSeYsSDa0lnGvEeukWqJ5SgkG8u1/zY+MXuZjpeMfw7xKpl8kKZZqdFdROpdNbmJlQQdjO2kNM37CXF+JtXeTZRZV6AfzwpTyo7MLhXWl5cxvEs559TW4sPSoNlHb4mN/6YqvhmrBB4d4SCPPrQKa3AOxj6x/VH7/AIb86Tkz3Jyp4enfZLZE/AuGrST8or2gSoPTsxH6R6D8dsLjPEzXcsbKLKvYe/ueuJPEHGzmHhZFNTyjuf0j79uw+eMgtjshBRR87WrSqyzSETjycNLYWq23z69Lfu/fijITHDDj1jhhwAdO8LpGUoj9Un7WJ/HGnOKXAFjLUP8A0qZ+1AfxxfxmxjcU+IcNWrpJLI6zpdG0us7gHYg9QQRi1SfUARMETcEH5g3B9jh2AChw/hi0i7Bneo8anqNLGNlsAAonYDF6MexhYAFjzHuPDgAEPF/B4Jr0xY/nAOh/T+B6+9+pwK46u6ggggEEEEHYg9DjnfiHhJy9SBPltdD96n3H7xHvjmqwtqj3ezsXnXClutvsbGVqrnqBp1CBWpwQx6xs34H7eowIOrLUdGUysgg99/s3/difK5lqbq6GGUyO3wPcHbBFxzJrnKIzFAfSqIdbSY+qfcTIPUHBF5lbmcfaGE4Us8e6/ZgitMk6VMLOqBchgp+e041eFZ4rVgppncA3BEamRvqywJHQSNwIMfC4DKWcU3WSfURpWmzFlNM6tQ03UQSJhlMYM/EjZSvTQ5ZilembFjq/OADy6pQswD7q5Gg3GoA4pRbVzzQZq1SKjFnlNR9SxqkTzLTaATMxq74qjitRTUKOwD0yjKtQ6BLXCgAQujliDudpjFnI1Smp6jGmSlYAadQY+Wfo2iRpMCSLR1AOoVzlhVNSsiyPWyBUVUp6Vl9C1AxA1ACAqnuJ0iUnuDKeRzlSoi5UPCO+0uVtBuikho0AiF1TYHpjR4RmQjslJnqBFZlYFpIKAkKtNgwPLsrCYE2nGH5pNRn1ENqLB7qbt6uUEDe943vjbyOWWhWooKkCzFwjgAMUZHptA1gbgEwSu3fQaMHjVN1r1FedYMNqYMQwABE9QDIHWAJvhYMeJcBL1ajDP5C7EzVcGo1/W3l0mWW9UAmJvfCwnLUDsviPirZei1RULAbmVCrJAEywJuRAUGTa0zjn2V8cZuppFQCmPMHMBcLzFmUWLKqGI32IMwMdMzs+W0djeQIn6xLSABvsdtjtjkvFsgUzVassVKatLHzg5KEAVASVLsCjwIEAuAZAxvK9yeZf41wicuMwWeo61WNevUglU1ACnSWpCs45QbW0VLelSPcG4UjzmK2sUxcFzBYXlnAmdVuvU7yMW6GTes/mZoL5aqSFYkwWUEuecoJ9cDq19oOP4g415x0Jakuw/SP6R/AfPfbNpLU3oUHVlZbHvGeMGu0Dlpr6V/Fvf7vtJzScQzjU4Dwpsw3amDzN/Cv633TjFpyZ9BGVOjT6JFrw7wbzjre1JT/mPYe3c/L4R+J+O+afKpH6JdyNmI2j9UdO+/bE/ijjahfyahAReVyNrfUHt3PXbvIqDjqpwUUeDicTKvO725ImXDCcJW3+H4jDC2LOcckGx67Hp8/b+748GGE48nAA4nDCcInEVVrH4HAM7Hw1NNGkvamg+xAMWMNRYAHYY9nGYxlJwwBUgg9RtYx9+HY8Ax7gAWFjwY9wCPMLCwsACxU4nkFrUzTfrseoI2Yf33xbwsIcZOLutzlWdyrUnZHEMpj2PYj2O+LXA+KnL1NW6GA69x3HuOnzHXBf4n4P56akH0qC36w6p+I9/jjn5xyTi4S0PpcPWhiqVpfZo6CcpSgGlRep5z6ppqagMoIBpj6oILBr6dTGJAx5x7h65Fg5d6dU0qnkOaVMkPeZcTFmWFU2JJIIIGMLwjxny28p2hCeRpIKtPQ9ATeehv1xvZzhlbNuaeaqoaay3nMPpQl9TcoERZSSdM6LEm2ytJZlueDisO6M8r25EmUz1Ctl61V0y1Nx5hSnoJqCqWBI53HmFwTKqFkHTOBLi3iBjl6iLVYpUaBSAYIiqZJBmGDQDojl1E2ONtOGihUrUKoYCk4q+cArZk6WBSswJYLSAUksIHMSzCcW/BPhk8QXM5qpToyWWnTDJpozKmrV0AEHl2CwJZxy7ildnOBlal5K0KsVmBUFao1Ghqv9HTeACFOudLEGQOjT5m8y1VVVVprCqxK6DUYydTtUgXJI5BYQBuDBbn6wzVLNZem9SmfORmWqHcgLq1aFksumHLEBuVVB31YFOIcPdUp5miT5Xl0tTBYKVGQa6ZIAvr1bRYiJwNAMzZNF2pCsBoJFmkfaaf8Afc74WKlDL1HUMEQ9JKmbW/DHuIsI+mC+Oa59KVV9KUUp+XUZg9Pkh9QDOIUNJCaZnYkGQFgt8T1gKaixYnlUsdO0FmUWqAT6W5ZIm8Y5p4sz/loKKGCwBbfUQSRG0Da9/aIx1TdiqVN1JqKKHiPjQf6Gjaku5GzEdv1R+/ftjBBwyceE45HK7PoKVKNOOVDy2CvxDxdctTGVy5hgIZhuve/6Z3J6T32B6+c0tpIjoZ3+OCzhXEMoU05migYb1FSdXu2i+o9d53ttjSH07nFi71o/49bboGAcezgzGW4Y5sQPnWX/AFWn2x4eCZBvTX0/+6n8YxtnR57pVFvF+gG6+nv93/nDmA6T8/5jf7Bg0XwrRPorg/EI/wBxGIqvghj6aw//AJkD/WcO5m1bcDTjycFNXwPX+rUpH4lwf9JxVqeDM0NhTb4P/wBwGC4geY4aFkgdzH242avhbNj/AIJ+T0z9zYgHAc0pH0FSxmQpO3uP54LjOssbnHmAhPEldQabEawYl1+lHtEiTGx0E9hU3xJlPEeYTldfMa1nV1cSTc6KIJX401H652EDDLCwH5XxRVBl9NRSCYUKpAtdSHYEX917uNi//e1/M0+WkROiT5kTvJIba/5rT+vHNgsAW4WBg+LS0GlSBTrqaSfZTRWos+2onuBviWv4sSB5dJ3JEkExAkbeWHLb7qCv6wwWEEWPMYT+KaWmQtQt+jAAmY/OE+Wb9AxPtiVPEtApqJYH9CJa28ESkfraoHUg2wAbE4WMrLeI8u6hi+idlaCx9k0FhUPshbGjlq4dQ4mGEiRB+Y74AH4DfGHBtJNemOUnnHYn63wJ3979TgzjEdWmGBVgCpBBB2IPTEyjmVjfD15UZqS/s5McdC8DeICYDQ1SmCCG+vTMAg/uB+Cm+AzjXDvIrMkyN1J30nafcQR8sV8rWam6uhhlMg/z9umOeP0M9rERWJp6fdHQP8VuJUQhakRrqIAhCjWNUrUQtHKq0+UrOomrT+qgBE8h4krUckaVB2WmzrfmR9Y1HUmlyANWgmBBKwZuTscRoLnKKZimiNUpzNNxqSdMFWGxIsVJ7DApUYuGCxppQNKqAAWqGyKWJZmJHdoHZbbTlpdHgSTi7M9rcfrflD5hmHmtuQFjaAdOnSbWE9PsxmrrqEKIGogaZ0qTJiSSFG5uf0j748rZdlgwwB31IViQCIk3BBkexnYjEZrCP6ffibEstDhNV+YI7T10OZ73AM3wsKnmCRJrlT20ueveb9/nhYrUNTsPEqjmu4qGSiosxpBnUdYXU0Ttv9XYYA/G1Aisr9GSPmpMj7CMdJ8Y5UiolWkpdtJFSmoJbQpJFQAdiSPeRgcrtQrppYqynpMMPcdQffG1SNy8PV4U1I5scexgsqeDgT9HWt2KyftBH3YibwbUG1RD8Qw/A45uHI9lYyi/F7MFamSUvrMmwnsT0n5DEpxujw1WaYNMwY9R6D3XEdTwtmeiqfg6/iRgabCnVoRvZpXMgdMSA4ungOZ/5Lfah+5sRvwuuu9Gp8kY/cMZ2fQ7lWpPaS9UV5x4rkbW+Fvuw98u43Rx8VI+8Yrs47jCZpG0tiyufqjarUHwqOPuOLC8dzA/4z/MyPsOM2cLCzMbpQe8V6GsviXND/jE+xWmf4cTL4uzI6ofig/CMYROG4M8upH6Wi/AvQIE8XVtWopRLRAOgho7Tq2xJX8V+ZHm5ajU0mRqvB7jUDGBvHmDiS6kvA4d+FBXmPFy1F01csGXf85sRsRySD7jHqeJcto8v8lhN9I0kTMz05pvO83wKYWHxp9SH2bh34fd/IU5fjWRUEHLVGkQTUC1WI7Fqjkxc2mMKnn+HyS6VWB+rVGtB/06jJ92kjvgWwwnD40iH2XQfX1Cxa/D/M8zXUFo06Wjf9IL5kfq6o6RFsOqvkGcEV3Veq+W5uOzshYfbb6unAhqw9Dg48iH2TR6y9V8BfXoZNiPLzOgfWDeY8i/VyCd9n1L+rvO7k+JZamiotZIG0sJ3n2745yMPUYrjszfZVP+T9jplPilBjArUie2tZ+/ErZlACS6ADqWEfbOOZadsQKuKVbyMZ9mRW0i54w44j5jkEqFCg7TBJke0k4rLcSMR5jLqw5gDF/33xKRiZNPU3pQlBuN9ORocC4maFTVujWde47j3HT5jrjX4zQSjWo5pEDU5l2UsG0vIJRkgzDMdxbAwmDHwkwq0KlJxKqbA9mBsPmCfniqb5HLjqSazoyuP56hm6iU6S0adIUzTV+YcwcDXUYrOiLqsSIAOm4wLLUamFgASAyE6jYmRUF41CCIgdZE4k4zw40azUjdQ1vcGCCfkcepltDIY9UMouAeaIuIjr2jr0w3LqeWWsv4XzddRVWkrB7y1SjTJ78juCLz0Ei4scLB7w3xOKdNUTh7ZgAfnihTXJJJCqpAEkgR0AsNgsVdBYM/E+eTIgOoolyILVGY1iGqLdtKE6CxCzsNQgWCkN4jwyvxCmHen+T1XkA+X5Zb6VmkhjLvoVJaYANQEAxjovijPU6NF2YJrIsGCkHQZDMCy6lUnVEzvAJseb8a8a5ptNSBTRlZDEGjr0lqVQF1BhrkqY2WxiG3b6kvcFuMeDjloZc2jK1PWNdM0qlxIEOdJMG8NIIIIEHDsp4S4jUvQb6KARWcmlTggGep+ycb5zSZgUq9epSrBBU106al33adTrUVlLo/pYMJB+swmPxtxrLVfL01mnQAFdHKEJUa9ZHgJcFdShtQLKUEArLSHdgpmeGZ+ii1BVlXcqpSs41EFhIBgaTpYg+xmDbFT/eDPJI8xyYJmVawiWuPSJ3NsEGUz6plalUsKzCqBcO6DVSdGraXTmYmsoioEuoWSIxncIapUmlQ8ykg9eh2NVlCO30l0DCS7DlUaTUmdGkz9h5mR5bxdm1H0hLXi60/4FGLqeNqv6A+an8DgfrUz5S1NRPNAHtEgnsTcj2HWQQ9MySEEc67GxkROnba8iZMGJgRicwXCVfGtQb0x0+qw326+x+zDh49SYams9i0H7CuMgcSanVLoWUiGB16uYX1bBeUkgW7kG4ODrJeLxm2emUIVizFajM4KeZLU1lILFFrASBGlVGozFRaYA1X8Y5Yjmy6N7Qh+9ceUvEXD23yoX4JT/AjGR4mytPzX8mDTLEgnQTcyVGmxUG0+298ZiZbUoC09THoFk9TKgXNunx9sS2i1Uktm/UK6vE+GGJpOPhqH7kfDTW4UetRflWP4HAnlsgasAKASYF7k2GlVFyeYfYe2H18itMsrrcHqSDGkEfM/wBMT9PQ0WJqrab9WFDUeGEwMxUU9r/xU8OfhWQ//LI/aKD71GB/KcJR1aFMqVm56hrAfLFrLeE2frp+3CtC17Gqxlf+TNf/AGDlT6c6nzKH+IYS+F6Z9OcpH/pH4VMZOe8IVUWVqT7EH8DgfzmWei4pkkHSCe1+2BQg9C1jsQvF7L4DgeDyfTmKZ/6T/wBxxFU8F1ulSkf8w/hOAekt9+m8Cdvh3xItJ7nVEdYvPQYOFAa7SxH8vZBcfBmY/Spf5m/7MIeEswP+Wf8Ar/mMCozNU7VGj4kfcfvOJ6GfzBFq1S9hzNf5hsLhQK/c6/VegSf7r5kfVU/B1/E4evhzMj/h/wDzT/uxgf7QzKMV/KKhjqWPeJPOY+3DU49mxtWYm9tRJt+0fuwuFEP3Ot5ej+QiPAcxH5o/5k7/ALWKx4HmAT9C+/YfgcZY8T5safpTedx2w5PEub3FaZgXVY67HTttc98PhxQn2jUe6Xv8mg3B8x/yan+U/gMQ08lVIBFKofgjHb5Yrf7x5xSVZxIMXC/uIWItuMPyniHNU/SykEz3/C2BwQv18uaRapZCsTApVf8AIw+8YNfDnDDQpnV62Mn2tYe/9cCGS8XZo2+igbltUQB13J+/BgmVqVTTR87QRWU+aadOsrpyFhHmqJQgeo6L2GKjFIxrYqVVZeQPcV4a+azbmkhdFVgWsF+iVddyQCFLrIF426YzuO8BanoprqZ9dRWoRzq0ISqKG+kJkiVUA6fs6N/hjwCrQq1kqU2poV3sQwuGS91uVYDcaCDOJv8AFOpSSkKb0iNZYitq0wwUvvpblLwdMgyZHfFKN9TlscjDUxY/krHu/wCVB735hTGmfhPxO+FiEZGobinUIOxCtB9xfbHuJsuhJ1P/ABA4HUp0ars9GmjlS+nLlSAGGzpMyTs2mTAm5J5jw2rTaoXqSaRvUKIFbTKapVHCgBpKzuwUXmB2PxAmWOVq5uq6ZkU2Rgs6CSpDhNTa2YHaP0T3vjneUzKcTzNEPRVfL+kraPJUt5dEwtNQisRyQZYjT2gY1ktR2JOJ+IaD0spl6NBlpKSaiVkSTDELUlCLxrLEQDYEtGKvinK5kKSalGorqajMvk210zThHpW0mmuwCgzUaPVFTOM1LNUXKeW3ls0OSFRmRgJlGUwSj+ll+kUGMQeIeI1a/lNUZCAhQfRqshapYlqfoktzRAA07CYwnLTULFM8SfytClglQajTOpllRGsFgLykgywm1tOnFejxAaqg0qVqSCIIA1EE6FnlPKNoPSYsaz5UiNxqWYiAQdiO62+Er8sRLTBIWZPef3YhjL1erqA1OSRCBeoWxjXvaAADYdNow1hA7G53F5xDrvyx8bg+/QYfykmT07df7+/EMC9la9RWR0YEzYC7KVvHcTJIE80GNrPXiAYlKrWZ9ZIXmLXJLMF1ajMSQY+GI8uVEmLkGGlgwboZ7SARteO2FUGuGaTFgdUbkk3Y2MnoB8MO6AjNV3JvLQpaQDABiSdoveN4JOxOLmU+heQrMxUFObSdWsgMumWswgQel+oxUoZjy+8NIZdRIZZ+sAbkRIn9U4lR1Ac0gUlpW3NA1dAbAqTNyLAGZnBoAQ+FnyyljUcrVVNSsGjTU1ESA4idJUC9mE73xh8Xrq5YwNRJYmQZZuaT8J+Rn44qUssdOo0308vq1BSH1Q0iLQB16j9IYWUy4NKu0CU8uDqAI1ORZd27E9JFr4HroFja8FU9Qq/FP48HGVogYD/AC2qza6dfZsGiNfA9jRElenKkRjmPj6lGbAH/ACaf7i4/hx0uvUsI99sc8/xGX6akf/0r+6rVnEp/WU19IKpWO4sZ3/v+7Y91b3nuY/vv8cOoCT7dj3HYYc4tJNxaPn0xpfUyE1Sx1fMW9jb+eJGUQJIB6AGQNrYqM41dIiNrbf1xOtaWA0yNgpabbAE7n8Yw7AWUZeYMIaP3GDKn4r/XFetTUQwk/KL/AC2+3FzN6SimoCrnlpgJCNp0y7OWktdgTBmB2tXL2AvYztheYxyUTUX9YEETGkXNobebAD2Ig9PaCF6buSCEMsA3NNvnBYxq6EjuME9OmP8AZ/meQ6DW2msruQXUqQClljSWQEXXQxvNsV8q4IqjmgOH6wEFydQ0kBSJW50hpEGBN9bMRK2dWrVoM6iQFQwECkBjpOlSwVihUEXIbVImThuYypOry1LaASxUalVQZmVkFQBdtt+04OfAvh7L1clmnq0yrs4COQ2hAAG5WhmChhcwbBZJwFZzhzJUq0ajrTKswIDchYMAEsYIG4LHp3wpLXMATf4ceHC9fz61LWlJEqrTkB21FtDqCQCkqZJMbb9OlZzw951JT5lRHKsFDl3R0ZgwSvyKVgswABDLqYAkWxzqr4nqUjRp0fLovl6ejWhhSV3SoplXjngAwWqFgeYx0zJ+KG/I0r1KbDXoVGBB1MwjXAB0gnmAI2IsDYXTswRiZTx6ctU8jNUzrQGWA520rN5Zhq3+tpgySuxzP8V+KUqtKh9GVdnLU6lRWC6BAMqRr0nlJGki4iZwOeI/ENGpqajSehW85281WgVAwJ51sdUk3vp1EW1AYGK55Kbl3kvBc/V0gQqDVLRYkxAhQDvis3ILlpa9B+atmawczISiCkAwuk+YltIH1RhYHM/xJTUY0wVUmwLAkd/TAiZsBYYWDLPr7hZmvmnOgCTEzHSY3wU/4RZhxXVAzBWc6lBOlvo29Q2Ow37DCwsZ0txw3Hf4zUh/tFbDmoJNt7sL97AfYMc+1lpLEkkgkm5JJEknrOFhYrmSjU4rapVAsAywBsLU9sYtY3+zCwsKO7GW8119m/HD6DENa1unwx7hYhd0SLR9Z/Yn5zv8cR0UGpbD+2GFhYSG9yKoOYfsn/ScR6zO59X4x92FhYoAxpUFK8VlVPlCstOQOQK3KqfogdANsB1Ueo9dS4WFi58ge4YeAR+d/aX7jguHqx5hYmWxpEVcWX54Af8AEU89D/0j/wDY2FhYyj/sKl3AUXr8fwx5mtvs+849wsdHMxK9Tcfs/hiQi/z/AAwsLFMGW2qEhwSSBQUgTafyhLj35m/zHviX+n+oYWFiXsMsZKqwpOASA0AgEwQEqkAjqJAPyGI6J106zPzNqp3a55g+q57wJ7xhYWI6i5BRxXMuuTyBV2B/J1EgkGFc6RbtqaO2o98ZPDLte/JVN7/8GoZ+3CwsZy7/APaDmQ8KEq03sd/2l/mftx3vwig/I8tYWy0i2xPUdj749wsa0d2JbnFvFQ9B6nLST1JOdqiT74Fc2xgXNkgew1sYHtJJ+ZwsLGniDmbOS4jWSmqpVqKoFgrsAPgAcLCwsZ3E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700" name="Picture 4" descr="http://www.ridelust.com/wp-content/uploads/800px-Car_off_cliff_sign.JPG"/>
          <p:cNvPicPr>
            <a:picLocks noChangeAspect="1" noChangeArrowheads="1"/>
          </p:cNvPicPr>
          <p:nvPr/>
        </p:nvPicPr>
        <p:blipFill>
          <a:blip r:embed="rId3" cstate="print"/>
          <a:srcRect/>
          <a:stretch>
            <a:fillRect/>
          </a:stretch>
        </p:blipFill>
        <p:spPr bwMode="auto">
          <a:xfrm>
            <a:off x="1657350" y="3314699"/>
            <a:ext cx="3905250" cy="293370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Communicate results to key personnel</a:t>
            </a:r>
            <a:endParaRPr lang="en-US" dirty="0"/>
          </a:p>
        </p:txBody>
      </p:sp>
      <p:sp>
        <p:nvSpPr>
          <p:cNvPr id="3" name="Content Placeholder 2"/>
          <p:cNvSpPr>
            <a:spLocks noGrp="1"/>
          </p:cNvSpPr>
          <p:nvPr>
            <p:ph idx="1"/>
          </p:nvPr>
        </p:nvSpPr>
        <p:spPr/>
        <p:txBody>
          <a:bodyPr/>
          <a:lstStyle/>
          <a:p>
            <a:r>
              <a:rPr lang="en-US" dirty="0" smtClean="0"/>
              <a:t>Communicate results to decision makers to support risk responses.</a:t>
            </a:r>
          </a:p>
        </p:txBody>
      </p:sp>
      <p:pic>
        <p:nvPicPr>
          <p:cNvPr id="27650" name="Picture 2" descr="C:\Users\conrad.reynolds\AppData\Local\Microsoft\Windows\Temporary Internet Files\Content.IE5\EU948WDX\MC900233413[1].wmf"/>
          <p:cNvPicPr>
            <a:picLocks noChangeAspect="1" noChangeArrowheads="1"/>
          </p:cNvPicPr>
          <p:nvPr/>
        </p:nvPicPr>
        <p:blipFill>
          <a:blip r:embed="rId3" cstate="print"/>
          <a:srcRect/>
          <a:stretch>
            <a:fillRect/>
          </a:stretch>
        </p:blipFill>
        <p:spPr bwMode="auto">
          <a:xfrm>
            <a:off x="1752600" y="4191000"/>
            <a:ext cx="2302598" cy="244594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Maintain assessment over time</a:t>
            </a:r>
            <a:endParaRPr lang="en-US" dirty="0"/>
          </a:p>
        </p:txBody>
      </p:sp>
      <p:sp>
        <p:nvSpPr>
          <p:cNvPr id="3" name="Content Placeholder 2"/>
          <p:cNvSpPr>
            <a:spLocks noGrp="1"/>
          </p:cNvSpPr>
          <p:nvPr>
            <p:ph idx="1"/>
          </p:nvPr>
        </p:nvSpPr>
        <p:spPr/>
        <p:txBody>
          <a:bodyPr/>
          <a:lstStyle/>
          <a:p>
            <a:r>
              <a:rPr lang="en-US" dirty="0" smtClean="0"/>
              <a:t>Ongoing monitoring of risk factors that contribute to changes in risk </a:t>
            </a:r>
          </a:p>
          <a:p>
            <a:r>
              <a:rPr lang="en-US" dirty="0" smtClean="0"/>
              <a:t>Update existing assessment using the results from monitoring of risk factors</a:t>
            </a:r>
            <a:endParaRPr lang="en-US" dirty="0"/>
          </a:p>
        </p:txBody>
      </p:sp>
      <p:pic>
        <p:nvPicPr>
          <p:cNvPr id="25608" name="Picture 8" descr="http://farm4.static.flickr.com/3608/3450663121_eb8542888e.jpg"/>
          <p:cNvPicPr>
            <a:picLocks noChangeAspect="1" noChangeArrowheads="1"/>
          </p:cNvPicPr>
          <p:nvPr/>
        </p:nvPicPr>
        <p:blipFill>
          <a:blip r:embed="rId3" cstate="print"/>
          <a:srcRect/>
          <a:stretch>
            <a:fillRect/>
          </a:stretch>
        </p:blipFill>
        <p:spPr bwMode="auto">
          <a:xfrm>
            <a:off x="4552950" y="4410075"/>
            <a:ext cx="3905250" cy="19907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Respond </a:t>
            </a:r>
            <a:r>
              <a:rPr lang="en-US" baseline="0" dirty="0" smtClean="0"/>
              <a:t>to risk</a:t>
            </a:r>
            <a:endParaRPr lang="en-US" dirty="0"/>
          </a:p>
        </p:txBody>
      </p:sp>
      <p:sp>
        <p:nvSpPr>
          <p:cNvPr id="3" name="Content Placeholder 2"/>
          <p:cNvSpPr>
            <a:spLocks noGrp="1"/>
          </p:cNvSpPr>
          <p:nvPr>
            <p:ph idx="1"/>
          </p:nvPr>
        </p:nvSpPr>
        <p:spPr/>
        <p:txBody>
          <a:bodyPr/>
          <a:lstStyle/>
          <a:p>
            <a:pPr lvl="0"/>
            <a:r>
              <a:rPr lang="en-US" dirty="0" smtClean="0"/>
              <a:t>What are we going to do with this information?</a:t>
            </a:r>
            <a:endParaRPr lang="en-US" dirty="0"/>
          </a:p>
        </p:txBody>
      </p:sp>
      <p:pic>
        <p:nvPicPr>
          <p:cNvPr id="8194" name="Picture 2" descr="http://pad3.whstatic.com/images/thumb/4/46/Use-a-Hammer-Safely-Step-6.jpg/550px-Use-a-Hammer-Safely-Step-6.jpg"/>
          <p:cNvPicPr>
            <a:picLocks noChangeAspect="1" noChangeArrowheads="1"/>
          </p:cNvPicPr>
          <p:nvPr/>
        </p:nvPicPr>
        <p:blipFill>
          <a:blip r:embed="rId3" cstate="print"/>
          <a:srcRect/>
          <a:stretch>
            <a:fillRect/>
          </a:stretch>
        </p:blipFill>
        <p:spPr bwMode="auto">
          <a:xfrm>
            <a:off x="1733550" y="3305175"/>
            <a:ext cx="3905250" cy="30194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Identify alternative courses of action</a:t>
            </a:r>
            <a:endParaRPr lang="en-US" dirty="0"/>
          </a:p>
        </p:txBody>
      </p:sp>
      <p:graphicFrame>
        <p:nvGraphicFramePr>
          <p:cNvPr id="4" name="Content Placeholder 3"/>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524000" y="2438400"/>
            <a:ext cx="1219200" cy="954107"/>
          </a:xfrm>
          <a:prstGeom prst="rect">
            <a:avLst/>
          </a:prstGeom>
          <a:noFill/>
        </p:spPr>
        <p:txBody>
          <a:bodyPr wrap="square" rtlCol="0">
            <a:spAutoFit/>
          </a:bodyPr>
          <a:lstStyle/>
          <a:p>
            <a:pPr algn="ctr"/>
            <a:r>
              <a:rPr lang="en-US" sz="2800" dirty="0" smtClean="0"/>
              <a:t>Bring it on!</a:t>
            </a:r>
            <a:endParaRPr lang="en-US" sz="2800" dirty="0"/>
          </a:p>
        </p:txBody>
      </p:sp>
      <p:sp>
        <p:nvSpPr>
          <p:cNvPr id="7" name="TextBox 6"/>
          <p:cNvSpPr txBox="1"/>
          <p:nvPr/>
        </p:nvSpPr>
        <p:spPr>
          <a:xfrm>
            <a:off x="7391400" y="2438400"/>
            <a:ext cx="1219200" cy="954107"/>
          </a:xfrm>
          <a:prstGeom prst="rect">
            <a:avLst/>
          </a:prstGeom>
          <a:noFill/>
        </p:spPr>
        <p:txBody>
          <a:bodyPr wrap="square" rtlCol="0">
            <a:spAutoFit/>
          </a:bodyPr>
          <a:lstStyle/>
          <a:p>
            <a:pPr algn="ctr"/>
            <a:r>
              <a:rPr lang="en-US" sz="2800" dirty="0" smtClean="0"/>
              <a:t>Just say no</a:t>
            </a:r>
            <a:endParaRPr lang="en-US" sz="2800" dirty="0"/>
          </a:p>
        </p:txBody>
      </p:sp>
      <p:sp>
        <p:nvSpPr>
          <p:cNvPr id="8" name="TextBox 7"/>
          <p:cNvSpPr txBox="1"/>
          <p:nvPr/>
        </p:nvSpPr>
        <p:spPr>
          <a:xfrm>
            <a:off x="5410200" y="2438400"/>
            <a:ext cx="1219200" cy="954107"/>
          </a:xfrm>
          <a:prstGeom prst="rect">
            <a:avLst/>
          </a:prstGeom>
          <a:noFill/>
        </p:spPr>
        <p:txBody>
          <a:bodyPr wrap="square" rtlCol="0">
            <a:spAutoFit/>
          </a:bodyPr>
          <a:lstStyle/>
          <a:p>
            <a:pPr algn="ctr"/>
            <a:r>
              <a:rPr lang="en-US" sz="2800" dirty="0" smtClean="0"/>
              <a:t>Not me!</a:t>
            </a:r>
            <a:endParaRPr lang="en-US" sz="2800" dirty="0"/>
          </a:p>
        </p:txBody>
      </p:sp>
      <p:sp>
        <p:nvSpPr>
          <p:cNvPr id="9" name="TextBox 8"/>
          <p:cNvSpPr txBox="1"/>
          <p:nvPr/>
        </p:nvSpPr>
        <p:spPr>
          <a:xfrm>
            <a:off x="3429000" y="2438400"/>
            <a:ext cx="1295400" cy="954107"/>
          </a:xfrm>
          <a:prstGeom prst="rect">
            <a:avLst/>
          </a:prstGeom>
          <a:noFill/>
        </p:spPr>
        <p:txBody>
          <a:bodyPr wrap="square" rtlCol="0">
            <a:spAutoFit/>
          </a:bodyPr>
          <a:lstStyle/>
          <a:p>
            <a:pPr algn="ctr"/>
            <a:r>
              <a:rPr lang="en-US" sz="2800" dirty="0" smtClean="0"/>
              <a:t>Shields up!</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a:t>
            </a:r>
            <a:r>
              <a:rPr lang="en-US" baseline="0" dirty="0" smtClean="0"/>
              <a:t> </a:t>
            </a:r>
            <a:r>
              <a:rPr lang="en-US" baseline="0" dirty="0" smtClean="0"/>
              <a:t>risk</a:t>
            </a:r>
            <a:endParaRPr lang="en-US" dirty="0"/>
          </a:p>
        </p:txBody>
      </p:sp>
      <p:graphicFrame>
        <p:nvGraphicFramePr>
          <p:cNvPr id="8" name="Content Placeholder 7"/>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2286000"/>
            <a:ext cx="1143000" cy="1143000"/>
          </a:xfrm>
          <a:prstGeom prst="rect">
            <a:avLst/>
          </a:prstGeom>
          <a:noFill/>
        </p:spPr>
      </p:pic>
      <p:pic>
        <p:nvPicPr>
          <p:cNvPr id="9" name="Picture 3" descr="C:\Users\conrad.reynolds\AppData\Local\Microsoft\Windows\Temporary Internet Files\Content.IE5\EU948WDX\MC900432526[1].png"/>
          <p:cNvPicPr>
            <a:picLocks noChangeAspect="1" noChangeArrowheads="1"/>
          </p:cNvPicPr>
          <p:nvPr/>
        </p:nvPicPr>
        <p:blipFill>
          <a:blip r:embed="rId8" cstate="print"/>
          <a:srcRect/>
          <a:stretch>
            <a:fillRect/>
          </a:stretch>
        </p:blipFill>
        <p:spPr bwMode="auto">
          <a:xfrm>
            <a:off x="2362200" y="4648200"/>
            <a:ext cx="1143000" cy="1143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Management Sign-off</a:t>
            </a:r>
            <a:endParaRPr lang="en-US" dirty="0"/>
          </a:p>
        </p:txBody>
      </p:sp>
      <p:pic>
        <p:nvPicPr>
          <p:cNvPr id="1026" name="Picture 2" descr="C:\Users\conrad.reynolds\AppData\Local\Microsoft\Windows\Temporary Internet Files\Content.IE5\Y0BDBYFA\MP900431153[1].jpg"/>
          <p:cNvPicPr>
            <a:picLocks noGrp="1" noChangeAspect="1" noChangeArrowheads="1"/>
          </p:cNvPicPr>
          <p:nvPr>
            <p:ph idx="1"/>
          </p:nvPr>
        </p:nvPicPr>
        <p:blipFill>
          <a:blip r:embed="rId3" cstate="print"/>
          <a:srcRect/>
          <a:stretch>
            <a:fillRect/>
          </a:stretch>
        </p:blipFill>
        <p:spPr bwMode="auto">
          <a:xfrm>
            <a:off x="2133600" y="2017713"/>
            <a:ext cx="4110782" cy="41148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pic>
        <p:nvPicPr>
          <p:cNvPr id="2052" name="Picture 4" descr="http://media.tumblr.com/tumblr_m3bpjx0Pcl1qzlf5p.jpg"/>
          <p:cNvPicPr>
            <a:picLocks noChangeAspect="1" noChangeArrowheads="1"/>
          </p:cNvPicPr>
          <p:nvPr/>
        </p:nvPicPr>
        <p:blipFill>
          <a:blip r:embed="rId3" cstate="print"/>
          <a:srcRect/>
          <a:stretch>
            <a:fillRect/>
          </a:stretch>
        </p:blipFill>
        <p:spPr bwMode="auto">
          <a:xfrm>
            <a:off x="2105025" y="2686050"/>
            <a:ext cx="3609975" cy="3181350"/>
          </a:xfrm>
          <a:prstGeom prst="rect">
            <a:avLst/>
          </a:prstGeom>
          <a:noFill/>
        </p:spPr>
      </p:pic>
      <p:pic>
        <p:nvPicPr>
          <p:cNvPr id="2054" name="Picture 6" descr="http://b-i.forbesimg.com/scottmendelson/files/2013/04/jurassic-park-large-picture.jpg"/>
          <p:cNvPicPr>
            <a:picLocks noChangeAspect="1" noChangeArrowheads="1"/>
          </p:cNvPicPr>
          <p:nvPr/>
        </p:nvPicPr>
        <p:blipFill>
          <a:blip r:embed="rId4" cstate="print"/>
          <a:srcRect/>
          <a:stretch>
            <a:fillRect/>
          </a:stretch>
        </p:blipFill>
        <p:spPr bwMode="auto">
          <a:xfrm>
            <a:off x="1885950" y="2905124"/>
            <a:ext cx="3905250" cy="2581276"/>
          </a:xfrm>
          <a:prstGeom prst="rect">
            <a:avLst/>
          </a:prstGeom>
          <a:noFill/>
        </p:spPr>
      </p:pic>
      <p:pic>
        <p:nvPicPr>
          <p:cNvPr id="2056" name="Picture 8" descr="http://filmmakeriq.com/wp-content/uploads/2013/05/Double-Indemnity-2.jpg"/>
          <p:cNvPicPr>
            <a:picLocks noChangeAspect="1" noChangeArrowheads="1"/>
          </p:cNvPicPr>
          <p:nvPr/>
        </p:nvPicPr>
        <p:blipFill>
          <a:blip r:embed="rId5" cstate="print"/>
          <a:srcRect/>
          <a:stretch>
            <a:fillRect/>
          </a:stretch>
        </p:blipFill>
        <p:spPr bwMode="auto">
          <a:xfrm>
            <a:off x="1905000" y="2514600"/>
            <a:ext cx="4587240" cy="3429000"/>
          </a:xfrm>
          <a:prstGeom prst="rect">
            <a:avLst/>
          </a:prstGeom>
          <a:noFill/>
        </p:spPr>
      </p:pic>
      <p:pic>
        <p:nvPicPr>
          <p:cNvPr id="4098" name="Picture 2" descr="http://media.npr.org/assets/img/2013/06/10/snowden102way_sq-e640efc5481e6a88137c4aa402822717bc5c48b2-s6-c30.jpg"/>
          <p:cNvPicPr>
            <a:picLocks noChangeAspect="1" noChangeArrowheads="1"/>
          </p:cNvPicPr>
          <p:nvPr/>
        </p:nvPicPr>
        <p:blipFill>
          <a:blip r:embed="rId6" cstate="print"/>
          <a:srcRect/>
          <a:stretch>
            <a:fillRect/>
          </a:stretch>
        </p:blipFill>
        <p:spPr bwMode="auto">
          <a:xfrm>
            <a:off x="1905001" y="2362199"/>
            <a:ext cx="3581399" cy="358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000"/>
                                        <p:tgtEl>
                                          <p:spTgt spid="2052"/>
                                        </p:tgtEl>
                                      </p:cBhvr>
                                    </p:animEffect>
                                  </p:childTnLst>
                                </p:cTn>
                              </p:par>
                            </p:childTnLst>
                          </p:cTn>
                        </p:par>
                        <p:par>
                          <p:cTn id="8" fill="hold">
                            <p:stCondLst>
                              <p:cond delay="2000"/>
                            </p:stCondLst>
                            <p:childTnLst>
                              <p:par>
                                <p:cTn id="9" presetID="10" presetClass="exit" presetSubtype="0" fill="hold" nodeType="afterEffect">
                                  <p:stCondLst>
                                    <p:cond delay="2000"/>
                                  </p:stCondLst>
                                  <p:childTnLst>
                                    <p:animEffect transition="out" filter="fade">
                                      <p:cBhvr>
                                        <p:cTn id="10" dur="2000"/>
                                        <p:tgtEl>
                                          <p:spTgt spid="2052"/>
                                        </p:tgtEl>
                                      </p:cBhvr>
                                    </p:animEffect>
                                    <p:set>
                                      <p:cBhvr>
                                        <p:cTn id="11" dur="1" fill="hold">
                                          <p:stCondLst>
                                            <p:cond delay="1999"/>
                                          </p:stCondLst>
                                        </p:cTn>
                                        <p:tgtEl>
                                          <p:spTgt spid="2052"/>
                                        </p:tgtEl>
                                        <p:attrNameLst>
                                          <p:attrName>style.visibility</p:attrName>
                                        </p:attrNameLst>
                                      </p:cBhvr>
                                      <p:to>
                                        <p:strVal val="hidden"/>
                                      </p:to>
                                    </p:set>
                                  </p:childTnLst>
                                </p:cTn>
                              </p:par>
                            </p:childTnLst>
                          </p:cTn>
                        </p:par>
                        <p:par>
                          <p:cTn id="12" fill="hold">
                            <p:stCondLst>
                              <p:cond delay="6000"/>
                            </p:stCondLst>
                            <p:childTnLst>
                              <p:par>
                                <p:cTn id="13" presetID="10" presetClass="entr" presetSubtype="0" fill="hold" nodeType="after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2000"/>
                                        <p:tgtEl>
                                          <p:spTgt spid="2054"/>
                                        </p:tgtEl>
                                      </p:cBhvr>
                                    </p:animEffect>
                                  </p:childTnLst>
                                </p:cTn>
                              </p:par>
                            </p:childTnLst>
                          </p:cTn>
                        </p:par>
                        <p:par>
                          <p:cTn id="16" fill="hold">
                            <p:stCondLst>
                              <p:cond delay="8000"/>
                            </p:stCondLst>
                            <p:childTnLst>
                              <p:par>
                                <p:cTn id="17" presetID="10" presetClass="exit" presetSubtype="0" fill="hold" nodeType="afterEffect">
                                  <p:stCondLst>
                                    <p:cond delay="2000"/>
                                  </p:stCondLst>
                                  <p:childTnLst>
                                    <p:animEffect transition="out" filter="fade">
                                      <p:cBhvr>
                                        <p:cTn id="18" dur="2000"/>
                                        <p:tgtEl>
                                          <p:spTgt spid="2054"/>
                                        </p:tgtEl>
                                      </p:cBhvr>
                                    </p:animEffect>
                                    <p:set>
                                      <p:cBhvr>
                                        <p:cTn id="19" dur="1" fill="hold">
                                          <p:stCondLst>
                                            <p:cond delay="1999"/>
                                          </p:stCondLst>
                                        </p:cTn>
                                        <p:tgtEl>
                                          <p:spTgt spid="2054"/>
                                        </p:tgtEl>
                                        <p:attrNameLst>
                                          <p:attrName>style.visibility</p:attrName>
                                        </p:attrNameLst>
                                      </p:cBhvr>
                                      <p:to>
                                        <p:strVal val="hidden"/>
                                      </p:to>
                                    </p:set>
                                  </p:childTnLst>
                                </p:cTn>
                              </p:par>
                            </p:childTnLst>
                          </p:cTn>
                        </p:par>
                        <p:par>
                          <p:cTn id="20" fill="hold">
                            <p:stCondLst>
                              <p:cond delay="12000"/>
                            </p:stCondLst>
                            <p:childTnLst>
                              <p:par>
                                <p:cTn id="21" presetID="10" presetClass="entr" presetSubtype="0"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2000"/>
                                        <p:tgtEl>
                                          <p:spTgt spid="4098"/>
                                        </p:tgtEl>
                                      </p:cBhvr>
                                    </p:animEffect>
                                  </p:childTnLst>
                                </p:cTn>
                              </p:par>
                            </p:childTnLst>
                          </p:cTn>
                        </p:par>
                        <p:par>
                          <p:cTn id="24" fill="hold">
                            <p:stCondLst>
                              <p:cond delay="14000"/>
                            </p:stCondLst>
                            <p:childTnLst>
                              <p:par>
                                <p:cTn id="25" presetID="10" presetClass="exit" presetSubtype="0" fill="hold" nodeType="afterEffect">
                                  <p:stCondLst>
                                    <p:cond delay="2000"/>
                                  </p:stCondLst>
                                  <p:childTnLst>
                                    <p:animEffect transition="out" filter="fade">
                                      <p:cBhvr>
                                        <p:cTn id="26" dur="2000"/>
                                        <p:tgtEl>
                                          <p:spTgt spid="4098"/>
                                        </p:tgtEl>
                                      </p:cBhvr>
                                    </p:animEffect>
                                    <p:set>
                                      <p:cBhvr>
                                        <p:cTn id="27" dur="1" fill="hold">
                                          <p:stCondLst>
                                            <p:cond delay="1999"/>
                                          </p:stCondLst>
                                        </p:cTn>
                                        <p:tgtEl>
                                          <p:spTgt spid="4098"/>
                                        </p:tgtEl>
                                        <p:attrNameLst>
                                          <p:attrName>style.visibility</p:attrName>
                                        </p:attrNameLst>
                                      </p:cBhvr>
                                      <p:to>
                                        <p:strVal val="hidden"/>
                                      </p:to>
                                    </p:set>
                                  </p:childTnLst>
                                </p:cTn>
                              </p:par>
                            </p:childTnLst>
                          </p:cTn>
                        </p:par>
                        <p:par>
                          <p:cTn id="28" fill="hold">
                            <p:stCondLst>
                              <p:cond delay="18000"/>
                            </p:stCondLst>
                            <p:childTnLst>
                              <p:par>
                                <p:cTn id="29" presetID="10" presetClass="entr" presetSubtype="0" fill="hold" nodeType="afterEffect">
                                  <p:stCondLst>
                                    <p:cond delay="0"/>
                                  </p:stCondLst>
                                  <p:childTnLst>
                                    <p:set>
                                      <p:cBhvr>
                                        <p:cTn id="30" dur="1" fill="hold">
                                          <p:stCondLst>
                                            <p:cond delay="0"/>
                                          </p:stCondLst>
                                        </p:cTn>
                                        <p:tgtEl>
                                          <p:spTgt spid="2056"/>
                                        </p:tgtEl>
                                        <p:attrNameLst>
                                          <p:attrName>style.visibility</p:attrName>
                                        </p:attrNameLst>
                                      </p:cBhvr>
                                      <p:to>
                                        <p:strVal val="visible"/>
                                      </p:to>
                                    </p:set>
                                    <p:animEffect transition="in" filter="fade">
                                      <p:cBhvr>
                                        <p:cTn id="31" dur="2000"/>
                                        <p:tgtEl>
                                          <p:spTgt spid="2056"/>
                                        </p:tgtEl>
                                      </p:cBhvr>
                                    </p:animEffect>
                                  </p:childTnLst>
                                </p:cTn>
                              </p:par>
                            </p:childTnLst>
                          </p:cTn>
                        </p:par>
                        <p:par>
                          <p:cTn id="32" fill="hold">
                            <p:stCondLst>
                              <p:cond delay="20000"/>
                            </p:stCondLst>
                            <p:childTnLst>
                              <p:par>
                                <p:cTn id="33" presetID="10" presetClass="exit" presetSubtype="0" fill="hold" nodeType="afterEffect">
                                  <p:stCondLst>
                                    <p:cond delay="2000"/>
                                  </p:stCondLst>
                                  <p:childTnLst>
                                    <p:animEffect transition="out" filter="fade">
                                      <p:cBhvr>
                                        <p:cTn id="34" dur="2000"/>
                                        <p:tgtEl>
                                          <p:spTgt spid="2056"/>
                                        </p:tgtEl>
                                      </p:cBhvr>
                                    </p:animEffect>
                                    <p:set>
                                      <p:cBhvr>
                                        <p:cTn id="35" dur="1" fill="hold">
                                          <p:stCondLst>
                                            <p:cond delay="1999"/>
                                          </p:stCondLst>
                                        </p:cTn>
                                        <p:tgtEl>
                                          <p:spTgt spid="2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right?</a:t>
            </a:r>
            <a:endParaRPr lang="en-US" dirty="0"/>
          </a:p>
        </p:txBody>
      </p:sp>
      <p:pic>
        <p:nvPicPr>
          <p:cNvPr id="99330" name="Picture 2" descr="http://cdn-static.denofgeek.com/sites/denofgeek/files/images/9863.jpg"/>
          <p:cNvPicPr>
            <a:picLocks noChangeAspect="1" noChangeArrowheads="1"/>
          </p:cNvPicPr>
          <p:nvPr/>
        </p:nvPicPr>
        <p:blipFill>
          <a:blip r:embed="rId3" cstate="print"/>
          <a:srcRect/>
          <a:stretch>
            <a:fillRect/>
          </a:stretch>
        </p:blipFill>
        <p:spPr bwMode="auto">
          <a:xfrm>
            <a:off x="1581150" y="2105025"/>
            <a:ext cx="5734050" cy="42957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descr="http://www.adversaryproceeding.com/wp-content/uploads/2010/05/Who-owns-my-loan-file-adversary-proceeding-in-bankruptcy-court.jpg"/>
          <p:cNvPicPr>
            <a:picLocks noChangeAspect="1" noChangeArrowheads="1"/>
          </p:cNvPicPr>
          <p:nvPr/>
        </p:nvPicPr>
        <p:blipFill>
          <a:blip r:embed="rId3" cstate="print"/>
          <a:srcRect/>
          <a:stretch>
            <a:fillRect/>
          </a:stretch>
        </p:blipFill>
        <p:spPr bwMode="auto">
          <a:xfrm>
            <a:off x="1600200" y="2286000"/>
            <a:ext cx="5971700" cy="3962400"/>
          </a:xfrm>
          <a:prstGeom prst="rect">
            <a:avLst/>
          </a:prstGeom>
          <a:noFill/>
        </p:spPr>
      </p:pic>
      <p:sp>
        <p:nvSpPr>
          <p:cNvPr id="6" name="Title 5"/>
          <p:cNvSpPr>
            <a:spLocks noGrp="1"/>
          </p:cNvSpPr>
          <p:nvPr>
            <p:ph type="title"/>
          </p:nvPr>
        </p:nvSpPr>
        <p:spPr/>
        <p:txBody>
          <a:bodyPr/>
          <a:lstStyle/>
          <a:p>
            <a:r>
              <a:rPr lang="en-US" dirty="0" smtClean="0"/>
              <a:t>New for this year!</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Risk = </a:t>
            </a:r>
            <a:r>
              <a:rPr lang="en-US" i="1" dirty="0" smtClean="0"/>
              <a:t>f(event effect, effect likelihood)</a:t>
            </a:r>
          </a:p>
          <a:p>
            <a:r>
              <a:rPr lang="en-US" i="0" dirty="0" smtClean="0"/>
              <a:t>Risk</a:t>
            </a:r>
            <a:r>
              <a:rPr lang="en-US" i="0" baseline="0" dirty="0" smtClean="0"/>
              <a:t> factors</a:t>
            </a:r>
          </a:p>
          <a:p>
            <a:pPr lvl="1"/>
            <a:r>
              <a:rPr lang="en-US" i="0" dirty="0" smtClean="0"/>
              <a:t>Threat</a:t>
            </a:r>
            <a:endParaRPr lang="en-US" i="0" dirty="0" smtClean="0"/>
          </a:p>
          <a:p>
            <a:pPr lvl="1"/>
            <a:r>
              <a:rPr lang="en-US" i="0" dirty="0" smtClean="0"/>
              <a:t>Vulnerability</a:t>
            </a:r>
          </a:p>
          <a:p>
            <a:pPr lvl="1"/>
            <a:r>
              <a:rPr lang="en-US" dirty="0" smtClean="0"/>
              <a:t>Effect</a:t>
            </a:r>
          </a:p>
          <a:p>
            <a:pPr lvl="1"/>
            <a:r>
              <a:rPr lang="en-US" i="0" dirty="0" smtClean="0"/>
              <a:t>Likelihood</a:t>
            </a:r>
            <a:endParaRPr lang="en-US" i="0" dirty="0" smtClean="0"/>
          </a:p>
          <a:p>
            <a:pPr lvl="1"/>
            <a:r>
              <a:rPr lang="en-US" i="0" dirty="0" smtClean="0"/>
              <a:t>Uncertainty</a:t>
            </a:r>
            <a:endParaRPr lang="en-US"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dogs.thefuntimesguide.com/files/dog-peeking-through-fence-by-mikecco.jpg"/>
          <p:cNvPicPr>
            <a:picLocks noChangeAspect="1" noChangeArrowheads="1"/>
          </p:cNvPicPr>
          <p:nvPr/>
        </p:nvPicPr>
        <p:blipFill>
          <a:blip r:embed="rId3" cstate="print"/>
          <a:srcRect/>
          <a:stretch>
            <a:fillRect/>
          </a:stretch>
        </p:blipFill>
        <p:spPr bwMode="auto">
          <a:xfrm>
            <a:off x="4953000" y="1219200"/>
            <a:ext cx="3124200" cy="4695825"/>
          </a:xfrm>
          <a:prstGeom prst="rect">
            <a:avLst/>
          </a:prstGeom>
          <a:noFill/>
        </p:spPr>
      </p:pic>
      <p:sp>
        <p:nvSpPr>
          <p:cNvPr id="5" name="Content Placeholder 2"/>
          <p:cNvSpPr txBox="1">
            <a:spLocks/>
          </p:cNvSpPr>
          <p:nvPr/>
        </p:nvSpPr>
        <p:spPr>
          <a:xfrm>
            <a:off x="609600" y="2133600"/>
            <a:ext cx="3617912" cy="3200400"/>
          </a:xfrm>
          <a:prstGeom prst="rect">
            <a:avLst/>
          </a:prstGeom>
        </p:spPr>
        <p:txBody>
          <a:bodyPr/>
          <a:lstStyle/>
          <a:p>
            <a:pPr marL="742950" lvl="1" indent="-285750" fontAlgn="base">
              <a:spcBef>
                <a:spcPct val="20000"/>
              </a:spcBef>
              <a:spcAft>
                <a:spcPct val="0"/>
              </a:spcAft>
              <a:buClr>
                <a:schemeClr val="hlink"/>
              </a:buClr>
              <a:buSzPct val="55000"/>
              <a:buFont typeface="Wingdings" pitchFamily="2" charset="2"/>
              <a:buChar char="n"/>
            </a:pPr>
            <a:r>
              <a:rPr kumimoji="0" lang="en-US" sz="2800" b="0" i="0" u="none" strike="noStrike" kern="0" cap="none" spc="0" normalizeH="0" baseline="0" noProof="0" dirty="0" smtClean="0">
                <a:ln>
                  <a:noFill/>
                </a:ln>
                <a:solidFill>
                  <a:schemeClr val="tx1"/>
                </a:solidFill>
                <a:effectLst/>
                <a:uLnTx/>
                <a:uFillTx/>
                <a:latin typeface="+mn-lt"/>
              </a:rPr>
              <a:t>Threat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Vulnerability</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Effect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Likelihood</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800" b="0" i="0" u="none" strike="noStrike" kern="0" cap="none" spc="0" normalizeH="0" baseline="0" noProof="0" dirty="0" smtClean="0">
                <a:ln>
                  <a:noFill/>
                </a:ln>
                <a:solidFill>
                  <a:schemeClr val="tx1"/>
                </a:solidFill>
                <a:effectLst/>
                <a:uLnTx/>
                <a:uFillTx/>
                <a:latin typeface="+mn-lt"/>
              </a:rPr>
              <a:t>Uncertainty</a:t>
            </a:r>
            <a:endParaRPr kumimoji="0" lang="en-US" sz="2800" b="0" i="0" u="none" strike="noStrike" kern="0" cap="none" spc="0" normalizeH="0" baseline="0" noProof="0" dirty="0">
              <a:ln>
                <a:noFill/>
              </a:ln>
              <a:solidFill>
                <a:schemeClr val="tx1"/>
              </a:solidFill>
              <a:effectLst/>
              <a:uLnTx/>
              <a:uFillTx/>
              <a:latin typeface="+mn-lt"/>
            </a:endParaRPr>
          </a:p>
        </p:txBody>
      </p:sp>
      <p:sp>
        <p:nvSpPr>
          <p:cNvPr id="7" name="Title 6"/>
          <p:cNvSpPr>
            <a:spLocks noGrp="1"/>
          </p:cNvSpPr>
          <p:nvPr>
            <p:ph type="title" idx="4294967295"/>
          </p:nvPr>
        </p:nvSpPr>
        <p:spPr/>
        <p:txBody>
          <a:bodyPr/>
          <a:lstStyle/>
          <a:p>
            <a:r>
              <a:rPr lang="en-US" dirty="0" smtClean="0"/>
              <a:t>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 (NIST)</a:t>
            </a:r>
            <a:endParaRPr lang="en-US" dirty="0"/>
          </a:p>
        </p:txBody>
      </p:sp>
      <p:graphicFrame>
        <p:nvGraphicFramePr>
          <p:cNvPr id="7" name="Content Placeholder 6"/>
          <p:cNvGraphicFramePr>
            <a:graphicFrameLocks noGrp="1"/>
          </p:cNvGraphicFramePr>
          <p:nvPr>
            <p:ph idx="1"/>
          </p:nvPr>
        </p:nvGraphicFramePr>
        <p:xfrm>
          <a:off x="457200" y="2362200"/>
          <a:ext cx="8229600" cy="3763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066800" y="1524000"/>
            <a:ext cx="7010400" cy="584775"/>
          </a:xfrm>
          <a:prstGeom prst="rect">
            <a:avLst/>
          </a:prstGeom>
          <a:noFill/>
        </p:spPr>
        <p:txBody>
          <a:bodyPr wrap="square" rtlCol="0">
            <a:spAutoFit/>
          </a:bodyPr>
          <a:lstStyle/>
          <a:p>
            <a:pPr algn="ct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withEffect">
                                  <p:stCondLst>
                                    <p:cond delay="0"/>
                                  </p:stCondLst>
                                  <p:childTnLst>
                                    <p:set>
                                      <p:cBhvr>
                                        <p:cTn id="6" dur="1" fill="hold">
                                          <p:stCondLst>
                                            <p:cond delay="0"/>
                                          </p:stCondLst>
                                        </p:cTn>
                                        <p:tgtEl>
                                          <p:spTgt spid="7">
                                            <p:graphicEl>
                                              <a:dgm id="{F033151E-C797-496B-A668-F57B65E9B81D}"/>
                                            </p:graphicEl>
                                          </p:spTgt>
                                        </p:tgtEl>
                                        <p:attrNameLst>
                                          <p:attrName>style.visibility</p:attrName>
                                        </p:attrNameLst>
                                      </p:cBhvr>
                                      <p:to>
                                        <p:strVal val="visible"/>
                                      </p:to>
                                    </p:set>
                                    <p:animEffect transition="in" filter="wipe(left)">
                                      <p:cBhvr>
                                        <p:cTn id="7" dur="500"/>
                                        <p:tgtEl>
                                          <p:spTgt spid="7">
                                            <p:graphicEl>
                                              <a:dgm id="{F033151E-C797-496B-A668-F57B65E9B81D}"/>
                                            </p:graphicEl>
                                          </p:spTgt>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7">
                                            <p:graphicEl>
                                              <a:dgm id="{8443EFD3-8FE0-4626-85B9-FD39F06FE93F}"/>
                                            </p:graphicEl>
                                          </p:spTgt>
                                        </p:tgtEl>
                                        <p:attrNameLst>
                                          <p:attrName>style.visibility</p:attrName>
                                        </p:attrNameLst>
                                      </p:cBhvr>
                                      <p:to>
                                        <p:strVal val="visible"/>
                                      </p:to>
                                    </p:set>
                                    <p:animEffect transition="in" filter="wipe(left)">
                                      <p:cBhvr>
                                        <p:cTn id="11" dur="500"/>
                                        <p:tgtEl>
                                          <p:spTgt spid="7">
                                            <p:graphicEl>
                                              <a:dgm id="{8443EFD3-8FE0-4626-85B9-FD39F06FE93F}"/>
                                            </p:graphicEl>
                                          </p:spTgt>
                                        </p:tgtEl>
                                      </p:cBhvr>
                                    </p:animEffect>
                                  </p:childTnLst>
                                </p:cTn>
                              </p:par>
                            </p:childTnLst>
                          </p:cTn>
                        </p:par>
                        <p:par>
                          <p:cTn id="12" fill="hold">
                            <p:stCondLst>
                              <p:cond delay="1000"/>
                            </p:stCondLst>
                            <p:childTnLst>
                              <p:par>
                                <p:cTn id="13" presetID="22" presetClass="entr" presetSubtype="8" fill="hold" grpId="1" nodeType="afterEffect">
                                  <p:stCondLst>
                                    <p:cond delay="0"/>
                                  </p:stCondLst>
                                  <p:childTnLst>
                                    <p:set>
                                      <p:cBhvr>
                                        <p:cTn id="14" dur="1" fill="hold">
                                          <p:stCondLst>
                                            <p:cond delay="0"/>
                                          </p:stCondLst>
                                        </p:cTn>
                                        <p:tgtEl>
                                          <p:spTgt spid="7">
                                            <p:graphicEl>
                                              <a:dgm id="{C4E16BC0-6525-4C4A-95A3-9763AC9811CD}"/>
                                            </p:graphicEl>
                                          </p:spTgt>
                                        </p:tgtEl>
                                        <p:attrNameLst>
                                          <p:attrName>style.visibility</p:attrName>
                                        </p:attrNameLst>
                                      </p:cBhvr>
                                      <p:to>
                                        <p:strVal val="visible"/>
                                      </p:to>
                                    </p:set>
                                    <p:animEffect transition="in" filter="wipe(left)">
                                      <p:cBhvr>
                                        <p:cTn id="15" dur="500"/>
                                        <p:tgtEl>
                                          <p:spTgt spid="7">
                                            <p:graphicEl>
                                              <a:dgm id="{C4E16BC0-6525-4C4A-95A3-9763AC9811CD}"/>
                                            </p:graphicEl>
                                          </p:spTgt>
                                        </p:tgtEl>
                                      </p:cBhvr>
                                    </p:animEffect>
                                  </p:childTnLst>
                                </p:cTn>
                              </p:par>
                            </p:childTnLst>
                          </p:cTn>
                        </p:par>
                        <p:par>
                          <p:cTn id="16" fill="hold">
                            <p:stCondLst>
                              <p:cond delay="1500"/>
                            </p:stCondLst>
                            <p:childTnLst>
                              <p:par>
                                <p:cTn id="17" presetID="22" presetClass="entr" presetSubtype="8" fill="hold" grpId="1" nodeType="afterEffect">
                                  <p:stCondLst>
                                    <p:cond delay="0"/>
                                  </p:stCondLst>
                                  <p:childTnLst>
                                    <p:set>
                                      <p:cBhvr>
                                        <p:cTn id="18" dur="1" fill="hold">
                                          <p:stCondLst>
                                            <p:cond delay="0"/>
                                          </p:stCondLst>
                                        </p:cTn>
                                        <p:tgtEl>
                                          <p:spTgt spid="7">
                                            <p:graphicEl>
                                              <a:dgm id="{456F1F4F-6DCC-496D-B69F-E887EEAB7E48}"/>
                                            </p:graphicEl>
                                          </p:spTgt>
                                        </p:tgtEl>
                                        <p:attrNameLst>
                                          <p:attrName>style.visibility</p:attrName>
                                        </p:attrNameLst>
                                      </p:cBhvr>
                                      <p:to>
                                        <p:strVal val="visible"/>
                                      </p:to>
                                    </p:set>
                                    <p:animEffect transition="in" filter="wipe(left)">
                                      <p:cBhvr>
                                        <p:cTn id="19" dur="500"/>
                                        <p:tgtEl>
                                          <p:spTgt spid="7">
                                            <p:graphicEl>
                                              <a:dgm id="{456F1F4F-6DCC-496D-B69F-E887EEAB7E48}"/>
                                            </p:graphicEl>
                                          </p:spTgt>
                                        </p:tgtEl>
                                      </p:cBhvr>
                                    </p:animEffect>
                                  </p:childTnLst>
                                </p:cTn>
                              </p:par>
                            </p:childTnLst>
                          </p:cTn>
                        </p:par>
                        <p:par>
                          <p:cTn id="20" fill="hold">
                            <p:stCondLst>
                              <p:cond delay="2000"/>
                            </p:stCondLst>
                            <p:childTnLst>
                              <p:par>
                                <p:cTn id="21" presetID="22" presetClass="entr" presetSubtype="8" fill="hold" grpId="1" nodeType="afterEffect">
                                  <p:stCondLst>
                                    <p:cond delay="0"/>
                                  </p:stCondLst>
                                  <p:childTnLst>
                                    <p:set>
                                      <p:cBhvr>
                                        <p:cTn id="22" dur="1" fill="hold">
                                          <p:stCondLst>
                                            <p:cond delay="0"/>
                                          </p:stCondLst>
                                        </p:cTn>
                                        <p:tgtEl>
                                          <p:spTgt spid="7">
                                            <p:graphicEl>
                                              <a:dgm id="{1709607F-592A-4FF9-8DDB-2B0A84B03EE4}"/>
                                            </p:graphicEl>
                                          </p:spTgt>
                                        </p:tgtEl>
                                        <p:attrNameLst>
                                          <p:attrName>style.visibility</p:attrName>
                                        </p:attrNameLst>
                                      </p:cBhvr>
                                      <p:to>
                                        <p:strVal val="visible"/>
                                      </p:to>
                                    </p:set>
                                    <p:animEffect transition="in" filter="wipe(left)">
                                      <p:cBhvr>
                                        <p:cTn id="23" dur="500"/>
                                        <p:tgtEl>
                                          <p:spTgt spid="7">
                                            <p:graphicEl>
                                              <a:dgm id="{1709607F-592A-4FF9-8DDB-2B0A84B03EE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baseline="0" dirty="0" smtClean="0"/>
              <a:t>Assess </a:t>
            </a:r>
            <a:r>
              <a:rPr lang="en-US" baseline="0" dirty="0" smtClean="0"/>
              <a:t>risk</a:t>
            </a:r>
            <a:endParaRPr lang="en-US" dirty="0"/>
          </a:p>
        </p:txBody>
      </p:sp>
      <p:graphicFrame>
        <p:nvGraphicFramePr>
          <p:cNvPr id="5" name="Content Placeholder 4"/>
          <p:cNvGraphicFramePr>
            <a:graphicFrameLocks noGrp="1"/>
          </p:cNvGraphicFramePr>
          <p:nvPr>
            <p:ph idx="1"/>
          </p:nvPr>
        </p:nvGraphicFramePr>
        <p:xfrm>
          <a:off x="457200" y="2133600"/>
          <a:ext cx="8229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DD20CC5F-4EAB-4452-913F-24671B47F5C9}"/>
                                            </p:graphicEl>
                                          </p:spTgt>
                                        </p:tgtEl>
                                        <p:attrNameLst>
                                          <p:attrName>style.visibility</p:attrName>
                                        </p:attrNameLst>
                                      </p:cBhvr>
                                      <p:to>
                                        <p:strVal val="visible"/>
                                      </p:to>
                                    </p:set>
                                    <p:animEffect transition="in" filter="fade">
                                      <p:cBhvr>
                                        <p:cTn id="7" dur="500"/>
                                        <p:tgtEl>
                                          <p:spTgt spid="5">
                                            <p:graphicEl>
                                              <a:dgm id="{DD20CC5F-4EAB-4452-913F-24671B47F5C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395F793C-1194-45AC-8BD6-449D8CCB85CA}"/>
                                            </p:graphicEl>
                                          </p:spTgt>
                                        </p:tgtEl>
                                        <p:attrNameLst>
                                          <p:attrName>style.visibility</p:attrName>
                                        </p:attrNameLst>
                                      </p:cBhvr>
                                      <p:to>
                                        <p:strVal val="visible"/>
                                      </p:to>
                                    </p:set>
                                    <p:animEffect transition="in" filter="fade">
                                      <p:cBhvr>
                                        <p:cTn id="11" dur="500"/>
                                        <p:tgtEl>
                                          <p:spTgt spid="5">
                                            <p:graphicEl>
                                              <a:dgm id="{395F793C-1194-45AC-8BD6-449D8CCB85C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E87B5A56-D404-4E03-983C-1D56E10CD8B0}"/>
                                            </p:graphicEl>
                                          </p:spTgt>
                                        </p:tgtEl>
                                        <p:attrNameLst>
                                          <p:attrName>style.visibility</p:attrName>
                                        </p:attrNameLst>
                                      </p:cBhvr>
                                      <p:to>
                                        <p:strVal val="visible"/>
                                      </p:to>
                                    </p:set>
                                    <p:animEffect transition="in" filter="fade">
                                      <p:cBhvr>
                                        <p:cTn id="15" dur="500"/>
                                        <p:tgtEl>
                                          <p:spTgt spid="5">
                                            <p:graphicEl>
                                              <a:dgm id="{E87B5A56-D404-4E03-983C-1D56E10CD8B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826FDC31-4387-4CEB-A3AD-DEC5DF485EC8}"/>
                                            </p:graphicEl>
                                          </p:spTgt>
                                        </p:tgtEl>
                                        <p:attrNameLst>
                                          <p:attrName>style.visibility</p:attrName>
                                        </p:attrNameLst>
                                      </p:cBhvr>
                                      <p:to>
                                        <p:strVal val="visible"/>
                                      </p:to>
                                    </p:set>
                                    <p:animEffect transition="in" filter="fade">
                                      <p:cBhvr>
                                        <p:cTn id="19" dur="500"/>
                                        <p:tgtEl>
                                          <p:spTgt spid="5">
                                            <p:graphicEl>
                                              <a:dgm id="{826FDC31-4387-4CEB-A3AD-DEC5DF485EC8}"/>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C83B9437-C184-48A7-AD8C-6D1A3F0D168C}"/>
                                            </p:graphicEl>
                                          </p:spTgt>
                                        </p:tgtEl>
                                        <p:attrNameLst>
                                          <p:attrName>style.visibility</p:attrName>
                                        </p:attrNameLst>
                                      </p:cBhvr>
                                      <p:to>
                                        <p:strVal val="visible"/>
                                      </p:to>
                                    </p:set>
                                    <p:animEffect transition="in" filter="fade">
                                      <p:cBhvr>
                                        <p:cTn id="23" dur="500"/>
                                        <p:tgtEl>
                                          <p:spTgt spid="5">
                                            <p:graphicEl>
                                              <a:dgm id="{C83B9437-C184-48A7-AD8C-6D1A3F0D168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example</a:t>
            </a:r>
            <a:endParaRPr lang="en-US" dirty="0"/>
          </a:p>
        </p:txBody>
      </p:sp>
      <p:pic>
        <p:nvPicPr>
          <p:cNvPr id="44034" name="Picture 2" descr="http://techpinions.com/wp-content/uploads/2012/02/ecommerce.jpg"/>
          <p:cNvPicPr>
            <a:picLocks noChangeAspect="1" noChangeArrowheads="1"/>
          </p:cNvPicPr>
          <p:nvPr/>
        </p:nvPicPr>
        <p:blipFill>
          <a:blip r:embed="rId3" cstate="print"/>
          <a:srcRect/>
          <a:stretch>
            <a:fillRect/>
          </a:stretch>
        </p:blipFill>
        <p:spPr bwMode="auto">
          <a:xfrm>
            <a:off x="1447800" y="2266950"/>
            <a:ext cx="6200775" cy="41338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1: Prepare</a:t>
            </a:r>
            <a:r>
              <a:rPr lang="en-US" baseline="0" dirty="0" smtClean="0"/>
              <a:t> for the assessment</a:t>
            </a:r>
            <a:endParaRPr lang="en-US" dirty="0"/>
          </a:p>
        </p:txBody>
      </p:sp>
      <p:sp>
        <p:nvSpPr>
          <p:cNvPr id="3" name="Content Placeholder 2"/>
          <p:cNvSpPr>
            <a:spLocks noGrp="1"/>
          </p:cNvSpPr>
          <p:nvPr>
            <p:ph idx="1"/>
          </p:nvPr>
        </p:nvSpPr>
        <p:spPr/>
        <p:txBody>
          <a:bodyPr/>
          <a:lstStyle/>
          <a:p>
            <a:pPr lvl="0"/>
            <a:r>
              <a:rPr lang="en-US" baseline="0" dirty="0" smtClean="0"/>
              <a:t>Identify purpose</a:t>
            </a:r>
          </a:p>
          <a:p>
            <a:pPr lvl="0"/>
            <a:r>
              <a:rPr lang="en-US" dirty="0" smtClean="0"/>
              <a:t>Identify scope</a:t>
            </a:r>
            <a:endParaRPr lang="en-US" baseline="0" dirty="0" smtClean="0"/>
          </a:p>
        </p:txBody>
      </p:sp>
      <p:pic>
        <p:nvPicPr>
          <p:cNvPr id="4" name="Picture 1" descr="C:\Users\conrad.reynolds\AppData\Local\Microsoft\Windows\Temporary Internet Files\Content.IE5\VWNN3LH6\MC900293468[1].wmf"/>
          <p:cNvPicPr>
            <a:picLocks noChangeAspect="1" noChangeArrowheads="1"/>
          </p:cNvPicPr>
          <p:nvPr/>
        </p:nvPicPr>
        <p:blipFill>
          <a:blip r:embed="rId3" cstate="print"/>
          <a:srcRect/>
          <a:stretch>
            <a:fillRect/>
          </a:stretch>
        </p:blipFill>
        <p:spPr bwMode="auto">
          <a:xfrm>
            <a:off x="4034333" y="4343400"/>
            <a:ext cx="1075334" cy="1828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sk">
  <a:themeElements>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5F5F5F"/>
        </a:dk1>
        <a:lt1>
          <a:srgbClr val="DDDDDD"/>
        </a:lt1>
        <a:dk2>
          <a:srgbClr val="000000"/>
        </a:dk2>
        <a:lt2>
          <a:srgbClr val="FFFFFF"/>
        </a:lt2>
        <a:accent1>
          <a:srgbClr val="3366FF"/>
        </a:accent1>
        <a:accent2>
          <a:srgbClr val="009900"/>
        </a:accent2>
        <a:accent3>
          <a:srgbClr val="AAAAAA"/>
        </a:accent3>
        <a:accent4>
          <a:srgbClr val="BDBDBD"/>
        </a:accent4>
        <a:accent5>
          <a:srgbClr val="ADB8FF"/>
        </a:accent5>
        <a:accent6>
          <a:srgbClr val="008A00"/>
        </a:accent6>
        <a:hlink>
          <a:srgbClr val="FF0033"/>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BCBCB"/>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68686"/>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1808</TotalTime>
  <Words>2014</Words>
  <Application>Microsoft Office PowerPoint</Application>
  <PresentationFormat>On-screen Show (4:3)</PresentationFormat>
  <Paragraphs>364</Paragraphs>
  <Slides>29</Slides>
  <Notes>29</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Risk</vt:lpstr>
      <vt:lpstr>Blends</vt:lpstr>
      <vt:lpstr>Office Theme</vt:lpstr>
      <vt:lpstr>NIST is Risky</vt:lpstr>
      <vt:lpstr>Why Risk Assessments?</vt:lpstr>
      <vt:lpstr>New for this year!</vt:lpstr>
      <vt:lpstr>Key concepts</vt:lpstr>
      <vt:lpstr>Example</vt:lpstr>
      <vt:lpstr>Managing risk (NIST)</vt:lpstr>
      <vt:lpstr>Assess risk</vt:lpstr>
      <vt:lpstr>eCommerce example</vt:lpstr>
      <vt:lpstr>Step 1: Prepare for the assessment</vt:lpstr>
      <vt:lpstr>Identify assumptions and constraints</vt:lpstr>
      <vt:lpstr>Identify assumptions and constraints</vt:lpstr>
      <vt:lpstr>Step2: Conduct the risk assessment</vt:lpstr>
      <vt:lpstr>Identify adversarial threat sources &amp; events</vt:lpstr>
      <vt:lpstr>Adversarial Threat Sources</vt:lpstr>
      <vt:lpstr>Identify Non-adversarial threat sources &amp; events</vt:lpstr>
      <vt:lpstr>Identification of Threat Events</vt:lpstr>
      <vt:lpstr>Identify vulnerabilities</vt:lpstr>
      <vt:lpstr>Determine likelihood</vt:lpstr>
      <vt:lpstr>Determine effect (harm)</vt:lpstr>
      <vt:lpstr>Determine risk</vt:lpstr>
      <vt:lpstr>Communicate results to key personnel</vt:lpstr>
      <vt:lpstr>Maintain assessment over time</vt:lpstr>
      <vt:lpstr>Managing risk (NIST)</vt:lpstr>
      <vt:lpstr>Respond to risk</vt:lpstr>
      <vt:lpstr>Identify alternative courses of action</vt:lpstr>
      <vt:lpstr>Monitor risk</vt:lpstr>
      <vt:lpstr>Get Management Sign-off</vt:lpstr>
      <vt:lpstr>What can go wrong?</vt:lpstr>
      <vt:lpstr>What can go right?</vt:lpstr>
    </vt:vector>
  </TitlesOfParts>
  <Company>Commonwealth of Kentucky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Risky NIST</dc:title>
  <dc:creator>conrad</dc:creator>
  <cp:lastModifiedBy>conrad</cp:lastModifiedBy>
  <cp:revision>197</cp:revision>
  <dcterms:created xsi:type="dcterms:W3CDTF">2013-09-04T19:17:37Z</dcterms:created>
  <dcterms:modified xsi:type="dcterms:W3CDTF">2013-09-30T15:48:07Z</dcterms:modified>
</cp:coreProperties>
</file>