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diagrams/drawing7.xml" ContentType="application/vnd.ms-office.drawingml.diagramDrawing+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notesSlides/notesSlide3.xml" ContentType="application/vnd.openxmlformats-officedocument.presentationml.notesSlid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diagrams/layout4.xml" ContentType="application/vnd.openxmlformats-officedocument.drawingml.diagramLayout+xml"/>
  <Override PartName="/ppt/notesSlides/notesSlide22.xml" ContentType="application/vnd.openxmlformats-officedocument.presentationml.notesSlide+xml"/>
  <Override PartName="/ppt/diagrams/data7.xml" ContentType="application/vnd.openxmlformats-officedocument.drawingml.diagramData+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notesSlides/notesSlide31.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diagrams/layout7.xml" ContentType="application/vnd.openxmlformats-officedocument.drawingml.diagram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slideMasters/slideMaster2.xml" ContentType="application/vnd.openxmlformats-officedocument.presentationml.slideMaster+xml"/>
  <Override PartName="/ppt/slides/slide28.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0" r:id="rId3"/>
  </p:sldMasterIdLst>
  <p:notesMasterIdLst>
    <p:notesMasterId r:id="rId35"/>
  </p:notesMasterIdLst>
  <p:sldIdLst>
    <p:sldId id="256" r:id="rId4"/>
    <p:sldId id="257" r:id="rId5"/>
    <p:sldId id="258" r:id="rId6"/>
    <p:sldId id="260" r:id="rId7"/>
    <p:sldId id="259" r:id="rId8"/>
    <p:sldId id="261" r:id="rId9"/>
    <p:sldId id="289" r:id="rId10"/>
    <p:sldId id="290" r:id="rId11"/>
    <p:sldId id="263" r:id="rId12"/>
    <p:sldId id="273" r:id="rId13"/>
    <p:sldId id="299" r:id="rId14"/>
    <p:sldId id="279" r:id="rId15"/>
    <p:sldId id="285" r:id="rId16"/>
    <p:sldId id="298" r:id="rId17"/>
    <p:sldId id="287" r:id="rId18"/>
    <p:sldId id="286" r:id="rId19"/>
    <p:sldId id="280" r:id="rId20"/>
    <p:sldId id="297" r:id="rId21"/>
    <p:sldId id="281" r:id="rId22"/>
    <p:sldId id="282" r:id="rId23"/>
    <p:sldId id="283" r:id="rId24"/>
    <p:sldId id="284" r:id="rId25"/>
    <p:sldId id="266" r:id="rId26"/>
    <p:sldId id="267" r:id="rId27"/>
    <p:sldId id="296" r:id="rId28"/>
    <p:sldId id="292" r:id="rId29"/>
    <p:sldId id="294" r:id="rId30"/>
    <p:sldId id="295" r:id="rId31"/>
    <p:sldId id="301" r:id="rId32"/>
    <p:sldId id="288" r:id="rId33"/>
    <p:sldId id="30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00" autoAdjust="0"/>
    <p:restoredTop sz="51593" autoAdjust="0"/>
  </p:normalViewPr>
  <p:slideViewPr>
    <p:cSldViewPr>
      <p:cViewPr varScale="1">
        <p:scale>
          <a:sx n="43" d="100"/>
          <a:sy n="43" d="100"/>
        </p:scale>
        <p:origin x="-1090" y="-72"/>
      </p:cViewPr>
      <p:guideLst>
        <p:guide orient="horz" pos="2160"/>
        <p:guide pos="2880"/>
      </p:guideLst>
    </p:cSldViewPr>
  </p:slideViewPr>
  <p:outlineViewPr>
    <p:cViewPr>
      <p:scale>
        <a:sx n="33" d="100"/>
        <a:sy n="33" d="100"/>
      </p:scale>
      <p:origin x="0" y="1666"/>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58E5C6-C0AA-49B1-B186-FC71C5ADD859}"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BA5BA0A8-F5CF-468C-B584-3A847C891B53}">
      <dgm:prSet/>
      <dgm:spPr/>
      <dgm:t>
        <a:bodyPr/>
        <a:lstStyle/>
        <a:p>
          <a:pPr rtl="0"/>
          <a:r>
            <a:rPr lang="en-US" dirty="0" smtClean="0"/>
            <a:t>Frame risk</a:t>
          </a:r>
          <a:endParaRPr lang="en-US" dirty="0"/>
        </a:p>
      </dgm:t>
    </dgm:pt>
    <dgm:pt modelId="{FCD43400-8478-48F7-A569-2CB844D7AB38}" type="parTrans" cxnId="{68F200C6-503E-436A-89D7-96B61963BB9F}">
      <dgm:prSet/>
      <dgm:spPr/>
      <dgm:t>
        <a:bodyPr/>
        <a:lstStyle/>
        <a:p>
          <a:endParaRPr lang="en-US"/>
        </a:p>
      </dgm:t>
    </dgm:pt>
    <dgm:pt modelId="{6269DE50-D000-4BD4-9CD7-BB7372C23934}" type="sibTrans" cxnId="{68F200C6-503E-436A-89D7-96B61963BB9F}">
      <dgm:prSet/>
      <dgm:spPr/>
      <dgm:t>
        <a:bodyPr/>
        <a:lstStyle/>
        <a:p>
          <a:endParaRPr lang="en-US"/>
        </a:p>
      </dgm:t>
    </dgm:pt>
    <dgm:pt modelId="{A75D9631-A681-4CAA-A82A-7CC57C13B149}">
      <dgm:prSet/>
      <dgm:spPr/>
      <dgm:t>
        <a:bodyPr/>
        <a:lstStyle/>
        <a:p>
          <a:pPr rtl="0"/>
          <a:r>
            <a:rPr lang="en-US" dirty="0" smtClean="0"/>
            <a:t>Assess</a:t>
          </a:r>
          <a:r>
            <a:rPr lang="en-US" baseline="0" dirty="0" smtClean="0"/>
            <a:t> risk</a:t>
          </a:r>
          <a:endParaRPr lang="en-US" dirty="0"/>
        </a:p>
      </dgm:t>
    </dgm:pt>
    <dgm:pt modelId="{E569BCDE-2AC0-4429-850D-328EBEB54F4E}" type="parTrans" cxnId="{75729BE0-E869-4EA8-AC5F-E0A3C9D07297}">
      <dgm:prSet/>
      <dgm:spPr/>
      <dgm:t>
        <a:bodyPr/>
        <a:lstStyle/>
        <a:p>
          <a:endParaRPr lang="en-US"/>
        </a:p>
      </dgm:t>
    </dgm:pt>
    <dgm:pt modelId="{01F1C84D-830C-4078-B7B1-DF239F1B57B0}" type="sibTrans" cxnId="{75729BE0-E869-4EA8-AC5F-E0A3C9D07297}">
      <dgm:prSet/>
      <dgm:spPr/>
      <dgm:t>
        <a:bodyPr/>
        <a:lstStyle/>
        <a:p>
          <a:endParaRPr lang="en-US"/>
        </a:p>
      </dgm:t>
    </dgm:pt>
    <dgm:pt modelId="{4BF32694-8C5F-4508-A1D5-BAA6CE9E2FF8}">
      <dgm:prSet/>
      <dgm:spPr/>
      <dgm:t>
        <a:bodyPr/>
        <a:lstStyle/>
        <a:p>
          <a:pPr rtl="0"/>
          <a:r>
            <a:rPr lang="en-US" baseline="0" dirty="0" smtClean="0"/>
            <a:t>Respond to risk</a:t>
          </a:r>
          <a:endParaRPr lang="en-US" dirty="0"/>
        </a:p>
      </dgm:t>
    </dgm:pt>
    <dgm:pt modelId="{461D8CEC-DC58-4C0B-AF82-0D8959B1A195}" type="parTrans" cxnId="{B5FAB1C7-623E-4357-9409-56742CE4C09C}">
      <dgm:prSet/>
      <dgm:spPr/>
      <dgm:t>
        <a:bodyPr/>
        <a:lstStyle/>
        <a:p>
          <a:endParaRPr lang="en-US"/>
        </a:p>
      </dgm:t>
    </dgm:pt>
    <dgm:pt modelId="{6476D3EC-0032-4AE7-8A57-D7D9BC56762B}" type="sibTrans" cxnId="{B5FAB1C7-623E-4357-9409-56742CE4C09C}">
      <dgm:prSet/>
      <dgm:spPr/>
      <dgm:t>
        <a:bodyPr/>
        <a:lstStyle/>
        <a:p>
          <a:endParaRPr lang="en-US"/>
        </a:p>
      </dgm:t>
    </dgm:pt>
    <dgm:pt modelId="{96FD2243-B457-4D33-9F49-B0BD86D097C1}">
      <dgm:prSet/>
      <dgm:spPr/>
      <dgm:t>
        <a:bodyPr/>
        <a:lstStyle/>
        <a:p>
          <a:pPr rtl="0"/>
          <a:r>
            <a:rPr lang="en-US" baseline="0" dirty="0" smtClean="0"/>
            <a:t>Monitor risk</a:t>
          </a:r>
          <a:endParaRPr lang="en-US" dirty="0"/>
        </a:p>
      </dgm:t>
    </dgm:pt>
    <dgm:pt modelId="{E137E538-EEFC-4B75-BD5F-DB375C4536D2}" type="parTrans" cxnId="{95889DA2-9E65-4226-8477-7A74BD5CF096}">
      <dgm:prSet/>
      <dgm:spPr/>
      <dgm:t>
        <a:bodyPr/>
        <a:lstStyle/>
        <a:p>
          <a:endParaRPr lang="en-US"/>
        </a:p>
      </dgm:t>
    </dgm:pt>
    <dgm:pt modelId="{158EE305-E854-4246-A502-53DBA2BB18A6}" type="sibTrans" cxnId="{95889DA2-9E65-4226-8477-7A74BD5CF096}">
      <dgm:prSet/>
      <dgm:spPr/>
      <dgm:t>
        <a:bodyPr/>
        <a:lstStyle/>
        <a:p>
          <a:endParaRPr lang="en-US"/>
        </a:p>
      </dgm:t>
    </dgm:pt>
    <dgm:pt modelId="{DA2D5B45-7504-4E96-8164-073A33B9E956}" type="pres">
      <dgm:prSet presAssocID="{D658E5C6-C0AA-49B1-B186-FC71C5ADD859}" presName="CompostProcess" presStyleCnt="0">
        <dgm:presLayoutVars>
          <dgm:dir/>
          <dgm:resizeHandles val="exact"/>
        </dgm:presLayoutVars>
      </dgm:prSet>
      <dgm:spPr/>
      <dgm:t>
        <a:bodyPr/>
        <a:lstStyle/>
        <a:p>
          <a:endParaRPr lang="en-US"/>
        </a:p>
      </dgm:t>
    </dgm:pt>
    <dgm:pt modelId="{F033151E-C797-496B-A668-F57B65E9B81D}" type="pres">
      <dgm:prSet presAssocID="{D658E5C6-C0AA-49B1-B186-FC71C5ADD859}" presName="arrow" presStyleLbl="bgShp" presStyleIdx="0" presStyleCnt="1"/>
      <dgm:spPr/>
    </dgm:pt>
    <dgm:pt modelId="{6A5F4D48-FBC0-4DE5-8F5D-0AE0B8055E16}" type="pres">
      <dgm:prSet presAssocID="{D658E5C6-C0AA-49B1-B186-FC71C5ADD859}" presName="linearProcess" presStyleCnt="0"/>
      <dgm:spPr/>
    </dgm:pt>
    <dgm:pt modelId="{8443EFD3-8FE0-4626-85B9-FD39F06FE93F}" type="pres">
      <dgm:prSet presAssocID="{BA5BA0A8-F5CF-468C-B584-3A847C891B53}" presName="textNode" presStyleLbl="node1" presStyleIdx="0" presStyleCnt="4">
        <dgm:presLayoutVars>
          <dgm:bulletEnabled val="1"/>
        </dgm:presLayoutVars>
      </dgm:prSet>
      <dgm:spPr/>
      <dgm:t>
        <a:bodyPr/>
        <a:lstStyle/>
        <a:p>
          <a:endParaRPr lang="en-US"/>
        </a:p>
      </dgm:t>
    </dgm:pt>
    <dgm:pt modelId="{32D2C703-2AAD-42A7-90E4-848E1D90A5BF}" type="pres">
      <dgm:prSet presAssocID="{6269DE50-D000-4BD4-9CD7-BB7372C23934}" presName="sibTrans" presStyleCnt="0"/>
      <dgm:spPr/>
    </dgm:pt>
    <dgm:pt modelId="{C4E16BC0-6525-4C4A-95A3-9763AC9811CD}" type="pres">
      <dgm:prSet presAssocID="{A75D9631-A681-4CAA-A82A-7CC57C13B149}" presName="textNode" presStyleLbl="node1" presStyleIdx="1" presStyleCnt="4">
        <dgm:presLayoutVars>
          <dgm:bulletEnabled val="1"/>
        </dgm:presLayoutVars>
      </dgm:prSet>
      <dgm:spPr/>
      <dgm:t>
        <a:bodyPr/>
        <a:lstStyle/>
        <a:p>
          <a:endParaRPr lang="en-US"/>
        </a:p>
      </dgm:t>
    </dgm:pt>
    <dgm:pt modelId="{FBCA3C80-275E-465B-97F4-B9F2B28CFD0D}" type="pres">
      <dgm:prSet presAssocID="{01F1C84D-830C-4078-B7B1-DF239F1B57B0}" presName="sibTrans" presStyleCnt="0"/>
      <dgm:spPr/>
    </dgm:pt>
    <dgm:pt modelId="{456F1F4F-6DCC-496D-B69F-E887EEAB7E48}" type="pres">
      <dgm:prSet presAssocID="{4BF32694-8C5F-4508-A1D5-BAA6CE9E2FF8}" presName="textNode" presStyleLbl="node1" presStyleIdx="2" presStyleCnt="4">
        <dgm:presLayoutVars>
          <dgm:bulletEnabled val="1"/>
        </dgm:presLayoutVars>
      </dgm:prSet>
      <dgm:spPr/>
      <dgm:t>
        <a:bodyPr/>
        <a:lstStyle/>
        <a:p>
          <a:endParaRPr lang="en-US"/>
        </a:p>
      </dgm:t>
    </dgm:pt>
    <dgm:pt modelId="{64280DE8-40A1-47A9-8DD3-7DF0825BCE62}" type="pres">
      <dgm:prSet presAssocID="{6476D3EC-0032-4AE7-8A57-D7D9BC56762B}" presName="sibTrans" presStyleCnt="0"/>
      <dgm:spPr/>
    </dgm:pt>
    <dgm:pt modelId="{1709607F-592A-4FF9-8DDB-2B0A84B03EE4}" type="pres">
      <dgm:prSet presAssocID="{96FD2243-B457-4D33-9F49-B0BD86D097C1}" presName="textNode" presStyleLbl="node1" presStyleIdx="3" presStyleCnt="4">
        <dgm:presLayoutVars>
          <dgm:bulletEnabled val="1"/>
        </dgm:presLayoutVars>
      </dgm:prSet>
      <dgm:spPr/>
      <dgm:t>
        <a:bodyPr/>
        <a:lstStyle/>
        <a:p>
          <a:endParaRPr lang="en-US"/>
        </a:p>
      </dgm:t>
    </dgm:pt>
  </dgm:ptLst>
  <dgm:cxnLst>
    <dgm:cxn modelId="{B5FAB1C7-623E-4357-9409-56742CE4C09C}" srcId="{D658E5C6-C0AA-49B1-B186-FC71C5ADD859}" destId="{4BF32694-8C5F-4508-A1D5-BAA6CE9E2FF8}" srcOrd="2" destOrd="0" parTransId="{461D8CEC-DC58-4C0B-AF82-0D8959B1A195}" sibTransId="{6476D3EC-0032-4AE7-8A57-D7D9BC56762B}"/>
    <dgm:cxn modelId="{E4292D22-E0BA-4CB4-AEF0-81A4420A58F9}" type="presOf" srcId="{A75D9631-A681-4CAA-A82A-7CC57C13B149}" destId="{C4E16BC0-6525-4C4A-95A3-9763AC9811CD}" srcOrd="0" destOrd="0" presId="urn:microsoft.com/office/officeart/2005/8/layout/hProcess9"/>
    <dgm:cxn modelId="{4D6449D0-B587-4764-A72E-5465D5781E79}" type="presOf" srcId="{BA5BA0A8-F5CF-468C-B584-3A847C891B53}" destId="{8443EFD3-8FE0-4626-85B9-FD39F06FE93F}" srcOrd="0" destOrd="0" presId="urn:microsoft.com/office/officeart/2005/8/layout/hProcess9"/>
    <dgm:cxn modelId="{68F200C6-503E-436A-89D7-96B61963BB9F}" srcId="{D658E5C6-C0AA-49B1-B186-FC71C5ADD859}" destId="{BA5BA0A8-F5CF-468C-B584-3A847C891B53}" srcOrd="0" destOrd="0" parTransId="{FCD43400-8478-48F7-A569-2CB844D7AB38}" sibTransId="{6269DE50-D000-4BD4-9CD7-BB7372C23934}"/>
    <dgm:cxn modelId="{633FCFB2-2557-496E-AA42-F797D217A303}" type="presOf" srcId="{D658E5C6-C0AA-49B1-B186-FC71C5ADD859}" destId="{DA2D5B45-7504-4E96-8164-073A33B9E956}" srcOrd="0" destOrd="0" presId="urn:microsoft.com/office/officeart/2005/8/layout/hProcess9"/>
    <dgm:cxn modelId="{95889DA2-9E65-4226-8477-7A74BD5CF096}" srcId="{D658E5C6-C0AA-49B1-B186-FC71C5ADD859}" destId="{96FD2243-B457-4D33-9F49-B0BD86D097C1}" srcOrd="3" destOrd="0" parTransId="{E137E538-EEFC-4B75-BD5F-DB375C4536D2}" sibTransId="{158EE305-E854-4246-A502-53DBA2BB18A6}"/>
    <dgm:cxn modelId="{1CB45C09-2D1B-411C-8A6E-1478A493459E}" type="presOf" srcId="{4BF32694-8C5F-4508-A1D5-BAA6CE9E2FF8}" destId="{456F1F4F-6DCC-496D-B69F-E887EEAB7E48}" srcOrd="0" destOrd="0" presId="urn:microsoft.com/office/officeart/2005/8/layout/hProcess9"/>
    <dgm:cxn modelId="{75729BE0-E869-4EA8-AC5F-E0A3C9D07297}" srcId="{D658E5C6-C0AA-49B1-B186-FC71C5ADD859}" destId="{A75D9631-A681-4CAA-A82A-7CC57C13B149}" srcOrd="1" destOrd="0" parTransId="{E569BCDE-2AC0-4429-850D-328EBEB54F4E}" sibTransId="{01F1C84D-830C-4078-B7B1-DF239F1B57B0}"/>
    <dgm:cxn modelId="{B962ABBA-A9C5-4B0A-B6B4-292CE8D7EC57}" type="presOf" srcId="{96FD2243-B457-4D33-9F49-B0BD86D097C1}" destId="{1709607F-592A-4FF9-8DDB-2B0A84B03EE4}" srcOrd="0" destOrd="0" presId="urn:microsoft.com/office/officeart/2005/8/layout/hProcess9"/>
    <dgm:cxn modelId="{F6BD4668-0CCF-4C09-88FD-CDC6B23E9866}" type="presParOf" srcId="{DA2D5B45-7504-4E96-8164-073A33B9E956}" destId="{F033151E-C797-496B-A668-F57B65E9B81D}" srcOrd="0" destOrd="0" presId="urn:microsoft.com/office/officeart/2005/8/layout/hProcess9"/>
    <dgm:cxn modelId="{00327D3F-578C-43DE-823A-B809F32F4C9B}" type="presParOf" srcId="{DA2D5B45-7504-4E96-8164-073A33B9E956}" destId="{6A5F4D48-FBC0-4DE5-8F5D-0AE0B8055E16}" srcOrd="1" destOrd="0" presId="urn:microsoft.com/office/officeart/2005/8/layout/hProcess9"/>
    <dgm:cxn modelId="{5FB8AB78-241F-4978-B915-35049226F2EE}" type="presParOf" srcId="{6A5F4D48-FBC0-4DE5-8F5D-0AE0B8055E16}" destId="{8443EFD3-8FE0-4626-85B9-FD39F06FE93F}" srcOrd="0" destOrd="0" presId="urn:microsoft.com/office/officeart/2005/8/layout/hProcess9"/>
    <dgm:cxn modelId="{C226A6A8-B59E-4C36-9C5A-4DDA4E22492A}" type="presParOf" srcId="{6A5F4D48-FBC0-4DE5-8F5D-0AE0B8055E16}" destId="{32D2C703-2AAD-42A7-90E4-848E1D90A5BF}" srcOrd="1" destOrd="0" presId="urn:microsoft.com/office/officeart/2005/8/layout/hProcess9"/>
    <dgm:cxn modelId="{12CB1B09-57DB-4881-AF56-52DA45B70A65}" type="presParOf" srcId="{6A5F4D48-FBC0-4DE5-8F5D-0AE0B8055E16}" destId="{C4E16BC0-6525-4C4A-95A3-9763AC9811CD}" srcOrd="2" destOrd="0" presId="urn:microsoft.com/office/officeart/2005/8/layout/hProcess9"/>
    <dgm:cxn modelId="{53EB3C4D-BDD8-428F-ABEE-3025B4F01AB4}" type="presParOf" srcId="{6A5F4D48-FBC0-4DE5-8F5D-0AE0B8055E16}" destId="{FBCA3C80-275E-465B-97F4-B9F2B28CFD0D}" srcOrd="3" destOrd="0" presId="urn:microsoft.com/office/officeart/2005/8/layout/hProcess9"/>
    <dgm:cxn modelId="{570E1D97-E79E-4D8E-820C-9FB5E9B0A62B}" type="presParOf" srcId="{6A5F4D48-FBC0-4DE5-8F5D-0AE0B8055E16}" destId="{456F1F4F-6DCC-496D-B69F-E887EEAB7E48}" srcOrd="4" destOrd="0" presId="urn:microsoft.com/office/officeart/2005/8/layout/hProcess9"/>
    <dgm:cxn modelId="{1C07C522-B0AF-4308-A155-09F502D97386}" type="presParOf" srcId="{6A5F4D48-FBC0-4DE5-8F5D-0AE0B8055E16}" destId="{64280DE8-40A1-47A9-8DD3-7DF0825BCE62}" srcOrd="5" destOrd="0" presId="urn:microsoft.com/office/officeart/2005/8/layout/hProcess9"/>
    <dgm:cxn modelId="{CB50F9E4-1A51-49A9-9870-D485985C5921}" type="presParOf" srcId="{6A5F4D48-FBC0-4DE5-8F5D-0AE0B8055E16}" destId="{1709607F-592A-4FF9-8DDB-2B0A84B03EE4}" srcOrd="6" destOrd="0" presId="urn:microsoft.com/office/officeart/2005/8/layout/hProcess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CA9422-A15A-4DA6-818E-756F3CDDA3A5}"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69F83098-7EF6-4D60-BDF9-D55610150ECA}">
      <dgm:prSet/>
      <dgm:spPr/>
      <dgm:t>
        <a:bodyPr/>
        <a:lstStyle/>
        <a:p>
          <a:pPr rtl="0"/>
          <a:r>
            <a:rPr lang="en-US" dirty="0" smtClean="0"/>
            <a:t>Prepare for the assessment</a:t>
          </a:r>
          <a:endParaRPr lang="en-US" dirty="0"/>
        </a:p>
      </dgm:t>
    </dgm:pt>
    <dgm:pt modelId="{42B05696-1CEA-4A18-B2AB-EB6E7A7734C8}" type="parTrans" cxnId="{74A1C127-F31F-4103-81D4-C3820E3B04F8}">
      <dgm:prSet/>
      <dgm:spPr/>
      <dgm:t>
        <a:bodyPr/>
        <a:lstStyle/>
        <a:p>
          <a:endParaRPr lang="en-US"/>
        </a:p>
      </dgm:t>
    </dgm:pt>
    <dgm:pt modelId="{F57903B2-14B5-4FE8-802F-2D0D4FB13DFD}" type="sibTrans" cxnId="{74A1C127-F31F-4103-81D4-C3820E3B04F8}">
      <dgm:prSet/>
      <dgm:spPr/>
      <dgm:t>
        <a:bodyPr/>
        <a:lstStyle/>
        <a:p>
          <a:endParaRPr lang="en-US"/>
        </a:p>
      </dgm:t>
    </dgm:pt>
    <dgm:pt modelId="{771298BC-A90A-4D19-9296-9B413195F533}">
      <dgm:prSet/>
      <dgm:spPr/>
      <dgm:t>
        <a:bodyPr/>
        <a:lstStyle/>
        <a:p>
          <a:pPr rtl="0"/>
          <a:r>
            <a:rPr lang="en-US" dirty="0" smtClean="0"/>
            <a:t>Conduct the assessment</a:t>
          </a:r>
          <a:endParaRPr lang="en-US" dirty="0"/>
        </a:p>
      </dgm:t>
    </dgm:pt>
    <dgm:pt modelId="{5CBE04C2-F134-431C-AE0D-EC2789D1F56D}" type="parTrans" cxnId="{4795F9A3-97E8-4692-8774-19EB7A8DDBAC}">
      <dgm:prSet/>
      <dgm:spPr/>
      <dgm:t>
        <a:bodyPr/>
        <a:lstStyle/>
        <a:p>
          <a:endParaRPr lang="en-US"/>
        </a:p>
      </dgm:t>
    </dgm:pt>
    <dgm:pt modelId="{EE65BD5D-9D44-48F7-8914-F20413E8BE59}" type="sibTrans" cxnId="{4795F9A3-97E8-4692-8774-19EB7A8DDBAC}">
      <dgm:prSet/>
      <dgm:spPr/>
      <dgm:t>
        <a:bodyPr/>
        <a:lstStyle/>
        <a:p>
          <a:endParaRPr lang="en-US"/>
        </a:p>
      </dgm:t>
    </dgm:pt>
    <dgm:pt modelId="{ADD60428-9E36-4836-A410-4E34D923EA05}">
      <dgm:prSet/>
      <dgm:spPr/>
      <dgm:t>
        <a:bodyPr/>
        <a:lstStyle/>
        <a:p>
          <a:pPr rtl="0"/>
          <a:r>
            <a:rPr lang="en-US" dirty="0" smtClean="0"/>
            <a:t>Communicate the results</a:t>
          </a:r>
          <a:endParaRPr lang="en-US" dirty="0"/>
        </a:p>
      </dgm:t>
    </dgm:pt>
    <dgm:pt modelId="{33F5E5A7-0EDA-4523-A2FC-E5227A320AC6}" type="parTrans" cxnId="{C054DFEC-4D40-4936-AEF6-F62B053AE77C}">
      <dgm:prSet/>
      <dgm:spPr/>
      <dgm:t>
        <a:bodyPr/>
        <a:lstStyle/>
        <a:p>
          <a:endParaRPr lang="en-US"/>
        </a:p>
      </dgm:t>
    </dgm:pt>
    <dgm:pt modelId="{38092446-C62F-4AFC-9AB0-5A2D1D19DA92}" type="sibTrans" cxnId="{C054DFEC-4D40-4936-AEF6-F62B053AE77C}">
      <dgm:prSet/>
      <dgm:spPr/>
      <dgm:t>
        <a:bodyPr/>
        <a:lstStyle/>
        <a:p>
          <a:endParaRPr lang="en-US"/>
        </a:p>
      </dgm:t>
    </dgm:pt>
    <dgm:pt modelId="{00B87EA6-E9B5-40F4-A27F-8AE215093F13}">
      <dgm:prSet/>
      <dgm:spPr/>
      <dgm:t>
        <a:bodyPr/>
        <a:lstStyle/>
        <a:p>
          <a:pPr rtl="0"/>
          <a:r>
            <a:rPr lang="en-US" dirty="0" smtClean="0"/>
            <a:t>Maintain</a:t>
          </a:r>
          <a:r>
            <a:rPr lang="en-US" baseline="0" dirty="0" smtClean="0"/>
            <a:t> the assessment over time</a:t>
          </a:r>
          <a:endParaRPr lang="en-US" dirty="0"/>
        </a:p>
      </dgm:t>
    </dgm:pt>
    <dgm:pt modelId="{6C3B5249-551D-4BB9-94EB-4A3CB9463126}" type="parTrans" cxnId="{6B5DFFCC-920A-4048-AF9F-26EA244EE1DF}">
      <dgm:prSet/>
      <dgm:spPr/>
      <dgm:t>
        <a:bodyPr/>
        <a:lstStyle/>
        <a:p>
          <a:endParaRPr lang="en-US"/>
        </a:p>
      </dgm:t>
    </dgm:pt>
    <dgm:pt modelId="{25507199-0F43-4C79-9ABC-D7A81B9C5F97}" type="sibTrans" cxnId="{6B5DFFCC-920A-4048-AF9F-26EA244EE1DF}">
      <dgm:prSet/>
      <dgm:spPr/>
      <dgm:t>
        <a:bodyPr/>
        <a:lstStyle/>
        <a:p>
          <a:endParaRPr lang="en-US"/>
        </a:p>
      </dgm:t>
    </dgm:pt>
    <dgm:pt modelId="{EE5C5A0A-84B6-4474-BCB9-AEA9CDB6B93F}" type="pres">
      <dgm:prSet presAssocID="{31CA9422-A15A-4DA6-818E-756F3CDDA3A5}" presName="CompostProcess" presStyleCnt="0">
        <dgm:presLayoutVars>
          <dgm:dir/>
          <dgm:resizeHandles val="exact"/>
        </dgm:presLayoutVars>
      </dgm:prSet>
      <dgm:spPr/>
      <dgm:t>
        <a:bodyPr/>
        <a:lstStyle/>
        <a:p>
          <a:endParaRPr lang="en-US"/>
        </a:p>
      </dgm:t>
    </dgm:pt>
    <dgm:pt modelId="{DD20CC5F-4EAB-4452-913F-24671B47F5C9}" type="pres">
      <dgm:prSet presAssocID="{31CA9422-A15A-4DA6-818E-756F3CDDA3A5}" presName="arrow" presStyleLbl="bgShp" presStyleIdx="0" presStyleCnt="1"/>
      <dgm:spPr/>
    </dgm:pt>
    <dgm:pt modelId="{EA57373B-89C9-4120-ABEA-E1A7EBC7769F}" type="pres">
      <dgm:prSet presAssocID="{31CA9422-A15A-4DA6-818E-756F3CDDA3A5}" presName="linearProcess" presStyleCnt="0"/>
      <dgm:spPr/>
    </dgm:pt>
    <dgm:pt modelId="{395F793C-1194-45AC-8BD6-449D8CCB85CA}" type="pres">
      <dgm:prSet presAssocID="{69F83098-7EF6-4D60-BDF9-D55610150ECA}" presName="textNode" presStyleLbl="node1" presStyleIdx="0" presStyleCnt="4">
        <dgm:presLayoutVars>
          <dgm:bulletEnabled val="1"/>
        </dgm:presLayoutVars>
      </dgm:prSet>
      <dgm:spPr/>
      <dgm:t>
        <a:bodyPr/>
        <a:lstStyle/>
        <a:p>
          <a:endParaRPr lang="en-US"/>
        </a:p>
      </dgm:t>
    </dgm:pt>
    <dgm:pt modelId="{1C668633-4C2D-47F7-AB55-5F573BE3207D}" type="pres">
      <dgm:prSet presAssocID="{F57903B2-14B5-4FE8-802F-2D0D4FB13DFD}" presName="sibTrans" presStyleCnt="0"/>
      <dgm:spPr/>
    </dgm:pt>
    <dgm:pt modelId="{E87B5A56-D404-4E03-983C-1D56E10CD8B0}" type="pres">
      <dgm:prSet presAssocID="{771298BC-A90A-4D19-9296-9B413195F533}" presName="textNode" presStyleLbl="node1" presStyleIdx="1" presStyleCnt="4">
        <dgm:presLayoutVars>
          <dgm:bulletEnabled val="1"/>
        </dgm:presLayoutVars>
      </dgm:prSet>
      <dgm:spPr/>
      <dgm:t>
        <a:bodyPr/>
        <a:lstStyle/>
        <a:p>
          <a:endParaRPr lang="en-US"/>
        </a:p>
      </dgm:t>
    </dgm:pt>
    <dgm:pt modelId="{17C92099-988A-474E-8480-71A28ED472F1}" type="pres">
      <dgm:prSet presAssocID="{EE65BD5D-9D44-48F7-8914-F20413E8BE59}" presName="sibTrans" presStyleCnt="0"/>
      <dgm:spPr/>
    </dgm:pt>
    <dgm:pt modelId="{826FDC31-4387-4CEB-A3AD-DEC5DF485EC8}" type="pres">
      <dgm:prSet presAssocID="{ADD60428-9E36-4836-A410-4E34D923EA05}" presName="textNode" presStyleLbl="node1" presStyleIdx="2" presStyleCnt="4">
        <dgm:presLayoutVars>
          <dgm:bulletEnabled val="1"/>
        </dgm:presLayoutVars>
      </dgm:prSet>
      <dgm:spPr/>
      <dgm:t>
        <a:bodyPr/>
        <a:lstStyle/>
        <a:p>
          <a:endParaRPr lang="en-US"/>
        </a:p>
      </dgm:t>
    </dgm:pt>
    <dgm:pt modelId="{4A562F55-55EE-4EE1-866C-8800AE84DA65}" type="pres">
      <dgm:prSet presAssocID="{38092446-C62F-4AFC-9AB0-5A2D1D19DA92}" presName="sibTrans" presStyleCnt="0"/>
      <dgm:spPr/>
    </dgm:pt>
    <dgm:pt modelId="{C83B9437-C184-48A7-AD8C-6D1A3F0D168C}" type="pres">
      <dgm:prSet presAssocID="{00B87EA6-E9B5-40F4-A27F-8AE215093F13}" presName="textNode" presStyleLbl="node1" presStyleIdx="3" presStyleCnt="4">
        <dgm:presLayoutVars>
          <dgm:bulletEnabled val="1"/>
        </dgm:presLayoutVars>
      </dgm:prSet>
      <dgm:spPr/>
      <dgm:t>
        <a:bodyPr/>
        <a:lstStyle/>
        <a:p>
          <a:endParaRPr lang="en-US"/>
        </a:p>
      </dgm:t>
    </dgm:pt>
  </dgm:ptLst>
  <dgm:cxnLst>
    <dgm:cxn modelId="{74A1C127-F31F-4103-81D4-C3820E3B04F8}" srcId="{31CA9422-A15A-4DA6-818E-756F3CDDA3A5}" destId="{69F83098-7EF6-4D60-BDF9-D55610150ECA}" srcOrd="0" destOrd="0" parTransId="{42B05696-1CEA-4A18-B2AB-EB6E7A7734C8}" sibTransId="{F57903B2-14B5-4FE8-802F-2D0D4FB13DFD}"/>
    <dgm:cxn modelId="{53A0AD0B-710C-4B28-B910-D3271B342CDC}" type="presOf" srcId="{69F83098-7EF6-4D60-BDF9-D55610150ECA}" destId="{395F793C-1194-45AC-8BD6-449D8CCB85CA}" srcOrd="0" destOrd="0" presId="urn:microsoft.com/office/officeart/2005/8/layout/hProcess9"/>
    <dgm:cxn modelId="{839C3439-C8C9-4A55-BFBD-0C5FFC01DB45}" type="presOf" srcId="{00B87EA6-E9B5-40F4-A27F-8AE215093F13}" destId="{C83B9437-C184-48A7-AD8C-6D1A3F0D168C}" srcOrd="0" destOrd="0" presId="urn:microsoft.com/office/officeart/2005/8/layout/hProcess9"/>
    <dgm:cxn modelId="{6B5DFFCC-920A-4048-AF9F-26EA244EE1DF}" srcId="{31CA9422-A15A-4DA6-818E-756F3CDDA3A5}" destId="{00B87EA6-E9B5-40F4-A27F-8AE215093F13}" srcOrd="3" destOrd="0" parTransId="{6C3B5249-551D-4BB9-94EB-4A3CB9463126}" sibTransId="{25507199-0F43-4C79-9ABC-D7A81B9C5F97}"/>
    <dgm:cxn modelId="{4FAA6E3B-18AC-48B7-9F1A-5616D0140D07}" type="presOf" srcId="{771298BC-A90A-4D19-9296-9B413195F533}" destId="{E87B5A56-D404-4E03-983C-1D56E10CD8B0}" srcOrd="0" destOrd="0" presId="urn:microsoft.com/office/officeart/2005/8/layout/hProcess9"/>
    <dgm:cxn modelId="{4795F9A3-97E8-4692-8774-19EB7A8DDBAC}" srcId="{31CA9422-A15A-4DA6-818E-756F3CDDA3A5}" destId="{771298BC-A90A-4D19-9296-9B413195F533}" srcOrd="1" destOrd="0" parTransId="{5CBE04C2-F134-431C-AE0D-EC2789D1F56D}" sibTransId="{EE65BD5D-9D44-48F7-8914-F20413E8BE59}"/>
    <dgm:cxn modelId="{46E65AF0-DD97-4022-B8DA-6ADDC4743A18}" type="presOf" srcId="{ADD60428-9E36-4836-A410-4E34D923EA05}" destId="{826FDC31-4387-4CEB-A3AD-DEC5DF485EC8}" srcOrd="0" destOrd="0" presId="urn:microsoft.com/office/officeart/2005/8/layout/hProcess9"/>
    <dgm:cxn modelId="{C054DFEC-4D40-4936-AEF6-F62B053AE77C}" srcId="{31CA9422-A15A-4DA6-818E-756F3CDDA3A5}" destId="{ADD60428-9E36-4836-A410-4E34D923EA05}" srcOrd="2" destOrd="0" parTransId="{33F5E5A7-0EDA-4523-A2FC-E5227A320AC6}" sibTransId="{38092446-C62F-4AFC-9AB0-5A2D1D19DA92}"/>
    <dgm:cxn modelId="{99368BFB-FE23-4798-B030-EC6B8CD909AE}" type="presOf" srcId="{31CA9422-A15A-4DA6-818E-756F3CDDA3A5}" destId="{EE5C5A0A-84B6-4474-BCB9-AEA9CDB6B93F}" srcOrd="0" destOrd="0" presId="urn:microsoft.com/office/officeart/2005/8/layout/hProcess9"/>
    <dgm:cxn modelId="{CCE3D36B-C061-4AF4-A548-E1D0CFF6D141}" type="presParOf" srcId="{EE5C5A0A-84B6-4474-BCB9-AEA9CDB6B93F}" destId="{DD20CC5F-4EAB-4452-913F-24671B47F5C9}" srcOrd="0" destOrd="0" presId="urn:microsoft.com/office/officeart/2005/8/layout/hProcess9"/>
    <dgm:cxn modelId="{21F8C72C-6C38-4BEC-BA2E-F80872E6563D}" type="presParOf" srcId="{EE5C5A0A-84B6-4474-BCB9-AEA9CDB6B93F}" destId="{EA57373B-89C9-4120-ABEA-E1A7EBC7769F}" srcOrd="1" destOrd="0" presId="urn:microsoft.com/office/officeart/2005/8/layout/hProcess9"/>
    <dgm:cxn modelId="{09C877FC-0146-4D42-B989-DD8F1D557E8E}" type="presParOf" srcId="{EA57373B-89C9-4120-ABEA-E1A7EBC7769F}" destId="{395F793C-1194-45AC-8BD6-449D8CCB85CA}" srcOrd="0" destOrd="0" presId="urn:microsoft.com/office/officeart/2005/8/layout/hProcess9"/>
    <dgm:cxn modelId="{2E412151-C971-4DC3-AA54-713E33D2254D}" type="presParOf" srcId="{EA57373B-89C9-4120-ABEA-E1A7EBC7769F}" destId="{1C668633-4C2D-47F7-AB55-5F573BE3207D}" srcOrd="1" destOrd="0" presId="urn:microsoft.com/office/officeart/2005/8/layout/hProcess9"/>
    <dgm:cxn modelId="{CF05D6E0-6483-45CB-89FC-97F70E7E2D43}" type="presParOf" srcId="{EA57373B-89C9-4120-ABEA-E1A7EBC7769F}" destId="{E87B5A56-D404-4E03-983C-1D56E10CD8B0}" srcOrd="2" destOrd="0" presId="urn:microsoft.com/office/officeart/2005/8/layout/hProcess9"/>
    <dgm:cxn modelId="{9C27B83A-A359-49A4-9019-B1CEE05AB05C}" type="presParOf" srcId="{EA57373B-89C9-4120-ABEA-E1A7EBC7769F}" destId="{17C92099-988A-474E-8480-71A28ED472F1}" srcOrd="3" destOrd="0" presId="urn:microsoft.com/office/officeart/2005/8/layout/hProcess9"/>
    <dgm:cxn modelId="{EAD4AEFB-C3D9-4106-B9E6-52BD26DECAC4}" type="presParOf" srcId="{EA57373B-89C9-4120-ABEA-E1A7EBC7769F}" destId="{826FDC31-4387-4CEB-A3AD-DEC5DF485EC8}" srcOrd="4" destOrd="0" presId="urn:microsoft.com/office/officeart/2005/8/layout/hProcess9"/>
    <dgm:cxn modelId="{D7A2C1DF-E280-4F6C-9B38-6B67EB840035}" type="presParOf" srcId="{EA57373B-89C9-4120-ABEA-E1A7EBC7769F}" destId="{4A562F55-55EE-4EE1-866C-8800AE84DA65}" srcOrd="5" destOrd="0" presId="urn:microsoft.com/office/officeart/2005/8/layout/hProcess9"/>
    <dgm:cxn modelId="{11D3E21F-A877-4E1E-A446-9CB3DA12E4D8}" type="presParOf" srcId="{EA57373B-89C9-4120-ABEA-E1A7EBC7769F}" destId="{C83B9437-C184-48A7-AD8C-6D1A3F0D168C}" srcOrd="6" destOrd="0" presId="urn:microsoft.com/office/officeart/2005/8/layout/hProcess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5FA7F59-7653-4410-8094-3A947BBDAF3E}" type="doc">
      <dgm:prSet loTypeId="urn:microsoft.com/office/officeart/2005/8/layout/process4" loCatId="list" qsTypeId="urn:microsoft.com/office/officeart/2005/8/quickstyle/simple1" qsCatId="simple" csTypeId="urn:microsoft.com/office/officeart/2005/8/colors/accent1_2" csCatId="accent1"/>
      <dgm:spPr/>
      <dgm:t>
        <a:bodyPr/>
        <a:lstStyle/>
        <a:p>
          <a:endParaRPr lang="en-US"/>
        </a:p>
      </dgm:t>
    </dgm:pt>
    <dgm:pt modelId="{C570D826-1DDE-468D-9613-9ED6516FF420}">
      <dgm:prSet/>
      <dgm:spPr/>
      <dgm:t>
        <a:bodyPr/>
        <a:lstStyle/>
        <a:p>
          <a:pPr rtl="0"/>
          <a:r>
            <a:rPr lang="en-US" smtClean="0"/>
            <a:t>Identify Threats</a:t>
          </a:r>
          <a:endParaRPr lang="en-US" dirty="0"/>
        </a:p>
      </dgm:t>
    </dgm:pt>
    <dgm:pt modelId="{8A2773B0-320A-412A-9770-8AB2BAF00975}" type="parTrans" cxnId="{DFFBD041-9A01-4E76-9D18-A14133338670}">
      <dgm:prSet/>
      <dgm:spPr/>
      <dgm:t>
        <a:bodyPr/>
        <a:lstStyle/>
        <a:p>
          <a:endParaRPr lang="en-US"/>
        </a:p>
      </dgm:t>
    </dgm:pt>
    <dgm:pt modelId="{48AA9CF6-8181-4F95-8972-EF70A8EE58CD}" type="sibTrans" cxnId="{DFFBD041-9A01-4E76-9D18-A14133338670}">
      <dgm:prSet/>
      <dgm:spPr/>
      <dgm:t>
        <a:bodyPr/>
        <a:lstStyle/>
        <a:p>
          <a:endParaRPr lang="en-US"/>
        </a:p>
      </dgm:t>
    </dgm:pt>
    <dgm:pt modelId="{C242998D-562C-4B3B-8B13-A86E8EDE3718}">
      <dgm:prSet/>
      <dgm:spPr/>
      <dgm:t>
        <a:bodyPr/>
        <a:lstStyle/>
        <a:p>
          <a:pPr rtl="0"/>
          <a:r>
            <a:rPr lang="en-US" smtClean="0"/>
            <a:t>Identify Vulnerabilities</a:t>
          </a:r>
          <a:endParaRPr lang="en-US" dirty="0"/>
        </a:p>
      </dgm:t>
    </dgm:pt>
    <dgm:pt modelId="{0AF91876-18DE-4184-88DF-E7DE7390A2A3}" type="parTrans" cxnId="{FA572B29-B47C-496D-A3BA-E78722F2A06B}">
      <dgm:prSet/>
      <dgm:spPr/>
      <dgm:t>
        <a:bodyPr/>
        <a:lstStyle/>
        <a:p>
          <a:endParaRPr lang="en-US"/>
        </a:p>
      </dgm:t>
    </dgm:pt>
    <dgm:pt modelId="{73E3B0F6-61D5-4369-AC92-AB197D95A5C1}" type="sibTrans" cxnId="{FA572B29-B47C-496D-A3BA-E78722F2A06B}">
      <dgm:prSet/>
      <dgm:spPr/>
      <dgm:t>
        <a:bodyPr/>
        <a:lstStyle/>
        <a:p>
          <a:endParaRPr lang="en-US"/>
        </a:p>
      </dgm:t>
    </dgm:pt>
    <dgm:pt modelId="{262A2E0D-AABF-4FC0-A108-F557097F9175}">
      <dgm:prSet/>
      <dgm:spPr/>
      <dgm:t>
        <a:bodyPr/>
        <a:lstStyle/>
        <a:p>
          <a:pPr rtl="0"/>
          <a:r>
            <a:rPr lang="en-US" smtClean="0"/>
            <a:t>Determine Likelihood</a:t>
          </a:r>
          <a:endParaRPr lang="en-US" dirty="0"/>
        </a:p>
      </dgm:t>
    </dgm:pt>
    <dgm:pt modelId="{7BC4EEA6-8107-46D4-9BB3-0D92DCF9436A}" type="parTrans" cxnId="{BD710DA6-0891-4F43-896F-F1BC57510561}">
      <dgm:prSet/>
      <dgm:spPr/>
      <dgm:t>
        <a:bodyPr/>
        <a:lstStyle/>
        <a:p>
          <a:endParaRPr lang="en-US"/>
        </a:p>
      </dgm:t>
    </dgm:pt>
    <dgm:pt modelId="{AE419C68-A512-47DD-9F17-8859079A469F}" type="sibTrans" cxnId="{BD710DA6-0891-4F43-896F-F1BC57510561}">
      <dgm:prSet/>
      <dgm:spPr/>
      <dgm:t>
        <a:bodyPr/>
        <a:lstStyle/>
        <a:p>
          <a:endParaRPr lang="en-US"/>
        </a:p>
      </dgm:t>
    </dgm:pt>
    <dgm:pt modelId="{82D9C37B-FD56-4330-9B3D-104ACC37A233}">
      <dgm:prSet/>
      <dgm:spPr/>
      <dgm:t>
        <a:bodyPr/>
        <a:lstStyle/>
        <a:p>
          <a:pPr rtl="0"/>
          <a:r>
            <a:rPr lang="en-US" smtClean="0"/>
            <a:t>Determine Effect</a:t>
          </a:r>
          <a:endParaRPr lang="en-US" dirty="0"/>
        </a:p>
      </dgm:t>
    </dgm:pt>
    <dgm:pt modelId="{83E993EC-1DEF-4569-9CF3-EA1A021BCB48}" type="parTrans" cxnId="{4A4FDBE2-0421-48A5-8819-704F55291D28}">
      <dgm:prSet/>
      <dgm:spPr/>
      <dgm:t>
        <a:bodyPr/>
        <a:lstStyle/>
        <a:p>
          <a:endParaRPr lang="en-US"/>
        </a:p>
      </dgm:t>
    </dgm:pt>
    <dgm:pt modelId="{61E2D1F8-7227-481C-9CDB-3FF042399BA8}" type="sibTrans" cxnId="{4A4FDBE2-0421-48A5-8819-704F55291D28}">
      <dgm:prSet/>
      <dgm:spPr/>
      <dgm:t>
        <a:bodyPr/>
        <a:lstStyle/>
        <a:p>
          <a:endParaRPr lang="en-US"/>
        </a:p>
      </dgm:t>
    </dgm:pt>
    <dgm:pt modelId="{1AC0F3AA-7725-400F-A5ED-B4E37A44D48B}">
      <dgm:prSet/>
      <dgm:spPr/>
      <dgm:t>
        <a:bodyPr/>
        <a:lstStyle/>
        <a:p>
          <a:pPr rtl="0"/>
          <a:r>
            <a:rPr lang="en-US" dirty="0" smtClean="0"/>
            <a:t>Determine Risk</a:t>
          </a:r>
          <a:endParaRPr lang="en-US" dirty="0"/>
        </a:p>
      </dgm:t>
    </dgm:pt>
    <dgm:pt modelId="{E5D5B591-53E8-4FB3-9B2B-22101B811D96}" type="sibTrans" cxnId="{67F8DE7F-E02B-4118-9A42-86BB85DC1993}">
      <dgm:prSet/>
      <dgm:spPr/>
      <dgm:t>
        <a:bodyPr/>
        <a:lstStyle/>
        <a:p>
          <a:endParaRPr lang="en-US"/>
        </a:p>
      </dgm:t>
    </dgm:pt>
    <dgm:pt modelId="{1EF696B1-DFC7-4485-9C7B-E79B2E677D2F}" type="parTrans" cxnId="{67F8DE7F-E02B-4118-9A42-86BB85DC1993}">
      <dgm:prSet/>
      <dgm:spPr/>
      <dgm:t>
        <a:bodyPr/>
        <a:lstStyle/>
        <a:p>
          <a:endParaRPr lang="en-US"/>
        </a:p>
      </dgm:t>
    </dgm:pt>
    <dgm:pt modelId="{11D0D220-8E3B-4188-B8ED-096F04034A85}" type="pres">
      <dgm:prSet presAssocID="{C5FA7F59-7653-4410-8094-3A947BBDAF3E}" presName="Name0" presStyleCnt="0">
        <dgm:presLayoutVars>
          <dgm:dir/>
          <dgm:animLvl val="lvl"/>
          <dgm:resizeHandles val="exact"/>
        </dgm:presLayoutVars>
      </dgm:prSet>
      <dgm:spPr/>
      <dgm:t>
        <a:bodyPr/>
        <a:lstStyle/>
        <a:p>
          <a:endParaRPr lang="en-US"/>
        </a:p>
      </dgm:t>
    </dgm:pt>
    <dgm:pt modelId="{C8843BC1-4FE4-47B6-849A-A685089406D9}" type="pres">
      <dgm:prSet presAssocID="{1AC0F3AA-7725-400F-A5ED-B4E37A44D48B}" presName="boxAndChildren" presStyleCnt="0"/>
      <dgm:spPr/>
    </dgm:pt>
    <dgm:pt modelId="{DD4324EB-2368-4AA5-A214-3A0FCE46513D}" type="pres">
      <dgm:prSet presAssocID="{1AC0F3AA-7725-400F-A5ED-B4E37A44D48B}" presName="parentTextBox" presStyleLbl="node1" presStyleIdx="0" presStyleCnt="5"/>
      <dgm:spPr/>
      <dgm:t>
        <a:bodyPr/>
        <a:lstStyle/>
        <a:p>
          <a:endParaRPr lang="en-US"/>
        </a:p>
      </dgm:t>
    </dgm:pt>
    <dgm:pt modelId="{D854ACBB-6BE0-4D0B-B1AA-3BD619D1FD3A}" type="pres">
      <dgm:prSet presAssocID="{61E2D1F8-7227-481C-9CDB-3FF042399BA8}" presName="sp" presStyleCnt="0"/>
      <dgm:spPr/>
    </dgm:pt>
    <dgm:pt modelId="{E86B0309-69F8-42B2-B67C-D31CBA761497}" type="pres">
      <dgm:prSet presAssocID="{82D9C37B-FD56-4330-9B3D-104ACC37A233}" presName="arrowAndChildren" presStyleCnt="0"/>
      <dgm:spPr/>
    </dgm:pt>
    <dgm:pt modelId="{9216BC2D-E2E2-4092-95FA-68DBCB090445}" type="pres">
      <dgm:prSet presAssocID="{82D9C37B-FD56-4330-9B3D-104ACC37A233}" presName="parentTextArrow" presStyleLbl="node1" presStyleIdx="1" presStyleCnt="5"/>
      <dgm:spPr/>
      <dgm:t>
        <a:bodyPr/>
        <a:lstStyle/>
        <a:p>
          <a:endParaRPr lang="en-US"/>
        </a:p>
      </dgm:t>
    </dgm:pt>
    <dgm:pt modelId="{E78A983F-0246-4C60-AA4F-3D4F8FBE588F}" type="pres">
      <dgm:prSet presAssocID="{AE419C68-A512-47DD-9F17-8859079A469F}" presName="sp" presStyleCnt="0"/>
      <dgm:spPr/>
    </dgm:pt>
    <dgm:pt modelId="{75B2EB18-3833-440B-8A00-AE757D077604}" type="pres">
      <dgm:prSet presAssocID="{262A2E0D-AABF-4FC0-A108-F557097F9175}" presName="arrowAndChildren" presStyleCnt="0"/>
      <dgm:spPr/>
    </dgm:pt>
    <dgm:pt modelId="{BA8D4124-86E2-49B6-BBD0-CFE957567086}" type="pres">
      <dgm:prSet presAssocID="{262A2E0D-AABF-4FC0-A108-F557097F9175}" presName="parentTextArrow" presStyleLbl="node1" presStyleIdx="2" presStyleCnt="5"/>
      <dgm:spPr/>
      <dgm:t>
        <a:bodyPr/>
        <a:lstStyle/>
        <a:p>
          <a:endParaRPr lang="en-US"/>
        </a:p>
      </dgm:t>
    </dgm:pt>
    <dgm:pt modelId="{7068FA56-0FC7-4CCA-A4E0-9E006DD34092}" type="pres">
      <dgm:prSet presAssocID="{73E3B0F6-61D5-4369-AC92-AB197D95A5C1}" presName="sp" presStyleCnt="0"/>
      <dgm:spPr/>
    </dgm:pt>
    <dgm:pt modelId="{5676A0F1-AE03-480C-95CB-7CF5709C8CA2}" type="pres">
      <dgm:prSet presAssocID="{C242998D-562C-4B3B-8B13-A86E8EDE3718}" presName="arrowAndChildren" presStyleCnt="0"/>
      <dgm:spPr/>
    </dgm:pt>
    <dgm:pt modelId="{5363654F-45F4-44EE-9EC9-A53B2730DC69}" type="pres">
      <dgm:prSet presAssocID="{C242998D-562C-4B3B-8B13-A86E8EDE3718}" presName="parentTextArrow" presStyleLbl="node1" presStyleIdx="3" presStyleCnt="5"/>
      <dgm:spPr/>
      <dgm:t>
        <a:bodyPr/>
        <a:lstStyle/>
        <a:p>
          <a:endParaRPr lang="en-US"/>
        </a:p>
      </dgm:t>
    </dgm:pt>
    <dgm:pt modelId="{09EF7787-A770-43D1-8572-9AE1E51EDF93}" type="pres">
      <dgm:prSet presAssocID="{48AA9CF6-8181-4F95-8972-EF70A8EE58CD}" presName="sp" presStyleCnt="0"/>
      <dgm:spPr/>
    </dgm:pt>
    <dgm:pt modelId="{D67DCB69-89C2-44C4-AEC0-7DE6947C8260}" type="pres">
      <dgm:prSet presAssocID="{C570D826-1DDE-468D-9613-9ED6516FF420}" presName="arrowAndChildren" presStyleCnt="0"/>
      <dgm:spPr/>
    </dgm:pt>
    <dgm:pt modelId="{E2FADD93-BD12-4EF1-A506-801C6C19E49F}" type="pres">
      <dgm:prSet presAssocID="{C570D826-1DDE-468D-9613-9ED6516FF420}" presName="parentTextArrow" presStyleLbl="node1" presStyleIdx="4" presStyleCnt="5"/>
      <dgm:spPr/>
      <dgm:t>
        <a:bodyPr/>
        <a:lstStyle/>
        <a:p>
          <a:endParaRPr lang="en-US"/>
        </a:p>
      </dgm:t>
    </dgm:pt>
  </dgm:ptLst>
  <dgm:cxnLst>
    <dgm:cxn modelId="{BD710DA6-0891-4F43-896F-F1BC57510561}" srcId="{C5FA7F59-7653-4410-8094-3A947BBDAF3E}" destId="{262A2E0D-AABF-4FC0-A108-F557097F9175}" srcOrd="2" destOrd="0" parTransId="{7BC4EEA6-8107-46D4-9BB3-0D92DCF9436A}" sibTransId="{AE419C68-A512-47DD-9F17-8859079A469F}"/>
    <dgm:cxn modelId="{4A4FDBE2-0421-48A5-8819-704F55291D28}" srcId="{C5FA7F59-7653-4410-8094-3A947BBDAF3E}" destId="{82D9C37B-FD56-4330-9B3D-104ACC37A233}" srcOrd="3" destOrd="0" parTransId="{83E993EC-1DEF-4569-9CF3-EA1A021BCB48}" sibTransId="{61E2D1F8-7227-481C-9CDB-3FF042399BA8}"/>
    <dgm:cxn modelId="{65B37BC9-73BB-4429-9BC0-A3AAC629124C}" type="presOf" srcId="{C5FA7F59-7653-4410-8094-3A947BBDAF3E}" destId="{11D0D220-8E3B-4188-B8ED-096F04034A85}" srcOrd="0" destOrd="0" presId="urn:microsoft.com/office/officeart/2005/8/layout/process4"/>
    <dgm:cxn modelId="{67F8DE7F-E02B-4118-9A42-86BB85DC1993}" srcId="{C5FA7F59-7653-4410-8094-3A947BBDAF3E}" destId="{1AC0F3AA-7725-400F-A5ED-B4E37A44D48B}" srcOrd="4" destOrd="0" parTransId="{1EF696B1-DFC7-4485-9C7B-E79B2E677D2F}" sibTransId="{E5D5B591-53E8-4FB3-9B2B-22101B811D96}"/>
    <dgm:cxn modelId="{21E51D4F-3FF0-49B6-B2AF-B61B6F71AF88}" type="presOf" srcId="{262A2E0D-AABF-4FC0-A108-F557097F9175}" destId="{BA8D4124-86E2-49B6-BBD0-CFE957567086}" srcOrd="0" destOrd="0" presId="urn:microsoft.com/office/officeart/2005/8/layout/process4"/>
    <dgm:cxn modelId="{F368197B-DFA0-47BC-A15B-D606BB3530A0}" type="presOf" srcId="{C242998D-562C-4B3B-8B13-A86E8EDE3718}" destId="{5363654F-45F4-44EE-9EC9-A53B2730DC69}" srcOrd="0" destOrd="0" presId="urn:microsoft.com/office/officeart/2005/8/layout/process4"/>
    <dgm:cxn modelId="{C246E473-EF54-499F-A322-541AB0313319}" type="presOf" srcId="{1AC0F3AA-7725-400F-A5ED-B4E37A44D48B}" destId="{DD4324EB-2368-4AA5-A214-3A0FCE46513D}" srcOrd="0" destOrd="0" presId="urn:microsoft.com/office/officeart/2005/8/layout/process4"/>
    <dgm:cxn modelId="{FA572B29-B47C-496D-A3BA-E78722F2A06B}" srcId="{C5FA7F59-7653-4410-8094-3A947BBDAF3E}" destId="{C242998D-562C-4B3B-8B13-A86E8EDE3718}" srcOrd="1" destOrd="0" parTransId="{0AF91876-18DE-4184-88DF-E7DE7390A2A3}" sibTransId="{73E3B0F6-61D5-4369-AC92-AB197D95A5C1}"/>
    <dgm:cxn modelId="{15E9995F-7C20-4F06-AAC1-7DF495C2F238}" type="presOf" srcId="{C570D826-1DDE-468D-9613-9ED6516FF420}" destId="{E2FADD93-BD12-4EF1-A506-801C6C19E49F}" srcOrd="0" destOrd="0" presId="urn:microsoft.com/office/officeart/2005/8/layout/process4"/>
    <dgm:cxn modelId="{DFFBD041-9A01-4E76-9D18-A14133338670}" srcId="{C5FA7F59-7653-4410-8094-3A947BBDAF3E}" destId="{C570D826-1DDE-468D-9613-9ED6516FF420}" srcOrd="0" destOrd="0" parTransId="{8A2773B0-320A-412A-9770-8AB2BAF00975}" sibTransId="{48AA9CF6-8181-4F95-8972-EF70A8EE58CD}"/>
    <dgm:cxn modelId="{4D95A317-EA13-4E86-8961-862C77BB9B7E}" type="presOf" srcId="{82D9C37B-FD56-4330-9B3D-104ACC37A233}" destId="{9216BC2D-E2E2-4092-95FA-68DBCB090445}" srcOrd="0" destOrd="0" presId="urn:microsoft.com/office/officeart/2005/8/layout/process4"/>
    <dgm:cxn modelId="{5192A472-0F7D-4325-94FE-CEF7BBE62324}" type="presParOf" srcId="{11D0D220-8E3B-4188-B8ED-096F04034A85}" destId="{C8843BC1-4FE4-47B6-849A-A685089406D9}" srcOrd="0" destOrd="0" presId="urn:microsoft.com/office/officeart/2005/8/layout/process4"/>
    <dgm:cxn modelId="{909D6E09-870C-4325-85EC-C4BEFE0DC3F1}" type="presParOf" srcId="{C8843BC1-4FE4-47B6-849A-A685089406D9}" destId="{DD4324EB-2368-4AA5-A214-3A0FCE46513D}" srcOrd="0" destOrd="0" presId="urn:microsoft.com/office/officeart/2005/8/layout/process4"/>
    <dgm:cxn modelId="{F7472F28-4C7A-401D-9386-1482B4AED85F}" type="presParOf" srcId="{11D0D220-8E3B-4188-B8ED-096F04034A85}" destId="{D854ACBB-6BE0-4D0B-B1AA-3BD619D1FD3A}" srcOrd="1" destOrd="0" presId="urn:microsoft.com/office/officeart/2005/8/layout/process4"/>
    <dgm:cxn modelId="{A51853DC-4B95-40F3-8EB9-55BEEB0FA5D0}" type="presParOf" srcId="{11D0D220-8E3B-4188-B8ED-096F04034A85}" destId="{E86B0309-69F8-42B2-B67C-D31CBA761497}" srcOrd="2" destOrd="0" presId="urn:microsoft.com/office/officeart/2005/8/layout/process4"/>
    <dgm:cxn modelId="{E031DD0A-F023-4035-A7A4-86A9CF0E12C7}" type="presParOf" srcId="{E86B0309-69F8-42B2-B67C-D31CBA761497}" destId="{9216BC2D-E2E2-4092-95FA-68DBCB090445}" srcOrd="0" destOrd="0" presId="urn:microsoft.com/office/officeart/2005/8/layout/process4"/>
    <dgm:cxn modelId="{72125215-CDEA-41B8-AFDF-9FB047DB6739}" type="presParOf" srcId="{11D0D220-8E3B-4188-B8ED-096F04034A85}" destId="{E78A983F-0246-4C60-AA4F-3D4F8FBE588F}" srcOrd="3" destOrd="0" presId="urn:microsoft.com/office/officeart/2005/8/layout/process4"/>
    <dgm:cxn modelId="{CFF1B436-BABC-480A-AB48-5C879C0E0B1A}" type="presParOf" srcId="{11D0D220-8E3B-4188-B8ED-096F04034A85}" destId="{75B2EB18-3833-440B-8A00-AE757D077604}" srcOrd="4" destOrd="0" presId="urn:microsoft.com/office/officeart/2005/8/layout/process4"/>
    <dgm:cxn modelId="{88E2EC19-519A-4C35-83D3-6E7E98A9E1BF}" type="presParOf" srcId="{75B2EB18-3833-440B-8A00-AE757D077604}" destId="{BA8D4124-86E2-49B6-BBD0-CFE957567086}" srcOrd="0" destOrd="0" presId="urn:microsoft.com/office/officeart/2005/8/layout/process4"/>
    <dgm:cxn modelId="{85750D5F-C8C6-48FE-8B3E-913280609E22}" type="presParOf" srcId="{11D0D220-8E3B-4188-B8ED-096F04034A85}" destId="{7068FA56-0FC7-4CCA-A4E0-9E006DD34092}" srcOrd="5" destOrd="0" presId="urn:microsoft.com/office/officeart/2005/8/layout/process4"/>
    <dgm:cxn modelId="{65EC4483-66AE-428F-8F46-12D10265CF98}" type="presParOf" srcId="{11D0D220-8E3B-4188-B8ED-096F04034A85}" destId="{5676A0F1-AE03-480C-95CB-7CF5709C8CA2}" srcOrd="6" destOrd="0" presId="urn:microsoft.com/office/officeart/2005/8/layout/process4"/>
    <dgm:cxn modelId="{4F63B88A-3416-47D9-8857-430EF613D35B}" type="presParOf" srcId="{5676A0F1-AE03-480C-95CB-7CF5709C8CA2}" destId="{5363654F-45F4-44EE-9EC9-A53B2730DC69}" srcOrd="0" destOrd="0" presId="urn:microsoft.com/office/officeart/2005/8/layout/process4"/>
    <dgm:cxn modelId="{FFF303F6-C004-4690-BC05-647CEC902737}" type="presParOf" srcId="{11D0D220-8E3B-4188-B8ED-096F04034A85}" destId="{09EF7787-A770-43D1-8572-9AE1E51EDF93}" srcOrd="7" destOrd="0" presId="urn:microsoft.com/office/officeart/2005/8/layout/process4"/>
    <dgm:cxn modelId="{6EC194A9-314A-4C7D-93CE-B0AA38465A15}" type="presParOf" srcId="{11D0D220-8E3B-4188-B8ED-096F04034A85}" destId="{D67DCB69-89C2-44C4-AEC0-7DE6947C8260}" srcOrd="8" destOrd="0" presId="urn:microsoft.com/office/officeart/2005/8/layout/process4"/>
    <dgm:cxn modelId="{FE2558E7-EB16-4B22-A4DB-9C9D41DEBC1A}" type="presParOf" srcId="{D67DCB69-89C2-44C4-AEC0-7DE6947C8260}" destId="{E2FADD93-BD12-4EF1-A506-801C6C19E49F}" srcOrd="0"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B50FC2-B8D2-42BD-B19C-C643F0B6C9B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6C0B5B2-09E4-4023-B6F2-23C5B0F64500}">
      <dgm:prSet/>
      <dgm:spPr>
        <a:solidFill>
          <a:schemeClr val="tx2">
            <a:lumMod val="40000"/>
            <a:lumOff val="60000"/>
          </a:schemeClr>
        </a:solidFill>
        <a:ln>
          <a:solidFill>
            <a:schemeClr val="tx2">
              <a:lumMod val="40000"/>
              <a:lumOff val="60000"/>
            </a:schemeClr>
          </a:solidFill>
        </a:ln>
      </dgm:spPr>
      <dgm:t>
        <a:bodyPr/>
        <a:lstStyle/>
        <a:p>
          <a:pPr rtl="0"/>
          <a:r>
            <a:rPr lang="en-US" dirty="0" smtClean="0"/>
            <a:t>Adversarial</a:t>
          </a:r>
          <a:endParaRPr lang="en-US" dirty="0"/>
        </a:p>
      </dgm:t>
    </dgm:pt>
    <dgm:pt modelId="{B28F1EDC-97D9-4643-A7D2-65096C8CBA41}" type="parTrans" cxnId="{CD2B4ED3-2D3C-480A-9419-7FD1ADDEFB7A}">
      <dgm:prSet/>
      <dgm:spPr/>
      <dgm:t>
        <a:bodyPr/>
        <a:lstStyle/>
        <a:p>
          <a:endParaRPr lang="en-US"/>
        </a:p>
      </dgm:t>
    </dgm:pt>
    <dgm:pt modelId="{2740CA64-5E3A-4059-9361-B5803E55F031}" type="sibTrans" cxnId="{CD2B4ED3-2D3C-480A-9419-7FD1ADDEFB7A}">
      <dgm:prSet/>
      <dgm:spPr/>
      <dgm:t>
        <a:bodyPr/>
        <a:lstStyle/>
        <a:p>
          <a:endParaRPr lang="en-US"/>
        </a:p>
      </dgm:t>
    </dgm:pt>
    <dgm:pt modelId="{F0BE4FEC-DE57-4A08-9757-866069162A44}">
      <dgm:prSet/>
      <dgm:spPr>
        <a:solidFill>
          <a:schemeClr val="tx2">
            <a:lumMod val="20000"/>
            <a:lumOff val="80000"/>
            <a:alpha val="90000"/>
          </a:schemeClr>
        </a:solidFill>
        <a:ln>
          <a:solidFill>
            <a:schemeClr val="tx2">
              <a:lumMod val="20000"/>
              <a:lumOff val="80000"/>
              <a:alpha val="90000"/>
            </a:schemeClr>
          </a:solidFill>
        </a:ln>
      </dgm:spPr>
      <dgm:t>
        <a:bodyPr/>
        <a:lstStyle/>
        <a:p>
          <a:pPr rtl="0"/>
          <a:r>
            <a:rPr lang="en-US" dirty="0" smtClean="0"/>
            <a:t>initiation</a:t>
          </a:r>
          <a:endParaRPr lang="en-US" dirty="0"/>
        </a:p>
      </dgm:t>
    </dgm:pt>
    <dgm:pt modelId="{AFAEF2F3-F24D-4BBA-AEA0-ACD824EFA92E}" type="parTrans" cxnId="{165A9D83-B5AD-45EA-8BD1-51250C0CDF76}">
      <dgm:prSet/>
      <dgm:spPr/>
      <dgm:t>
        <a:bodyPr/>
        <a:lstStyle/>
        <a:p>
          <a:endParaRPr lang="en-US"/>
        </a:p>
      </dgm:t>
    </dgm:pt>
    <dgm:pt modelId="{E658068F-C1B9-49E1-8CD5-9E6A36AE4DCD}" type="sibTrans" cxnId="{165A9D83-B5AD-45EA-8BD1-51250C0CDF76}">
      <dgm:prSet/>
      <dgm:spPr/>
      <dgm:t>
        <a:bodyPr/>
        <a:lstStyle/>
        <a:p>
          <a:endParaRPr lang="en-US"/>
        </a:p>
      </dgm:t>
    </dgm:pt>
    <dgm:pt modelId="{E54952FF-8111-4E69-98CB-D6D24FE189BE}">
      <dgm:prSet/>
      <dgm:spPr>
        <a:solidFill>
          <a:schemeClr val="tx2">
            <a:lumMod val="40000"/>
            <a:lumOff val="60000"/>
          </a:schemeClr>
        </a:solidFill>
        <a:ln>
          <a:solidFill>
            <a:schemeClr val="tx2">
              <a:lumMod val="40000"/>
              <a:lumOff val="60000"/>
            </a:schemeClr>
          </a:solidFill>
        </a:ln>
      </dgm:spPr>
      <dgm:t>
        <a:bodyPr/>
        <a:lstStyle/>
        <a:p>
          <a:pPr rtl="0"/>
          <a:r>
            <a:rPr lang="en-US" dirty="0" smtClean="0"/>
            <a:t>Non-adversarial</a:t>
          </a:r>
          <a:endParaRPr lang="en-US" dirty="0"/>
        </a:p>
      </dgm:t>
    </dgm:pt>
    <dgm:pt modelId="{42574862-24B3-4931-8D00-9FCE7A85C830}" type="parTrans" cxnId="{1B673C94-4024-4A13-9D23-EC7209E197E6}">
      <dgm:prSet/>
      <dgm:spPr/>
      <dgm:t>
        <a:bodyPr/>
        <a:lstStyle/>
        <a:p>
          <a:endParaRPr lang="en-US"/>
        </a:p>
      </dgm:t>
    </dgm:pt>
    <dgm:pt modelId="{40CA0A05-AB46-43A1-9C35-04AC12078426}" type="sibTrans" cxnId="{1B673C94-4024-4A13-9D23-EC7209E197E6}">
      <dgm:prSet/>
      <dgm:spPr/>
      <dgm:t>
        <a:bodyPr/>
        <a:lstStyle/>
        <a:p>
          <a:endParaRPr lang="en-US"/>
        </a:p>
      </dgm:t>
    </dgm:pt>
    <dgm:pt modelId="{1F3C3C64-1BA5-4D65-ACE4-E483FB71B754}">
      <dgm:prSet/>
      <dgm:spPr>
        <a:solidFill>
          <a:schemeClr val="tx2">
            <a:lumMod val="20000"/>
            <a:lumOff val="80000"/>
            <a:alpha val="90000"/>
          </a:schemeClr>
        </a:solidFill>
        <a:ln>
          <a:solidFill>
            <a:schemeClr val="tx2">
              <a:lumMod val="20000"/>
              <a:lumOff val="80000"/>
              <a:alpha val="90000"/>
            </a:schemeClr>
          </a:solidFill>
        </a:ln>
      </dgm:spPr>
      <dgm:t>
        <a:bodyPr/>
        <a:lstStyle/>
        <a:p>
          <a:pPr rtl="0"/>
          <a:r>
            <a:rPr lang="en-US" dirty="0" smtClean="0"/>
            <a:t>occurrence</a:t>
          </a:r>
          <a:endParaRPr lang="en-US" dirty="0"/>
        </a:p>
      </dgm:t>
    </dgm:pt>
    <dgm:pt modelId="{3F5347A8-29EE-4ED0-994E-D19F64F04882}" type="parTrans" cxnId="{04B73D84-4423-457A-8928-E0DCA3579FFD}">
      <dgm:prSet/>
      <dgm:spPr/>
      <dgm:t>
        <a:bodyPr/>
        <a:lstStyle/>
        <a:p>
          <a:endParaRPr lang="en-US"/>
        </a:p>
      </dgm:t>
    </dgm:pt>
    <dgm:pt modelId="{93C71CD8-38D1-4B58-BD09-D9C9194374B8}" type="sibTrans" cxnId="{04B73D84-4423-457A-8928-E0DCA3579FFD}">
      <dgm:prSet/>
      <dgm:spPr/>
      <dgm:t>
        <a:bodyPr/>
        <a:lstStyle/>
        <a:p>
          <a:endParaRPr lang="en-US"/>
        </a:p>
      </dgm:t>
    </dgm:pt>
    <dgm:pt modelId="{BCB686F9-CFE3-4156-9953-AF70D4E95779}" type="pres">
      <dgm:prSet presAssocID="{DDB50FC2-B8D2-42BD-B19C-C643F0B6C9B9}" presName="Name0" presStyleCnt="0">
        <dgm:presLayoutVars>
          <dgm:dir/>
          <dgm:animLvl val="lvl"/>
          <dgm:resizeHandles val="exact"/>
        </dgm:presLayoutVars>
      </dgm:prSet>
      <dgm:spPr/>
      <dgm:t>
        <a:bodyPr/>
        <a:lstStyle/>
        <a:p>
          <a:endParaRPr lang="en-US"/>
        </a:p>
      </dgm:t>
    </dgm:pt>
    <dgm:pt modelId="{5EB244E1-ECEF-407C-80E4-B06880B1608F}" type="pres">
      <dgm:prSet presAssocID="{E6C0B5B2-09E4-4023-B6F2-23C5B0F64500}" presName="composite" presStyleCnt="0"/>
      <dgm:spPr/>
    </dgm:pt>
    <dgm:pt modelId="{3071E817-A142-4E2D-A417-16F2D6CEFE38}" type="pres">
      <dgm:prSet presAssocID="{E6C0B5B2-09E4-4023-B6F2-23C5B0F64500}" presName="parTx" presStyleLbl="alignNode1" presStyleIdx="0" presStyleCnt="2">
        <dgm:presLayoutVars>
          <dgm:chMax val="0"/>
          <dgm:chPref val="0"/>
          <dgm:bulletEnabled val="1"/>
        </dgm:presLayoutVars>
      </dgm:prSet>
      <dgm:spPr/>
      <dgm:t>
        <a:bodyPr/>
        <a:lstStyle/>
        <a:p>
          <a:endParaRPr lang="en-US"/>
        </a:p>
      </dgm:t>
    </dgm:pt>
    <dgm:pt modelId="{A4467C45-A7A5-4D90-86F5-AB58A2D27412}" type="pres">
      <dgm:prSet presAssocID="{E6C0B5B2-09E4-4023-B6F2-23C5B0F64500}" presName="desTx" presStyleLbl="alignAccFollowNode1" presStyleIdx="0" presStyleCnt="2">
        <dgm:presLayoutVars>
          <dgm:bulletEnabled val="1"/>
        </dgm:presLayoutVars>
      </dgm:prSet>
      <dgm:spPr/>
      <dgm:t>
        <a:bodyPr/>
        <a:lstStyle/>
        <a:p>
          <a:endParaRPr lang="en-US"/>
        </a:p>
      </dgm:t>
    </dgm:pt>
    <dgm:pt modelId="{0A8C2262-2FEE-4656-998F-06A90E23DD20}" type="pres">
      <dgm:prSet presAssocID="{2740CA64-5E3A-4059-9361-B5803E55F031}" presName="space" presStyleCnt="0"/>
      <dgm:spPr/>
    </dgm:pt>
    <dgm:pt modelId="{D1114C2A-A5E2-40D1-BE4A-CFDB363D8A08}" type="pres">
      <dgm:prSet presAssocID="{E54952FF-8111-4E69-98CB-D6D24FE189BE}" presName="composite" presStyleCnt="0"/>
      <dgm:spPr/>
    </dgm:pt>
    <dgm:pt modelId="{F241FCAF-3BF4-42A8-9E18-54CD9548A68E}" type="pres">
      <dgm:prSet presAssocID="{E54952FF-8111-4E69-98CB-D6D24FE189BE}" presName="parTx" presStyleLbl="alignNode1" presStyleIdx="1" presStyleCnt="2">
        <dgm:presLayoutVars>
          <dgm:chMax val="0"/>
          <dgm:chPref val="0"/>
          <dgm:bulletEnabled val="1"/>
        </dgm:presLayoutVars>
      </dgm:prSet>
      <dgm:spPr/>
      <dgm:t>
        <a:bodyPr/>
        <a:lstStyle/>
        <a:p>
          <a:endParaRPr lang="en-US"/>
        </a:p>
      </dgm:t>
    </dgm:pt>
    <dgm:pt modelId="{386DAF26-FDF6-468A-84C7-7ED20F9DC078}" type="pres">
      <dgm:prSet presAssocID="{E54952FF-8111-4E69-98CB-D6D24FE189BE}" presName="desTx" presStyleLbl="alignAccFollowNode1" presStyleIdx="1" presStyleCnt="2">
        <dgm:presLayoutVars>
          <dgm:bulletEnabled val="1"/>
        </dgm:presLayoutVars>
      </dgm:prSet>
      <dgm:spPr/>
      <dgm:t>
        <a:bodyPr/>
        <a:lstStyle/>
        <a:p>
          <a:endParaRPr lang="en-US"/>
        </a:p>
      </dgm:t>
    </dgm:pt>
  </dgm:ptLst>
  <dgm:cxnLst>
    <dgm:cxn modelId="{04B73D84-4423-457A-8928-E0DCA3579FFD}" srcId="{E54952FF-8111-4E69-98CB-D6D24FE189BE}" destId="{1F3C3C64-1BA5-4D65-ACE4-E483FB71B754}" srcOrd="0" destOrd="0" parTransId="{3F5347A8-29EE-4ED0-994E-D19F64F04882}" sibTransId="{93C71CD8-38D1-4B58-BD09-D9C9194374B8}"/>
    <dgm:cxn modelId="{101A1C25-2E3D-431E-9CF6-441FEDEA596C}" type="presOf" srcId="{E6C0B5B2-09E4-4023-B6F2-23C5B0F64500}" destId="{3071E817-A142-4E2D-A417-16F2D6CEFE38}" srcOrd="0" destOrd="0" presId="urn:microsoft.com/office/officeart/2005/8/layout/hList1"/>
    <dgm:cxn modelId="{165A9D83-B5AD-45EA-8BD1-51250C0CDF76}" srcId="{E6C0B5B2-09E4-4023-B6F2-23C5B0F64500}" destId="{F0BE4FEC-DE57-4A08-9757-866069162A44}" srcOrd="0" destOrd="0" parTransId="{AFAEF2F3-F24D-4BBA-AEA0-ACD824EFA92E}" sibTransId="{E658068F-C1B9-49E1-8CD5-9E6A36AE4DCD}"/>
    <dgm:cxn modelId="{1B673C94-4024-4A13-9D23-EC7209E197E6}" srcId="{DDB50FC2-B8D2-42BD-B19C-C643F0B6C9B9}" destId="{E54952FF-8111-4E69-98CB-D6D24FE189BE}" srcOrd="1" destOrd="0" parTransId="{42574862-24B3-4931-8D00-9FCE7A85C830}" sibTransId="{40CA0A05-AB46-43A1-9C35-04AC12078426}"/>
    <dgm:cxn modelId="{D794B4F2-9BEC-4A29-B375-90BB07D02F7A}" type="presOf" srcId="{F0BE4FEC-DE57-4A08-9757-866069162A44}" destId="{A4467C45-A7A5-4D90-86F5-AB58A2D27412}" srcOrd="0" destOrd="0" presId="urn:microsoft.com/office/officeart/2005/8/layout/hList1"/>
    <dgm:cxn modelId="{6836C2E2-85C3-4937-BAC7-4A7C7FBEFA53}" type="presOf" srcId="{E54952FF-8111-4E69-98CB-D6D24FE189BE}" destId="{F241FCAF-3BF4-42A8-9E18-54CD9548A68E}" srcOrd="0" destOrd="0" presId="urn:microsoft.com/office/officeart/2005/8/layout/hList1"/>
    <dgm:cxn modelId="{CD2B4ED3-2D3C-480A-9419-7FD1ADDEFB7A}" srcId="{DDB50FC2-B8D2-42BD-B19C-C643F0B6C9B9}" destId="{E6C0B5B2-09E4-4023-B6F2-23C5B0F64500}" srcOrd="0" destOrd="0" parTransId="{B28F1EDC-97D9-4643-A7D2-65096C8CBA41}" sibTransId="{2740CA64-5E3A-4059-9361-B5803E55F031}"/>
    <dgm:cxn modelId="{FFF5C097-9728-447B-B12B-202ED223CE3F}" type="presOf" srcId="{DDB50FC2-B8D2-42BD-B19C-C643F0B6C9B9}" destId="{BCB686F9-CFE3-4156-9953-AF70D4E95779}" srcOrd="0" destOrd="0" presId="urn:microsoft.com/office/officeart/2005/8/layout/hList1"/>
    <dgm:cxn modelId="{288E906A-64B1-448D-88CB-45F26B1935BC}" type="presOf" srcId="{1F3C3C64-1BA5-4D65-ACE4-E483FB71B754}" destId="{386DAF26-FDF6-468A-84C7-7ED20F9DC078}" srcOrd="0" destOrd="0" presId="urn:microsoft.com/office/officeart/2005/8/layout/hList1"/>
    <dgm:cxn modelId="{7DECC259-69C2-4283-B584-EBBE3FAB0E9F}" type="presParOf" srcId="{BCB686F9-CFE3-4156-9953-AF70D4E95779}" destId="{5EB244E1-ECEF-407C-80E4-B06880B1608F}" srcOrd="0" destOrd="0" presId="urn:microsoft.com/office/officeart/2005/8/layout/hList1"/>
    <dgm:cxn modelId="{EDF5BD65-8200-4114-B6D1-BBDFD4888738}" type="presParOf" srcId="{5EB244E1-ECEF-407C-80E4-B06880B1608F}" destId="{3071E817-A142-4E2D-A417-16F2D6CEFE38}" srcOrd="0" destOrd="0" presId="urn:microsoft.com/office/officeart/2005/8/layout/hList1"/>
    <dgm:cxn modelId="{D6605C37-9316-4AB2-A77D-1569A374A0CD}" type="presParOf" srcId="{5EB244E1-ECEF-407C-80E4-B06880B1608F}" destId="{A4467C45-A7A5-4D90-86F5-AB58A2D27412}" srcOrd="1" destOrd="0" presId="urn:microsoft.com/office/officeart/2005/8/layout/hList1"/>
    <dgm:cxn modelId="{351141E2-0884-44D9-BB9A-9ECEA416D396}" type="presParOf" srcId="{BCB686F9-CFE3-4156-9953-AF70D4E95779}" destId="{0A8C2262-2FEE-4656-998F-06A90E23DD20}" srcOrd="1" destOrd="0" presId="urn:microsoft.com/office/officeart/2005/8/layout/hList1"/>
    <dgm:cxn modelId="{B744C66D-BC84-4144-A34B-0C40B8534BF7}" type="presParOf" srcId="{BCB686F9-CFE3-4156-9953-AF70D4E95779}" destId="{D1114C2A-A5E2-40D1-BE4A-CFDB363D8A08}" srcOrd="2" destOrd="0" presId="urn:microsoft.com/office/officeart/2005/8/layout/hList1"/>
    <dgm:cxn modelId="{292A6938-2846-4DD0-A5AD-DF1D40FC660F}" type="presParOf" srcId="{D1114C2A-A5E2-40D1-BE4A-CFDB363D8A08}" destId="{F241FCAF-3BF4-42A8-9E18-54CD9548A68E}" srcOrd="0" destOrd="0" presId="urn:microsoft.com/office/officeart/2005/8/layout/hList1"/>
    <dgm:cxn modelId="{DEDC7136-BFDD-4AF8-B5AA-1BAB6564BEF9}" type="presParOf" srcId="{D1114C2A-A5E2-40D1-BE4A-CFDB363D8A08}" destId="{386DAF26-FDF6-468A-84C7-7ED20F9DC078}"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658E5C6-C0AA-49B1-B186-FC71C5ADD859}"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BA5BA0A8-F5CF-468C-B584-3A847C891B53}">
      <dgm:prSet/>
      <dgm:spPr/>
      <dgm:t>
        <a:bodyPr/>
        <a:lstStyle/>
        <a:p>
          <a:pPr rtl="0"/>
          <a:r>
            <a:rPr lang="en-US" dirty="0" smtClean="0"/>
            <a:t>Frame risk</a:t>
          </a:r>
          <a:endParaRPr lang="en-US" dirty="0"/>
        </a:p>
      </dgm:t>
    </dgm:pt>
    <dgm:pt modelId="{FCD43400-8478-48F7-A569-2CB844D7AB38}" type="parTrans" cxnId="{68F200C6-503E-436A-89D7-96B61963BB9F}">
      <dgm:prSet/>
      <dgm:spPr/>
      <dgm:t>
        <a:bodyPr/>
        <a:lstStyle/>
        <a:p>
          <a:endParaRPr lang="en-US"/>
        </a:p>
      </dgm:t>
    </dgm:pt>
    <dgm:pt modelId="{6269DE50-D000-4BD4-9CD7-BB7372C23934}" type="sibTrans" cxnId="{68F200C6-503E-436A-89D7-96B61963BB9F}">
      <dgm:prSet/>
      <dgm:spPr/>
      <dgm:t>
        <a:bodyPr/>
        <a:lstStyle/>
        <a:p>
          <a:endParaRPr lang="en-US"/>
        </a:p>
      </dgm:t>
    </dgm:pt>
    <dgm:pt modelId="{A75D9631-A681-4CAA-A82A-7CC57C13B149}">
      <dgm:prSet/>
      <dgm:spPr/>
      <dgm:t>
        <a:bodyPr/>
        <a:lstStyle/>
        <a:p>
          <a:pPr rtl="0"/>
          <a:r>
            <a:rPr lang="en-US" dirty="0" smtClean="0"/>
            <a:t>Assess</a:t>
          </a:r>
          <a:r>
            <a:rPr lang="en-US" baseline="0" dirty="0" smtClean="0"/>
            <a:t> risk</a:t>
          </a:r>
          <a:endParaRPr lang="en-US" dirty="0"/>
        </a:p>
      </dgm:t>
    </dgm:pt>
    <dgm:pt modelId="{E569BCDE-2AC0-4429-850D-328EBEB54F4E}" type="parTrans" cxnId="{75729BE0-E869-4EA8-AC5F-E0A3C9D07297}">
      <dgm:prSet/>
      <dgm:spPr/>
      <dgm:t>
        <a:bodyPr/>
        <a:lstStyle/>
        <a:p>
          <a:endParaRPr lang="en-US"/>
        </a:p>
      </dgm:t>
    </dgm:pt>
    <dgm:pt modelId="{01F1C84D-830C-4078-B7B1-DF239F1B57B0}" type="sibTrans" cxnId="{75729BE0-E869-4EA8-AC5F-E0A3C9D07297}">
      <dgm:prSet/>
      <dgm:spPr/>
      <dgm:t>
        <a:bodyPr/>
        <a:lstStyle/>
        <a:p>
          <a:endParaRPr lang="en-US"/>
        </a:p>
      </dgm:t>
    </dgm:pt>
    <dgm:pt modelId="{4BF32694-8C5F-4508-A1D5-BAA6CE9E2FF8}">
      <dgm:prSet/>
      <dgm:spPr/>
      <dgm:t>
        <a:bodyPr/>
        <a:lstStyle/>
        <a:p>
          <a:pPr rtl="0"/>
          <a:r>
            <a:rPr lang="en-US" baseline="0" dirty="0" smtClean="0"/>
            <a:t>Respond to risk</a:t>
          </a:r>
          <a:endParaRPr lang="en-US" dirty="0"/>
        </a:p>
      </dgm:t>
    </dgm:pt>
    <dgm:pt modelId="{461D8CEC-DC58-4C0B-AF82-0D8959B1A195}" type="parTrans" cxnId="{B5FAB1C7-623E-4357-9409-56742CE4C09C}">
      <dgm:prSet/>
      <dgm:spPr/>
      <dgm:t>
        <a:bodyPr/>
        <a:lstStyle/>
        <a:p>
          <a:endParaRPr lang="en-US"/>
        </a:p>
      </dgm:t>
    </dgm:pt>
    <dgm:pt modelId="{6476D3EC-0032-4AE7-8A57-D7D9BC56762B}" type="sibTrans" cxnId="{B5FAB1C7-623E-4357-9409-56742CE4C09C}">
      <dgm:prSet/>
      <dgm:spPr/>
      <dgm:t>
        <a:bodyPr/>
        <a:lstStyle/>
        <a:p>
          <a:endParaRPr lang="en-US"/>
        </a:p>
      </dgm:t>
    </dgm:pt>
    <dgm:pt modelId="{96FD2243-B457-4D33-9F49-B0BD86D097C1}">
      <dgm:prSet/>
      <dgm:spPr/>
      <dgm:t>
        <a:bodyPr/>
        <a:lstStyle/>
        <a:p>
          <a:pPr rtl="0"/>
          <a:r>
            <a:rPr lang="en-US" baseline="0" dirty="0" smtClean="0"/>
            <a:t>Monitor risk</a:t>
          </a:r>
          <a:endParaRPr lang="en-US" dirty="0"/>
        </a:p>
      </dgm:t>
    </dgm:pt>
    <dgm:pt modelId="{E137E538-EEFC-4B75-BD5F-DB375C4536D2}" type="parTrans" cxnId="{95889DA2-9E65-4226-8477-7A74BD5CF096}">
      <dgm:prSet/>
      <dgm:spPr/>
      <dgm:t>
        <a:bodyPr/>
        <a:lstStyle/>
        <a:p>
          <a:endParaRPr lang="en-US"/>
        </a:p>
      </dgm:t>
    </dgm:pt>
    <dgm:pt modelId="{158EE305-E854-4246-A502-53DBA2BB18A6}" type="sibTrans" cxnId="{95889DA2-9E65-4226-8477-7A74BD5CF096}">
      <dgm:prSet/>
      <dgm:spPr/>
      <dgm:t>
        <a:bodyPr/>
        <a:lstStyle/>
        <a:p>
          <a:endParaRPr lang="en-US"/>
        </a:p>
      </dgm:t>
    </dgm:pt>
    <dgm:pt modelId="{DA2D5B45-7504-4E96-8164-073A33B9E956}" type="pres">
      <dgm:prSet presAssocID="{D658E5C6-C0AA-49B1-B186-FC71C5ADD859}" presName="CompostProcess" presStyleCnt="0">
        <dgm:presLayoutVars>
          <dgm:dir/>
          <dgm:resizeHandles val="exact"/>
        </dgm:presLayoutVars>
      </dgm:prSet>
      <dgm:spPr/>
      <dgm:t>
        <a:bodyPr/>
        <a:lstStyle/>
        <a:p>
          <a:endParaRPr lang="en-US"/>
        </a:p>
      </dgm:t>
    </dgm:pt>
    <dgm:pt modelId="{F033151E-C797-496B-A668-F57B65E9B81D}" type="pres">
      <dgm:prSet presAssocID="{D658E5C6-C0AA-49B1-B186-FC71C5ADD859}" presName="arrow" presStyleLbl="bgShp" presStyleIdx="0" presStyleCnt="1"/>
      <dgm:spPr/>
    </dgm:pt>
    <dgm:pt modelId="{6A5F4D48-FBC0-4DE5-8F5D-0AE0B8055E16}" type="pres">
      <dgm:prSet presAssocID="{D658E5C6-C0AA-49B1-B186-FC71C5ADD859}" presName="linearProcess" presStyleCnt="0"/>
      <dgm:spPr/>
    </dgm:pt>
    <dgm:pt modelId="{8443EFD3-8FE0-4626-85B9-FD39F06FE93F}" type="pres">
      <dgm:prSet presAssocID="{BA5BA0A8-F5CF-468C-B584-3A847C891B53}" presName="textNode" presStyleLbl="node1" presStyleIdx="0" presStyleCnt="4">
        <dgm:presLayoutVars>
          <dgm:bulletEnabled val="1"/>
        </dgm:presLayoutVars>
      </dgm:prSet>
      <dgm:spPr/>
      <dgm:t>
        <a:bodyPr/>
        <a:lstStyle/>
        <a:p>
          <a:endParaRPr lang="en-US"/>
        </a:p>
      </dgm:t>
    </dgm:pt>
    <dgm:pt modelId="{32D2C703-2AAD-42A7-90E4-848E1D90A5BF}" type="pres">
      <dgm:prSet presAssocID="{6269DE50-D000-4BD4-9CD7-BB7372C23934}" presName="sibTrans" presStyleCnt="0"/>
      <dgm:spPr/>
    </dgm:pt>
    <dgm:pt modelId="{C4E16BC0-6525-4C4A-95A3-9763AC9811CD}" type="pres">
      <dgm:prSet presAssocID="{A75D9631-A681-4CAA-A82A-7CC57C13B149}" presName="textNode" presStyleLbl="node1" presStyleIdx="1" presStyleCnt="4">
        <dgm:presLayoutVars>
          <dgm:bulletEnabled val="1"/>
        </dgm:presLayoutVars>
      </dgm:prSet>
      <dgm:spPr/>
      <dgm:t>
        <a:bodyPr/>
        <a:lstStyle/>
        <a:p>
          <a:endParaRPr lang="en-US"/>
        </a:p>
      </dgm:t>
    </dgm:pt>
    <dgm:pt modelId="{FBCA3C80-275E-465B-97F4-B9F2B28CFD0D}" type="pres">
      <dgm:prSet presAssocID="{01F1C84D-830C-4078-B7B1-DF239F1B57B0}" presName="sibTrans" presStyleCnt="0"/>
      <dgm:spPr/>
    </dgm:pt>
    <dgm:pt modelId="{456F1F4F-6DCC-496D-B69F-E887EEAB7E48}" type="pres">
      <dgm:prSet presAssocID="{4BF32694-8C5F-4508-A1D5-BAA6CE9E2FF8}" presName="textNode" presStyleLbl="node1" presStyleIdx="2" presStyleCnt="4">
        <dgm:presLayoutVars>
          <dgm:bulletEnabled val="1"/>
        </dgm:presLayoutVars>
      </dgm:prSet>
      <dgm:spPr/>
      <dgm:t>
        <a:bodyPr/>
        <a:lstStyle/>
        <a:p>
          <a:endParaRPr lang="en-US"/>
        </a:p>
      </dgm:t>
    </dgm:pt>
    <dgm:pt modelId="{64280DE8-40A1-47A9-8DD3-7DF0825BCE62}" type="pres">
      <dgm:prSet presAssocID="{6476D3EC-0032-4AE7-8A57-D7D9BC56762B}" presName="sibTrans" presStyleCnt="0"/>
      <dgm:spPr/>
    </dgm:pt>
    <dgm:pt modelId="{1709607F-592A-4FF9-8DDB-2B0A84B03EE4}" type="pres">
      <dgm:prSet presAssocID="{96FD2243-B457-4D33-9F49-B0BD86D097C1}" presName="textNode" presStyleLbl="node1" presStyleIdx="3" presStyleCnt="4">
        <dgm:presLayoutVars>
          <dgm:bulletEnabled val="1"/>
        </dgm:presLayoutVars>
      </dgm:prSet>
      <dgm:spPr/>
      <dgm:t>
        <a:bodyPr/>
        <a:lstStyle/>
        <a:p>
          <a:endParaRPr lang="en-US"/>
        </a:p>
      </dgm:t>
    </dgm:pt>
  </dgm:ptLst>
  <dgm:cxnLst>
    <dgm:cxn modelId="{B5FAB1C7-623E-4357-9409-56742CE4C09C}" srcId="{D658E5C6-C0AA-49B1-B186-FC71C5ADD859}" destId="{4BF32694-8C5F-4508-A1D5-BAA6CE9E2FF8}" srcOrd="2" destOrd="0" parTransId="{461D8CEC-DC58-4C0B-AF82-0D8959B1A195}" sibTransId="{6476D3EC-0032-4AE7-8A57-D7D9BC56762B}"/>
    <dgm:cxn modelId="{4A8FA80A-0509-4CEC-9F00-6B42BD8FAD30}" type="presOf" srcId="{96FD2243-B457-4D33-9F49-B0BD86D097C1}" destId="{1709607F-592A-4FF9-8DDB-2B0A84B03EE4}" srcOrd="0" destOrd="0" presId="urn:microsoft.com/office/officeart/2005/8/layout/hProcess9"/>
    <dgm:cxn modelId="{1BB3EC6F-A091-4647-B07A-7AB150515B23}" type="presOf" srcId="{A75D9631-A681-4CAA-A82A-7CC57C13B149}" destId="{C4E16BC0-6525-4C4A-95A3-9763AC9811CD}" srcOrd="0" destOrd="0" presId="urn:microsoft.com/office/officeart/2005/8/layout/hProcess9"/>
    <dgm:cxn modelId="{68F200C6-503E-436A-89D7-96B61963BB9F}" srcId="{D658E5C6-C0AA-49B1-B186-FC71C5ADD859}" destId="{BA5BA0A8-F5CF-468C-B584-3A847C891B53}" srcOrd="0" destOrd="0" parTransId="{FCD43400-8478-48F7-A569-2CB844D7AB38}" sibTransId="{6269DE50-D000-4BD4-9CD7-BB7372C23934}"/>
    <dgm:cxn modelId="{A68E3C61-4D32-45C5-BD2A-601C72FECDC7}" type="presOf" srcId="{BA5BA0A8-F5CF-468C-B584-3A847C891B53}" destId="{8443EFD3-8FE0-4626-85B9-FD39F06FE93F}" srcOrd="0" destOrd="0" presId="urn:microsoft.com/office/officeart/2005/8/layout/hProcess9"/>
    <dgm:cxn modelId="{95889DA2-9E65-4226-8477-7A74BD5CF096}" srcId="{D658E5C6-C0AA-49B1-B186-FC71C5ADD859}" destId="{96FD2243-B457-4D33-9F49-B0BD86D097C1}" srcOrd="3" destOrd="0" parTransId="{E137E538-EEFC-4B75-BD5F-DB375C4536D2}" sibTransId="{158EE305-E854-4246-A502-53DBA2BB18A6}"/>
    <dgm:cxn modelId="{35A189F5-2EC2-4194-A24C-0073FBB6C608}" type="presOf" srcId="{4BF32694-8C5F-4508-A1D5-BAA6CE9E2FF8}" destId="{456F1F4F-6DCC-496D-B69F-E887EEAB7E48}" srcOrd="0" destOrd="0" presId="urn:microsoft.com/office/officeart/2005/8/layout/hProcess9"/>
    <dgm:cxn modelId="{75729BE0-E869-4EA8-AC5F-E0A3C9D07297}" srcId="{D658E5C6-C0AA-49B1-B186-FC71C5ADD859}" destId="{A75D9631-A681-4CAA-A82A-7CC57C13B149}" srcOrd="1" destOrd="0" parTransId="{E569BCDE-2AC0-4429-850D-328EBEB54F4E}" sibTransId="{01F1C84D-830C-4078-B7B1-DF239F1B57B0}"/>
    <dgm:cxn modelId="{CE989B38-080D-43EF-85F3-477365DBE397}" type="presOf" srcId="{D658E5C6-C0AA-49B1-B186-FC71C5ADD859}" destId="{DA2D5B45-7504-4E96-8164-073A33B9E956}" srcOrd="0" destOrd="0" presId="urn:microsoft.com/office/officeart/2005/8/layout/hProcess9"/>
    <dgm:cxn modelId="{24935A78-E7C5-4A20-A38F-46BF0BCD9858}" type="presParOf" srcId="{DA2D5B45-7504-4E96-8164-073A33B9E956}" destId="{F033151E-C797-496B-A668-F57B65E9B81D}" srcOrd="0" destOrd="0" presId="urn:microsoft.com/office/officeart/2005/8/layout/hProcess9"/>
    <dgm:cxn modelId="{6E1D1AF1-686D-4CAD-B9F9-2E9AEE83B717}" type="presParOf" srcId="{DA2D5B45-7504-4E96-8164-073A33B9E956}" destId="{6A5F4D48-FBC0-4DE5-8F5D-0AE0B8055E16}" srcOrd="1" destOrd="0" presId="urn:microsoft.com/office/officeart/2005/8/layout/hProcess9"/>
    <dgm:cxn modelId="{8F7FFFA5-BBD0-4EF0-87D3-111134F18867}" type="presParOf" srcId="{6A5F4D48-FBC0-4DE5-8F5D-0AE0B8055E16}" destId="{8443EFD3-8FE0-4626-85B9-FD39F06FE93F}" srcOrd="0" destOrd="0" presId="urn:microsoft.com/office/officeart/2005/8/layout/hProcess9"/>
    <dgm:cxn modelId="{191EAA51-F1E9-4459-895F-807F38D4AC0D}" type="presParOf" srcId="{6A5F4D48-FBC0-4DE5-8F5D-0AE0B8055E16}" destId="{32D2C703-2AAD-42A7-90E4-848E1D90A5BF}" srcOrd="1" destOrd="0" presId="urn:microsoft.com/office/officeart/2005/8/layout/hProcess9"/>
    <dgm:cxn modelId="{0C1FAA2B-6969-4EAC-982A-459D5BBB351E}" type="presParOf" srcId="{6A5F4D48-FBC0-4DE5-8F5D-0AE0B8055E16}" destId="{C4E16BC0-6525-4C4A-95A3-9763AC9811CD}" srcOrd="2" destOrd="0" presId="urn:microsoft.com/office/officeart/2005/8/layout/hProcess9"/>
    <dgm:cxn modelId="{0FE1583E-1900-47D7-A27B-85461BB057C2}" type="presParOf" srcId="{6A5F4D48-FBC0-4DE5-8F5D-0AE0B8055E16}" destId="{FBCA3C80-275E-465B-97F4-B9F2B28CFD0D}" srcOrd="3" destOrd="0" presId="urn:microsoft.com/office/officeart/2005/8/layout/hProcess9"/>
    <dgm:cxn modelId="{80807B2A-F046-40E3-A258-FE1DDE569ECF}" type="presParOf" srcId="{6A5F4D48-FBC0-4DE5-8F5D-0AE0B8055E16}" destId="{456F1F4F-6DCC-496D-B69F-E887EEAB7E48}" srcOrd="4" destOrd="0" presId="urn:microsoft.com/office/officeart/2005/8/layout/hProcess9"/>
    <dgm:cxn modelId="{04819A0B-8815-4079-86E6-B6F86EE71706}" type="presParOf" srcId="{6A5F4D48-FBC0-4DE5-8F5D-0AE0B8055E16}" destId="{64280DE8-40A1-47A9-8DD3-7DF0825BCE62}" srcOrd="5" destOrd="0" presId="urn:microsoft.com/office/officeart/2005/8/layout/hProcess9"/>
    <dgm:cxn modelId="{13C1D76F-EEE9-4846-B88D-17FF8BC4E634}" type="presParOf" srcId="{6A5F4D48-FBC0-4DE5-8F5D-0AE0B8055E16}" destId="{1709607F-592A-4FF9-8DDB-2B0A84B03EE4}" srcOrd="6" destOrd="0" presId="urn:microsoft.com/office/officeart/2005/8/layout/hProcess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24662F-3B9A-4FB9-B2CA-E023F3944F00}" type="doc">
      <dgm:prSet loTypeId="urn:microsoft.com/office/officeart/2005/8/layout/hList7" loCatId="relationship" qsTypeId="urn:microsoft.com/office/officeart/2005/8/quickstyle/simple1" qsCatId="simple" csTypeId="urn:microsoft.com/office/officeart/2005/8/colors/accent1_2" csCatId="accent1" phldr="1"/>
      <dgm:spPr/>
      <dgm:t>
        <a:bodyPr/>
        <a:lstStyle/>
        <a:p>
          <a:endParaRPr lang="en-US"/>
        </a:p>
      </dgm:t>
    </dgm:pt>
    <dgm:pt modelId="{9EA184DC-1728-4A33-94BF-91FAD46AD53E}">
      <dgm:prSet/>
      <dgm:spPr>
        <a:solidFill>
          <a:schemeClr val="tx2">
            <a:lumMod val="60000"/>
            <a:lumOff val="40000"/>
          </a:schemeClr>
        </a:solidFill>
      </dgm:spPr>
      <dgm:t>
        <a:bodyPr/>
        <a:lstStyle/>
        <a:p>
          <a:pPr rtl="0"/>
          <a:r>
            <a:rPr lang="en-US" dirty="0" smtClean="0"/>
            <a:t>Accept</a:t>
          </a:r>
          <a:endParaRPr lang="en-US" dirty="0"/>
        </a:p>
      </dgm:t>
    </dgm:pt>
    <dgm:pt modelId="{E6800C6B-F8CF-40B0-B87A-7AE83C781066}" type="parTrans" cxnId="{57004722-6570-4181-82FE-48614A67C7B1}">
      <dgm:prSet/>
      <dgm:spPr/>
      <dgm:t>
        <a:bodyPr/>
        <a:lstStyle/>
        <a:p>
          <a:endParaRPr lang="en-US"/>
        </a:p>
      </dgm:t>
    </dgm:pt>
    <dgm:pt modelId="{DDC353A8-1834-484E-A4D7-351EFFCB6A5F}" type="sibTrans" cxnId="{57004722-6570-4181-82FE-48614A67C7B1}">
      <dgm:prSet/>
      <dgm:spPr/>
      <dgm:t>
        <a:bodyPr/>
        <a:lstStyle/>
        <a:p>
          <a:endParaRPr lang="en-US"/>
        </a:p>
      </dgm:t>
    </dgm:pt>
    <dgm:pt modelId="{97BC6B36-3D55-44A1-B84C-32FE843CF413}">
      <dgm:prSet/>
      <dgm:spPr>
        <a:solidFill>
          <a:schemeClr val="tx2">
            <a:lumMod val="60000"/>
            <a:lumOff val="40000"/>
          </a:schemeClr>
        </a:solidFill>
      </dgm:spPr>
      <dgm:t>
        <a:bodyPr/>
        <a:lstStyle/>
        <a:p>
          <a:pPr rtl="0"/>
          <a:r>
            <a:rPr lang="en-US" dirty="0" smtClean="0"/>
            <a:t>Mitigate</a:t>
          </a:r>
          <a:endParaRPr lang="en-US" dirty="0"/>
        </a:p>
      </dgm:t>
    </dgm:pt>
    <dgm:pt modelId="{6D5AF44C-44C0-4A41-8CB8-C7815D7D623B}" type="parTrans" cxnId="{600748E9-5F0F-432B-81E6-808E354F64F5}">
      <dgm:prSet/>
      <dgm:spPr/>
      <dgm:t>
        <a:bodyPr/>
        <a:lstStyle/>
        <a:p>
          <a:endParaRPr lang="en-US"/>
        </a:p>
      </dgm:t>
    </dgm:pt>
    <dgm:pt modelId="{B618A8F7-78EC-4DDA-9AE8-5559BCDCF74E}" type="sibTrans" cxnId="{600748E9-5F0F-432B-81E6-808E354F64F5}">
      <dgm:prSet/>
      <dgm:spPr/>
      <dgm:t>
        <a:bodyPr/>
        <a:lstStyle/>
        <a:p>
          <a:endParaRPr lang="en-US"/>
        </a:p>
      </dgm:t>
    </dgm:pt>
    <dgm:pt modelId="{8A1A9378-3AD6-4063-A99E-4E4CFB789AD0}">
      <dgm:prSet/>
      <dgm:spPr>
        <a:solidFill>
          <a:schemeClr val="tx2">
            <a:lumMod val="60000"/>
            <a:lumOff val="40000"/>
          </a:schemeClr>
        </a:solidFill>
      </dgm:spPr>
      <dgm:t>
        <a:bodyPr/>
        <a:lstStyle/>
        <a:p>
          <a:pPr rtl="0"/>
          <a:r>
            <a:rPr lang="en-US" dirty="0" smtClean="0"/>
            <a:t>Share or transfer</a:t>
          </a:r>
          <a:endParaRPr lang="en-US" dirty="0"/>
        </a:p>
      </dgm:t>
    </dgm:pt>
    <dgm:pt modelId="{FD56884C-C87B-4AC9-8590-86A6AFB10295}" type="parTrans" cxnId="{1179579F-4840-46A8-83A4-948F9A97CA1E}">
      <dgm:prSet/>
      <dgm:spPr/>
      <dgm:t>
        <a:bodyPr/>
        <a:lstStyle/>
        <a:p>
          <a:endParaRPr lang="en-US"/>
        </a:p>
      </dgm:t>
    </dgm:pt>
    <dgm:pt modelId="{C40FEC54-11E6-4D92-B263-0689D589AB1B}" type="sibTrans" cxnId="{1179579F-4840-46A8-83A4-948F9A97CA1E}">
      <dgm:prSet/>
      <dgm:spPr/>
      <dgm:t>
        <a:bodyPr/>
        <a:lstStyle/>
        <a:p>
          <a:endParaRPr lang="en-US"/>
        </a:p>
      </dgm:t>
    </dgm:pt>
    <dgm:pt modelId="{505435E5-592B-475B-BBFE-11A853E54994}">
      <dgm:prSet/>
      <dgm:spPr>
        <a:solidFill>
          <a:schemeClr val="tx2">
            <a:lumMod val="60000"/>
            <a:lumOff val="40000"/>
          </a:schemeClr>
        </a:solidFill>
      </dgm:spPr>
      <dgm:t>
        <a:bodyPr/>
        <a:lstStyle/>
        <a:p>
          <a:pPr rtl="0"/>
          <a:r>
            <a:rPr lang="en-US" dirty="0" smtClean="0"/>
            <a:t>Avoid</a:t>
          </a:r>
          <a:endParaRPr lang="en-US" dirty="0"/>
        </a:p>
      </dgm:t>
    </dgm:pt>
    <dgm:pt modelId="{17C2FBA2-CA77-432B-8C0F-E191AEB9ABAE}" type="parTrans" cxnId="{2C129250-8880-48B3-A436-045A926C1334}">
      <dgm:prSet/>
      <dgm:spPr/>
    </dgm:pt>
    <dgm:pt modelId="{203FB0FC-E51F-4BB4-8F85-52835D0F90D1}" type="sibTrans" cxnId="{2C129250-8880-48B3-A436-045A926C1334}">
      <dgm:prSet/>
      <dgm:spPr/>
    </dgm:pt>
    <dgm:pt modelId="{FBCF4895-A6C5-46AF-AAB8-33A52B53B9C9}" type="pres">
      <dgm:prSet presAssocID="{3E24662F-3B9A-4FB9-B2CA-E023F3944F00}" presName="Name0" presStyleCnt="0">
        <dgm:presLayoutVars>
          <dgm:dir/>
          <dgm:resizeHandles val="exact"/>
        </dgm:presLayoutVars>
      </dgm:prSet>
      <dgm:spPr/>
      <dgm:t>
        <a:bodyPr/>
        <a:lstStyle/>
        <a:p>
          <a:endParaRPr lang="en-US"/>
        </a:p>
      </dgm:t>
    </dgm:pt>
    <dgm:pt modelId="{EFFB8FFC-E0FB-4159-A3A6-9AA5DF9FEC72}" type="pres">
      <dgm:prSet presAssocID="{3E24662F-3B9A-4FB9-B2CA-E023F3944F00}" presName="fgShape" presStyleLbl="fgShp" presStyleIdx="0" presStyleCnt="1"/>
      <dgm:spPr/>
    </dgm:pt>
    <dgm:pt modelId="{EC9BDC8F-A91A-44F5-963F-4A6CCE1F4225}" type="pres">
      <dgm:prSet presAssocID="{3E24662F-3B9A-4FB9-B2CA-E023F3944F00}" presName="linComp" presStyleCnt="0"/>
      <dgm:spPr/>
    </dgm:pt>
    <dgm:pt modelId="{E23100D3-7C52-412D-B007-81BA6D6C38BC}" type="pres">
      <dgm:prSet presAssocID="{9EA184DC-1728-4A33-94BF-91FAD46AD53E}" presName="compNode" presStyleCnt="0"/>
      <dgm:spPr/>
    </dgm:pt>
    <dgm:pt modelId="{3B6E598B-6DAE-4E70-85F2-82CA2A4C7810}" type="pres">
      <dgm:prSet presAssocID="{9EA184DC-1728-4A33-94BF-91FAD46AD53E}" presName="bkgdShape" presStyleLbl="node1" presStyleIdx="0" presStyleCnt="4"/>
      <dgm:spPr/>
      <dgm:t>
        <a:bodyPr/>
        <a:lstStyle/>
        <a:p>
          <a:endParaRPr lang="en-US"/>
        </a:p>
      </dgm:t>
    </dgm:pt>
    <dgm:pt modelId="{33394FC9-3BC1-4700-AFC0-B537ED3EFC36}" type="pres">
      <dgm:prSet presAssocID="{9EA184DC-1728-4A33-94BF-91FAD46AD53E}" presName="nodeTx" presStyleLbl="node1" presStyleIdx="0" presStyleCnt="4">
        <dgm:presLayoutVars>
          <dgm:bulletEnabled val="1"/>
        </dgm:presLayoutVars>
      </dgm:prSet>
      <dgm:spPr/>
      <dgm:t>
        <a:bodyPr/>
        <a:lstStyle/>
        <a:p>
          <a:endParaRPr lang="en-US"/>
        </a:p>
      </dgm:t>
    </dgm:pt>
    <dgm:pt modelId="{7A22C0F7-B657-435C-836E-511ADEB16E33}" type="pres">
      <dgm:prSet presAssocID="{9EA184DC-1728-4A33-94BF-91FAD46AD53E}" presName="invisiNode" presStyleLbl="node1" presStyleIdx="0" presStyleCnt="4"/>
      <dgm:spPr/>
    </dgm:pt>
    <dgm:pt modelId="{2A8D8CDC-2693-45FA-A5DB-2F3FB698E234}" type="pres">
      <dgm:prSet presAssocID="{9EA184DC-1728-4A33-94BF-91FAD46AD53E}" presName="imagNode" presStyleLbl="fgImgPlace1" presStyleIdx="0" presStyleCnt="4"/>
      <dgm:spPr>
        <a:solidFill>
          <a:schemeClr val="accent1"/>
        </a:solidFill>
      </dgm:spPr>
    </dgm:pt>
    <dgm:pt modelId="{0939281D-7227-422E-8CC3-5951546970AF}" type="pres">
      <dgm:prSet presAssocID="{DDC353A8-1834-484E-A4D7-351EFFCB6A5F}" presName="sibTrans" presStyleLbl="sibTrans2D1" presStyleIdx="0" presStyleCnt="0"/>
      <dgm:spPr/>
      <dgm:t>
        <a:bodyPr/>
        <a:lstStyle/>
        <a:p>
          <a:endParaRPr lang="en-US"/>
        </a:p>
      </dgm:t>
    </dgm:pt>
    <dgm:pt modelId="{E56B8D0A-428C-423E-8654-2BE87C215FA9}" type="pres">
      <dgm:prSet presAssocID="{97BC6B36-3D55-44A1-B84C-32FE843CF413}" presName="compNode" presStyleCnt="0"/>
      <dgm:spPr/>
    </dgm:pt>
    <dgm:pt modelId="{03DD43EF-493F-40C1-916C-B1F6C5B7EB71}" type="pres">
      <dgm:prSet presAssocID="{97BC6B36-3D55-44A1-B84C-32FE843CF413}" presName="bkgdShape" presStyleLbl="node1" presStyleIdx="1" presStyleCnt="4"/>
      <dgm:spPr/>
      <dgm:t>
        <a:bodyPr/>
        <a:lstStyle/>
        <a:p>
          <a:endParaRPr lang="en-US"/>
        </a:p>
      </dgm:t>
    </dgm:pt>
    <dgm:pt modelId="{9E5F18D1-DB71-4E19-A808-2AE4E4C35B10}" type="pres">
      <dgm:prSet presAssocID="{97BC6B36-3D55-44A1-B84C-32FE843CF413}" presName="nodeTx" presStyleLbl="node1" presStyleIdx="1" presStyleCnt="4">
        <dgm:presLayoutVars>
          <dgm:bulletEnabled val="1"/>
        </dgm:presLayoutVars>
      </dgm:prSet>
      <dgm:spPr/>
      <dgm:t>
        <a:bodyPr/>
        <a:lstStyle/>
        <a:p>
          <a:endParaRPr lang="en-US"/>
        </a:p>
      </dgm:t>
    </dgm:pt>
    <dgm:pt modelId="{56A7D2F3-E1EC-450E-92B3-A37851897496}" type="pres">
      <dgm:prSet presAssocID="{97BC6B36-3D55-44A1-B84C-32FE843CF413}" presName="invisiNode" presStyleLbl="node1" presStyleIdx="1" presStyleCnt="4"/>
      <dgm:spPr/>
    </dgm:pt>
    <dgm:pt modelId="{0EB90672-926F-4CC4-AE7E-CAB8102CB5FF}" type="pres">
      <dgm:prSet presAssocID="{97BC6B36-3D55-44A1-B84C-32FE843CF413}" presName="imagNode" presStyleLbl="fgImgPlace1" presStyleIdx="1" presStyleCnt="4"/>
      <dgm:spPr>
        <a:solidFill>
          <a:schemeClr val="accent1"/>
        </a:solidFill>
      </dgm:spPr>
    </dgm:pt>
    <dgm:pt modelId="{EA179498-137C-44C9-8155-9400669C72B5}" type="pres">
      <dgm:prSet presAssocID="{B618A8F7-78EC-4DDA-9AE8-5559BCDCF74E}" presName="sibTrans" presStyleLbl="sibTrans2D1" presStyleIdx="0" presStyleCnt="0"/>
      <dgm:spPr/>
      <dgm:t>
        <a:bodyPr/>
        <a:lstStyle/>
        <a:p>
          <a:endParaRPr lang="en-US"/>
        </a:p>
      </dgm:t>
    </dgm:pt>
    <dgm:pt modelId="{0C054FF8-D9DB-4E8A-9E1C-F762B4A8C8D0}" type="pres">
      <dgm:prSet presAssocID="{8A1A9378-3AD6-4063-A99E-4E4CFB789AD0}" presName="compNode" presStyleCnt="0"/>
      <dgm:spPr/>
    </dgm:pt>
    <dgm:pt modelId="{8053CA77-5317-4462-A3CA-E5C7A877E298}" type="pres">
      <dgm:prSet presAssocID="{8A1A9378-3AD6-4063-A99E-4E4CFB789AD0}" presName="bkgdShape" presStyleLbl="node1" presStyleIdx="2" presStyleCnt="4"/>
      <dgm:spPr/>
      <dgm:t>
        <a:bodyPr/>
        <a:lstStyle/>
        <a:p>
          <a:endParaRPr lang="en-US"/>
        </a:p>
      </dgm:t>
    </dgm:pt>
    <dgm:pt modelId="{8F9364F0-3C09-4A4F-8DB2-13CE68FEC8E0}" type="pres">
      <dgm:prSet presAssocID="{8A1A9378-3AD6-4063-A99E-4E4CFB789AD0}" presName="nodeTx" presStyleLbl="node1" presStyleIdx="2" presStyleCnt="4">
        <dgm:presLayoutVars>
          <dgm:bulletEnabled val="1"/>
        </dgm:presLayoutVars>
      </dgm:prSet>
      <dgm:spPr/>
      <dgm:t>
        <a:bodyPr/>
        <a:lstStyle/>
        <a:p>
          <a:endParaRPr lang="en-US"/>
        </a:p>
      </dgm:t>
    </dgm:pt>
    <dgm:pt modelId="{0CD1C620-580D-4AD8-B9D5-2EDD07AB1B64}" type="pres">
      <dgm:prSet presAssocID="{8A1A9378-3AD6-4063-A99E-4E4CFB789AD0}" presName="invisiNode" presStyleLbl="node1" presStyleIdx="2" presStyleCnt="4"/>
      <dgm:spPr/>
    </dgm:pt>
    <dgm:pt modelId="{8A61A120-ECD6-4F28-B03A-F8EFFF381FC1}" type="pres">
      <dgm:prSet presAssocID="{8A1A9378-3AD6-4063-A99E-4E4CFB789AD0}" presName="imagNode" presStyleLbl="fgImgPlace1" presStyleIdx="2" presStyleCnt="4"/>
      <dgm:spPr>
        <a:solidFill>
          <a:schemeClr val="accent1"/>
        </a:solidFill>
      </dgm:spPr>
    </dgm:pt>
    <dgm:pt modelId="{4E7DF17A-59C3-4D5F-BCD1-F1CA0D425DCF}" type="pres">
      <dgm:prSet presAssocID="{C40FEC54-11E6-4D92-B263-0689D589AB1B}" presName="sibTrans" presStyleLbl="sibTrans2D1" presStyleIdx="0" presStyleCnt="0"/>
      <dgm:spPr/>
      <dgm:t>
        <a:bodyPr/>
        <a:lstStyle/>
        <a:p>
          <a:endParaRPr lang="en-US"/>
        </a:p>
      </dgm:t>
    </dgm:pt>
    <dgm:pt modelId="{C0E2D0F3-E89C-4AF4-8E87-B152C59B3D57}" type="pres">
      <dgm:prSet presAssocID="{505435E5-592B-475B-BBFE-11A853E54994}" presName="compNode" presStyleCnt="0"/>
      <dgm:spPr/>
    </dgm:pt>
    <dgm:pt modelId="{47792184-9268-40B5-9D88-F160D92AFB5B}" type="pres">
      <dgm:prSet presAssocID="{505435E5-592B-475B-BBFE-11A853E54994}" presName="bkgdShape" presStyleLbl="node1" presStyleIdx="3" presStyleCnt="4"/>
      <dgm:spPr/>
      <dgm:t>
        <a:bodyPr/>
        <a:lstStyle/>
        <a:p>
          <a:endParaRPr lang="en-US"/>
        </a:p>
      </dgm:t>
    </dgm:pt>
    <dgm:pt modelId="{C0C536D7-4FE4-4FEC-8E08-C1B2BCD82E89}" type="pres">
      <dgm:prSet presAssocID="{505435E5-592B-475B-BBFE-11A853E54994}" presName="nodeTx" presStyleLbl="node1" presStyleIdx="3" presStyleCnt="4">
        <dgm:presLayoutVars>
          <dgm:bulletEnabled val="1"/>
        </dgm:presLayoutVars>
      </dgm:prSet>
      <dgm:spPr/>
      <dgm:t>
        <a:bodyPr/>
        <a:lstStyle/>
        <a:p>
          <a:endParaRPr lang="en-US"/>
        </a:p>
      </dgm:t>
    </dgm:pt>
    <dgm:pt modelId="{FFB3E746-8F7D-4666-A58C-3CA8CD5B972C}" type="pres">
      <dgm:prSet presAssocID="{505435E5-592B-475B-BBFE-11A853E54994}" presName="invisiNode" presStyleLbl="node1" presStyleIdx="3" presStyleCnt="4"/>
      <dgm:spPr/>
    </dgm:pt>
    <dgm:pt modelId="{9160D8AD-FA4F-4339-AA97-C7C7D484EF35}" type="pres">
      <dgm:prSet presAssocID="{505435E5-592B-475B-BBFE-11A853E54994}" presName="imagNode" presStyleLbl="fgImgPlace1" presStyleIdx="3" presStyleCnt="4"/>
      <dgm:spPr>
        <a:solidFill>
          <a:schemeClr val="accent1"/>
        </a:solidFill>
      </dgm:spPr>
    </dgm:pt>
  </dgm:ptLst>
  <dgm:cxnLst>
    <dgm:cxn modelId="{57004722-6570-4181-82FE-48614A67C7B1}" srcId="{3E24662F-3B9A-4FB9-B2CA-E023F3944F00}" destId="{9EA184DC-1728-4A33-94BF-91FAD46AD53E}" srcOrd="0" destOrd="0" parTransId="{E6800C6B-F8CF-40B0-B87A-7AE83C781066}" sibTransId="{DDC353A8-1834-484E-A4D7-351EFFCB6A5F}"/>
    <dgm:cxn modelId="{1D34A808-CE8E-44F1-AE27-AD6C2DAD963D}" type="presOf" srcId="{9EA184DC-1728-4A33-94BF-91FAD46AD53E}" destId="{33394FC9-3BC1-4700-AFC0-B537ED3EFC36}" srcOrd="1" destOrd="0" presId="urn:microsoft.com/office/officeart/2005/8/layout/hList7"/>
    <dgm:cxn modelId="{2A3E781A-7563-4A06-92F7-80ECD1C2637B}" type="presOf" srcId="{C40FEC54-11E6-4D92-B263-0689D589AB1B}" destId="{4E7DF17A-59C3-4D5F-BCD1-F1CA0D425DCF}" srcOrd="0" destOrd="0" presId="urn:microsoft.com/office/officeart/2005/8/layout/hList7"/>
    <dgm:cxn modelId="{8E31D4CA-C3F5-4B65-A99B-CEA66B33B3FF}" type="presOf" srcId="{DDC353A8-1834-484E-A4D7-351EFFCB6A5F}" destId="{0939281D-7227-422E-8CC3-5951546970AF}" srcOrd="0" destOrd="0" presId="urn:microsoft.com/office/officeart/2005/8/layout/hList7"/>
    <dgm:cxn modelId="{F5DCB2A4-B299-473A-88CF-7EFCD3E447C4}" type="presOf" srcId="{8A1A9378-3AD6-4063-A99E-4E4CFB789AD0}" destId="{8053CA77-5317-4462-A3CA-E5C7A877E298}" srcOrd="0" destOrd="0" presId="urn:microsoft.com/office/officeart/2005/8/layout/hList7"/>
    <dgm:cxn modelId="{2C129250-8880-48B3-A436-045A926C1334}" srcId="{3E24662F-3B9A-4FB9-B2CA-E023F3944F00}" destId="{505435E5-592B-475B-BBFE-11A853E54994}" srcOrd="3" destOrd="0" parTransId="{17C2FBA2-CA77-432B-8C0F-E191AEB9ABAE}" sibTransId="{203FB0FC-E51F-4BB4-8F85-52835D0F90D1}"/>
    <dgm:cxn modelId="{B37C0DD4-2B87-40A6-A46E-B7D075C1144F}" type="presOf" srcId="{8A1A9378-3AD6-4063-A99E-4E4CFB789AD0}" destId="{8F9364F0-3C09-4A4F-8DB2-13CE68FEC8E0}" srcOrd="1" destOrd="0" presId="urn:microsoft.com/office/officeart/2005/8/layout/hList7"/>
    <dgm:cxn modelId="{E0BC2784-7F8D-465B-B773-16A7FD0770DA}" type="presOf" srcId="{97BC6B36-3D55-44A1-B84C-32FE843CF413}" destId="{03DD43EF-493F-40C1-916C-B1F6C5B7EB71}" srcOrd="0" destOrd="0" presId="urn:microsoft.com/office/officeart/2005/8/layout/hList7"/>
    <dgm:cxn modelId="{510FCB52-7C4A-4D33-B217-325ED2F07E9F}" type="presOf" srcId="{505435E5-592B-475B-BBFE-11A853E54994}" destId="{47792184-9268-40B5-9D88-F160D92AFB5B}" srcOrd="0" destOrd="0" presId="urn:microsoft.com/office/officeart/2005/8/layout/hList7"/>
    <dgm:cxn modelId="{830228F5-39D9-4918-8E78-4ECE9BC21632}" type="presOf" srcId="{9EA184DC-1728-4A33-94BF-91FAD46AD53E}" destId="{3B6E598B-6DAE-4E70-85F2-82CA2A4C7810}" srcOrd="0" destOrd="0" presId="urn:microsoft.com/office/officeart/2005/8/layout/hList7"/>
    <dgm:cxn modelId="{600748E9-5F0F-432B-81E6-808E354F64F5}" srcId="{3E24662F-3B9A-4FB9-B2CA-E023F3944F00}" destId="{97BC6B36-3D55-44A1-B84C-32FE843CF413}" srcOrd="1" destOrd="0" parTransId="{6D5AF44C-44C0-4A41-8CB8-C7815D7D623B}" sibTransId="{B618A8F7-78EC-4DDA-9AE8-5559BCDCF74E}"/>
    <dgm:cxn modelId="{9242C4F7-8F06-4C26-B610-7B7F67F86D98}" type="presOf" srcId="{97BC6B36-3D55-44A1-B84C-32FE843CF413}" destId="{9E5F18D1-DB71-4E19-A808-2AE4E4C35B10}" srcOrd="1" destOrd="0" presId="urn:microsoft.com/office/officeart/2005/8/layout/hList7"/>
    <dgm:cxn modelId="{9BE688FE-2074-47E7-BA46-CBCBFBAA4AF2}" type="presOf" srcId="{B618A8F7-78EC-4DDA-9AE8-5559BCDCF74E}" destId="{EA179498-137C-44C9-8155-9400669C72B5}" srcOrd="0" destOrd="0" presId="urn:microsoft.com/office/officeart/2005/8/layout/hList7"/>
    <dgm:cxn modelId="{033019B9-31A7-4F10-AFE5-67F3D9FD59F9}" type="presOf" srcId="{505435E5-592B-475B-BBFE-11A853E54994}" destId="{C0C536D7-4FE4-4FEC-8E08-C1B2BCD82E89}" srcOrd="1" destOrd="0" presId="urn:microsoft.com/office/officeart/2005/8/layout/hList7"/>
    <dgm:cxn modelId="{1179579F-4840-46A8-83A4-948F9A97CA1E}" srcId="{3E24662F-3B9A-4FB9-B2CA-E023F3944F00}" destId="{8A1A9378-3AD6-4063-A99E-4E4CFB789AD0}" srcOrd="2" destOrd="0" parTransId="{FD56884C-C87B-4AC9-8590-86A6AFB10295}" sibTransId="{C40FEC54-11E6-4D92-B263-0689D589AB1B}"/>
    <dgm:cxn modelId="{72724304-4092-47B7-AEFE-63BD6B34596C}" type="presOf" srcId="{3E24662F-3B9A-4FB9-B2CA-E023F3944F00}" destId="{FBCF4895-A6C5-46AF-AAB8-33A52B53B9C9}" srcOrd="0" destOrd="0" presId="urn:microsoft.com/office/officeart/2005/8/layout/hList7"/>
    <dgm:cxn modelId="{1B4C26EE-107F-4448-8D35-7F4E434F5A56}" type="presParOf" srcId="{FBCF4895-A6C5-46AF-AAB8-33A52B53B9C9}" destId="{EFFB8FFC-E0FB-4159-A3A6-9AA5DF9FEC72}" srcOrd="0" destOrd="0" presId="urn:microsoft.com/office/officeart/2005/8/layout/hList7"/>
    <dgm:cxn modelId="{21D27C8E-96B1-44B1-91BD-1497CDB110EF}" type="presParOf" srcId="{FBCF4895-A6C5-46AF-AAB8-33A52B53B9C9}" destId="{EC9BDC8F-A91A-44F5-963F-4A6CCE1F4225}" srcOrd="1" destOrd="0" presId="urn:microsoft.com/office/officeart/2005/8/layout/hList7"/>
    <dgm:cxn modelId="{BB923A53-20F1-4BFB-955D-EB8DF5D45D44}" type="presParOf" srcId="{EC9BDC8F-A91A-44F5-963F-4A6CCE1F4225}" destId="{E23100D3-7C52-412D-B007-81BA6D6C38BC}" srcOrd="0" destOrd="0" presId="urn:microsoft.com/office/officeart/2005/8/layout/hList7"/>
    <dgm:cxn modelId="{CAC192AC-F8C8-4ADA-B0C2-B20A2359E76E}" type="presParOf" srcId="{E23100D3-7C52-412D-B007-81BA6D6C38BC}" destId="{3B6E598B-6DAE-4E70-85F2-82CA2A4C7810}" srcOrd="0" destOrd="0" presId="urn:microsoft.com/office/officeart/2005/8/layout/hList7"/>
    <dgm:cxn modelId="{B2562C8F-EC8B-436A-B2D9-A04E78986145}" type="presParOf" srcId="{E23100D3-7C52-412D-B007-81BA6D6C38BC}" destId="{33394FC9-3BC1-4700-AFC0-B537ED3EFC36}" srcOrd="1" destOrd="0" presId="urn:microsoft.com/office/officeart/2005/8/layout/hList7"/>
    <dgm:cxn modelId="{EE769EBE-5E98-4509-9417-DAD21CA05A1F}" type="presParOf" srcId="{E23100D3-7C52-412D-B007-81BA6D6C38BC}" destId="{7A22C0F7-B657-435C-836E-511ADEB16E33}" srcOrd="2" destOrd="0" presId="urn:microsoft.com/office/officeart/2005/8/layout/hList7"/>
    <dgm:cxn modelId="{A3F7CA72-38E9-4F3A-B16A-9FC6F8868F49}" type="presParOf" srcId="{E23100D3-7C52-412D-B007-81BA6D6C38BC}" destId="{2A8D8CDC-2693-45FA-A5DB-2F3FB698E234}" srcOrd="3" destOrd="0" presId="urn:microsoft.com/office/officeart/2005/8/layout/hList7"/>
    <dgm:cxn modelId="{9161CE07-9FE3-42D0-93BC-5002C909855E}" type="presParOf" srcId="{EC9BDC8F-A91A-44F5-963F-4A6CCE1F4225}" destId="{0939281D-7227-422E-8CC3-5951546970AF}" srcOrd="1" destOrd="0" presId="urn:microsoft.com/office/officeart/2005/8/layout/hList7"/>
    <dgm:cxn modelId="{FB07EC5A-C0CF-4AE9-BFF6-E369299CAAA5}" type="presParOf" srcId="{EC9BDC8F-A91A-44F5-963F-4A6CCE1F4225}" destId="{E56B8D0A-428C-423E-8654-2BE87C215FA9}" srcOrd="2" destOrd="0" presId="urn:microsoft.com/office/officeart/2005/8/layout/hList7"/>
    <dgm:cxn modelId="{AE2698BC-B233-476B-A395-D57DD8F5C49B}" type="presParOf" srcId="{E56B8D0A-428C-423E-8654-2BE87C215FA9}" destId="{03DD43EF-493F-40C1-916C-B1F6C5B7EB71}" srcOrd="0" destOrd="0" presId="urn:microsoft.com/office/officeart/2005/8/layout/hList7"/>
    <dgm:cxn modelId="{8620CE5C-2EBC-4309-A975-E75349BB4C9C}" type="presParOf" srcId="{E56B8D0A-428C-423E-8654-2BE87C215FA9}" destId="{9E5F18D1-DB71-4E19-A808-2AE4E4C35B10}" srcOrd="1" destOrd="0" presId="urn:microsoft.com/office/officeart/2005/8/layout/hList7"/>
    <dgm:cxn modelId="{29192129-E23E-46A1-B3B5-26DDDD6AFF73}" type="presParOf" srcId="{E56B8D0A-428C-423E-8654-2BE87C215FA9}" destId="{56A7D2F3-E1EC-450E-92B3-A37851897496}" srcOrd="2" destOrd="0" presId="urn:microsoft.com/office/officeart/2005/8/layout/hList7"/>
    <dgm:cxn modelId="{3D8FD543-B03D-45AB-883A-30D84F08A420}" type="presParOf" srcId="{E56B8D0A-428C-423E-8654-2BE87C215FA9}" destId="{0EB90672-926F-4CC4-AE7E-CAB8102CB5FF}" srcOrd="3" destOrd="0" presId="urn:microsoft.com/office/officeart/2005/8/layout/hList7"/>
    <dgm:cxn modelId="{F6E17ED8-1181-4BBC-B6ED-F05EB42B3F23}" type="presParOf" srcId="{EC9BDC8F-A91A-44F5-963F-4A6CCE1F4225}" destId="{EA179498-137C-44C9-8155-9400669C72B5}" srcOrd="3" destOrd="0" presId="urn:microsoft.com/office/officeart/2005/8/layout/hList7"/>
    <dgm:cxn modelId="{70142A73-5AAA-4323-8880-D0F5721CB731}" type="presParOf" srcId="{EC9BDC8F-A91A-44F5-963F-4A6CCE1F4225}" destId="{0C054FF8-D9DB-4E8A-9E1C-F762B4A8C8D0}" srcOrd="4" destOrd="0" presId="urn:microsoft.com/office/officeart/2005/8/layout/hList7"/>
    <dgm:cxn modelId="{0736A316-CC4E-4CDF-A491-9347F525E0A5}" type="presParOf" srcId="{0C054FF8-D9DB-4E8A-9E1C-F762B4A8C8D0}" destId="{8053CA77-5317-4462-A3CA-E5C7A877E298}" srcOrd="0" destOrd="0" presId="urn:microsoft.com/office/officeart/2005/8/layout/hList7"/>
    <dgm:cxn modelId="{6C49C9C2-39A4-4536-9C8A-72F51B5B8A02}" type="presParOf" srcId="{0C054FF8-D9DB-4E8A-9E1C-F762B4A8C8D0}" destId="{8F9364F0-3C09-4A4F-8DB2-13CE68FEC8E0}" srcOrd="1" destOrd="0" presId="urn:microsoft.com/office/officeart/2005/8/layout/hList7"/>
    <dgm:cxn modelId="{AE736875-ADAC-4E49-A870-F50CCD438D27}" type="presParOf" srcId="{0C054FF8-D9DB-4E8A-9E1C-F762B4A8C8D0}" destId="{0CD1C620-580D-4AD8-B9D5-2EDD07AB1B64}" srcOrd="2" destOrd="0" presId="urn:microsoft.com/office/officeart/2005/8/layout/hList7"/>
    <dgm:cxn modelId="{C2DF277B-1352-4EE9-A1F5-494D947F2134}" type="presParOf" srcId="{0C054FF8-D9DB-4E8A-9E1C-F762B4A8C8D0}" destId="{8A61A120-ECD6-4F28-B03A-F8EFFF381FC1}" srcOrd="3" destOrd="0" presId="urn:microsoft.com/office/officeart/2005/8/layout/hList7"/>
    <dgm:cxn modelId="{7A41C172-31DF-4F88-B5B6-36C6DFD11296}" type="presParOf" srcId="{EC9BDC8F-A91A-44F5-963F-4A6CCE1F4225}" destId="{4E7DF17A-59C3-4D5F-BCD1-F1CA0D425DCF}" srcOrd="5" destOrd="0" presId="urn:microsoft.com/office/officeart/2005/8/layout/hList7"/>
    <dgm:cxn modelId="{E5E00F00-D3B3-4107-BE87-C69E03E7DE95}" type="presParOf" srcId="{EC9BDC8F-A91A-44F5-963F-4A6CCE1F4225}" destId="{C0E2D0F3-E89C-4AF4-8E87-B152C59B3D57}" srcOrd="6" destOrd="0" presId="urn:microsoft.com/office/officeart/2005/8/layout/hList7"/>
    <dgm:cxn modelId="{6CB03FE3-9F74-400B-92FD-F274FD7C7AD2}" type="presParOf" srcId="{C0E2D0F3-E89C-4AF4-8E87-B152C59B3D57}" destId="{47792184-9268-40B5-9D88-F160D92AFB5B}" srcOrd="0" destOrd="0" presId="urn:microsoft.com/office/officeart/2005/8/layout/hList7"/>
    <dgm:cxn modelId="{41F75B9F-9422-4ADD-A752-63A443891C7C}" type="presParOf" srcId="{C0E2D0F3-E89C-4AF4-8E87-B152C59B3D57}" destId="{C0C536D7-4FE4-4FEC-8E08-C1B2BCD82E89}" srcOrd="1" destOrd="0" presId="urn:microsoft.com/office/officeart/2005/8/layout/hList7"/>
    <dgm:cxn modelId="{6BFC4B89-3462-46D6-9B08-3146A8871E6F}" type="presParOf" srcId="{C0E2D0F3-E89C-4AF4-8E87-B152C59B3D57}" destId="{FFB3E746-8F7D-4666-A58C-3CA8CD5B972C}" srcOrd="2" destOrd="0" presId="urn:microsoft.com/office/officeart/2005/8/layout/hList7"/>
    <dgm:cxn modelId="{B97CA114-4D63-4B69-AC4E-E186EB3575FB}" type="presParOf" srcId="{C0E2D0F3-E89C-4AF4-8E87-B152C59B3D57}" destId="{9160D8AD-FA4F-4339-AA97-C7C7D484EF35}" srcOrd="3" destOrd="0" presId="urn:microsoft.com/office/officeart/2005/8/layout/hList7"/>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8514262-4F74-4999-AC4A-00E458327AF0}"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9FD02E4A-478A-45EC-B0FD-FC9E5B33EE60}">
      <dgm:prSet/>
      <dgm:spPr>
        <a:solidFill>
          <a:schemeClr val="tx2"/>
        </a:solidFill>
      </dgm:spPr>
      <dgm:t>
        <a:bodyPr/>
        <a:lstStyle/>
        <a:p>
          <a:pPr rtl="0"/>
          <a:r>
            <a:rPr lang="en-US" dirty="0" smtClean="0"/>
            <a:t>Ensure accountability </a:t>
          </a:r>
          <a:endParaRPr lang="en-US" dirty="0"/>
        </a:p>
      </dgm:t>
    </dgm:pt>
    <dgm:pt modelId="{A209E0AD-1640-4391-9A17-392F69AA84DA}" type="parTrans" cxnId="{32AA4C41-718C-4A05-A30B-3A1E659FE6A3}">
      <dgm:prSet/>
      <dgm:spPr/>
      <dgm:t>
        <a:bodyPr/>
        <a:lstStyle/>
        <a:p>
          <a:endParaRPr lang="en-US"/>
        </a:p>
      </dgm:t>
    </dgm:pt>
    <dgm:pt modelId="{A561D59F-639F-4DE2-93C6-0FD0DB5C41EC}" type="sibTrans" cxnId="{32AA4C41-718C-4A05-A30B-3A1E659FE6A3}">
      <dgm:prSet/>
      <dgm:spPr/>
      <dgm:t>
        <a:bodyPr/>
        <a:lstStyle/>
        <a:p>
          <a:endParaRPr lang="en-US"/>
        </a:p>
      </dgm:t>
    </dgm:pt>
    <dgm:pt modelId="{2006F1FE-401D-4F26-A08D-40EE8F8BF786}">
      <dgm:prSet/>
      <dgm:spPr>
        <a:solidFill>
          <a:schemeClr val="tx2"/>
        </a:solidFill>
      </dgm:spPr>
      <dgm:t>
        <a:bodyPr/>
        <a:lstStyle/>
        <a:p>
          <a:pPr rtl="0"/>
          <a:r>
            <a:rPr lang="en-US" dirty="0" smtClean="0"/>
            <a:t>Periodic review</a:t>
          </a:r>
          <a:endParaRPr lang="en-US" dirty="0"/>
        </a:p>
      </dgm:t>
    </dgm:pt>
    <dgm:pt modelId="{D8075924-8A50-49F9-AF82-4D87E503FE14}" type="parTrans" cxnId="{5020829C-F3E5-4DDE-802C-839A06E5B088}">
      <dgm:prSet/>
      <dgm:spPr/>
      <dgm:t>
        <a:bodyPr/>
        <a:lstStyle/>
        <a:p>
          <a:endParaRPr lang="en-US"/>
        </a:p>
      </dgm:t>
    </dgm:pt>
    <dgm:pt modelId="{2B671338-04C2-481B-9D3C-695A43F0D972}" type="sibTrans" cxnId="{5020829C-F3E5-4DDE-802C-839A06E5B088}">
      <dgm:prSet/>
      <dgm:spPr/>
      <dgm:t>
        <a:bodyPr/>
        <a:lstStyle/>
        <a:p>
          <a:endParaRPr lang="en-US"/>
        </a:p>
      </dgm:t>
    </dgm:pt>
    <dgm:pt modelId="{AF24FE23-BA10-4EAD-A10D-F7ABE864980A}" type="pres">
      <dgm:prSet presAssocID="{B8514262-4F74-4999-AC4A-00E458327AF0}" presName="linearFlow" presStyleCnt="0">
        <dgm:presLayoutVars>
          <dgm:dir/>
          <dgm:resizeHandles val="exact"/>
        </dgm:presLayoutVars>
      </dgm:prSet>
      <dgm:spPr/>
      <dgm:t>
        <a:bodyPr/>
        <a:lstStyle/>
        <a:p>
          <a:endParaRPr lang="en-US"/>
        </a:p>
      </dgm:t>
    </dgm:pt>
    <dgm:pt modelId="{16EF208F-9C3B-4496-BEF5-20D32FD2C90C}" type="pres">
      <dgm:prSet presAssocID="{9FD02E4A-478A-45EC-B0FD-FC9E5B33EE60}" presName="composite" presStyleCnt="0"/>
      <dgm:spPr/>
    </dgm:pt>
    <dgm:pt modelId="{B5CF889C-91DE-4F40-9933-01E74A2C513A}" type="pres">
      <dgm:prSet presAssocID="{9FD02E4A-478A-45EC-B0FD-FC9E5B33EE60}" presName="imgShp" presStyleLbl="fgImgPlace1" presStyleIdx="0" presStyleCnt="2"/>
      <dgm:spPr>
        <a:solidFill>
          <a:schemeClr val="tx2"/>
        </a:solidFill>
      </dgm:spPr>
    </dgm:pt>
    <dgm:pt modelId="{65D4CC17-A5F8-487F-AAAD-57D750302EC2}" type="pres">
      <dgm:prSet presAssocID="{9FD02E4A-478A-45EC-B0FD-FC9E5B33EE60}" presName="txShp" presStyleLbl="node1" presStyleIdx="0" presStyleCnt="2">
        <dgm:presLayoutVars>
          <dgm:bulletEnabled val="1"/>
        </dgm:presLayoutVars>
      </dgm:prSet>
      <dgm:spPr/>
      <dgm:t>
        <a:bodyPr/>
        <a:lstStyle/>
        <a:p>
          <a:endParaRPr lang="en-US"/>
        </a:p>
      </dgm:t>
    </dgm:pt>
    <dgm:pt modelId="{9681C6C8-FFF7-4331-B5C5-502ABDD4C09B}" type="pres">
      <dgm:prSet presAssocID="{A561D59F-639F-4DE2-93C6-0FD0DB5C41EC}" presName="spacing" presStyleCnt="0"/>
      <dgm:spPr/>
    </dgm:pt>
    <dgm:pt modelId="{7CC7A91F-D375-4DC7-84BD-B9FB2C240377}" type="pres">
      <dgm:prSet presAssocID="{2006F1FE-401D-4F26-A08D-40EE8F8BF786}" presName="composite" presStyleCnt="0"/>
      <dgm:spPr/>
    </dgm:pt>
    <dgm:pt modelId="{DC2DBBAE-4DB7-4F74-B02A-68C241240295}" type="pres">
      <dgm:prSet presAssocID="{2006F1FE-401D-4F26-A08D-40EE8F8BF786}" presName="imgShp" presStyleLbl="fgImgPlace1" presStyleIdx="1" presStyleCnt="2"/>
      <dgm:spPr>
        <a:solidFill>
          <a:schemeClr val="tx2"/>
        </a:solidFill>
      </dgm:spPr>
    </dgm:pt>
    <dgm:pt modelId="{2CBCFA22-6533-4E88-B3CD-C3BB3045ECDB}" type="pres">
      <dgm:prSet presAssocID="{2006F1FE-401D-4F26-A08D-40EE8F8BF786}" presName="txShp" presStyleLbl="node1" presStyleIdx="1" presStyleCnt="2">
        <dgm:presLayoutVars>
          <dgm:bulletEnabled val="1"/>
        </dgm:presLayoutVars>
      </dgm:prSet>
      <dgm:spPr/>
      <dgm:t>
        <a:bodyPr/>
        <a:lstStyle/>
        <a:p>
          <a:endParaRPr lang="en-US"/>
        </a:p>
      </dgm:t>
    </dgm:pt>
  </dgm:ptLst>
  <dgm:cxnLst>
    <dgm:cxn modelId="{DC73D0F5-79D9-475E-BF6A-F0775FFD3303}" type="presOf" srcId="{2006F1FE-401D-4F26-A08D-40EE8F8BF786}" destId="{2CBCFA22-6533-4E88-B3CD-C3BB3045ECDB}" srcOrd="0" destOrd="0" presId="urn:microsoft.com/office/officeart/2005/8/layout/vList3"/>
    <dgm:cxn modelId="{5020829C-F3E5-4DDE-802C-839A06E5B088}" srcId="{B8514262-4F74-4999-AC4A-00E458327AF0}" destId="{2006F1FE-401D-4F26-A08D-40EE8F8BF786}" srcOrd="1" destOrd="0" parTransId="{D8075924-8A50-49F9-AF82-4D87E503FE14}" sibTransId="{2B671338-04C2-481B-9D3C-695A43F0D972}"/>
    <dgm:cxn modelId="{260E5462-2EBE-43E0-8BC2-F57C18053F25}" type="presOf" srcId="{B8514262-4F74-4999-AC4A-00E458327AF0}" destId="{AF24FE23-BA10-4EAD-A10D-F7ABE864980A}" srcOrd="0" destOrd="0" presId="urn:microsoft.com/office/officeart/2005/8/layout/vList3"/>
    <dgm:cxn modelId="{CFEC202D-13BB-4A8E-8E04-8E868315CE54}" type="presOf" srcId="{9FD02E4A-478A-45EC-B0FD-FC9E5B33EE60}" destId="{65D4CC17-A5F8-487F-AAAD-57D750302EC2}" srcOrd="0" destOrd="0" presId="urn:microsoft.com/office/officeart/2005/8/layout/vList3"/>
    <dgm:cxn modelId="{32AA4C41-718C-4A05-A30B-3A1E659FE6A3}" srcId="{B8514262-4F74-4999-AC4A-00E458327AF0}" destId="{9FD02E4A-478A-45EC-B0FD-FC9E5B33EE60}" srcOrd="0" destOrd="0" parTransId="{A209E0AD-1640-4391-9A17-392F69AA84DA}" sibTransId="{A561D59F-639F-4DE2-93C6-0FD0DB5C41EC}"/>
    <dgm:cxn modelId="{043AD4EC-77DB-42BB-8223-980CD2672901}" type="presParOf" srcId="{AF24FE23-BA10-4EAD-A10D-F7ABE864980A}" destId="{16EF208F-9C3B-4496-BEF5-20D32FD2C90C}" srcOrd="0" destOrd="0" presId="urn:microsoft.com/office/officeart/2005/8/layout/vList3"/>
    <dgm:cxn modelId="{0D4BBD2C-B8EF-4EB9-ACF0-2F5E913E34B7}" type="presParOf" srcId="{16EF208F-9C3B-4496-BEF5-20D32FD2C90C}" destId="{B5CF889C-91DE-4F40-9933-01E74A2C513A}" srcOrd="0" destOrd="0" presId="urn:microsoft.com/office/officeart/2005/8/layout/vList3"/>
    <dgm:cxn modelId="{6EC75FC3-CBB9-4778-AD8C-3EE04C1DFC11}" type="presParOf" srcId="{16EF208F-9C3B-4496-BEF5-20D32FD2C90C}" destId="{65D4CC17-A5F8-487F-AAAD-57D750302EC2}" srcOrd="1" destOrd="0" presId="urn:microsoft.com/office/officeart/2005/8/layout/vList3"/>
    <dgm:cxn modelId="{7E2C6689-5927-4090-9EA5-F890A7623F52}" type="presParOf" srcId="{AF24FE23-BA10-4EAD-A10D-F7ABE864980A}" destId="{9681C6C8-FFF7-4331-B5C5-502ABDD4C09B}" srcOrd="1" destOrd="0" presId="urn:microsoft.com/office/officeart/2005/8/layout/vList3"/>
    <dgm:cxn modelId="{2D5AD2C6-0DBE-4D3F-9C7A-AB9038429B8C}" type="presParOf" srcId="{AF24FE23-BA10-4EAD-A10D-F7ABE864980A}" destId="{7CC7A91F-D375-4DC7-84BD-B9FB2C240377}" srcOrd="2" destOrd="0" presId="urn:microsoft.com/office/officeart/2005/8/layout/vList3"/>
    <dgm:cxn modelId="{4DFFDA41-8EEF-47AE-9AB9-A2FB88CDDDE7}" type="presParOf" srcId="{7CC7A91F-D375-4DC7-84BD-B9FB2C240377}" destId="{DC2DBBAE-4DB7-4F74-B02A-68C241240295}" srcOrd="0" destOrd="0" presId="urn:microsoft.com/office/officeart/2005/8/layout/vList3"/>
    <dgm:cxn modelId="{AFD17492-A618-402B-B50A-51A28DB0BF3C}" type="presParOf" srcId="{7CC7A91F-D375-4DC7-84BD-B9FB2C240377}" destId="{2CBCFA22-6533-4E88-B3CD-C3BB3045ECDB}"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033151E-C797-496B-A668-F57B65E9B81D}">
      <dsp:nvSpPr>
        <dsp:cNvPr id="0" name=""/>
        <dsp:cNvSpPr/>
      </dsp:nvSpPr>
      <dsp:spPr>
        <a:xfrm>
          <a:off x="617219" y="0"/>
          <a:ext cx="6995160" cy="376396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43EFD3-8FE0-4626-85B9-FD39F06FE93F}">
      <dsp:nvSpPr>
        <dsp:cNvPr id="0" name=""/>
        <dsp:cNvSpPr/>
      </dsp:nvSpPr>
      <dsp:spPr>
        <a:xfrm>
          <a:off x="1046"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t>Frame risk</a:t>
          </a:r>
          <a:endParaRPr lang="en-US" sz="3200" kern="1200" dirty="0"/>
        </a:p>
      </dsp:txBody>
      <dsp:txXfrm>
        <a:off x="1046" y="1129188"/>
        <a:ext cx="1957874" cy="1505585"/>
      </dsp:txXfrm>
    </dsp:sp>
    <dsp:sp modelId="{C4E16BC0-6525-4C4A-95A3-9763AC9811CD}">
      <dsp:nvSpPr>
        <dsp:cNvPr id="0" name=""/>
        <dsp:cNvSpPr/>
      </dsp:nvSpPr>
      <dsp:spPr>
        <a:xfrm>
          <a:off x="2090924"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t>Assess</a:t>
          </a:r>
          <a:r>
            <a:rPr lang="en-US" sz="3200" kern="1200" baseline="0" dirty="0" smtClean="0"/>
            <a:t> risk</a:t>
          </a:r>
          <a:endParaRPr lang="en-US" sz="3200" kern="1200" dirty="0"/>
        </a:p>
      </dsp:txBody>
      <dsp:txXfrm>
        <a:off x="2090924" y="1129188"/>
        <a:ext cx="1957874" cy="1505585"/>
      </dsp:txXfrm>
    </dsp:sp>
    <dsp:sp modelId="{456F1F4F-6DCC-496D-B69F-E887EEAB7E48}">
      <dsp:nvSpPr>
        <dsp:cNvPr id="0" name=""/>
        <dsp:cNvSpPr/>
      </dsp:nvSpPr>
      <dsp:spPr>
        <a:xfrm>
          <a:off x="4180801"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baseline="0" dirty="0" smtClean="0"/>
            <a:t>Respond to risk</a:t>
          </a:r>
          <a:endParaRPr lang="en-US" sz="3200" kern="1200" dirty="0"/>
        </a:p>
      </dsp:txBody>
      <dsp:txXfrm>
        <a:off x="4180801" y="1129188"/>
        <a:ext cx="1957874" cy="1505585"/>
      </dsp:txXfrm>
    </dsp:sp>
    <dsp:sp modelId="{1709607F-592A-4FF9-8DDB-2B0A84B03EE4}">
      <dsp:nvSpPr>
        <dsp:cNvPr id="0" name=""/>
        <dsp:cNvSpPr/>
      </dsp:nvSpPr>
      <dsp:spPr>
        <a:xfrm>
          <a:off x="6270678"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baseline="0" dirty="0" smtClean="0"/>
            <a:t>Monitor risk</a:t>
          </a:r>
          <a:endParaRPr lang="en-US" sz="3200" kern="1200" dirty="0"/>
        </a:p>
      </dsp:txBody>
      <dsp:txXfrm>
        <a:off x="6270678" y="1129188"/>
        <a:ext cx="1957874" cy="150558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D20CC5F-4EAB-4452-913F-24671B47F5C9}">
      <dsp:nvSpPr>
        <dsp:cNvPr id="0" name=""/>
        <dsp:cNvSpPr/>
      </dsp:nvSpPr>
      <dsp:spPr>
        <a:xfrm>
          <a:off x="617219" y="0"/>
          <a:ext cx="6995160" cy="4191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F793C-1194-45AC-8BD6-449D8CCB85CA}">
      <dsp:nvSpPr>
        <dsp:cNvPr id="0" name=""/>
        <dsp:cNvSpPr/>
      </dsp:nvSpPr>
      <dsp:spPr>
        <a:xfrm>
          <a:off x="4118" y="1257299"/>
          <a:ext cx="1981051" cy="1676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smtClean="0"/>
            <a:t>Prepare for the assessment</a:t>
          </a:r>
          <a:endParaRPr lang="en-US" sz="2100" kern="1200" dirty="0"/>
        </a:p>
      </dsp:txBody>
      <dsp:txXfrm>
        <a:off x="4118" y="1257299"/>
        <a:ext cx="1981051" cy="1676400"/>
      </dsp:txXfrm>
    </dsp:sp>
    <dsp:sp modelId="{E87B5A56-D404-4E03-983C-1D56E10CD8B0}">
      <dsp:nvSpPr>
        <dsp:cNvPr id="0" name=""/>
        <dsp:cNvSpPr/>
      </dsp:nvSpPr>
      <dsp:spPr>
        <a:xfrm>
          <a:off x="2084222" y="1257299"/>
          <a:ext cx="1981051" cy="1676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smtClean="0"/>
            <a:t>Conduct the assessment</a:t>
          </a:r>
          <a:endParaRPr lang="en-US" sz="2100" kern="1200" dirty="0"/>
        </a:p>
      </dsp:txBody>
      <dsp:txXfrm>
        <a:off x="2084222" y="1257299"/>
        <a:ext cx="1981051" cy="1676400"/>
      </dsp:txXfrm>
    </dsp:sp>
    <dsp:sp modelId="{826FDC31-4387-4CEB-A3AD-DEC5DF485EC8}">
      <dsp:nvSpPr>
        <dsp:cNvPr id="0" name=""/>
        <dsp:cNvSpPr/>
      </dsp:nvSpPr>
      <dsp:spPr>
        <a:xfrm>
          <a:off x="4164326" y="1257299"/>
          <a:ext cx="1981051" cy="1676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smtClean="0"/>
            <a:t>Communicate the results</a:t>
          </a:r>
          <a:endParaRPr lang="en-US" sz="2100" kern="1200" dirty="0"/>
        </a:p>
      </dsp:txBody>
      <dsp:txXfrm>
        <a:off x="4164326" y="1257299"/>
        <a:ext cx="1981051" cy="1676400"/>
      </dsp:txXfrm>
    </dsp:sp>
    <dsp:sp modelId="{C83B9437-C184-48A7-AD8C-6D1A3F0D168C}">
      <dsp:nvSpPr>
        <dsp:cNvPr id="0" name=""/>
        <dsp:cNvSpPr/>
      </dsp:nvSpPr>
      <dsp:spPr>
        <a:xfrm>
          <a:off x="6244430" y="1257299"/>
          <a:ext cx="1981051" cy="1676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smtClean="0"/>
            <a:t>Maintain</a:t>
          </a:r>
          <a:r>
            <a:rPr lang="en-US" sz="2100" kern="1200" baseline="0" dirty="0" smtClean="0"/>
            <a:t> the assessment over time</a:t>
          </a:r>
          <a:endParaRPr lang="en-US" sz="2100" kern="1200" dirty="0"/>
        </a:p>
      </dsp:txBody>
      <dsp:txXfrm>
        <a:off x="6244430" y="1257299"/>
        <a:ext cx="1981051" cy="167640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D4324EB-2368-4AA5-A214-3A0FCE46513D}">
      <dsp:nvSpPr>
        <dsp:cNvPr id="0" name=""/>
        <dsp:cNvSpPr/>
      </dsp:nvSpPr>
      <dsp:spPr>
        <a:xfrm>
          <a:off x="0" y="3925760"/>
          <a:ext cx="5105400" cy="64405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dirty="0" smtClean="0"/>
            <a:t>Determine Risk</a:t>
          </a:r>
          <a:endParaRPr lang="en-US" sz="2200" kern="1200" dirty="0"/>
        </a:p>
      </dsp:txBody>
      <dsp:txXfrm>
        <a:off x="0" y="3925760"/>
        <a:ext cx="5105400" cy="644053"/>
      </dsp:txXfrm>
    </dsp:sp>
    <dsp:sp modelId="{9216BC2D-E2E2-4092-95FA-68DBCB090445}">
      <dsp:nvSpPr>
        <dsp:cNvPr id="0" name=""/>
        <dsp:cNvSpPr/>
      </dsp:nvSpPr>
      <dsp:spPr>
        <a:xfrm rot="10800000">
          <a:off x="0" y="2944866"/>
          <a:ext cx="5105400" cy="990554"/>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smtClean="0"/>
            <a:t>Determine Effect</a:t>
          </a:r>
          <a:endParaRPr lang="en-US" sz="2200" kern="1200" dirty="0"/>
        </a:p>
      </dsp:txBody>
      <dsp:txXfrm rot="10800000">
        <a:off x="0" y="2944866"/>
        <a:ext cx="5105400" cy="990554"/>
      </dsp:txXfrm>
    </dsp:sp>
    <dsp:sp modelId="{BA8D4124-86E2-49B6-BBD0-CFE957567086}">
      <dsp:nvSpPr>
        <dsp:cNvPr id="0" name=""/>
        <dsp:cNvSpPr/>
      </dsp:nvSpPr>
      <dsp:spPr>
        <a:xfrm rot="10800000">
          <a:off x="0" y="1963973"/>
          <a:ext cx="5105400" cy="990554"/>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smtClean="0"/>
            <a:t>Determine Likelihood</a:t>
          </a:r>
          <a:endParaRPr lang="en-US" sz="2200" kern="1200" dirty="0"/>
        </a:p>
      </dsp:txBody>
      <dsp:txXfrm rot="10800000">
        <a:off x="0" y="1963973"/>
        <a:ext cx="5105400" cy="990554"/>
      </dsp:txXfrm>
    </dsp:sp>
    <dsp:sp modelId="{5363654F-45F4-44EE-9EC9-A53B2730DC69}">
      <dsp:nvSpPr>
        <dsp:cNvPr id="0" name=""/>
        <dsp:cNvSpPr/>
      </dsp:nvSpPr>
      <dsp:spPr>
        <a:xfrm rot="10800000">
          <a:off x="0" y="983079"/>
          <a:ext cx="5105400" cy="990554"/>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smtClean="0"/>
            <a:t>Identify Vulnerabilities</a:t>
          </a:r>
          <a:endParaRPr lang="en-US" sz="2200" kern="1200" dirty="0"/>
        </a:p>
      </dsp:txBody>
      <dsp:txXfrm rot="10800000">
        <a:off x="0" y="983079"/>
        <a:ext cx="5105400" cy="990554"/>
      </dsp:txXfrm>
    </dsp:sp>
    <dsp:sp modelId="{E2FADD93-BD12-4EF1-A506-801C6C19E49F}">
      <dsp:nvSpPr>
        <dsp:cNvPr id="0" name=""/>
        <dsp:cNvSpPr/>
      </dsp:nvSpPr>
      <dsp:spPr>
        <a:xfrm rot="10800000">
          <a:off x="0" y="2185"/>
          <a:ext cx="5105400" cy="990554"/>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smtClean="0"/>
            <a:t>Identify Threats</a:t>
          </a:r>
          <a:endParaRPr lang="en-US" sz="2200" kern="1200" dirty="0"/>
        </a:p>
      </dsp:txBody>
      <dsp:txXfrm rot="10800000">
        <a:off x="0" y="2185"/>
        <a:ext cx="5105400" cy="990554"/>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071E817-A142-4E2D-A417-16F2D6CEFE38}">
      <dsp:nvSpPr>
        <dsp:cNvPr id="0" name=""/>
        <dsp:cNvSpPr/>
      </dsp:nvSpPr>
      <dsp:spPr>
        <a:xfrm>
          <a:off x="37" y="462013"/>
          <a:ext cx="3631927" cy="1433972"/>
        </a:xfrm>
        <a:prstGeom prst="rect">
          <a:avLst/>
        </a:prstGeom>
        <a:solidFill>
          <a:schemeClr val="tx2">
            <a:lumMod val="40000"/>
            <a:lumOff val="60000"/>
          </a:schemeClr>
        </a:solidFill>
        <a:ln w="25400" cap="flat" cmpd="sng" algn="ctr">
          <a:solidFill>
            <a:schemeClr val="tx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lvl="0" algn="ctr" defTabSz="1778000" rtl="0">
            <a:lnSpc>
              <a:spcPct val="90000"/>
            </a:lnSpc>
            <a:spcBef>
              <a:spcPct val="0"/>
            </a:spcBef>
            <a:spcAft>
              <a:spcPct val="35000"/>
            </a:spcAft>
          </a:pPr>
          <a:r>
            <a:rPr lang="en-US" sz="4000" kern="1200" dirty="0" smtClean="0"/>
            <a:t>Adversarial</a:t>
          </a:r>
          <a:endParaRPr lang="en-US" sz="4000" kern="1200" dirty="0"/>
        </a:p>
      </dsp:txBody>
      <dsp:txXfrm>
        <a:off x="37" y="462013"/>
        <a:ext cx="3631927" cy="1433972"/>
      </dsp:txXfrm>
    </dsp:sp>
    <dsp:sp modelId="{A4467C45-A7A5-4D90-86F5-AB58A2D27412}">
      <dsp:nvSpPr>
        <dsp:cNvPr id="0" name=""/>
        <dsp:cNvSpPr/>
      </dsp:nvSpPr>
      <dsp:spPr>
        <a:xfrm>
          <a:off x="37" y="1895986"/>
          <a:ext cx="3631927" cy="1756800"/>
        </a:xfrm>
        <a:prstGeom prst="rect">
          <a:avLst/>
        </a:prstGeom>
        <a:solidFill>
          <a:schemeClr val="tx2">
            <a:lumMod val="20000"/>
            <a:lumOff val="80000"/>
            <a:alpha val="90000"/>
          </a:schemeClr>
        </a:solidFill>
        <a:ln w="25400" cap="flat" cmpd="sng" algn="ctr">
          <a:solidFill>
            <a:schemeClr val="tx2">
              <a:lumMod val="20000"/>
              <a:lumOff val="8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213360" rIns="284480" bIns="320040" numCol="1" spcCol="1270" anchor="t" anchorCtr="0">
          <a:noAutofit/>
        </a:bodyPr>
        <a:lstStyle/>
        <a:p>
          <a:pPr marL="285750" lvl="1" indent="-285750" algn="l" defTabSz="1778000" rtl="0">
            <a:lnSpc>
              <a:spcPct val="90000"/>
            </a:lnSpc>
            <a:spcBef>
              <a:spcPct val="0"/>
            </a:spcBef>
            <a:spcAft>
              <a:spcPct val="15000"/>
            </a:spcAft>
            <a:buChar char="••"/>
          </a:pPr>
          <a:r>
            <a:rPr lang="en-US" sz="4000" kern="1200" dirty="0" smtClean="0"/>
            <a:t>initiation</a:t>
          </a:r>
          <a:endParaRPr lang="en-US" sz="4000" kern="1200" dirty="0"/>
        </a:p>
      </dsp:txBody>
      <dsp:txXfrm>
        <a:off x="37" y="1895986"/>
        <a:ext cx="3631927" cy="1756800"/>
      </dsp:txXfrm>
    </dsp:sp>
    <dsp:sp modelId="{F241FCAF-3BF4-42A8-9E18-54CD9548A68E}">
      <dsp:nvSpPr>
        <dsp:cNvPr id="0" name=""/>
        <dsp:cNvSpPr/>
      </dsp:nvSpPr>
      <dsp:spPr>
        <a:xfrm>
          <a:off x="4140434" y="462013"/>
          <a:ext cx="3631927" cy="1433972"/>
        </a:xfrm>
        <a:prstGeom prst="rect">
          <a:avLst/>
        </a:prstGeom>
        <a:solidFill>
          <a:schemeClr val="tx2">
            <a:lumMod val="40000"/>
            <a:lumOff val="60000"/>
          </a:schemeClr>
        </a:solidFill>
        <a:ln w="25400" cap="flat" cmpd="sng" algn="ctr">
          <a:solidFill>
            <a:schemeClr val="tx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lvl="0" algn="ctr" defTabSz="1778000" rtl="0">
            <a:lnSpc>
              <a:spcPct val="90000"/>
            </a:lnSpc>
            <a:spcBef>
              <a:spcPct val="0"/>
            </a:spcBef>
            <a:spcAft>
              <a:spcPct val="35000"/>
            </a:spcAft>
          </a:pPr>
          <a:r>
            <a:rPr lang="en-US" sz="4000" kern="1200" dirty="0" smtClean="0"/>
            <a:t>Non-adversarial</a:t>
          </a:r>
          <a:endParaRPr lang="en-US" sz="4000" kern="1200" dirty="0"/>
        </a:p>
      </dsp:txBody>
      <dsp:txXfrm>
        <a:off x="4140434" y="462013"/>
        <a:ext cx="3631927" cy="1433972"/>
      </dsp:txXfrm>
    </dsp:sp>
    <dsp:sp modelId="{386DAF26-FDF6-468A-84C7-7ED20F9DC078}">
      <dsp:nvSpPr>
        <dsp:cNvPr id="0" name=""/>
        <dsp:cNvSpPr/>
      </dsp:nvSpPr>
      <dsp:spPr>
        <a:xfrm>
          <a:off x="4140434" y="1895986"/>
          <a:ext cx="3631927" cy="1756800"/>
        </a:xfrm>
        <a:prstGeom prst="rect">
          <a:avLst/>
        </a:prstGeom>
        <a:solidFill>
          <a:schemeClr val="tx2">
            <a:lumMod val="20000"/>
            <a:lumOff val="80000"/>
            <a:alpha val="90000"/>
          </a:schemeClr>
        </a:solidFill>
        <a:ln w="25400" cap="flat" cmpd="sng" algn="ctr">
          <a:solidFill>
            <a:schemeClr val="tx2">
              <a:lumMod val="20000"/>
              <a:lumOff val="8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213360" rIns="284480" bIns="320040" numCol="1" spcCol="1270" anchor="t" anchorCtr="0">
          <a:noAutofit/>
        </a:bodyPr>
        <a:lstStyle/>
        <a:p>
          <a:pPr marL="285750" lvl="1" indent="-285750" algn="l" defTabSz="1778000" rtl="0">
            <a:lnSpc>
              <a:spcPct val="90000"/>
            </a:lnSpc>
            <a:spcBef>
              <a:spcPct val="0"/>
            </a:spcBef>
            <a:spcAft>
              <a:spcPct val="15000"/>
            </a:spcAft>
            <a:buChar char="••"/>
          </a:pPr>
          <a:r>
            <a:rPr lang="en-US" sz="4000" kern="1200" dirty="0" smtClean="0"/>
            <a:t>occurrence</a:t>
          </a:r>
          <a:endParaRPr lang="en-US" sz="4000" kern="1200" dirty="0"/>
        </a:p>
      </dsp:txBody>
      <dsp:txXfrm>
        <a:off x="4140434" y="1895986"/>
        <a:ext cx="3631927" cy="175680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033151E-C797-496B-A668-F57B65E9B81D}">
      <dsp:nvSpPr>
        <dsp:cNvPr id="0" name=""/>
        <dsp:cNvSpPr/>
      </dsp:nvSpPr>
      <dsp:spPr>
        <a:xfrm>
          <a:off x="617219" y="0"/>
          <a:ext cx="6995160" cy="376396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43EFD3-8FE0-4626-85B9-FD39F06FE93F}">
      <dsp:nvSpPr>
        <dsp:cNvPr id="0" name=""/>
        <dsp:cNvSpPr/>
      </dsp:nvSpPr>
      <dsp:spPr>
        <a:xfrm>
          <a:off x="1046"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t>Frame risk</a:t>
          </a:r>
          <a:endParaRPr lang="en-US" sz="3200" kern="1200" dirty="0"/>
        </a:p>
      </dsp:txBody>
      <dsp:txXfrm>
        <a:off x="1046" y="1129188"/>
        <a:ext cx="1957874" cy="1505585"/>
      </dsp:txXfrm>
    </dsp:sp>
    <dsp:sp modelId="{C4E16BC0-6525-4C4A-95A3-9763AC9811CD}">
      <dsp:nvSpPr>
        <dsp:cNvPr id="0" name=""/>
        <dsp:cNvSpPr/>
      </dsp:nvSpPr>
      <dsp:spPr>
        <a:xfrm>
          <a:off x="2090924"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t>Assess</a:t>
          </a:r>
          <a:r>
            <a:rPr lang="en-US" sz="3200" kern="1200" baseline="0" dirty="0" smtClean="0"/>
            <a:t> risk</a:t>
          </a:r>
          <a:endParaRPr lang="en-US" sz="3200" kern="1200" dirty="0"/>
        </a:p>
      </dsp:txBody>
      <dsp:txXfrm>
        <a:off x="2090924" y="1129188"/>
        <a:ext cx="1957874" cy="1505585"/>
      </dsp:txXfrm>
    </dsp:sp>
    <dsp:sp modelId="{456F1F4F-6DCC-496D-B69F-E887EEAB7E48}">
      <dsp:nvSpPr>
        <dsp:cNvPr id="0" name=""/>
        <dsp:cNvSpPr/>
      </dsp:nvSpPr>
      <dsp:spPr>
        <a:xfrm>
          <a:off x="4180801"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baseline="0" dirty="0" smtClean="0"/>
            <a:t>Respond to risk</a:t>
          </a:r>
          <a:endParaRPr lang="en-US" sz="3200" kern="1200" dirty="0"/>
        </a:p>
      </dsp:txBody>
      <dsp:txXfrm>
        <a:off x="4180801" y="1129188"/>
        <a:ext cx="1957874" cy="1505585"/>
      </dsp:txXfrm>
    </dsp:sp>
    <dsp:sp modelId="{1709607F-592A-4FF9-8DDB-2B0A84B03EE4}">
      <dsp:nvSpPr>
        <dsp:cNvPr id="0" name=""/>
        <dsp:cNvSpPr/>
      </dsp:nvSpPr>
      <dsp:spPr>
        <a:xfrm>
          <a:off x="6270678"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baseline="0" dirty="0" smtClean="0"/>
            <a:t>Monitor risk</a:t>
          </a:r>
          <a:endParaRPr lang="en-US" sz="3200" kern="1200" dirty="0"/>
        </a:p>
      </dsp:txBody>
      <dsp:txXfrm>
        <a:off x="6270678" y="1129188"/>
        <a:ext cx="1957874" cy="1505585"/>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B6E598B-6DAE-4E70-85F2-82CA2A4C7810}">
      <dsp:nvSpPr>
        <dsp:cNvPr id="0" name=""/>
        <dsp:cNvSpPr/>
      </dsp:nvSpPr>
      <dsp:spPr>
        <a:xfrm>
          <a:off x="1812" y="0"/>
          <a:ext cx="1899456" cy="4114800"/>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rtl="0">
            <a:lnSpc>
              <a:spcPct val="90000"/>
            </a:lnSpc>
            <a:spcBef>
              <a:spcPct val="0"/>
            </a:spcBef>
            <a:spcAft>
              <a:spcPct val="35000"/>
            </a:spcAft>
          </a:pPr>
          <a:r>
            <a:rPr lang="en-US" sz="3000" kern="1200" dirty="0" smtClean="0"/>
            <a:t>Accept</a:t>
          </a:r>
          <a:endParaRPr lang="en-US" sz="3000" kern="1200" dirty="0"/>
        </a:p>
      </dsp:txBody>
      <dsp:txXfrm>
        <a:off x="1812" y="1645920"/>
        <a:ext cx="1899456" cy="1645920"/>
      </dsp:txXfrm>
    </dsp:sp>
    <dsp:sp modelId="{2A8D8CDC-2693-45FA-A5DB-2F3FB698E234}">
      <dsp:nvSpPr>
        <dsp:cNvPr id="0" name=""/>
        <dsp:cNvSpPr/>
      </dsp:nvSpPr>
      <dsp:spPr>
        <a:xfrm>
          <a:off x="266426" y="246888"/>
          <a:ext cx="1370228" cy="1370228"/>
        </a:xfrm>
        <a:prstGeom prst="ellips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DD43EF-493F-40C1-916C-B1F6C5B7EB71}">
      <dsp:nvSpPr>
        <dsp:cNvPr id="0" name=""/>
        <dsp:cNvSpPr/>
      </dsp:nvSpPr>
      <dsp:spPr>
        <a:xfrm>
          <a:off x="1958252" y="0"/>
          <a:ext cx="1899456" cy="4114800"/>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rtl="0">
            <a:lnSpc>
              <a:spcPct val="90000"/>
            </a:lnSpc>
            <a:spcBef>
              <a:spcPct val="0"/>
            </a:spcBef>
            <a:spcAft>
              <a:spcPct val="35000"/>
            </a:spcAft>
          </a:pPr>
          <a:r>
            <a:rPr lang="en-US" sz="3000" kern="1200" dirty="0" smtClean="0"/>
            <a:t>Mitigate</a:t>
          </a:r>
          <a:endParaRPr lang="en-US" sz="3000" kern="1200" dirty="0"/>
        </a:p>
      </dsp:txBody>
      <dsp:txXfrm>
        <a:off x="1958252" y="1645920"/>
        <a:ext cx="1899456" cy="1645920"/>
      </dsp:txXfrm>
    </dsp:sp>
    <dsp:sp modelId="{0EB90672-926F-4CC4-AE7E-CAB8102CB5FF}">
      <dsp:nvSpPr>
        <dsp:cNvPr id="0" name=""/>
        <dsp:cNvSpPr/>
      </dsp:nvSpPr>
      <dsp:spPr>
        <a:xfrm>
          <a:off x="2222865" y="246888"/>
          <a:ext cx="1370228" cy="1370228"/>
        </a:xfrm>
        <a:prstGeom prst="ellips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53CA77-5317-4462-A3CA-E5C7A877E298}">
      <dsp:nvSpPr>
        <dsp:cNvPr id="0" name=""/>
        <dsp:cNvSpPr/>
      </dsp:nvSpPr>
      <dsp:spPr>
        <a:xfrm>
          <a:off x="3914691" y="0"/>
          <a:ext cx="1899456" cy="4114800"/>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rtl="0">
            <a:lnSpc>
              <a:spcPct val="90000"/>
            </a:lnSpc>
            <a:spcBef>
              <a:spcPct val="0"/>
            </a:spcBef>
            <a:spcAft>
              <a:spcPct val="35000"/>
            </a:spcAft>
          </a:pPr>
          <a:r>
            <a:rPr lang="en-US" sz="3000" kern="1200" dirty="0" smtClean="0"/>
            <a:t>Share or transfer</a:t>
          </a:r>
          <a:endParaRPr lang="en-US" sz="3000" kern="1200" dirty="0"/>
        </a:p>
      </dsp:txBody>
      <dsp:txXfrm>
        <a:off x="3914691" y="1645920"/>
        <a:ext cx="1899456" cy="1645920"/>
      </dsp:txXfrm>
    </dsp:sp>
    <dsp:sp modelId="{8A61A120-ECD6-4F28-B03A-F8EFFF381FC1}">
      <dsp:nvSpPr>
        <dsp:cNvPr id="0" name=""/>
        <dsp:cNvSpPr/>
      </dsp:nvSpPr>
      <dsp:spPr>
        <a:xfrm>
          <a:off x="4179305" y="246888"/>
          <a:ext cx="1370228" cy="1370228"/>
        </a:xfrm>
        <a:prstGeom prst="ellips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792184-9268-40B5-9D88-F160D92AFB5B}">
      <dsp:nvSpPr>
        <dsp:cNvPr id="0" name=""/>
        <dsp:cNvSpPr/>
      </dsp:nvSpPr>
      <dsp:spPr>
        <a:xfrm>
          <a:off x="5871131" y="0"/>
          <a:ext cx="1899456" cy="4114800"/>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rtl="0">
            <a:lnSpc>
              <a:spcPct val="90000"/>
            </a:lnSpc>
            <a:spcBef>
              <a:spcPct val="0"/>
            </a:spcBef>
            <a:spcAft>
              <a:spcPct val="35000"/>
            </a:spcAft>
          </a:pPr>
          <a:r>
            <a:rPr lang="en-US" sz="3000" kern="1200" dirty="0" smtClean="0"/>
            <a:t>Avoid</a:t>
          </a:r>
          <a:endParaRPr lang="en-US" sz="3000" kern="1200" dirty="0"/>
        </a:p>
      </dsp:txBody>
      <dsp:txXfrm>
        <a:off x="5871131" y="1645920"/>
        <a:ext cx="1899456" cy="1645920"/>
      </dsp:txXfrm>
    </dsp:sp>
    <dsp:sp modelId="{9160D8AD-FA4F-4339-AA97-C7C7D484EF35}">
      <dsp:nvSpPr>
        <dsp:cNvPr id="0" name=""/>
        <dsp:cNvSpPr/>
      </dsp:nvSpPr>
      <dsp:spPr>
        <a:xfrm>
          <a:off x="6135745" y="246888"/>
          <a:ext cx="1370228" cy="1370228"/>
        </a:xfrm>
        <a:prstGeom prst="ellips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FFB8FFC-E0FB-4159-A3A6-9AA5DF9FEC72}">
      <dsp:nvSpPr>
        <dsp:cNvPr id="0" name=""/>
        <dsp:cNvSpPr/>
      </dsp:nvSpPr>
      <dsp:spPr>
        <a:xfrm>
          <a:off x="310895" y="3291840"/>
          <a:ext cx="7150608" cy="617220"/>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5D4CC17-A5F8-487F-AAAD-57D750302EC2}">
      <dsp:nvSpPr>
        <dsp:cNvPr id="0" name=""/>
        <dsp:cNvSpPr/>
      </dsp:nvSpPr>
      <dsp:spPr>
        <a:xfrm rot="10800000">
          <a:off x="1749397" y="142"/>
          <a:ext cx="5168646" cy="1790080"/>
        </a:xfrm>
        <a:prstGeom prst="homePlate">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9376" tIns="152400" rIns="284480" bIns="152400" numCol="1" spcCol="1270" anchor="ctr" anchorCtr="0">
          <a:noAutofit/>
        </a:bodyPr>
        <a:lstStyle/>
        <a:p>
          <a:pPr lvl="0" algn="ctr" defTabSz="1778000" rtl="0">
            <a:lnSpc>
              <a:spcPct val="90000"/>
            </a:lnSpc>
            <a:spcBef>
              <a:spcPct val="0"/>
            </a:spcBef>
            <a:spcAft>
              <a:spcPct val="35000"/>
            </a:spcAft>
          </a:pPr>
          <a:r>
            <a:rPr lang="en-US" sz="4000" kern="1200" dirty="0" smtClean="0"/>
            <a:t>Ensure accountability </a:t>
          </a:r>
          <a:endParaRPr lang="en-US" sz="4000" kern="1200" dirty="0"/>
        </a:p>
      </dsp:txBody>
      <dsp:txXfrm rot="10800000">
        <a:off x="1749397" y="142"/>
        <a:ext cx="5168646" cy="1790080"/>
      </dsp:txXfrm>
    </dsp:sp>
    <dsp:sp modelId="{B5CF889C-91DE-4F40-9933-01E74A2C513A}">
      <dsp:nvSpPr>
        <dsp:cNvPr id="0" name=""/>
        <dsp:cNvSpPr/>
      </dsp:nvSpPr>
      <dsp:spPr>
        <a:xfrm>
          <a:off x="854356" y="142"/>
          <a:ext cx="1790080" cy="1790080"/>
        </a:xfrm>
        <a:prstGeom prst="ellipse">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BCFA22-6533-4E88-B3CD-C3BB3045ECDB}">
      <dsp:nvSpPr>
        <dsp:cNvPr id="0" name=""/>
        <dsp:cNvSpPr/>
      </dsp:nvSpPr>
      <dsp:spPr>
        <a:xfrm rot="10800000">
          <a:off x="1749397" y="2324576"/>
          <a:ext cx="5168646" cy="1790080"/>
        </a:xfrm>
        <a:prstGeom prst="homePlate">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9376" tIns="152400" rIns="284480" bIns="152400" numCol="1" spcCol="1270" anchor="ctr" anchorCtr="0">
          <a:noAutofit/>
        </a:bodyPr>
        <a:lstStyle/>
        <a:p>
          <a:pPr lvl="0" algn="ctr" defTabSz="1778000" rtl="0">
            <a:lnSpc>
              <a:spcPct val="90000"/>
            </a:lnSpc>
            <a:spcBef>
              <a:spcPct val="0"/>
            </a:spcBef>
            <a:spcAft>
              <a:spcPct val="35000"/>
            </a:spcAft>
          </a:pPr>
          <a:r>
            <a:rPr lang="en-US" sz="4000" kern="1200" dirty="0" smtClean="0"/>
            <a:t>Periodic review</a:t>
          </a:r>
          <a:endParaRPr lang="en-US" sz="4000" kern="1200" dirty="0"/>
        </a:p>
      </dsp:txBody>
      <dsp:txXfrm rot="10800000">
        <a:off x="1749397" y="2324576"/>
        <a:ext cx="5168646" cy="1790080"/>
      </dsp:txXfrm>
    </dsp:sp>
    <dsp:sp modelId="{DC2DBBAE-4DB7-4F74-B02A-68C241240295}">
      <dsp:nvSpPr>
        <dsp:cNvPr id="0" name=""/>
        <dsp:cNvSpPr/>
      </dsp:nvSpPr>
      <dsp:spPr>
        <a:xfrm>
          <a:off x="854356" y="2324576"/>
          <a:ext cx="1790080" cy="1790080"/>
        </a:xfrm>
        <a:prstGeom prst="ellipse">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19EA65-148D-4F5E-9047-ACF430EEE064}" type="datetimeFigureOut">
              <a:rPr lang="en-US" smtClean="0"/>
              <a:pPr/>
              <a:t>9/26/2013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977EFD-CB17-4DFD-977B-62AD945C7AA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successful organizations prevent problems</a:t>
            </a:r>
            <a:r>
              <a:rPr lang="en-US" baseline="0" dirty="0" smtClean="0"/>
              <a:t> </a:t>
            </a:r>
            <a:r>
              <a:rPr lang="en-US" dirty="0" smtClean="0"/>
              <a:t>by anticipating them. </a:t>
            </a:r>
          </a:p>
          <a:p>
            <a:endParaRPr lang="en-US" dirty="0" smtClean="0"/>
          </a:p>
          <a:p>
            <a:r>
              <a:rPr lang="en-US" dirty="0" smtClean="0"/>
              <a:t>Risk assessments</a:t>
            </a:r>
            <a:r>
              <a:rPr lang="en-US" baseline="0" dirty="0" smtClean="0"/>
              <a:t> help you anticipate problems.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baseline="0" dirty="0" smtClean="0"/>
              <a:t>Purpose – what decisions will the </a:t>
            </a:r>
            <a:r>
              <a:rPr lang="en-US" i="0" baseline="0" dirty="0" err="1" smtClean="0"/>
              <a:t>ra</a:t>
            </a:r>
            <a:r>
              <a:rPr lang="en-US" i="0" baseline="0" dirty="0" smtClean="0"/>
              <a:t> support?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Usually supports decisions on risk mitigations, but could also affect decisions about disaster recovery and business continuity </a:t>
            </a:r>
          </a:p>
          <a:p>
            <a:endParaRPr lang="en-US" sz="1200" i="1" kern="1200" dirty="0" smtClean="0">
              <a:solidFill>
                <a:schemeClr val="tx1"/>
              </a:solidFill>
              <a:latin typeface="+mn-lt"/>
              <a:ea typeface="+mn-ea"/>
              <a:cs typeface="+mn-cs"/>
            </a:endParaRPr>
          </a:p>
          <a:p>
            <a:endParaRPr lang="en-US" dirty="0" smtClean="0"/>
          </a:p>
          <a:p>
            <a:r>
              <a:rPr lang="en-US" dirty="0" smtClean="0"/>
              <a:t>Scope – be very sure you</a:t>
            </a:r>
            <a:r>
              <a:rPr lang="en-US" baseline="0" dirty="0" smtClean="0"/>
              <a:t> don’t bite off more than you can chew.  Start small, if you haven’t done these before.</a:t>
            </a:r>
            <a:endParaRPr lang="en-US" dirty="0" smtClean="0"/>
          </a:p>
          <a:p>
            <a:endParaRPr lang="en-US" sz="1200" kern="1200" dirty="0" smtClean="0">
              <a:solidFill>
                <a:schemeClr val="tx1"/>
              </a:solidFill>
              <a:latin typeface="+mn-lt"/>
              <a:ea typeface="+mn-ea"/>
              <a:cs typeface="+mn-cs"/>
            </a:endParaRPr>
          </a:p>
          <a:p>
            <a:endParaRPr lang="en-US" dirty="0" smtClean="0"/>
          </a:p>
          <a:p>
            <a:endParaRPr lang="en-US" sz="1200" i="1" kern="1200" dirty="0" smtClean="0">
              <a:solidFill>
                <a:schemeClr val="tx1"/>
              </a:solidFill>
              <a:latin typeface="+mn-lt"/>
              <a:ea typeface="+mn-ea"/>
              <a:cs typeface="+mn-cs"/>
            </a:endParaRPr>
          </a:p>
          <a:p>
            <a:endParaRPr lang="en-US" i="0" dirty="0" smtClean="0"/>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threat sources going to be considered? adversarial and non-adversarial, like accidents? </a:t>
            </a:r>
          </a:p>
          <a:p>
            <a:r>
              <a:rPr lang="en-US" dirty="0" smtClean="0"/>
              <a:t>Generally you</a:t>
            </a:r>
            <a:r>
              <a:rPr lang="en-US" baseline="0" dirty="0" smtClean="0"/>
              <a:t> will want to consider both.</a:t>
            </a:r>
            <a:endParaRPr lang="en-US" dirty="0" smtClean="0"/>
          </a:p>
          <a:p>
            <a:endParaRPr lang="en-US" dirty="0" smtClean="0"/>
          </a:p>
          <a:p>
            <a:r>
              <a:rPr lang="en-US" dirty="0" smtClean="0"/>
              <a:t>Existing conditions – are we constrained by an specific architecture or physical</a:t>
            </a:r>
            <a:r>
              <a:rPr lang="en-US" baseline="0" dirty="0" smtClean="0"/>
              <a:t> location, for instance? </a:t>
            </a:r>
          </a:p>
          <a:p>
            <a:r>
              <a:rPr lang="en-US" baseline="0" dirty="0" smtClean="0"/>
              <a:t> The Wicked Witch of the West could be melted by water, yet there were buckets of the stuff all around her castle.</a:t>
            </a:r>
            <a:endParaRPr lang="en-US" dirty="0" smtClean="0"/>
          </a:p>
          <a:p>
            <a:endParaRPr lang="en-US" i="0" baseline="0" dirty="0" smtClean="0"/>
          </a:p>
          <a:p>
            <a:r>
              <a:rPr lang="en-US" dirty="0" smtClean="0"/>
              <a:t>risk tolerance &amp; uncertainty – how much are you willing to tolerate?</a:t>
            </a:r>
          </a:p>
          <a:p>
            <a:endParaRPr lang="en-US" i="1" dirty="0" smtClean="0"/>
          </a:p>
          <a:p>
            <a:r>
              <a:rPr lang="en-US" i="1" dirty="0" smtClean="0"/>
              <a:t>(</a:t>
            </a:r>
            <a:r>
              <a:rPr lang="en-US" i="1" dirty="0" err="1" smtClean="0"/>
              <a:t>bertrand</a:t>
            </a:r>
            <a:r>
              <a:rPr lang="en-US" i="1" dirty="0" smtClean="0"/>
              <a:t> </a:t>
            </a:r>
            <a:r>
              <a:rPr lang="en-US" i="1" dirty="0" err="1" smtClean="0"/>
              <a:t>russell</a:t>
            </a:r>
            <a:r>
              <a:rPr lang="en-US" i="1" dirty="0" smtClean="0"/>
              <a:t> and the farmer feeding the chicken every morning.</a:t>
            </a:r>
            <a:r>
              <a:rPr lang="en-US" i="1" baseline="0" dirty="0" smtClean="0"/>
              <a:t>  The chickens logic was faulty</a:t>
            </a:r>
            <a:r>
              <a:rPr lang="en-US" i="1" dirty="0" smtClean="0"/>
              <a:t>)</a:t>
            </a:r>
            <a:endParaRPr lang="en-US" dirty="0" smtClean="0"/>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i="0" baseline="0" dirty="0" smtClean="0"/>
          </a:p>
        </p:txBody>
      </p:sp>
      <p:sp>
        <p:nvSpPr>
          <p:cNvPr id="4" name="Slide Number Placeholder 3"/>
          <p:cNvSpPr>
            <a:spLocks noGrp="1"/>
          </p:cNvSpPr>
          <p:nvPr>
            <p:ph type="sldNum" sz="quarter" idx="10"/>
          </p:nvPr>
        </p:nvSpPr>
        <p:spPr/>
        <p:txBody>
          <a:bodyPr/>
          <a:lstStyle/>
          <a:p>
            <a:fld id="{7B977EFD-CB17-4DFD-977B-62AD945C7AAC}"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threat oriented (the risk that particular</a:t>
            </a:r>
            <a:r>
              <a:rPr lang="en-US" baseline="0" dirty="0" smtClean="0"/>
              <a:t> threats pose) </a:t>
            </a:r>
            <a:r>
              <a:rPr lang="en-US" dirty="0" smtClean="0"/>
              <a:t>or
asset-effect oriented (the risk that identified</a:t>
            </a:r>
            <a:r>
              <a:rPr lang="en-US" baseline="0" dirty="0" smtClean="0"/>
              <a:t> assets are compromised) </a:t>
            </a:r>
            <a:r>
              <a:rPr lang="en-US" dirty="0" smtClean="0"/>
              <a:t>or
vulnerability oriented (the risk that identified vulnerabilities</a:t>
            </a:r>
            <a:r>
              <a:rPr lang="en-US" baseline="0" dirty="0" smtClean="0"/>
              <a:t> could be harmfully exploited)</a:t>
            </a:r>
            <a:r>
              <a:rPr lang="en-US" dirty="0" smtClean="0"/>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What do you think</a:t>
            </a:r>
            <a:endParaRPr lang="en-US" sz="1200" kern="1200" dirty="0" smtClean="0">
              <a:solidFill>
                <a:schemeClr val="tx1"/>
              </a:solidFill>
              <a:latin typeface="+mn-lt"/>
              <a:ea typeface="+mn-ea"/>
              <a:cs typeface="+mn-cs"/>
            </a:endParaRPr>
          </a:p>
          <a:p>
            <a:pPr lvl="1"/>
            <a:endParaRPr lang="en-US" sz="1200" b="1" kern="1200" dirty="0" smtClean="0">
              <a:solidFill>
                <a:schemeClr val="tx1"/>
              </a:solidFill>
              <a:latin typeface="+mn-lt"/>
              <a:ea typeface="+mn-ea"/>
              <a:cs typeface="+mn-cs"/>
            </a:endParaRPr>
          </a:p>
          <a:p>
            <a:pPr lvl="1"/>
            <a:r>
              <a:rPr lang="en-US" sz="1200" b="1" kern="1200" dirty="0" smtClean="0">
                <a:solidFill>
                  <a:schemeClr val="tx1"/>
                </a:solidFill>
                <a:latin typeface="+mn-lt"/>
                <a:ea typeface="+mn-ea"/>
                <a:cs typeface="+mn-cs"/>
              </a:rPr>
              <a:t>It is crucial to select an approach that is appropriate for your</a:t>
            </a:r>
            <a:r>
              <a:rPr lang="en-US" sz="1200" b="1" kern="1200" baseline="0" dirty="0" smtClean="0">
                <a:solidFill>
                  <a:schemeClr val="tx1"/>
                </a:solidFill>
                <a:latin typeface="+mn-lt"/>
                <a:ea typeface="+mn-ea"/>
                <a:cs typeface="+mn-cs"/>
              </a:rPr>
              <a:t> desired approach and organization</a:t>
            </a:r>
            <a:endParaRPr lang="en-US" dirty="0" smtClean="0"/>
          </a:p>
          <a:p>
            <a:endParaRPr lang="en-US" dirty="0" smtClean="0"/>
          </a:p>
          <a:p>
            <a:r>
              <a:rPr lang="en-US" dirty="0" smtClean="0"/>
              <a:t>level of detail – may depend on size of system or even size of organization</a:t>
            </a:r>
          </a:p>
        </p:txBody>
      </p:sp>
      <p:sp>
        <p:nvSpPr>
          <p:cNvPr id="4" name="Slide Number Placeholder 3"/>
          <p:cNvSpPr>
            <a:spLocks noGrp="1"/>
          </p:cNvSpPr>
          <p:nvPr>
            <p:ph type="sldNum" sz="quarter" idx="10"/>
          </p:nvPr>
        </p:nvSpPr>
        <p:spPr/>
        <p:txBody>
          <a:bodyPr/>
          <a:lstStyle/>
          <a:p>
            <a:fld id="{7B977EFD-CB17-4DFD-977B-62AD945C7AAC}"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Five basic processes</a:t>
            </a:r>
          </a:p>
          <a:p>
            <a:endParaRPr lang="en-US" dirty="0" smtClean="0"/>
          </a:p>
          <a:p>
            <a:r>
              <a:rPr lang="en-US" dirty="0" smtClean="0"/>
              <a:t>All risk frameworks </a:t>
            </a:r>
            <a:r>
              <a:rPr lang="en-US" baseline="0" dirty="0" smtClean="0"/>
              <a:t>address each of these items</a:t>
            </a:r>
            <a:endParaRPr lang="en-US" dirty="0" smtClean="0"/>
          </a:p>
        </p:txBody>
      </p:sp>
      <p:sp>
        <p:nvSpPr>
          <p:cNvPr id="4" name="Slide Number Placeholder 3"/>
          <p:cNvSpPr>
            <a:spLocks noGrp="1"/>
          </p:cNvSpPr>
          <p:nvPr>
            <p:ph type="sldNum" sz="quarter" idx="10"/>
          </p:nvPr>
        </p:nvSpPr>
        <p:spPr/>
        <p:txBody>
          <a:bodyPr/>
          <a:lstStyle/>
          <a:p>
            <a:fld id="{7B977EFD-CB17-4DFD-977B-62AD945C7AAC}"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Assess adversary </a:t>
            </a:r>
            <a:r>
              <a:rPr lang="en-US" b="1" dirty="0" smtClean="0"/>
              <a:t>capability</a:t>
            </a:r>
            <a:r>
              <a:rPr lang="en-US" dirty="0" smtClean="0"/>
              <a:t> (can they?)</a:t>
            </a:r>
          </a:p>
          <a:p>
            <a:r>
              <a:rPr lang="en-US" dirty="0" smtClean="0"/>
              <a:t>Assess adversary </a:t>
            </a:r>
            <a:r>
              <a:rPr lang="en-US" b="1" dirty="0" smtClean="0"/>
              <a:t>intent </a:t>
            </a:r>
            <a:r>
              <a:rPr lang="en-US" dirty="0" smtClean="0"/>
              <a:t>(often based on incentive,</a:t>
            </a:r>
            <a:r>
              <a:rPr lang="en-US" baseline="0" dirty="0" smtClean="0"/>
              <a:t> i.e., </a:t>
            </a:r>
            <a:r>
              <a:rPr lang="en-US" dirty="0" smtClean="0"/>
              <a:t>do they wan</a:t>
            </a:r>
            <a:r>
              <a:rPr lang="en-US" baseline="0" dirty="0" smtClean="0"/>
              <a:t>t to?)</a:t>
            </a:r>
          </a:p>
          <a:p>
            <a:r>
              <a:rPr lang="en-US" dirty="0" smtClean="0"/>
              <a:t>          could someone have something to gain? Does the system deal with cash?</a:t>
            </a:r>
          </a:p>
          <a:p>
            <a:r>
              <a:rPr lang="en-US" dirty="0" smtClean="0"/>
              <a:t>Assess adversary </a:t>
            </a:r>
            <a:r>
              <a:rPr lang="en-US" b="1" dirty="0" smtClean="0"/>
              <a:t>targeting</a:t>
            </a:r>
            <a:r>
              <a:rPr lang="en-US" dirty="0" smtClean="0"/>
              <a:t> (is it you?)</a:t>
            </a:r>
          </a:p>
          <a:p>
            <a:endParaRPr lang="en-US" dirty="0" smtClean="0"/>
          </a:p>
          <a:p>
            <a:r>
              <a:rPr lang="en-US" i="1" dirty="0" smtClean="0"/>
              <a:t>***click***</a:t>
            </a:r>
          </a:p>
          <a:p>
            <a:endParaRPr lang="en-US" i="1" dirty="0" smtClean="0"/>
          </a:p>
          <a:p>
            <a:pPr lvl="1"/>
            <a:r>
              <a:rPr lang="en-US" dirty="0" smtClean="0"/>
              <a:t>Individual (insider &amp; outsider) </a:t>
            </a:r>
          </a:p>
          <a:p>
            <a:pPr lvl="1"/>
            <a:r>
              <a:rPr lang="en-US" dirty="0" smtClean="0"/>
              <a:t>Group, ad hoc or established </a:t>
            </a:r>
          </a:p>
          <a:p>
            <a:pPr lvl="1"/>
            <a:r>
              <a:rPr lang="en-US" dirty="0" smtClean="0"/>
              <a:t>Organization: competitor, supplier, partner, customer </a:t>
            </a:r>
          </a:p>
          <a:p>
            <a:pPr lvl="2"/>
            <a:r>
              <a:rPr lang="en-US" sz="1200" strike="noStrike" kern="1200" dirty="0" smtClean="0">
                <a:solidFill>
                  <a:schemeClr val="tx1"/>
                </a:solidFill>
                <a:latin typeface="+mn-lt"/>
                <a:ea typeface="+mn-ea"/>
                <a:cs typeface="+mn-cs"/>
              </a:rPr>
              <a:t>? A competitor might be interested in who we’re selling</a:t>
            </a:r>
            <a:r>
              <a:rPr lang="en-US" sz="1200" strike="noStrike" kern="1200" baseline="0" dirty="0" smtClean="0">
                <a:solidFill>
                  <a:schemeClr val="tx1"/>
                </a:solidFill>
                <a:latin typeface="+mn-lt"/>
                <a:ea typeface="+mn-ea"/>
                <a:cs typeface="+mn-cs"/>
              </a:rPr>
              <a:t> to </a:t>
            </a:r>
            <a:endParaRPr lang="en-US" strike="noStrike" dirty="0" smtClean="0"/>
          </a:p>
          <a:p>
            <a:pPr lvl="1"/>
            <a:r>
              <a:rPr lang="en-US" dirty="0" smtClean="0"/>
              <a:t>Nation-state:</a:t>
            </a:r>
            <a:r>
              <a:rPr lang="en-US" baseline="0" dirty="0" smtClean="0"/>
              <a:t> if our widgets have military implications, for example</a:t>
            </a:r>
          </a:p>
          <a:p>
            <a:pPr lvl="1"/>
            <a:endParaRPr lang="en-US" baseline="0" dirty="0" smtClean="0"/>
          </a:p>
          <a:p>
            <a:pPr lvl="1"/>
            <a:r>
              <a:rPr lang="en-US" baseline="0" dirty="0" smtClean="0"/>
              <a:t>? What do you think are adversarial sources for our ecommerce?</a:t>
            </a:r>
          </a:p>
          <a:p>
            <a:pPr lvl="1"/>
            <a:endParaRPr lang="en-US" baseline="0" dirty="0" smtClean="0"/>
          </a:p>
        </p:txBody>
      </p:sp>
      <p:sp>
        <p:nvSpPr>
          <p:cNvPr id="4" name="Slide Number Placeholder 3"/>
          <p:cNvSpPr>
            <a:spLocks noGrp="1"/>
          </p:cNvSpPr>
          <p:nvPr>
            <p:ph type="sldNum" sz="quarter" idx="10"/>
          </p:nvPr>
        </p:nvSpPr>
        <p:spPr/>
        <p:txBody>
          <a:bodyPr/>
          <a:lstStyle/>
          <a:p>
            <a:fld id="{7B977EFD-CB17-4DFD-977B-62AD945C7AAC}"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example of how this is documented</a:t>
            </a:r>
            <a:r>
              <a:rPr lang="en-US" baseline="0" dirty="0" smtClean="0"/>
              <a:t> NIST style</a:t>
            </a:r>
          </a:p>
          <a:p>
            <a:r>
              <a:rPr lang="en-US" baseline="0" dirty="0" smtClean="0"/>
              <a:t>Simple.  Communicates at a glance.</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For relevant non-adversarial threat sources: </a:t>
            </a:r>
          </a:p>
          <a:p>
            <a:pPr lvl="1"/>
            <a:r>
              <a:rPr lang="en-US" dirty="0" smtClean="0"/>
              <a:t>Assess the degree of effects from threat sources , from minor</a:t>
            </a:r>
            <a:r>
              <a:rPr lang="en-US" baseline="0" dirty="0" smtClean="0"/>
              <a:t> to horrible (use your </a:t>
            </a:r>
            <a:r>
              <a:rPr lang="en-US" baseline="0" dirty="0" err="1" smtClean="0"/>
              <a:t>org’s</a:t>
            </a:r>
            <a:r>
              <a:rPr lang="en-US" baseline="0" dirty="0" smtClean="0"/>
              <a:t> nomenclature)</a:t>
            </a:r>
            <a:endParaRPr lang="en-US" dirty="0" smtClean="0"/>
          </a:p>
          <a:p>
            <a:pPr lvl="1"/>
            <a:r>
              <a:rPr lang="en-US" dirty="0" smtClean="0"/>
              <a:t>?</a:t>
            </a:r>
          </a:p>
          <a:p>
            <a:pPr lvl="2"/>
            <a:r>
              <a:rPr lang="en-US" dirty="0" smtClean="0"/>
              <a:t>Accidental: user or administrator </a:t>
            </a:r>
          </a:p>
          <a:p>
            <a:pPr lvl="3"/>
            <a:r>
              <a:rPr lang="en-US" dirty="0" smtClean="0"/>
              <a:t>Somebody leaves an confidential report at the coffee bar. </a:t>
            </a:r>
          </a:p>
          <a:p>
            <a:pPr lvl="3"/>
            <a:r>
              <a:rPr lang="en-US" dirty="0" smtClean="0"/>
              <a:t>Database</a:t>
            </a:r>
            <a:r>
              <a:rPr lang="en-US" baseline="0" dirty="0" smtClean="0"/>
              <a:t> not backed up properly</a:t>
            </a:r>
            <a:endParaRPr lang="en-US" dirty="0" smtClean="0"/>
          </a:p>
          <a:p>
            <a:pPr lvl="2"/>
            <a:r>
              <a:rPr lang="en-US" dirty="0" smtClean="0"/>
              <a:t>Structural: failure of equipment, environmental controls, or software </a:t>
            </a:r>
          </a:p>
          <a:p>
            <a:pPr lvl="3"/>
            <a:r>
              <a:rPr lang="en-US" dirty="0" smtClean="0"/>
              <a:t>The A/C goes out, or the roof leaks, or the "leap second" that caused so many servers to go crazy last summer. </a:t>
            </a:r>
          </a:p>
          <a:p>
            <a:pPr lvl="2"/>
            <a:r>
              <a:rPr lang="en-US" dirty="0" smtClean="0"/>
              <a:t>Environmental: storms, earthquakes, sunspots, loss of electrical supply </a:t>
            </a:r>
          </a:p>
        </p:txBody>
      </p:sp>
      <p:sp>
        <p:nvSpPr>
          <p:cNvPr id="4" name="Slide Number Placeholder 3"/>
          <p:cNvSpPr>
            <a:spLocks noGrp="1"/>
          </p:cNvSpPr>
          <p:nvPr>
            <p:ph type="sldNum" sz="quarter" idx="10"/>
          </p:nvPr>
        </p:nvSpPr>
        <p:spPr/>
        <p:txBody>
          <a:bodyPr/>
          <a:lstStyle/>
          <a:p>
            <a:fld id="{7B977EFD-CB17-4DFD-977B-62AD945C7AAC}"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multiple threat sources can initiate a single threat event or any of multiple threat events. </a:t>
            </a:r>
          </a:p>
          <a:p>
            <a:endParaRPr lang="en-US" dirty="0" smtClean="0"/>
          </a:p>
          <a:p>
            <a:r>
              <a:rPr lang="en-US" dirty="0" smtClean="0"/>
              <a:t>to keep this manageable, the org can classify them by how an event affects one of an organization's concerns (Will it have a negative financial effect?  Will it effect reputation?  Will it compromise safety?</a:t>
            </a:r>
            <a:r>
              <a:rPr lang="en-US" baseline="0" dirty="0" smtClean="0"/>
              <a:t> etc</a:t>
            </a:r>
            <a:r>
              <a:rPr lang="en-US" dirty="0" smtClean="0"/>
              <a:t>). </a:t>
            </a:r>
          </a:p>
          <a:p>
            <a:endParaRPr lang="en-US" dirty="0" smtClean="0"/>
          </a:p>
          <a:p>
            <a:r>
              <a:rPr lang="en-US" dirty="0" smtClean="0"/>
              <a:t>Adversarial threat events include</a:t>
            </a:r>
          </a:p>
          <a:p>
            <a:r>
              <a:rPr lang="en-US" dirty="0" smtClean="0"/>
              <a:t>?</a:t>
            </a:r>
          </a:p>
          <a:p>
            <a:pPr>
              <a:buFontTx/>
              <a:buChar char="-"/>
            </a:pPr>
            <a:r>
              <a:rPr lang="en-US" dirty="0" smtClean="0"/>
              <a:t>create attack tools</a:t>
            </a:r>
            <a:r>
              <a:rPr lang="en-US" baseline="0" dirty="0" smtClean="0"/>
              <a:t> or conduct an attack</a:t>
            </a:r>
          </a:p>
          <a:p>
            <a:pPr>
              <a:buFontTx/>
              <a:buChar char="-"/>
            </a:pPr>
            <a:r>
              <a:rPr lang="en-US" dirty="0" smtClean="0"/>
              <a:t>Deliver malicious capabilities. </a:t>
            </a:r>
          </a:p>
          <a:p>
            <a:r>
              <a:rPr lang="en-US" dirty="0" smtClean="0"/>
              <a:t>Non-adversarial threat events </a:t>
            </a:r>
          </a:p>
          <a:p>
            <a:r>
              <a:rPr lang="en-US" dirty="0" smtClean="0"/>
              <a:t>?</a:t>
            </a:r>
          </a:p>
          <a:p>
            <a:r>
              <a:rPr lang="en-US" dirty="0" smtClean="0"/>
              <a:t>-Info loss, Unreadable display,</a:t>
            </a:r>
            <a:r>
              <a:rPr lang="en-US" baseline="0" dirty="0" smtClean="0"/>
              <a:t> disk error</a:t>
            </a:r>
          </a:p>
          <a:p>
            <a:r>
              <a:rPr lang="en-US" baseline="0" dirty="0" smtClean="0"/>
              <a:t>-</a:t>
            </a:r>
            <a:r>
              <a:rPr lang="en-US" dirty="0" smtClean="0"/>
              <a:t>Fire, flood, earthquake, hurricane, etc </a:t>
            </a:r>
          </a:p>
          <a:p>
            <a:r>
              <a:rPr lang="en-US" dirty="0" smtClean="0"/>
              <a:t>-Introduction of vulnerabilities into software products </a:t>
            </a:r>
          </a:p>
          <a:p>
            <a:pPr lvl="1"/>
            <a:r>
              <a:rPr lang="en-US" sz="1200" kern="1200" dirty="0" smtClean="0">
                <a:solidFill>
                  <a:schemeClr val="tx1"/>
                </a:solidFill>
                <a:latin typeface="+mn-lt"/>
                <a:ea typeface="+mn-ea"/>
                <a:cs typeface="+mn-cs"/>
              </a:rPr>
              <a:t> </a:t>
            </a:r>
          </a:p>
        </p:txBody>
      </p:sp>
      <p:sp>
        <p:nvSpPr>
          <p:cNvPr id="4" name="Slide Number Placeholder 3"/>
          <p:cNvSpPr>
            <a:spLocks noGrp="1"/>
          </p:cNvSpPr>
          <p:nvPr>
            <p:ph type="sldNum" sz="quarter" idx="10"/>
          </p:nvPr>
        </p:nvSpPr>
        <p:spPr/>
        <p:txBody>
          <a:bodyPr/>
          <a:lstStyle/>
          <a:p>
            <a:fld id="{7B977EFD-CB17-4DFD-977B-62AD945C7AAC}"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Just write them down.  Again. Keep it Simple.  </a:t>
            </a:r>
          </a:p>
          <a:p>
            <a:endParaRPr lang="en-US" baseline="0" dirty="0" smtClean="0"/>
          </a:p>
          <a:p>
            <a:r>
              <a:rPr lang="en-US" baseline="0" dirty="0" smtClean="0"/>
              <a:t>One reason it is simple is because the purpose of the assessment is to support executive decision.</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identify vulnerabilities and existing conditions </a:t>
            </a:r>
          </a:p>
          <a:p>
            <a:r>
              <a:rPr lang="en-US" dirty="0" smtClean="0"/>
              <a:t>?</a:t>
            </a:r>
          </a:p>
          <a:p>
            <a:r>
              <a:rPr lang="en-US" dirty="0" smtClean="0"/>
              <a:t>Web app, credit cards</a:t>
            </a:r>
          </a:p>
          <a:p>
            <a:r>
              <a:rPr lang="en-US" dirty="0" smtClean="0"/>
              <a:t>• Assess the severity of identified vulnerabilities </a:t>
            </a:r>
          </a:p>
          <a:p>
            <a:r>
              <a:rPr lang="en-US" dirty="0" smtClean="0"/>
              <a:t>is the web app a proven,</a:t>
            </a:r>
            <a:r>
              <a:rPr lang="en-US" baseline="0" dirty="0" smtClean="0"/>
              <a:t> trusted app with credentials?</a:t>
            </a:r>
          </a:p>
          <a:p>
            <a:r>
              <a:rPr lang="en-US" baseline="0" dirty="0" smtClean="0"/>
              <a:t>are we sure we’re PCI DSS compliant?</a:t>
            </a:r>
            <a:endParaRPr lang="en-US" dirty="0" smtClean="0"/>
          </a:p>
          <a:p>
            <a:endParaRPr lang="en-US" dirty="0" smtClean="0"/>
          </a:p>
          <a:p>
            <a:r>
              <a:rPr lang="en-US" dirty="0" smtClean="0"/>
              <a:t>• Identify existing conditions </a:t>
            </a:r>
          </a:p>
          <a:p>
            <a:pPr lvl="1"/>
            <a:r>
              <a:rPr lang="en-US" dirty="0" smtClean="0"/>
              <a:t>Is what you’re doing subject to legal, regulatory, or contractual requirements </a:t>
            </a:r>
          </a:p>
          <a:p>
            <a:pPr lvl="1"/>
            <a:r>
              <a:rPr lang="en-US" dirty="0" smtClean="0"/>
              <a:t>Technical: needs to use specific technology in compliance with an architecture. </a:t>
            </a:r>
          </a:p>
          <a:p>
            <a:pPr lvl="1"/>
            <a:r>
              <a:rPr lang="en-US" dirty="0" smtClean="0"/>
              <a:t>Operational: relies on operational controls, including site or personnel </a:t>
            </a:r>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only have a limited amount of resources to spend on security - you need to be able to know where to deploy these resources so that your organization gets the greatest cost/benefit ratio.  This is what mgmt</a:t>
            </a:r>
            <a:r>
              <a:rPr lang="en-US" baseline="0" dirty="0" smtClean="0"/>
              <a:t> understands.  You must speak their language to be effective.</a:t>
            </a:r>
            <a:endParaRPr lang="en-US" dirty="0" smtClean="0"/>
          </a:p>
          <a:p>
            <a:endParaRPr lang="en-US" dirty="0" smtClean="0"/>
          </a:p>
          <a:p>
            <a:r>
              <a:rPr lang="en-US" dirty="0" smtClean="0"/>
              <a:t>last year's talk was about why you want to use risk management strategies to control threats and vulnerabilities. </a:t>
            </a:r>
          </a:p>
          <a:p>
            <a:endParaRPr lang="en-US" dirty="0" smtClean="0"/>
          </a:p>
          <a:p>
            <a:r>
              <a:rPr lang="en-US" dirty="0" smtClean="0"/>
              <a:t>Some of these are listed on this slide.</a:t>
            </a:r>
          </a:p>
          <a:p>
            <a:endParaRPr lang="en-US" dirty="0" smtClean="0"/>
          </a:p>
          <a:p>
            <a:endParaRPr lang="en-US" dirty="0" smtClean="0"/>
          </a:p>
          <a:p>
            <a:endParaRPr lang="en-US" i="1"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latin typeface="+mn-lt"/>
                <a:ea typeface="+mn-ea"/>
                <a:cs typeface="+mn-cs"/>
              </a:rPr>
              <a:t>Likelihood:</a:t>
            </a:r>
            <a:r>
              <a:rPr lang="en-US" i="0" baseline="0" dirty="0" smtClean="0"/>
              <a:t>– not used </a:t>
            </a:r>
            <a:r>
              <a:rPr lang="en-US" dirty="0" smtClean="0"/>
              <a:t>in the strict or statistical sense of the term. risk assessors assign a score (or likelihood assessment) based on available evidence, experience, and expert judgment. </a:t>
            </a:r>
          </a:p>
          <a:p>
            <a:endParaRPr lang="en-US" dirty="0" smtClean="0"/>
          </a:p>
          <a:p>
            <a:r>
              <a:rPr lang="en-US" sz="1200" kern="1200" dirty="0" smtClean="0">
                <a:solidFill>
                  <a:schemeClr val="tx1"/>
                </a:solidFill>
                <a:latin typeface="+mn-lt"/>
                <a:ea typeface="+mn-ea"/>
                <a:cs typeface="+mn-cs"/>
              </a:rPr>
              <a:t>First,</a:t>
            </a:r>
            <a:r>
              <a:rPr lang="en-US" sz="1200" kern="1200" baseline="0" dirty="0" smtClean="0">
                <a:solidFill>
                  <a:schemeClr val="tx1"/>
                </a:solidFill>
                <a:latin typeface="+mn-lt"/>
                <a:ea typeface="+mn-ea"/>
                <a:cs typeface="+mn-cs"/>
              </a:rPr>
              <a:t> what’s the likelihood the threat event will happen?</a:t>
            </a:r>
          </a:p>
          <a:p>
            <a:r>
              <a:rPr lang="en-US" sz="1200" kern="1200" baseline="0" dirty="0" smtClean="0">
                <a:solidFill>
                  <a:schemeClr val="tx1"/>
                </a:solidFill>
                <a:latin typeface="+mn-lt"/>
                <a:ea typeface="+mn-ea"/>
                <a:cs typeface="+mn-cs"/>
              </a:rPr>
              <a:t>Second, what’s the likelihood the threat event will cause harm?  You don’t have to worry about threat events for </a:t>
            </a:r>
            <a:r>
              <a:rPr lang="en-US" sz="1200" kern="1200" baseline="0" dirty="0" err="1" smtClean="0">
                <a:solidFill>
                  <a:schemeClr val="tx1"/>
                </a:solidFill>
                <a:latin typeface="+mn-lt"/>
                <a:ea typeface="+mn-ea"/>
                <a:cs typeface="+mn-cs"/>
              </a:rPr>
              <a:t>vulns</a:t>
            </a:r>
            <a:r>
              <a:rPr lang="en-US" sz="1200" kern="1200" baseline="0" dirty="0" smtClean="0">
                <a:solidFill>
                  <a:schemeClr val="tx1"/>
                </a:solidFill>
                <a:latin typeface="+mn-lt"/>
                <a:ea typeface="+mn-ea"/>
                <a:cs typeface="+mn-cs"/>
              </a:rPr>
              <a:t> you don’t have.</a:t>
            </a:r>
          </a:p>
          <a:p>
            <a:r>
              <a:rPr lang="en-US" sz="1200" kern="1200" baseline="0" dirty="0" smtClean="0">
                <a:solidFill>
                  <a:schemeClr val="tx1"/>
                </a:solidFill>
                <a:latin typeface="+mn-lt"/>
                <a:ea typeface="+mn-ea"/>
                <a:cs typeface="+mn-cs"/>
              </a:rPr>
              <a:t>Then, combine the two for overall likelihood.</a:t>
            </a:r>
          </a:p>
          <a:p>
            <a:endParaRPr lang="en-US" sz="1200" kern="1200" dirty="0" smtClean="0">
              <a:solidFill>
                <a:schemeClr val="tx1"/>
              </a:solidFill>
              <a:latin typeface="+mn-lt"/>
              <a:ea typeface="+mn-ea"/>
              <a:cs typeface="+mn-cs"/>
            </a:endParaRPr>
          </a:p>
          <a:p>
            <a:r>
              <a:rPr lang="en-US" dirty="0" smtClean="0"/>
              <a:t>? OWASP top ten can give you an idea of incidence of web app problems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We could review blogs, industry reports,</a:t>
            </a:r>
            <a:r>
              <a:rPr lang="en-US" sz="1200" kern="1200" baseline="0" dirty="0" smtClean="0">
                <a:solidFill>
                  <a:schemeClr val="tx1"/>
                </a:solidFill>
                <a:latin typeface="+mn-lt"/>
                <a:ea typeface="+mn-ea"/>
                <a:cs typeface="+mn-cs"/>
              </a:rPr>
              <a:t> etc</a:t>
            </a:r>
            <a:endParaRPr lang="en-US" dirty="0" smtClean="0"/>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Adversarial – likelihood</a:t>
            </a:r>
            <a:r>
              <a:rPr lang="en-US" sz="1200" kern="1200" baseline="0" dirty="0" smtClean="0">
                <a:solidFill>
                  <a:schemeClr val="tx1"/>
                </a:solidFill>
                <a:latin typeface="+mn-lt"/>
                <a:ea typeface="+mn-ea"/>
                <a:cs typeface="+mn-cs"/>
              </a:rPr>
              <a:t> of initiation</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Historical data,</a:t>
            </a:r>
            <a:r>
              <a:rPr lang="en-US" sz="1200" kern="1200" baseline="0" dirty="0" smtClean="0">
                <a:solidFill>
                  <a:schemeClr val="tx1"/>
                </a:solidFill>
                <a:latin typeface="+mn-lt"/>
                <a:ea typeface="+mn-ea"/>
                <a:cs typeface="+mn-cs"/>
              </a:rPr>
              <a:t> monitoring logs, incident reports</a:t>
            </a:r>
            <a:endParaRPr lang="en-US" sz="1200" kern="1200" dirty="0" smtClean="0">
              <a:solidFill>
                <a:schemeClr val="tx1"/>
              </a:solidFill>
              <a:latin typeface="+mn-lt"/>
              <a:ea typeface="+mn-ea"/>
              <a:cs typeface="+mn-cs"/>
            </a:endParaRPr>
          </a:p>
          <a:p>
            <a:endParaRPr lang="en-US" dirty="0" smtClean="0"/>
          </a:p>
          <a:p>
            <a:r>
              <a:rPr lang="en-US" dirty="0" smtClean="0"/>
              <a:t>for non-adversarial – likelihood of </a:t>
            </a:r>
            <a:r>
              <a:rPr lang="en-US" smtClean="0"/>
              <a:t>occurance,</a:t>
            </a:r>
            <a:endParaRPr lang="en-US" dirty="0" smtClean="0"/>
          </a:p>
          <a:p>
            <a:r>
              <a:rPr lang="en-US" dirty="0" smtClean="0"/>
              <a:t>? Historical frequency of occurrence may be of greater use here</a:t>
            </a:r>
          </a:p>
        </p:txBody>
      </p:sp>
      <p:sp>
        <p:nvSpPr>
          <p:cNvPr id="4" name="Slide Number Placeholder 3"/>
          <p:cNvSpPr>
            <a:spLocks noGrp="1"/>
          </p:cNvSpPr>
          <p:nvPr>
            <p:ph type="sldNum" sz="quarter" idx="10"/>
          </p:nvPr>
        </p:nvSpPr>
        <p:spPr/>
        <p:txBody>
          <a:bodyPr/>
          <a:lstStyle/>
          <a:p>
            <a:fld id="{7B977EFD-CB17-4DFD-977B-62AD945C7AAC}"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Identify adverse impacts of each</a:t>
            </a:r>
            <a:r>
              <a:rPr lang="en-US" baseline="0" dirty="0" smtClean="0"/>
              <a:t> </a:t>
            </a:r>
            <a:r>
              <a:rPr lang="en-US" dirty="0" smtClean="0"/>
              <a:t>threat event/vulnerability</a:t>
            </a:r>
            <a:r>
              <a:rPr lang="en-US" baseline="0" dirty="0" smtClean="0"/>
              <a:t> combination</a:t>
            </a:r>
            <a:endParaRPr lang="en-US" dirty="0" smtClean="0"/>
          </a:p>
          <a:p>
            <a:r>
              <a:rPr lang="en-US" dirty="0" smtClean="0"/>
              <a:t>Harm to Operations </a:t>
            </a:r>
          </a:p>
          <a:p>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 shipments disrupted,</a:t>
            </a:r>
            <a:r>
              <a:rPr lang="en-US" sz="1200" kern="1200" baseline="0" dirty="0" smtClean="0">
                <a:solidFill>
                  <a:schemeClr val="tx1"/>
                </a:solidFill>
                <a:latin typeface="+mn-lt"/>
                <a:ea typeface="+mn-ea"/>
                <a:cs typeface="+mn-cs"/>
              </a:rPr>
              <a:t> failure to meet contractual obligations</a:t>
            </a:r>
            <a:r>
              <a:rPr lang="en-US" dirty="0" smtClean="0"/>
              <a:t> , PCI DSS</a:t>
            </a:r>
          </a:p>
          <a:p>
            <a:r>
              <a:rPr lang="en-US" dirty="0" smtClean="0"/>
              <a:t>Harm to Assets </a:t>
            </a:r>
          </a:p>
          <a:p>
            <a:r>
              <a:rPr lang="en-US" sz="1200" kern="1200" dirty="0" smtClean="0">
                <a:solidFill>
                  <a:schemeClr val="tx1"/>
                </a:solidFill>
                <a:latin typeface="+mn-lt"/>
                <a:ea typeface="+mn-ea"/>
                <a:cs typeface="+mn-cs"/>
              </a:rPr>
              <a:t>       ? Loss</a:t>
            </a:r>
            <a:r>
              <a:rPr lang="en-US" sz="1200" kern="1200" baseline="0" dirty="0" smtClean="0">
                <a:solidFill>
                  <a:schemeClr val="tx1"/>
                </a:solidFill>
                <a:latin typeface="+mn-lt"/>
                <a:ea typeface="+mn-ea"/>
                <a:cs typeface="+mn-cs"/>
              </a:rPr>
              <a:t> of information or network</a:t>
            </a:r>
            <a:r>
              <a:rPr lang="en-US" dirty="0" smtClean="0"/>
              <a:t> </a:t>
            </a:r>
          </a:p>
          <a:p>
            <a:r>
              <a:rPr lang="en-US" dirty="0" smtClean="0"/>
              <a:t>Harm to Individuals </a:t>
            </a:r>
          </a:p>
          <a:p>
            <a:r>
              <a:rPr lang="en-US" sz="1200" kern="1200" dirty="0" smtClean="0">
                <a:solidFill>
                  <a:schemeClr val="tx1"/>
                </a:solidFill>
                <a:latin typeface="+mn-lt"/>
                <a:ea typeface="+mn-ea"/>
                <a:cs typeface="+mn-cs"/>
              </a:rPr>
              <a:t>       ? Identify theft</a:t>
            </a:r>
            <a:endParaRPr lang="en-US" dirty="0" smtClean="0"/>
          </a:p>
          <a:p>
            <a:r>
              <a:rPr lang="en-US" dirty="0" smtClean="0"/>
              <a:t>Harm to other organizations </a:t>
            </a:r>
          </a:p>
          <a:p>
            <a:r>
              <a:rPr lang="en-US" baseline="0" dirty="0" smtClean="0"/>
              <a:t>       ? Failure to meet obligations</a:t>
            </a:r>
          </a:p>
          <a:p>
            <a:r>
              <a:rPr lang="en-US" baseline="0" dirty="0" smtClean="0"/>
              <a:t>         damage to trust</a:t>
            </a:r>
          </a:p>
          <a:p>
            <a:r>
              <a:rPr lang="en-US" baseline="0" dirty="0" smtClean="0"/>
              <a:t>How bad could these be</a:t>
            </a:r>
          </a:p>
          <a:p>
            <a:r>
              <a:rPr lang="en-US" baseline="0" dirty="0" smtClean="0"/>
              <a:t>      ? In some cases, significant</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formula for your organization would have been determined back in the “frame risk” part.</a:t>
            </a:r>
          </a:p>
          <a:p>
            <a:endParaRPr lang="en-US" baseline="0" dirty="0" smtClean="0"/>
          </a:p>
          <a:p>
            <a:r>
              <a:rPr lang="en-US" baseline="0" dirty="0" smtClean="0"/>
              <a:t>You can start with the general definition and refine it as you mature.</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Communicate </a:t>
            </a:r>
            <a:r>
              <a:rPr lang="en-US" dirty="0" err="1" smtClean="0"/>
              <a:t>ra</a:t>
            </a:r>
            <a:r>
              <a:rPr lang="en-US" dirty="0" smtClean="0"/>
              <a:t> results with your now well-documented</a:t>
            </a:r>
            <a:r>
              <a:rPr lang="en-US" baseline="0" dirty="0" smtClean="0"/>
              <a:t> assessment</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7B977EFD-CB17-4DFD-977B-62AD945C7AAC}"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where careful documentation of the process pays off.  A year</a:t>
            </a:r>
            <a:r>
              <a:rPr lang="en-US" baseline="0" dirty="0" smtClean="0"/>
              <a:t> or two from now, the next review and update can simply pick up the previous assessment and update it.</a:t>
            </a:r>
          </a:p>
          <a:p>
            <a:r>
              <a:rPr lang="en-US" baseline="0" dirty="0" smtClean="0"/>
              <a:t>This saves a tremendous amount of time.</a:t>
            </a:r>
            <a:endParaRPr lang="en-US" dirty="0" smtClean="0"/>
          </a:p>
          <a:p>
            <a:endParaRPr lang="en-US" dirty="0" smtClean="0"/>
          </a:p>
          <a:p>
            <a:r>
              <a:rPr lang="en-US" dirty="0" smtClean="0"/>
              <a:t>It’s best if you have ongoing monitoring of risk factors that contribute to changes in risk </a:t>
            </a:r>
          </a:p>
          <a:p>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monitor the status of external threats.</a:t>
            </a:r>
          </a:p>
          <a:p>
            <a:r>
              <a:rPr lang="en-US" sz="1200" kern="1200" baseline="0" dirty="0" smtClean="0">
                <a:solidFill>
                  <a:schemeClr val="tx1"/>
                </a:solidFill>
                <a:latin typeface="+mn-lt"/>
                <a:ea typeface="+mn-ea"/>
                <a:cs typeface="+mn-cs"/>
              </a:rPr>
              <a:t>       m</a:t>
            </a:r>
            <a:r>
              <a:rPr lang="en-US" sz="1200" kern="1200" dirty="0" smtClean="0">
                <a:solidFill>
                  <a:schemeClr val="tx1"/>
                </a:solidFill>
                <a:latin typeface="+mn-lt"/>
                <a:ea typeface="+mn-ea"/>
                <a:cs typeface="+mn-cs"/>
              </a:rPr>
              <a:t>onitor new vulnerabilities</a:t>
            </a:r>
            <a:r>
              <a:rPr lang="en-US" sz="1200" kern="1200" baseline="0" dirty="0" smtClean="0">
                <a:solidFill>
                  <a:schemeClr val="tx1"/>
                </a:solidFill>
                <a:latin typeface="+mn-lt"/>
                <a:ea typeface="+mn-ea"/>
                <a:cs typeface="+mn-cs"/>
              </a:rPr>
              <a:t> discovered.</a:t>
            </a:r>
            <a:endParaRPr lang="en-US" sz="1200" kern="1200" dirty="0" smtClean="0">
              <a:solidFill>
                <a:schemeClr val="tx1"/>
              </a:solidFill>
              <a:latin typeface="+mn-lt"/>
              <a:ea typeface="+mn-ea"/>
              <a:cs typeface="+mn-cs"/>
            </a:endParaRPr>
          </a:p>
          <a:p>
            <a:r>
              <a:rPr lang="en-US" dirty="0" smtClean="0"/>
              <a:t>Update existing assessment</a:t>
            </a:r>
            <a:r>
              <a:rPr lang="en-US" baseline="0" dirty="0" smtClean="0"/>
              <a:t> </a:t>
            </a:r>
            <a:r>
              <a:rPr lang="en-US" dirty="0" smtClean="0"/>
              <a:t>using the results from monitoring of risk factors. </a:t>
            </a:r>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Now</a:t>
            </a:r>
            <a:r>
              <a:rPr lang="en-US" baseline="0" dirty="0" smtClean="0"/>
              <a:t> we’ve done parts 1 and 2</a:t>
            </a:r>
            <a:endParaRPr lang="en-US" dirty="0" smtClean="0"/>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provide a consistent response to risk in accordance with the organizational risk frame</a:t>
            </a:r>
            <a:r>
              <a:rPr lang="en-US" baseline="0" dirty="0" smtClean="0"/>
              <a:t> that we discussed earlier</a:t>
            </a:r>
            <a:endParaRPr lang="en-US" dirty="0" smtClean="0"/>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Identify alternative courses of action for responding to risks determined during the risk assessment; </a:t>
            </a:r>
          </a:p>
          <a:p>
            <a:r>
              <a:rPr lang="en-US" dirty="0" smtClean="0"/>
              <a:t>accept, avoid, mitigate, share or transfer risk</a:t>
            </a:r>
          </a:p>
          <a:p>
            <a:endParaRPr lang="en-US" dirty="0" smtClean="0"/>
          </a:p>
          <a:p>
            <a:r>
              <a:rPr lang="en-US" dirty="0" smtClean="0"/>
              <a:t>Share or transfer risk  It is important to note that risk transfer reduces neither the likelihood of harmful events occurring nor the consequences in terms of harm to organizational operations and assets, individuals, or other organizations </a:t>
            </a:r>
          </a:p>
          <a:p>
            <a:endParaRPr lang="en-US" dirty="0" smtClean="0"/>
          </a:p>
          <a:p>
            <a:r>
              <a:rPr lang="en-US" dirty="0" smtClean="0"/>
              <a:t>Evaluating the alternative courses of action; </a:t>
            </a:r>
          </a:p>
          <a:p>
            <a:r>
              <a:rPr lang="en-US" dirty="0" smtClean="0"/>
              <a:t>Decide on the appropriate courses of action consistent with organizational risk tolerance; </a:t>
            </a:r>
          </a:p>
          <a:p>
            <a:r>
              <a:rPr lang="en-US" dirty="0" smtClean="0"/>
              <a:t>Implementing risk responses based on selected courses of action. </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decide to implement mitigating controls, you must assign</a:t>
            </a:r>
            <a:r>
              <a:rPr lang="en-US" baseline="0" dirty="0" smtClean="0"/>
              <a:t> responsibility.  If no one is accountable, the control is almost certain to fail when needed.</a:t>
            </a:r>
          </a:p>
          <a:p>
            <a:endParaRPr lang="en-US" baseline="0" dirty="0" smtClean="0"/>
          </a:p>
          <a:p>
            <a:r>
              <a:rPr lang="en-US" baseline="0" dirty="0" smtClean="0"/>
              <a:t>Controls should also have a way to be tested for efficacy, and tested periodically.  Untested controls have a way of failing when you need them.</a:t>
            </a:r>
            <a:endParaRPr lang="en-US" dirty="0" smtClean="0"/>
          </a:p>
          <a:p>
            <a:endParaRPr lang="en-US" dirty="0" smtClean="0"/>
          </a:p>
          <a:p>
            <a:r>
              <a:rPr lang="en-US" dirty="0" smtClean="0"/>
              <a:t>Identify changes which affect risk levels. </a:t>
            </a:r>
          </a:p>
          <a:p>
            <a:r>
              <a:rPr lang="en-US" dirty="0" smtClean="0"/>
              <a:t>Verify compliance with organizational missions/business functions, federal legislation, directives, regulations, policies, standards, etc </a:t>
            </a:r>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Mgmt must agree to the risks,</a:t>
            </a:r>
            <a:r>
              <a:rPr lang="en-US" baseline="0" dirty="0" smtClean="0"/>
              <a:t> responses, and ongoing responsibilities.</a:t>
            </a:r>
            <a:endParaRPr lang="en-US" dirty="0" smtClean="0"/>
          </a:p>
          <a:p>
            <a:endParaRPr lang="en-US" dirty="0" smtClean="0"/>
          </a:p>
          <a:p>
            <a:r>
              <a:rPr lang="en-US" dirty="0" smtClean="0"/>
              <a:t>Otherwise you won’t have much to show</a:t>
            </a:r>
            <a:r>
              <a:rPr lang="en-US" baseline="0" dirty="0" smtClean="0"/>
              <a:t> for your efforts</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year I dig more into how to perform risk assessments. </a:t>
            </a:r>
          </a:p>
          <a:p>
            <a:endParaRPr lang="en-US" dirty="0" smtClean="0"/>
          </a:p>
          <a:p>
            <a:r>
              <a:rPr lang="en-US" dirty="0" smtClean="0"/>
              <a:t>Some people are better with starting with the abstract; some prefer the “skip</a:t>
            </a:r>
            <a:r>
              <a:rPr lang="en-US" baseline="0" dirty="0" smtClean="0"/>
              <a:t> the highfalutin theory – show me the action steps”. So today is </a:t>
            </a:r>
            <a:r>
              <a:rPr lang="en-US" baseline="0" dirty="0" err="1" smtClean="0"/>
              <a:t>focussing</a:t>
            </a:r>
            <a:r>
              <a:rPr lang="en-US" baseline="0" dirty="0" smtClean="0"/>
              <a:t> more those action steps.</a:t>
            </a:r>
            <a:endParaRPr lang="en-US" dirty="0" smtClean="0"/>
          </a:p>
          <a:p>
            <a:endParaRPr lang="en-US" dirty="0" smtClean="0"/>
          </a:p>
          <a:p>
            <a:r>
              <a:rPr lang="en-US" dirty="0" smtClean="0"/>
              <a:t>All risk mgmt</a:t>
            </a:r>
            <a:r>
              <a:rPr lang="en-US" baseline="0" dirty="0" smtClean="0"/>
              <a:t> </a:t>
            </a:r>
            <a:r>
              <a:rPr lang="en-US" dirty="0" smtClean="0"/>
              <a:t>frameworks are guidelines for you to tailor to your organization. </a:t>
            </a:r>
          </a:p>
          <a:p>
            <a:r>
              <a:rPr lang="en-US" dirty="0" smtClean="0"/>
              <a:t>COBIT Risk IT </a:t>
            </a:r>
          </a:p>
          <a:p>
            <a:r>
              <a:rPr lang="en-US" dirty="0" smtClean="0"/>
              <a:t>OCTAVE </a:t>
            </a:r>
          </a:p>
          <a:p>
            <a:endParaRPr lang="en-US" dirty="0" smtClean="0"/>
          </a:p>
          <a:p>
            <a:r>
              <a:rPr lang="en-US" dirty="0" smtClean="0"/>
              <a:t>Today we focus</a:t>
            </a:r>
            <a:r>
              <a:rPr lang="en-US" baseline="0" dirty="0" smtClean="0"/>
              <a:t> on key steps in the federal NIST standard for risk management</a:t>
            </a:r>
            <a:endParaRPr lang="en-US" dirty="0" smtClean="0"/>
          </a:p>
        </p:txBody>
      </p:sp>
      <p:sp>
        <p:nvSpPr>
          <p:cNvPr id="4" name="Slide Number Placeholder 3"/>
          <p:cNvSpPr>
            <a:spLocks noGrp="1"/>
          </p:cNvSpPr>
          <p:nvPr>
            <p:ph type="sldNum" sz="quarter" idx="10"/>
          </p:nvPr>
        </p:nvSpPr>
        <p:spPr/>
        <p:txBody>
          <a:bodyPr/>
          <a:lstStyle/>
          <a:p>
            <a:fld id="{7B977EFD-CB17-4DFD-977B-62AD945C7AAC}"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Multiple threat sources and vulnerabilities  can lead to a given threat event.  This is why defense in depth – multiple controls against a given threat event or a given vulnerability or a given asset – is a good idea if the potential harm is </a:t>
            </a:r>
            <a:r>
              <a:rPr lang="en-US" baseline="0" dirty="0" smtClean="0"/>
              <a:t>high</a:t>
            </a:r>
          </a:p>
          <a:p>
            <a:endParaRPr lang="en-US" baseline="0" dirty="0" smtClean="0"/>
          </a:p>
          <a:p>
            <a:r>
              <a:rPr lang="en-US" baseline="0" dirty="0" smtClean="0"/>
              <a:t>And remember accountability </a:t>
            </a:r>
            <a:r>
              <a:rPr lang="en-US" baseline="0" smtClean="0"/>
              <a:t>is crucial</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NIST, and other risk management frameworks, </a:t>
            </a:r>
          </a:p>
          <a:p>
            <a:r>
              <a:rPr lang="en-US" baseline="0" dirty="0" smtClean="0"/>
              <a:t>allow you to develop a repeatable, documentable process for assessing risk and responding to it appropriately.</a:t>
            </a:r>
          </a:p>
          <a:p>
            <a:endParaRPr lang="en-US" baseline="0" dirty="0" smtClean="0"/>
          </a:p>
          <a:p>
            <a:r>
              <a:rPr lang="en-US" baseline="0" dirty="0" smtClean="0"/>
              <a:t>The process fits *your* organization.</a:t>
            </a:r>
          </a:p>
          <a:p>
            <a:r>
              <a:rPr lang="en-US" baseline="0" dirty="0" smtClean="0"/>
              <a:t>You can plan actions to avoid problems.</a:t>
            </a:r>
          </a:p>
          <a:p>
            <a:r>
              <a:rPr lang="en-US" baseline="0" dirty="0" smtClean="0"/>
              <a:t>You avoid a “compliance </a:t>
            </a:r>
            <a:r>
              <a:rPr lang="en-US" baseline="0" dirty="0" err="1" smtClean="0"/>
              <a:t>checkoff</a:t>
            </a:r>
            <a:r>
              <a:rPr lang="en-US" baseline="0" dirty="0" smtClean="0"/>
              <a:t>” mentality that doesn’t really improve security.</a:t>
            </a:r>
          </a:p>
          <a:p>
            <a:r>
              <a:rPr lang="en-US" baseline="0" dirty="0" smtClean="0"/>
              <a:t>You avoid reinventing the wheel. </a:t>
            </a:r>
          </a:p>
          <a:p>
            <a:r>
              <a:rPr lang="en-US" baseline="0" dirty="0" smtClean="0"/>
              <a:t>You establish consistency.</a:t>
            </a:r>
          </a:p>
          <a:p>
            <a:r>
              <a:rPr lang="en-US" baseline="0" dirty="0" smtClean="0"/>
              <a:t>You can establish benchmarks and metrics around risk</a:t>
            </a:r>
          </a:p>
          <a:p>
            <a:r>
              <a:rPr lang="en-US" baseline="0" dirty="0" smtClean="0"/>
              <a:t>You become more efficient.</a:t>
            </a:r>
          </a:p>
          <a:p>
            <a:r>
              <a:rPr lang="en-US" baseline="0" dirty="0" smtClean="0"/>
              <a:t>And not least, You raise security awareness in your organization.</a:t>
            </a:r>
          </a:p>
          <a:p>
            <a:endParaRPr lang="en-US" baseline="0" dirty="0" smtClean="0"/>
          </a:p>
          <a:p>
            <a:r>
              <a:rPr lang="en-US" baseline="0" dirty="0" smtClean="0"/>
              <a:t>? Any reason not to?</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31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baseline="0" dirty="0" smtClean="0"/>
              <a:t>We’ll start with some key concepts</a:t>
            </a:r>
          </a:p>
          <a:p>
            <a:r>
              <a:rPr lang="en-US" i="1" baseline="0" dirty="0" smtClean="0"/>
              <a:t>**Click**</a:t>
            </a:r>
          </a:p>
          <a:p>
            <a:r>
              <a:rPr lang="en-US" i="0" baseline="0" dirty="0" smtClean="0"/>
              <a:t>In general , Risk is a function of the unwanted effect of an event and the likelihood of that effect.</a:t>
            </a:r>
          </a:p>
          <a:p>
            <a:r>
              <a:rPr lang="en-US" i="1" baseline="0" dirty="0" smtClean="0"/>
              <a:t>**Click**</a:t>
            </a:r>
          </a:p>
          <a:p>
            <a:r>
              <a:rPr lang="en-US" i="0" baseline="0" dirty="0" smtClean="0"/>
              <a:t>The primary factors to consider are: </a:t>
            </a:r>
            <a:endParaRPr lang="en-US" i="0" dirty="0" smtClean="0"/>
          </a:p>
          <a:p>
            <a:r>
              <a:rPr lang="en-US" i="1" dirty="0" smtClean="0"/>
              <a:t>**Click</a:t>
            </a:r>
            <a:r>
              <a:rPr lang="en-US" i="1" baseline="0" dirty="0" smtClean="0"/>
              <a:t> through factors**</a:t>
            </a:r>
            <a:endParaRPr lang="en-US" dirty="0" smtClean="0"/>
          </a:p>
          <a:p>
            <a:pPr>
              <a:buFontTx/>
              <a:buChar char="-"/>
            </a:pPr>
            <a:endParaRPr lang="en-US"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Effect – the bad thing you don’t want to happen</a:t>
            </a:r>
          </a:p>
          <a:p>
            <a:pPr>
              <a:buFontTx/>
              <a:buChar char="-"/>
            </a:pPr>
            <a:r>
              <a:rPr lang="en-US" dirty="0" smtClean="0"/>
              <a:t>Threat – the</a:t>
            </a:r>
            <a:r>
              <a:rPr lang="en-US" baseline="0" dirty="0" smtClean="0"/>
              <a:t> instigator of bad things</a:t>
            </a:r>
          </a:p>
          <a:p>
            <a:pPr>
              <a:buFontTx/>
              <a:buChar char="-"/>
            </a:pPr>
            <a:r>
              <a:rPr lang="en-US" baseline="0" dirty="0" smtClean="0"/>
              <a:t>Vulnerability – how a threat could cause an unwanted effect</a:t>
            </a:r>
          </a:p>
          <a:p>
            <a:pPr>
              <a:buFontTx/>
              <a:buChar char="-"/>
            </a:pPr>
            <a:r>
              <a:rPr lang="en-US" baseline="0" dirty="0" smtClean="0"/>
              <a:t>Likelihood – the chance of the effect happening due to the vulnerability</a:t>
            </a:r>
            <a:endParaRPr lang="en-US"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b="1" i="1" dirty="0" smtClean="0"/>
              <a:t>uncertainty </a:t>
            </a:r>
            <a:r>
              <a:rPr lang="en-US" dirty="0" smtClean="0"/>
              <a:t> inherent in risk evaluation </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Illustrated example</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Threat – someone falls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baseline="0" dirty="0" err="1" smtClean="0"/>
              <a:t>Vuln</a:t>
            </a:r>
            <a:r>
              <a:rPr lang="en-US" baseline="0" dirty="0" smtClean="0"/>
              <a:t> – floor is wet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Effect – someone is hurt when fall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Likelihood – have there been falls here before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Uncertainty – these are all uncertain</a:t>
            </a:r>
            <a:endParaRPr lang="en-US" dirty="0" smtClean="0"/>
          </a:p>
          <a:p>
            <a:pPr>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does a RA do?</a:t>
            </a:r>
          </a:p>
          <a:p>
            <a:endParaRPr lang="en-US" dirty="0" smtClean="0"/>
          </a:p>
          <a:p>
            <a:r>
              <a:rPr lang="en-US" dirty="0" smtClean="0"/>
              <a:t>It addresses potential harmful</a:t>
            </a:r>
            <a:r>
              <a:rPr lang="en-US" baseline="0" dirty="0" smtClean="0"/>
              <a:t> effects</a:t>
            </a:r>
          </a:p>
          <a:p>
            <a:endParaRPr lang="en-US" dirty="0" smtClean="0"/>
          </a:p>
          <a:p>
            <a:r>
              <a:rPr lang="en-US" dirty="0" smtClean="0"/>
              <a:t>What activities does an RA support?</a:t>
            </a:r>
          </a:p>
          <a:p>
            <a:endParaRPr lang="en-US" dirty="0" smtClean="0"/>
          </a:p>
          <a:p>
            <a:r>
              <a:rPr lang="en-US" dirty="0" smtClean="0"/>
              <a:t>• Development of an information security architecture; </a:t>
            </a:r>
          </a:p>
          <a:p>
            <a:r>
              <a:rPr lang="en-US" dirty="0" smtClean="0"/>
              <a:t>• Modification of business processes</a:t>
            </a:r>
            <a:endParaRPr lang="en-US" strike="sngStrike" dirty="0" smtClean="0"/>
          </a:p>
          <a:p>
            <a:r>
              <a:rPr lang="en-US" dirty="0" smtClean="0"/>
              <a:t>• Operation and maintenance of security solutions</a:t>
            </a:r>
          </a:p>
          <a:p>
            <a:endParaRPr lang="en-US" dirty="0" smtClean="0"/>
          </a:p>
          <a:p>
            <a:r>
              <a:rPr lang="en-US" dirty="0" smtClean="0"/>
              <a:t>- non-security related risk mgmt activities, e.g.: </a:t>
            </a:r>
          </a:p>
          <a:p>
            <a:r>
              <a:rPr lang="en-US" dirty="0" smtClean="0"/>
              <a:t>business continuity </a:t>
            </a:r>
          </a:p>
          <a:p>
            <a:r>
              <a:rPr lang="en-US" dirty="0" smtClean="0"/>
              <a:t>regulatory compliance </a:t>
            </a:r>
          </a:p>
          <a:p>
            <a:r>
              <a:rPr lang="en-US" dirty="0" smtClean="0"/>
              <a:t>reputation mgmt </a:t>
            </a:r>
          </a:p>
          <a:p>
            <a:r>
              <a:rPr lang="en-US" dirty="0" smtClean="0"/>
              <a:t>project risk </a:t>
            </a:r>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NIST risk management</a:t>
            </a:r>
          </a:p>
          <a:p>
            <a:r>
              <a:rPr lang="en-US" dirty="0" smtClean="0"/>
              <a:t>A four part process</a:t>
            </a:r>
          </a:p>
          <a:p>
            <a:endParaRPr lang="en-US" dirty="0" smtClean="0"/>
          </a:p>
          <a:p>
            <a:r>
              <a:rPr lang="en-US" dirty="0" smtClean="0"/>
              <a:t>Let’s go through each one</a:t>
            </a:r>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smtClean="0"/>
              <a:t>Sets you up for the following steps – how does your organization handle risk?</a:t>
            </a:r>
          </a:p>
          <a:p>
            <a:pPr lvl="1"/>
            <a:r>
              <a:rPr lang="en-US" dirty="0" smtClean="0"/>
              <a:t>+</a:t>
            </a:r>
            <a:r>
              <a:rPr lang="en-US" baseline="0" dirty="0" smtClean="0"/>
              <a:t> </a:t>
            </a:r>
            <a:r>
              <a:rPr lang="en-US" dirty="0" smtClean="0"/>
              <a:t>Assumptions &amp; constraints on the execution of the risk mgmt process </a:t>
            </a:r>
          </a:p>
          <a:p>
            <a:pPr lvl="2"/>
            <a:r>
              <a:rPr lang="en-US" dirty="0" smtClean="0"/>
              <a:t>financial </a:t>
            </a:r>
          </a:p>
          <a:p>
            <a:pPr lvl="2"/>
            <a:r>
              <a:rPr lang="en-US" dirty="0" smtClean="0"/>
              <a:t>legal/regulatory </a:t>
            </a:r>
          </a:p>
          <a:p>
            <a:pPr lvl="2"/>
            <a:r>
              <a:rPr lang="en-US" dirty="0" smtClean="0"/>
              <a:t>centralized/decentralized </a:t>
            </a:r>
          </a:p>
          <a:p>
            <a:pPr lvl="1"/>
            <a:r>
              <a:rPr lang="en-US" dirty="0" smtClean="0"/>
              <a:t>+</a:t>
            </a:r>
            <a:r>
              <a:rPr lang="en-US" baseline="0" dirty="0" smtClean="0"/>
              <a:t> </a:t>
            </a:r>
            <a:r>
              <a:rPr lang="en-US" dirty="0" smtClean="0"/>
              <a:t>level of risk tolerance </a:t>
            </a:r>
          </a:p>
          <a:p>
            <a:pPr lvl="1"/>
            <a:r>
              <a:rPr lang="en-US" dirty="0" smtClean="0"/>
              <a:t>+</a:t>
            </a:r>
            <a:r>
              <a:rPr lang="en-US" baseline="0" dirty="0" smtClean="0"/>
              <a:t> </a:t>
            </a:r>
            <a:r>
              <a:rPr lang="en-US" dirty="0" smtClean="0"/>
              <a:t>priorities &amp; trade-offs considered by mgmt </a:t>
            </a:r>
          </a:p>
        </p:txBody>
      </p:sp>
      <p:sp>
        <p:nvSpPr>
          <p:cNvPr id="4" name="Slide Number Placeholder 3"/>
          <p:cNvSpPr>
            <a:spLocks noGrp="1"/>
          </p:cNvSpPr>
          <p:nvPr>
            <p:ph type="sldNum" sz="quarter" idx="10"/>
          </p:nvPr>
        </p:nvSpPr>
        <p:spPr/>
        <p:txBody>
          <a:bodyPr/>
          <a:lstStyle/>
          <a:p>
            <a:fld id="{7B977EFD-CB17-4DFD-977B-62AD945C7AA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baseline="0" dirty="0" smtClean="0"/>
              <a:t>Pretty straightforward, eh?</a:t>
            </a:r>
            <a:endParaRPr lang="en-US" i="1" dirty="0" smtClean="0"/>
          </a:p>
          <a:p>
            <a:endParaRPr lang="en-US" dirty="0" smtClean="0"/>
          </a:p>
          <a:p>
            <a:r>
              <a:rPr lang="en-US" dirty="0" smtClean="0"/>
              <a:t>Cautionary notes </a:t>
            </a:r>
          </a:p>
          <a:p>
            <a:r>
              <a:rPr lang="en-US" dirty="0" smtClean="0"/>
              <a:t>- Risk assessments are often not precise instruments of measure (uncertainty)</a:t>
            </a:r>
          </a:p>
          <a:p>
            <a:pPr>
              <a:buFontTx/>
              <a:buChar char="-"/>
            </a:pPr>
            <a:r>
              <a:rPr lang="en-US" dirty="0" smtClean="0"/>
              <a:t>Risk assessments should not be overworked </a:t>
            </a:r>
          </a:p>
          <a:p>
            <a:pPr>
              <a:buFontTx/>
              <a:buChar char="-"/>
            </a:pPr>
            <a:r>
              <a:rPr lang="en-US" dirty="0" smtClean="0"/>
              <a:t>By this I mean keep your assessment broader rather</a:t>
            </a:r>
            <a:r>
              <a:rPr lang="en-US" baseline="0" dirty="0" smtClean="0"/>
              <a:t> than deeper.  Take off </a:t>
            </a:r>
            <a:r>
              <a:rPr lang="en-US" baseline="0" smtClean="0"/>
              <a:t>the blinders.</a:t>
            </a:r>
            <a:endParaRPr lang="en-US" smtClean="0"/>
          </a:p>
          <a:p>
            <a:pPr>
              <a:buFontTx/>
              <a:buChar char="-"/>
            </a:pPr>
            <a:endParaRPr lang="en-US" dirty="0" smtClean="0"/>
          </a:p>
          <a:p>
            <a:pPr>
              <a:buFontTx/>
              <a:buChar char="-"/>
            </a:pPr>
            <a:r>
              <a:rPr lang="en-US" dirty="0" smtClean="0"/>
              <a:t>The first step is important – proper planning prevents poor performance</a:t>
            </a:r>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dirty="0" smtClean="0"/>
              <a:t>As we go through the steps,</a:t>
            </a:r>
            <a:r>
              <a:rPr lang="en-US" i="0" baseline="0" dirty="0" smtClean="0"/>
              <a:t> let’s think of an example of a simple ecommerce system to sell widgets online.</a:t>
            </a:r>
          </a:p>
          <a:p>
            <a:endParaRPr lang="en-US" i="0" baseline="0" dirty="0" smtClean="0"/>
          </a:p>
          <a:p>
            <a:r>
              <a:rPr lang="en-US" i="0" baseline="0" dirty="0" smtClean="0"/>
              <a:t>We already sell widgets in our store, through the mail, and over the phone. </a:t>
            </a:r>
          </a:p>
          <a:p>
            <a:r>
              <a:rPr lang="en-US" i="0" baseline="0" dirty="0" smtClean="0"/>
              <a:t> What new risks might we encounter by selling online?</a:t>
            </a:r>
          </a:p>
          <a:p>
            <a:r>
              <a:rPr lang="en-US" i="0" baseline="0" dirty="0" smtClean="0"/>
              <a:t>And what are we going to do about them?</a:t>
            </a:r>
            <a:endParaRPr lang="en-US" i="0"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a:xfrm>
            <a:off x="685800" y="914400"/>
            <a:ext cx="7772400" cy="1143000"/>
          </a:xfrm>
        </p:spPr>
        <p:txBody>
          <a:bodyPr anchor="b"/>
          <a:lstStyle>
            <a:lvl1pPr>
              <a:defRPr/>
            </a:lvl1pPr>
          </a:lstStyle>
          <a:p>
            <a:r>
              <a:rPr lang="en-US" smtClean="0"/>
              <a:t>Click to edit Master title style</a:t>
            </a:r>
            <a:endParaRPr lang="en-US"/>
          </a:p>
        </p:txBody>
      </p:sp>
      <p:sp>
        <p:nvSpPr>
          <p:cNvPr id="3075" name="Rectangle 3"/>
          <p:cNvSpPr>
            <a:spLocks noGrp="1" noChangeArrowheads="1"/>
          </p:cNvSpPr>
          <p:nvPr>
            <p:ph type="subTitle" sz="quarter" idx="1"/>
          </p:nvPr>
        </p:nvSpPr>
        <p:spPr>
          <a:xfrm>
            <a:off x="1828800" y="3276600"/>
            <a:ext cx="6400800" cy="1752600"/>
          </a:xfrm>
        </p:spPr>
        <p:txBody>
          <a:bodyPr/>
          <a:lstStyle>
            <a:lvl1pPr marL="0" indent="0" algn="ctr">
              <a:buFont typeface="Monotype Sorts" pitchFamily="2" charset="2"/>
              <a:buNone/>
              <a:defRPr/>
            </a:lvl1pPr>
          </a:lstStyle>
          <a:p>
            <a:r>
              <a:rPr lang="en-US" smtClean="0"/>
              <a:t>Click to edit Master subtitle style</a:t>
            </a:r>
            <a:endParaRPr lang="en-US"/>
          </a:p>
        </p:txBody>
      </p:sp>
      <p:sp>
        <p:nvSpPr>
          <p:cNvPr id="3076" name="Rectangle 4"/>
          <p:cNvSpPr>
            <a:spLocks noGrp="1" noChangeArrowheads="1"/>
          </p:cNvSpPr>
          <p:nvPr>
            <p:ph type="dt" sz="quarter" idx="2"/>
          </p:nvPr>
        </p:nvSpPr>
        <p:spPr/>
        <p:txBody>
          <a:bodyPr/>
          <a:lstStyle>
            <a:lvl1pPr>
              <a:defRPr>
                <a:solidFill>
                  <a:srgbClr val="000000"/>
                </a:solidFill>
              </a:defRPr>
            </a:lvl1pPr>
          </a:lstStyle>
          <a:p>
            <a:fld id="{9EB394D3-83B6-4264-8007-284C399FF126}" type="datetimeFigureOut">
              <a:rPr lang="en-US" smtClean="0"/>
              <a:pPr/>
              <a:t>9/26/2013</a:t>
            </a:fld>
            <a:endParaRPr lang="en-US"/>
          </a:p>
        </p:txBody>
      </p:sp>
      <p:sp>
        <p:nvSpPr>
          <p:cNvPr id="3077" name="Rectangle 5"/>
          <p:cNvSpPr>
            <a:spLocks noGrp="1" noChangeArrowheads="1"/>
          </p:cNvSpPr>
          <p:nvPr>
            <p:ph type="ftr" sz="quarter" idx="3"/>
          </p:nvPr>
        </p:nvSpPr>
        <p:spPr/>
        <p:txBody>
          <a:bodyPr/>
          <a:lstStyle>
            <a:lvl1pPr>
              <a:defRPr>
                <a:solidFill>
                  <a:srgbClr val="000000"/>
                </a:solidFill>
              </a:defRPr>
            </a:lvl1pPr>
          </a:lstStyle>
          <a:p>
            <a:endParaRPr lang="en-US"/>
          </a:p>
        </p:txBody>
      </p:sp>
      <p:sp>
        <p:nvSpPr>
          <p:cNvPr id="3078" name="Rectangle 6"/>
          <p:cNvSpPr>
            <a:spLocks noGrp="1" noChangeArrowheads="1"/>
          </p:cNvSpPr>
          <p:nvPr>
            <p:ph type="sldNum" sz="quarter" idx="4"/>
          </p:nvPr>
        </p:nvSpPr>
        <p:spPr/>
        <p:txBody>
          <a:bodyPr/>
          <a:lstStyle>
            <a:lvl1pPr>
              <a:defRPr>
                <a:solidFill>
                  <a:srgbClr val="000000"/>
                </a:solidFill>
              </a:defRPr>
            </a:lvl1pPr>
          </a:lstStyle>
          <a:p>
            <a:fld id="{2E4C3E06-43E0-4439-9AB1-242CDE7325FE}" type="slidenum">
              <a:rPr lang="en-US" smtClean="0"/>
              <a:pPr/>
              <a:t>‹#›</a:t>
            </a:fld>
            <a:endParaRPr lang="en-US"/>
          </a:p>
        </p:txBody>
      </p:sp>
      <p:grpSp>
        <p:nvGrpSpPr>
          <p:cNvPr id="2" name="Group 7"/>
          <p:cNvGrpSpPr>
            <a:grpSpLocks/>
          </p:cNvGrpSpPr>
          <p:nvPr/>
        </p:nvGrpSpPr>
        <p:grpSpPr bwMode="auto">
          <a:xfrm>
            <a:off x="0" y="2457450"/>
            <a:ext cx="9067800" cy="4324350"/>
            <a:chOff x="0" y="1548"/>
            <a:chExt cx="5712" cy="2724"/>
          </a:xfrm>
        </p:grpSpPr>
        <p:sp>
          <p:nvSpPr>
            <p:cNvPr id="3080" name="Rectangle 8"/>
            <p:cNvSpPr>
              <a:spLocks noChangeArrowheads="1"/>
            </p:cNvSpPr>
            <p:nvPr/>
          </p:nvSpPr>
          <p:spPr bwMode="auto">
            <a:xfrm>
              <a:off x="1056" y="1680"/>
              <a:ext cx="4656" cy="48"/>
            </a:xfrm>
            <a:prstGeom prst="rect">
              <a:avLst/>
            </a:prstGeom>
            <a:gradFill rotWithShape="0">
              <a:gsLst>
                <a:gs pos="0">
                  <a:schemeClr val="hlink"/>
                </a:gs>
                <a:gs pos="100000">
                  <a:schemeClr val="bg1"/>
                </a:gs>
              </a:gsLst>
              <a:lin ang="0" scaled="1"/>
            </a:gradFill>
            <a:ln w="9525">
              <a:noFill/>
              <a:miter lim="800000"/>
              <a:headEnd/>
              <a:tailEnd/>
            </a:ln>
            <a:effectLst/>
          </p:spPr>
          <p:txBody>
            <a:bodyPr wrap="none" lIns="92075" tIns="46038" rIns="92075" bIns="46038" anchor="ctr"/>
            <a:lstStyle/>
            <a:p>
              <a:pPr>
                <a:spcBef>
                  <a:spcPct val="50000"/>
                </a:spcBef>
              </a:pPr>
              <a:endParaRPr lang="en-US"/>
            </a:p>
          </p:txBody>
        </p:sp>
        <p:sp>
          <p:nvSpPr>
            <p:cNvPr id="3081" name="Rectangle 9"/>
            <p:cNvSpPr>
              <a:spLocks noChangeArrowheads="1"/>
            </p:cNvSpPr>
            <p:nvPr/>
          </p:nvSpPr>
          <p:spPr bwMode="auto">
            <a:xfrm>
              <a:off x="144" y="2544"/>
              <a:ext cx="48" cy="1728"/>
            </a:xfrm>
            <a:prstGeom prst="rect">
              <a:avLst/>
            </a:prstGeom>
            <a:gradFill rotWithShape="0">
              <a:gsLst>
                <a:gs pos="0">
                  <a:schemeClr val="folHlink"/>
                </a:gs>
                <a:gs pos="100000">
                  <a:schemeClr val="bg1"/>
                </a:gs>
              </a:gsLst>
              <a:lin ang="5400000" scaled="1"/>
            </a:gradFill>
            <a:ln w="9525">
              <a:noFill/>
              <a:miter lim="800000"/>
              <a:headEnd/>
              <a:tailEnd/>
            </a:ln>
            <a:effectLst/>
          </p:spPr>
          <p:txBody>
            <a:bodyPr wrap="none" lIns="92075" tIns="46038" rIns="92075" bIns="46038" anchor="ctr"/>
            <a:lstStyle/>
            <a:p>
              <a:pPr>
                <a:spcBef>
                  <a:spcPct val="50000"/>
                </a:spcBef>
              </a:pPr>
              <a:endParaRPr lang="en-US"/>
            </a:p>
          </p:txBody>
        </p:sp>
        <p:pic>
          <p:nvPicPr>
            <p:cNvPr id="3082" name="Picture 10" descr="C:\PM\dice2.gif"/>
            <p:cNvPicPr>
              <a:picLocks noChangeAspect="1" noChangeArrowheads="1"/>
            </p:cNvPicPr>
            <p:nvPr/>
          </p:nvPicPr>
          <p:blipFill>
            <a:blip r:embed="rId2" cstate="print"/>
            <a:srcRect/>
            <a:stretch>
              <a:fillRect/>
            </a:stretch>
          </p:blipFill>
          <p:spPr bwMode="auto">
            <a:xfrm>
              <a:off x="0" y="1548"/>
              <a:ext cx="978" cy="996"/>
            </a:xfrm>
            <a:prstGeom prst="rect">
              <a:avLst/>
            </a:prstGeom>
            <a:noFill/>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9/26/2013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8313" y="304800"/>
            <a:ext cx="2017712"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304800"/>
            <a:ext cx="5903913"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9/26/2013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3" y="1604"/>
              <a:ext cx="448" cy="299"/>
              <a:chOff x="720" y="336"/>
              <a:chExt cx="624" cy="432"/>
            </a:xfrm>
          </p:grpSpPr>
          <p:sp>
            <p:nvSpPr>
              <p:cNvPr id="81924"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en-US"/>
              </a:p>
            </p:txBody>
          </p:sp>
          <p:sp>
            <p:nvSpPr>
              <p:cNvPr id="8192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US"/>
              </a:p>
            </p:txBody>
          </p:sp>
        </p:grpSp>
        <p:grpSp>
          <p:nvGrpSpPr>
            <p:cNvPr id="4" name="Group 6"/>
            <p:cNvGrpSpPr>
              <a:grpSpLocks/>
            </p:cNvGrpSpPr>
            <p:nvPr/>
          </p:nvGrpSpPr>
          <p:grpSpPr bwMode="auto">
            <a:xfrm>
              <a:off x="261" y="1870"/>
              <a:ext cx="465" cy="299"/>
              <a:chOff x="912" y="2640"/>
              <a:chExt cx="672" cy="432"/>
            </a:xfrm>
          </p:grpSpPr>
          <p:sp>
            <p:nvSpPr>
              <p:cNvPr id="81927"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US"/>
              </a:p>
            </p:txBody>
          </p:sp>
          <p:sp>
            <p:nvSpPr>
              <p:cNvPr id="8192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US"/>
              </a:p>
            </p:txBody>
          </p:sp>
        </p:grpSp>
        <p:sp>
          <p:nvSpPr>
            <p:cNvPr id="8192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US"/>
            </a:p>
          </p:txBody>
        </p:sp>
        <p:sp>
          <p:nvSpPr>
            <p:cNvPr id="81930"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en-US"/>
            </a:p>
          </p:txBody>
        </p:sp>
        <p:sp>
          <p:nvSpPr>
            <p:cNvPr id="8193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grpSp>
      <p:sp>
        <p:nvSpPr>
          <p:cNvPr id="81932" name="Rectangle 12"/>
          <p:cNvSpPr>
            <a:spLocks noGrp="1" noChangeArrowheads="1"/>
          </p:cNvSpPr>
          <p:nvPr>
            <p:ph type="ctrTitle"/>
          </p:nvPr>
        </p:nvSpPr>
        <p:spPr>
          <a:xfrm>
            <a:off x="990600" y="1676400"/>
            <a:ext cx="7772400" cy="1462088"/>
          </a:xfrm>
        </p:spPr>
        <p:txBody>
          <a:bodyPr/>
          <a:lstStyle>
            <a:lvl1pPr>
              <a:defRPr/>
            </a:lvl1pPr>
          </a:lstStyle>
          <a:p>
            <a:r>
              <a:rPr lang="en-US" smtClean="0"/>
              <a:t>Click to edit Master title style</a:t>
            </a:r>
            <a:endParaRPr lang="en-US"/>
          </a:p>
        </p:txBody>
      </p:sp>
      <p:sp>
        <p:nvSpPr>
          <p:cNvPr id="819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smtClean="0"/>
              <a:t>Click to edit Master subtitle style</a:t>
            </a:r>
            <a:endParaRPr lang="en-US"/>
          </a:p>
        </p:txBody>
      </p:sp>
      <p:sp>
        <p:nvSpPr>
          <p:cNvPr id="8193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fld id="{9EB394D3-83B6-4264-8007-284C399FF126}" type="datetimeFigureOut">
              <a:rPr lang="en-US" smtClean="0"/>
              <a:pPr/>
              <a:t>9/26/2013</a:t>
            </a:fld>
            <a:endParaRPr lang="en-US"/>
          </a:p>
        </p:txBody>
      </p:sp>
      <p:sp>
        <p:nvSpPr>
          <p:cNvPr id="8193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p>
        </p:txBody>
      </p:sp>
      <p:sp>
        <p:nvSpPr>
          <p:cNvPr id="8193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2E4C3E06-43E0-4439-9AB1-242CDE7325F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9/26/2013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9/26/2013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9EB394D3-83B6-4264-8007-284C399FF126}" type="datetimeFigureOut">
              <a:rPr lang="en-US" smtClean="0"/>
              <a:pPr/>
              <a:t>9/26/2013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9EB394D3-83B6-4264-8007-284C399FF126}" type="datetimeFigureOut">
              <a:rPr lang="en-US" smtClean="0"/>
              <a:pPr/>
              <a:t>9/26/2013</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9EB394D3-83B6-4264-8007-284C399FF126}" type="datetimeFigureOut">
              <a:rPr lang="en-US" smtClean="0"/>
              <a:pPr/>
              <a:t>9/26/2013</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EB394D3-83B6-4264-8007-284C399FF126}" type="datetimeFigureOut">
              <a:rPr lang="en-US" smtClean="0"/>
              <a:pPr/>
              <a:t>9/26/2013</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EB394D3-83B6-4264-8007-284C399FF126}" type="datetimeFigureOut">
              <a:rPr lang="en-US" smtClean="0"/>
              <a:pPr/>
              <a:t>9/26/2013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9/26/2013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EB394D3-83B6-4264-8007-284C399FF126}" type="datetimeFigureOut">
              <a:rPr lang="en-US" smtClean="0"/>
              <a:pPr/>
              <a:t>9/26/2013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9/26/2013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9/26/2013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B394D3-83B6-4264-8007-284C399FF126}" type="datetimeFigureOut">
              <a:rPr lang="en-US" smtClean="0"/>
              <a:pPr/>
              <a:t>9/26/2013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B394D3-83B6-4264-8007-284C399FF126}" type="datetimeFigureOut">
              <a:rPr lang="en-US" smtClean="0"/>
              <a:pPr/>
              <a:t>9/26/2013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B394D3-83B6-4264-8007-284C399FF126}" type="datetimeFigureOut">
              <a:rPr lang="en-US" smtClean="0"/>
              <a:pPr/>
              <a:t>9/26/2013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B394D3-83B6-4264-8007-284C399FF126}" type="datetimeFigureOut">
              <a:rPr lang="en-US" smtClean="0"/>
              <a:pPr/>
              <a:t>9/26/2013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B394D3-83B6-4264-8007-284C399FF126}" type="datetimeFigureOut">
              <a:rPr lang="en-US" smtClean="0"/>
              <a:pPr/>
              <a:t>9/26/2013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B394D3-83B6-4264-8007-284C399FF126}" type="datetimeFigureOut">
              <a:rPr lang="en-US" smtClean="0"/>
              <a:pPr/>
              <a:t>9/26/2013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394D3-83B6-4264-8007-284C399FF126}" type="datetimeFigureOut">
              <a:rPr lang="en-US" smtClean="0"/>
              <a:pPr/>
              <a:t>9/26/2013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9/26/2013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B394D3-83B6-4264-8007-284C399FF126}" type="datetimeFigureOut">
              <a:rPr lang="en-US" smtClean="0"/>
              <a:pPr/>
              <a:t>9/26/2013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B394D3-83B6-4264-8007-284C399FF126}" type="datetimeFigureOut">
              <a:rPr lang="en-US" smtClean="0"/>
              <a:pPr/>
              <a:t>9/26/2013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B394D3-83B6-4264-8007-284C399FF126}" type="datetimeFigureOut">
              <a:rPr lang="en-US" smtClean="0"/>
              <a:pPr/>
              <a:t>9/26/2013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B394D3-83B6-4264-8007-284C399FF126}" type="datetimeFigureOut">
              <a:rPr lang="en-US" smtClean="0"/>
              <a:pPr/>
              <a:t>9/26/2013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9EB394D3-83B6-4264-8007-284C399FF126}" type="datetimeFigureOut">
              <a:rPr lang="en-US" smtClean="0"/>
              <a:pPr/>
              <a:t>9/26/2013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9EB394D3-83B6-4264-8007-284C399FF126}" type="datetimeFigureOut">
              <a:rPr lang="en-US" smtClean="0"/>
              <a:pPr/>
              <a:t>9/26/2013</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9EB394D3-83B6-4264-8007-284C399FF126}" type="datetimeFigureOut">
              <a:rPr lang="en-US" smtClean="0"/>
              <a:pPr/>
              <a:t>9/26/2013</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EB394D3-83B6-4264-8007-284C399FF126}" type="datetimeFigureOut">
              <a:rPr lang="en-US" smtClean="0"/>
              <a:pPr/>
              <a:t>9/26/2013</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EB394D3-83B6-4264-8007-284C399FF126}" type="datetimeFigureOut">
              <a:rPr lang="en-US" smtClean="0"/>
              <a:pPr/>
              <a:t>9/26/2013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EB394D3-83B6-4264-8007-284C399FF126}" type="datetimeFigureOut">
              <a:rPr lang="en-US" smtClean="0"/>
              <a:pPr/>
              <a:t>9/26/2013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752600" y="304800"/>
            <a:ext cx="7083425" cy="1600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762000" y="20574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2" name="Rectangle 4"/>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vl1pPr>
          </a:lstStyle>
          <a:p>
            <a:fld id="{9EB394D3-83B6-4264-8007-284C399FF126}" type="datetimeFigureOut">
              <a:rPr lang="en-US" smtClean="0"/>
              <a:pPr/>
              <a:t>9/26/2013</a:t>
            </a:fld>
            <a:endParaRPr lang="en-US"/>
          </a:p>
        </p:txBody>
      </p:sp>
      <p:sp>
        <p:nvSpPr>
          <p:cNvPr id="2053" name="Rectangle 5"/>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vl1pPr>
          </a:lstStyle>
          <a:p>
            <a:endParaRPr lang="en-US"/>
          </a:p>
        </p:txBody>
      </p:sp>
      <p:sp>
        <p:nvSpPr>
          <p:cNvPr id="2054" name="Rectangle 6"/>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vl1pPr>
          </a:lstStyle>
          <a:p>
            <a:fld id="{2E4C3E06-43E0-4439-9AB1-242CDE7325FE}" type="slidenum">
              <a:rPr lang="en-US" smtClean="0"/>
              <a:pPr/>
              <a:t>‹#›</a:t>
            </a:fld>
            <a:endParaRPr lang="en-US"/>
          </a:p>
        </p:txBody>
      </p:sp>
      <p:grpSp>
        <p:nvGrpSpPr>
          <p:cNvPr id="2" name="Group 7"/>
          <p:cNvGrpSpPr>
            <a:grpSpLocks/>
          </p:cNvGrpSpPr>
          <p:nvPr/>
        </p:nvGrpSpPr>
        <p:grpSpPr bwMode="auto">
          <a:xfrm>
            <a:off x="228600" y="228600"/>
            <a:ext cx="8763000" cy="6553200"/>
            <a:chOff x="144" y="144"/>
            <a:chExt cx="5520" cy="4128"/>
          </a:xfrm>
        </p:grpSpPr>
        <p:sp>
          <p:nvSpPr>
            <p:cNvPr id="2056" name="Rectangle 8"/>
            <p:cNvSpPr>
              <a:spLocks noChangeArrowheads="1"/>
            </p:cNvSpPr>
            <p:nvPr/>
          </p:nvSpPr>
          <p:spPr bwMode="auto">
            <a:xfrm>
              <a:off x="1008" y="144"/>
              <a:ext cx="4656" cy="48"/>
            </a:xfrm>
            <a:prstGeom prst="rect">
              <a:avLst/>
            </a:prstGeom>
            <a:gradFill rotWithShape="0">
              <a:gsLst>
                <a:gs pos="0">
                  <a:schemeClr val="hlink"/>
                </a:gs>
                <a:gs pos="100000">
                  <a:schemeClr val="bg1"/>
                </a:gs>
              </a:gsLst>
              <a:lin ang="0" scaled="1"/>
            </a:gradFill>
            <a:ln w="9525">
              <a:noFill/>
              <a:miter lim="800000"/>
              <a:headEnd/>
              <a:tailEnd/>
            </a:ln>
            <a:effectLst/>
          </p:spPr>
          <p:txBody>
            <a:bodyPr wrap="none" lIns="92075" tIns="46038" rIns="92075" bIns="46038" anchor="ctr"/>
            <a:lstStyle/>
            <a:p>
              <a:pPr>
                <a:spcBef>
                  <a:spcPct val="50000"/>
                </a:spcBef>
              </a:pPr>
              <a:endParaRPr lang="en-US"/>
            </a:p>
          </p:txBody>
        </p:sp>
        <p:sp>
          <p:nvSpPr>
            <p:cNvPr id="2057" name="Rectangle 9"/>
            <p:cNvSpPr>
              <a:spLocks noChangeArrowheads="1"/>
            </p:cNvSpPr>
            <p:nvPr/>
          </p:nvSpPr>
          <p:spPr bwMode="auto">
            <a:xfrm>
              <a:off x="144" y="1104"/>
              <a:ext cx="48" cy="3168"/>
            </a:xfrm>
            <a:prstGeom prst="rect">
              <a:avLst/>
            </a:prstGeom>
            <a:gradFill rotWithShape="0">
              <a:gsLst>
                <a:gs pos="0">
                  <a:schemeClr val="folHlink"/>
                </a:gs>
                <a:gs pos="100000">
                  <a:schemeClr val="bg1"/>
                </a:gs>
              </a:gsLst>
              <a:lin ang="5400000" scaled="1"/>
            </a:gradFill>
            <a:ln w="9525">
              <a:noFill/>
              <a:miter lim="800000"/>
              <a:headEnd/>
              <a:tailEnd/>
            </a:ln>
            <a:effectLst/>
          </p:spPr>
          <p:txBody>
            <a:bodyPr wrap="none" lIns="92075" tIns="46038" rIns="92075" bIns="46038" anchor="ctr"/>
            <a:lstStyle/>
            <a:p>
              <a:pPr>
                <a:spcBef>
                  <a:spcPct val="50000"/>
                </a:spcBef>
              </a:pPr>
              <a:endParaRPr lang="en-US"/>
            </a:p>
          </p:txBody>
        </p:sp>
      </p:grpSp>
      <p:pic>
        <p:nvPicPr>
          <p:cNvPr id="2058" name="Picture 10" descr="C:\PM\dice2.gif"/>
          <p:cNvPicPr>
            <a:picLocks noChangeAspect="1" noChangeArrowheads="1"/>
          </p:cNvPicPr>
          <p:nvPr/>
        </p:nvPicPr>
        <p:blipFill>
          <a:blip r:embed="rId13" cstate="print"/>
          <a:srcRect/>
          <a:stretch>
            <a:fillRect/>
          </a:stretch>
        </p:blipFill>
        <p:spPr bwMode="auto">
          <a:xfrm>
            <a:off x="31750" y="0"/>
            <a:ext cx="1720850" cy="1752600"/>
          </a:xfrm>
          <a:prstGeom prst="rect">
            <a:avLst/>
          </a:prstGeom>
          <a:noFill/>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defRPr>
      </a:lvl2pPr>
      <a:lvl3pPr algn="ctr" rtl="0" eaLnBrk="1" fontAlgn="base" hangingPunct="1">
        <a:spcBef>
          <a:spcPct val="0"/>
        </a:spcBef>
        <a:spcAft>
          <a:spcPct val="0"/>
        </a:spcAft>
        <a:defRPr kumimoji="1" sz="4400">
          <a:solidFill>
            <a:schemeClr val="tx2"/>
          </a:solidFill>
          <a:latin typeface="Times New Roman" pitchFamily="18" charset="0"/>
        </a:defRPr>
      </a:lvl3pPr>
      <a:lvl4pPr algn="ctr" rtl="0" eaLnBrk="1" fontAlgn="base" hangingPunct="1">
        <a:spcBef>
          <a:spcPct val="0"/>
        </a:spcBef>
        <a:spcAft>
          <a:spcPct val="0"/>
        </a:spcAft>
        <a:defRPr kumimoji="1" sz="4400">
          <a:solidFill>
            <a:schemeClr val="tx2"/>
          </a:solidFill>
          <a:latin typeface="Times New Roman" pitchFamily="18" charset="0"/>
        </a:defRPr>
      </a:lvl4pPr>
      <a:lvl5pPr algn="ctr" rtl="0" eaLnBrk="1" fontAlgn="base" hangingPunct="1">
        <a:spcBef>
          <a:spcPct val="0"/>
        </a:spcBef>
        <a:spcAft>
          <a:spcPct val="0"/>
        </a:spcAft>
        <a:defRPr kumimoji="1" sz="4400">
          <a:solidFill>
            <a:schemeClr val="tx2"/>
          </a:solidFill>
          <a:latin typeface="Times New Roman" pitchFamily="18" charset="0"/>
        </a:defRPr>
      </a:lvl5pPr>
      <a:lvl6pPr marL="457200" algn="ctr" rtl="0" eaLnBrk="1" fontAlgn="base" hangingPunct="1">
        <a:spcBef>
          <a:spcPct val="0"/>
        </a:spcBef>
        <a:spcAft>
          <a:spcPct val="0"/>
        </a:spcAft>
        <a:defRPr kumimoji="1" sz="4400">
          <a:solidFill>
            <a:schemeClr val="tx2"/>
          </a:solidFill>
          <a:latin typeface="Times New Roman" pitchFamily="18" charset="0"/>
        </a:defRPr>
      </a:lvl6pPr>
      <a:lvl7pPr marL="914400" algn="ctr" rtl="0" eaLnBrk="1" fontAlgn="base" hangingPunct="1">
        <a:spcBef>
          <a:spcPct val="0"/>
        </a:spcBef>
        <a:spcAft>
          <a:spcPct val="0"/>
        </a:spcAft>
        <a:defRPr kumimoji="1" sz="4400">
          <a:solidFill>
            <a:schemeClr val="tx2"/>
          </a:solidFill>
          <a:latin typeface="Times New Roman" pitchFamily="18" charset="0"/>
        </a:defRPr>
      </a:lvl7pPr>
      <a:lvl8pPr marL="1371600" algn="ctr" rtl="0" eaLnBrk="1" fontAlgn="base" hangingPunct="1">
        <a:spcBef>
          <a:spcPct val="0"/>
        </a:spcBef>
        <a:spcAft>
          <a:spcPct val="0"/>
        </a:spcAft>
        <a:defRPr kumimoji="1" sz="4400">
          <a:solidFill>
            <a:schemeClr val="tx2"/>
          </a:solidFill>
          <a:latin typeface="Times New Roman" pitchFamily="18" charset="0"/>
        </a:defRPr>
      </a:lvl8pPr>
      <a:lvl9pPr marL="1828800" algn="ctr" rtl="0" eaLnBrk="1" fontAlgn="base" hangingPunct="1">
        <a:spcBef>
          <a:spcPct val="0"/>
        </a:spcBef>
        <a:spcAft>
          <a:spcPct val="0"/>
        </a:spcAft>
        <a:defRPr kumimoji="1"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chemeClr val="hlink"/>
        </a:buClr>
        <a:buSzPct val="65000"/>
        <a:buFont typeface="Monotype Sorts" pitchFamily="2" charset="2"/>
        <a:buChar char="u"/>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SzPct val="70000"/>
        <a:buChar char="–"/>
        <a:defRPr kumimoji="1" sz="2800">
          <a:solidFill>
            <a:schemeClr val="tx1"/>
          </a:solidFill>
          <a:latin typeface="+mn-lt"/>
        </a:defRPr>
      </a:lvl2pPr>
      <a:lvl3pPr marL="1143000" indent="-228600" algn="l" rtl="0" eaLnBrk="1" fontAlgn="base" hangingPunct="1">
        <a:spcBef>
          <a:spcPct val="20000"/>
        </a:spcBef>
        <a:spcAft>
          <a:spcPct val="0"/>
        </a:spcAft>
        <a:buSzPct val="70000"/>
        <a:buChar char="•"/>
        <a:defRPr kumimoji="1" sz="2400">
          <a:solidFill>
            <a:schemeClr val="tx1"/>
          </a:solidFill>
          <a:latin typeface="+mn-lt"/>
        </a:defRPr>
      </a:lvl3pPr>
      <a:lvl4pPr marL="1600200" indent="-228600" algn="l" rtl="0" eaLnBrk="1" fontAlgn="base" hangingPunct="1">
        <a:spcBef>
          <a:spcPct val="20000"/>
        </a:spcBef>
        <a:spcAft>
          <a:spcPct val="0"/>
        </a:spcAft>
        <a:buSzPct val="70000"/>
        <a:buChar char="–"/>
        <a:defRPr kumimoji="1" sz="2000">
          <a:solidFill>
            <a:schemeClr val="tx1"/>
          </a:solidFill>
          <a:latin typeface="+mn-lt"/>
        </a:defRPr>
      </a:lvl4pPr>
      <a:lvl5pPr marL="2057400" indent="-228600" algn="l" rtl="0" eaLnBrk="1" fontAlgn="base" hangingPunct="1">
        <a:spcBef>
          <a:spcPct val="20000"/>
        </a:spcBef>
        <a:spcAft>
          <a:spcPct val="0"/>
        </a:spcAft>
        <a:buSzPct val="70000"/>
        <a:buChar char="•"/>
        <a:defRPr kumimoji="1" sz="2000">
          <a:solidFill>
            <a:schemeClr val="tx1"/>
          </a:solidFill>
          <a:latin typeface="+mn-lt"/>
        </a:defRPr>
      </a:lvl5pPr>
      <a:lvl6pPr marL="2514600" indent="-228600" algn="l" rtl="0" eaLnBrk="1" fontAlgn="base" hangingPunct="1">
        <a:spcBef>
          <a:spcPct val="20000"/>
        </a:spcBef>
        <a:spcAft>
          <a:spcPct val="0"/>
        </a:spcAft>
        <a:buSzPct val="70000"/>
        <a:buChar char="•"/>
        <a:defRPr kumimoji="1" sz="2000">
          <a:solidFill>
            <a:schemeClr val="tx1"/>
          </a:solidFill>
          <a:latin typeface="+mn-lt"/>
        </a:defRPr>
      </a:lvl6pPr>
      <a:lvl7pPr marL="2971800" indent="-228600" algn="l" rtl="0" eaLnBrk="1" fontAlgn="base" hangingPunct="1">
        <a:spcBef>
          <a:spcPct val="20000"/>
        </a:spcBef>
        <a:spcAft>
          <a:spcPct val="0"/>
        </a:spcAft>
        <a:buSzPct val="70000"/>
        <a:buChar char="•"/>
        <a:defRPr kumimoji="1" sz="2000">
          <a:solidFill>
            <a:schemeClr val="tx1"/>
          </a:solidFill>
          <a:latin typeface="+mn-lt"/>
        </a:defRPr>
      </a:lvl7pPr>
      <a:lvl8pPr marL="3429000" indent="-228600" algn="l" rtl="0" eaLnBrk="1" fontAlgn="base" hangingPunct="1">
        <a:spcBef>
          <a:spcPct val="20000"/>
        </a:spcBef>
        <a:spcAft>
          <a:spcPct val="0"/>
        </a:spcAft>
        <a:buSzPct val="70000"/>
        <a:buChar char="•"/>
        <a:defRPr kumimoji="1" sz="2000">
          <a:solidFill>
            <a:schemeClr val="tx1"/>
          </a:solidFill>
          <a:latin typeface="+mn-lt"/>
        </a:defRPr>
      </a:lvl8pPr>
      <a:lvl9pPr marL="3886200" indent="-228600" algn="l" rtl="0" eaLnBrk="1" fontAlgn="base" hangingPunct="1">
        <a:spcBef>
          <a:spcPct val="20000"/>
        </a:spcBef>
        <a:spcAft>
          <a:spcPct val="0"/>
        </a:spcAft>
        <a:buSzPct val="70000"/>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a:p>
        </p:txBody>
      </p:sp>
      <p:sp>
        <p:nvSpPr>
          <p:cNvPr id="8089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a:p>
        </p:txBody>
      </p:sp>
      <p:sp>
        <p:nvSpPr>
          <p:cNvPr id="80900"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a:p>
        </p:txBody>
      </p:sp>
      <p:sp>
        <p:nvSpPr>
          <p:cNvPr id="8090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a:p>
        </p:txBody>
      </p:sp>
      <p:sp>
        <p:nvSpPr>
          <p:cNvPr id="8090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a:p>
        </p:txBody>
      </p:sp>
      <p:sp>
        <p:nvSpPr>
          <p:cNvPr id="80903"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a:p>
        </p:txBody>
      </p:sp>
      <p:sp>
        <p:nvSpPr>
          <p:cNvPr id="8090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a:p>
        </p:txBody>
      </p:sp>
      <p:sp>
        <p:nvSpPr>
          <p:cNvPr id="80905"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80906"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090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fld id="{9EB394D3-83B6-4264-8007-284C399FF126}" type="datetimeFigureOut">
              <a:rPr lang="en-US" smtClean="0"/>
              <a:pPr/>
              <a:t>9/26/2013</a:t>
            </a:fld>
            <a:endParaRPr lang="en-US"/>
          </a:p>
        </p:txBody>
      </p:sp>
      <p:sp>
        <p:nvSpPr>
          <p:cNvPr id="8090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endParaRPr lang="en-US"/>
          </a:p>
        </p:txBody>
      </p:sp>
      <p:sp>
        <p:nvSpPr>
          <p:cNvPr id="809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fld id="{2E4C3E06-43E0-4439-9AB1-242CDE7325F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charset="0"/>
        </a:defRPr>
      </a:lvl2pPr>
      <a:lvl3pPr algn="l" rtl="0" eaLnBrk="1" fontAlgn="base" hangingPunct="1">
        <a:spcBef>
          <a:spcPct val="0"/>
        </a:spcBef>
        <a:spcAft>
          <a:spcPct val="0"/>
        </a:spcAft>
        <a:defRPr sz="4400">
          <a:solidFill>
            <a:schemeClr val="tx2"/>
          </a:solidFill>
          <a:latin typeface="Tahoma" charset="0"/>
        </a:defRPr>
      </a:lvl3pPr>
      <a:lvl4pPr algn="l" rtl="0" eaLnBrk="1" fontAlgn="base" hangingPunct="1">
        <a:spcBef>
          <a:spcPct val="0"/>
        </a:spcBef>
        <a:spcAft>
          <a:spcPct val="0"/>
        </a:spcAft>
        <a:defRPr sz="4400">
          <a:solidFill>
            <a:schemeClr val="tx2"/>
          </a:solidFill>
          <a:latin typeface="Tahoma" charset="0"/>
        </a:defRPr>
      </a:lvl4pPr>
      <a:lvl5pPr algn="l" rtl="0" eaLnBrk="1" fontAlgn="base" hangingPunct="1">
        <a:spcBef>
          <a:spcPct val="0"/>
        </a:spcBef>
        <a:spcAft>
          <a:spcPct val="0"/>
        </a:spcAft>
        <a:defRPr sz="4400">
          <a:solidFill>
            <a:schemeClr val="tx2"/>
          </a:solidFill>
          <a:latin typeface="Tahoma" charset="0"/>
        </a:defRPr>
      </a:lvl5pPr>
      <a:lvl6pPr marL="457200" algn="l" rtl="0" eaLnBrk="1" fontAlgn="base" hangingPunct="1">
        <a:spcBef>
          <a:spcPct val="0"/>
        </a:spcBef>
        <a:spcAft>
          <a:spcPct val="0"/>
        </a:spcAft>
        <a:defRPr sz="4400">
          <a:solidFill>
            <a:schemeClr val="tx2"/>
          </a:solidFill>
          <a:latin typeface="Tahoma" charset="0"/>
        </a:defRPr>
      </a:lvl6pPr>
      <a:lvl7pPr marL="914400" algn="l" rtl="0" eaLnBrk="1" fontAlgn="base" hangingPunct="1">
        <a:spcBef>
          <a:spcPct val="0"/>
        </a:spcBef>
        <a:spcAft>
          <a:spcPct val="0"/>
        </a:spcAft>
        <a:defRPr sz="4400">
          <a:solidFill>
            <a:schemeClr val="tx2"/>
          </a:solidFill>
          <a:latin typeface="Tahoma" charset="0"/>
        </a:defRPr>
      </a:lvl7pPr>
      <a:lvl8pPr marL="1371600" algn="l" rtl="0" eaLnBrk="1" fontAlgn="base" hangingPunct="1">
        <a:spcBef>
          <a:spcPct val="0"/>
        </a:spcBef>
        <a:spcAft>
          <a:spcPct val="0"/>
        </a:spcAft>
        <a:defRPr sz="4400">
          <a:solidFill>
            <a:schemeClr val="tx2"/>
          </a:solidFill>
          <a:latin typeface="Tahoma" charset="0"/>
        </a:defRPr>
      </a:lvl8pPr>
      <a:lvl9pPr marL="1828800" algn="l" rtl="0" eaLnBrk="1" fontAlgn="base" hangingPunct="1">
        <a:spcBef>
          <a:spcPct val="0"/>
        </a:spcBef>
        <a:spcAft>
          <a:spcPct val="0"/>
        </a:spcAft>
        <a:defRPr sz="4400">
          <a:solidFill>
            <a:schemeClr val="tx2"/>
          </a:solidFill>
          <a:latin typeface="Tahoma"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B394D3-83B6-4264-8007-284C399FF126}" type="datetimeFigureOut">
              <a:rPr lang="en-US" smtClean="0"/>
              <a:pPr/>
              <a:t>9/26/2013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4C3E06-43E0-4439-9AB1-242CDE7325F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7.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8.xml"/><Relationship Id="rId1" Type="http://schemas.openxmlformats.org/officeDocument/2006/relationships/slideLayout" Target="../slideLayouts/slideLayout1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0.xml"/><Relationship Id="rId1" Type="http://schemas.openxmlformats.org/officeDocument/2006/relationships/slideLayout" Target="../slideLayouts/slideLayout17.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3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685800" y="2590800"/>
            <a:ext cx="7772400" cy="1143000"/>
          </a:xfrm>
        </p:spPr>
        <p:txBody>
          <a:bodyPr/>
          <a:lstStyle/>
          <a:p>
            <a:r>
              <a:rPr lang="en-US" dirty="0" smtClean="0"/>
              <a:t>NIST is Risky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1: Prepare</a:t>
            </a:r>
            <a:r>
              <a:rPr lang="en-US" baseline="0" dirty="0" smtClean="0"/>
              <a:t> for the assessment</a:t>
            </a:r>
            <a:endParaRPr lang="en-US" dirty="0"/>
          </a:p>
        </p:txBody>
      </p:sp>
      <p:sp>
        <p:nvSpPr>
          <p:cNvPr id="3" name="Content Placeholder 2"/>
          <p:cNvSpPr>
            <a:spLocks noGrp="1"/>
          </p:cNvSpPr>
          <p:nvPr>
            <p:ph idx="1"/>
          </p:nvPr>
        </p:nvSpPr>
        <p:spPr/>
        <p:txBody>
          <a:bodyPr/>
          <a:lstStyle/>
          <a:p>
            <a:pPr lvl="0"/>
            <a:r>
              <a:rPr lang="en-US" baseline="0" dirty="0" smtClean="0"/>
              <a:t>Identify purpose</a:t>
            </a:r>
          </a:p>
          <a:p>
            <a:pPr lvl="0"/>
            <a:r>
              <a:rPr lang="en-US" dirty="0" smtClean="0"/>
              <a:t>Identify scope</a:t>
            </a:r>
            <a:endParaRPr lang="en-US" baseline="0" dirty="0" smtClean="0"/>
          </a:p>
        </p:txBody>
      </p:sp>
      <p:pic>
        <p:nvPicPr>
          <p:cNvPr id="4" name="Picture 1" descr="C:\Users\conrad.reynolds\AppData\Local\Microsoft\Windows\Temporary Internet Files\Content.IE5\VWNN3LH6\MC900293468[1].wmf"/>
          <p:cNvPicPr>
            <a:picLocks noChangeAspect="1" noChangeArrowheads="1"/>
          </p:cNvPicPr>
          <p:nvPr/>
        </p:nvPicPr>
        <p:blipFill>
          <a:blip r:embed="rId3" cstate="print"/>
          <a:srcRect/>
          <a:stretch>
            <a:fillRect/>
          </a:stretch>
        </p:blipFill>
        <p:spPr bwMode="auto">
          <a:xfrm>
            <a:off x="4034333" y="4343400"/>
            <a:ext cx="1075334" cy="18288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Identify assumptions and constraints</a:t>
            </a:r>
          </a:p>
        </p:txBody>
      </p:sp>
      <p:sp>
        <p:nvSpPr>
          <p:cNvPr id="3" name="Content Placeholder 2"/>
          <p:cNvSpPr>
            <a:spLocks noGrp="1"/>
          </p:cNvSpPr>
          <p:nvPr>
            <p:ph idx="1"/>
          </p:nvPr>
        </p:nvSpPr>
        <p:spPr/>
        <p:txBody>
          <a:bodyPr/>
          <a:lstStyle/>
          <a:p>
            <a:pPr lvl="1"/>
            <a:r>
              <a:rPr lang="en-US" baseline="0" dirty="0" smtClean="0"/>
              <a:t>Threats</a:t>
            </a:r>
          </a:p>
          <a:p>
            <a:pPr lvl="1"/>
            <a:r>
              <a:rPr lang="en-US" baseline="0" dirty="0" smtClean="0"/>
              <a:t>Existing conditions</a:t>
            </a:r>
          </a:p>
          <a:p>
            <a:pPr lvl="1"/>
            <a:r>
              <a:rPr lang="en-US" baseline="0" dirty="0" smtClean="0"/>
              <a:t>R</a:t>
            </a:r>
            <a:r>
              <a:rPr lang="en-US" sz="2800" kern="1200" baseline="0" dirty="0" smtClean="0">
                <a:solidFill>
                  <a:schemeClr val="tx1"/>
                </a:solidFill>
                <a:latin typeface="+mn-lt"/>
                <a:ea typeface="+mn-ea"/>
                <a:cs typeface="+mn-cs"/>
              </a:rPr>
              <a:t>isk tolerance &amp; Uncertainty</a:t>
            </a:r>
          </a:p>
        </p:txBody>
      </p:sp>
      <p:pic>
        <p:nvPicPr>
          <p:cNvPr id="52226" name="Picture 2" descr="Picture of Barbed Wire - Free Pictures - FreeFoto.com"/>
          <p:cNvPicPr>
            <a:picLocks noChangeAspect="1" noChangeArrowheads="1"/>
          </p:cNvPicPr>
          <p:nvPr/>
        </p:nvPicPr>
        <p:blipFill>
          <a:blip r:embed="rId3" cstate="print"/>
          <a:srcRect/>
          <a:stretch>
            <a:fillRect/>
          </a:stretch>
        </p:blipFill>
        <p:spPr bwMode="auto">
          <a:xfrm>
            <a:off x="1981200" y="3808104"/>
            <a:ext cx="4876800" cy="2668896"/>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Identify assumptions and constraints</a:t>
            </a:r>
          </a:p>
        </p:txBody>
      </p:sp>
      <p:sp>
        <p:nvSpPr>
          <p:cNvPr id="3" name="Content Placeholder 2"/>
          <p:cNvSpPr>
            <a:spLocks noGrp="1"/>
          </p:cNvSpPr>
          <p:nvPr>
            <p:ph idx="1"/>
          </p:nvPr>
        </p:nvSpPr>
        <p:spPr/>
        <p:txBody>
          <a:bodyPr/>
          <a:lstStyle/>
          <a:p>
            <a:pPr lvl="0"/>
            <a:r>
              <a:rPr lang="en-US" baseline="0" dirty="0" smtClean="0">
                <a:solidFill>
                  <a:srgbClr val="FF0000"/>
                </a:solidFill>
              </a:rPr>
              <a:t>Orientation</a:t>
            </a:r>
          </a:p>
          <a:p>
            <a:pPr lvl="1"/>
            <a:r>
              <a:rPr lang="en-US" baseline="0" dirty="0" smtClean="0">
                <a:solidFill>
                  <a:srgbClr val="FF0000"/>
                </a:solidFill>
              </a:rPr>
              <a:t>Threat</a:t>
            </a:r>
          </a:p>
          <a:p>
            <a:pPr lvl="1"/>
            <a:r>
              <a:rPr lang="en-US" baseline="0" dirty="0" smtClean="0">
                <a:solidFill>
                  <a:srgbClr val="FF0000"/>
                </a:solidFill>
              </a:rPr>
              <a:t>Asset-effect</a:t>
            </a:r>
          </a:p>
          <a:p>
            <a:pPr lvl="1"/>
            <a:r>
              <a:rPr lang="en-US" baseline="0" dirty="0" smtClean="0">
                <a:solidFill>
                  <a:srgbClr val="FF0000"/>
                </a:solidFill>
              </a:rPr>
              <a:t>Vulnerability</a:t>
            </a:r>
          </a:p>
          <a:p>
            <a:pPr lvl="1">
              <a:buNone/>
            </a:pPr>
            <a:endParaRPr lang="en-US" baseline="0" dirty="0" smtClean="0"/>
          </a:p>
        </p:txBody>
      </p:sp>
      <p:sp>
        <p:nvSpPr>
          <p:cNvPr id="4" name="Bent Arrow 3"/>
          <p:cNvSpPr/>
          <p:nvPr/>
        </p:nvSpPr>
        <p:spPr bwMode="auto">
          <a:xfrm rot="19532045">
            <a:off x="5052506" y="3770253"/>
            <a:ext cx="2186685" cy="2293381"/>
          </a:xfrm>
          <a:prstGeom prst="bentArrow">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charset="0"/>
            </a:endParaRPr>
          </a:p>
        </p:txBody>
      </p:sp>
      <p:sp>
        <p:nvSpPr>
          <p:cNvPr id="5" name="Bent Arrow 4"/>
          <p:cNvSpPr/>
          <p:nvPr/>
        </p:nvSpPr>
        <p:spPr bwMode="auto">
          <a:xfrm rot="3063150" flipH="1">
            <a:off x="6452828" y="3312136"/>
            <a:ext cx="2286000" cy="2133600"/>
          </a:xfrm>
          <a:prstGeom prst="bentArrow">
            <a:avLst>
              <a:gd name="adj1" fmla="val 25000"/>
              <a:gd name="adj2" fmla="val 25000"/>
              <a:gd name="adj3" fmla="val 25000"/>
              <a:gd name="adj4" fmla="val 43750"/>
            </a:avLst>
          </a:prstGeom>
          <a:solidFill>
            <a:schemeClr val="tx2"/>
          </a:solidFill>
          <a:ln w="9525" cap="flat" cmpd="sng" algn="ctr">
            <a:solidFill>
              <a:schemeClr val="tx1"/>
            </a:solidFill>
            <a:prstDash val="solid"/>
            <a:round/>
            <a:headEnd type="none" w="med" len="med"/>
            <a:tailEnd type="none" w="med" len="med"/>
          </a:ln>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Step2: Conduct the risk assessment</a:t>
            </a:r>
            <a:endParaRPr lang="en-US" dirty="0"/>
          </a:p>
        </p:txBody>
      </p:sp>
      <p:graphicFrame>
        <p:nvGraphicFramePr>
          <p:cNvPr id="4" name="Content Placeholder 3"/>
          <p:cNvGraphicFramePr>
            <a:graphicFrameLocks noGrp="1"/>
          </p:cNvGraphicFramePr>
          <p:nvPr>
            <p:ph idx="1"/>
          </p:nvPr>
        </p:nvGraphicFramePr>
        <p:xfrm>
          <a:off x="1676400" y="1981200"/>
          <a:ext cx="51054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Identify adversarial threat sources</a:t>
            </a:r>
            <a:endParaRPr lang="en-US" dirty="0"/>
          </a:p>
        </p:txBody>
      </p:sp>
      <p:sp>
        <p:nvSpPr>
          <p:cNvPr id="3" name="Content Placeholder 2"/>
          <p:cNvSpPr>
            <a:spLocks noGrp="1"/>
          </p:cNvSpPr>
          <p:nvPr>
            <p:ph idx="1"/>
          </p:nvPr>
        </p:nvSpPr>
        <p:spPr/>
        <p:txBody>
          <a:bodyPr>
            <a:normAutofit fontScale="92500" lnSpcReduction="10000"/>
          </a:bodyPr>
          <a:lstStyle/>
          <a:p>
            <a:r>
              <a:rPr lang="en-US" baseline="0" dirty="0" smtClean="0"/>
              <a:t>Consider: </a:t>
            </a:r>
          </a:p>
          <a:p>
            <a:pPr lvl="1"/>
            <a:r>
              <a:rPr lang="en-US" baseline="0" dirty="0" smtClean="0"/>
              <a:t>Capability</a:t>
            </a:r>
          </a:p>
          <a:p>
            <a:pPr lvl="1"/>
            <a:r>
              <a:rPr lang="en-US" baseline="0" dirty="0" smtClean="0"/>
              <a:t>Intent</a:t>
            </a:r>
          </a:p>
          <a:p>
            <a:pPr lvl="1"/>
            <a:r>
              <a:rPr lang="en-US" baseline="0" dirty="0" smtClean="0"/>
              <a:t>Targeting</a:t>
            </a:r>
          </a:p>
          <a:p>
            <a:pPr lvl="0"/>
            <a:r>
              <a:rPr lang="en-US" baseline="0" dirty="0" smtClean="0"/>
              <a:t>Adversary</a:t>
            </a:r>
          </a:p>
          <a:p>
            <a:pPr lvl="1"/>
            <a:r>
              <a:rPr lang="en-US" baseline="0" dirty="0" smtClean="0"/>
              <a:t>Individual</a:t>
            </a:r>
          </a:p>
          <a:p>
            <a:pPr lvl="1"/>
            <a:r>
              <a:rPr lang="en-US" baseline="0" dirty="0" smtClean="0"/>
              <a:t>Group</a:t>
            </a:r>
          </a:p>
          <a:p>
            <a:pPr lvl="1"/>
            <a:r>
              <a:rPr lang="en-US" baseline="0" dirty="0" smtClean="0"/>
              <a:t>Organization</a:t>
            </a:r>
          </a:p>
          <a:p>
            <a:pPr lvl="1"/>
            <a:r>
              <a:rPr lang="en-US" baseline="0" dirty="0" smtClean="0"/>
              <a:t>Nation-State</a:t>
            </a:r>
          </a:p>
        </p:txBody>
      </p:sp>
      <p:pic>
        <p:nvPicPr>
          <p:cNvPr id="46082" name="Picture 2" descr="http://theeveningharold.files.wordpress.com/2013/04/rsz_adorable-baby-cat-cute-kitten-favim_com-284524.jpg"/>
          <p:cNvPicPr>
            <a:picLocks noChangeAspect="1" noChangeArrowheads="1"/>
          </p:cNvPicPr>
          <p:nvPr/>
        </p:nvPicPr>
        <p:blipFill>
          <a:blip r:embed="rId3" cstate="print"/>
          <a:srcRect/>
          <a:stretch>
            <a:fillRect/>
          </a:stretch>
        </p:blipFill>
        <p:spPr bwMode="auto">
          <a:xfrm>
            <a:off x="4581525" y="2714625"/>
            <a:ext cx="3571875" cy="25431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85800" y="1676398"/>
          <a:ext cx="7239000" cy="4495802"/>
        </p:xfrm>
        <a:graphic>
          <a:graphicData uri="http://schemas.openxmlformats.org/drawingml/2006/table">
            <a:tbl>
              <a:tblPr/>
              <a:tblGrid>
                <a:gridCol w="1854200"/>
                <a:gridCol w="1346200"/>
                <a:gridCol w="1346200"/>
                <a:gridCol w="1346200"/>
                <a:gridCol w="1346200"/>
              </a:tblGrid>
              <a:tr h="1192190">
                <a:tc>
                  <a:txBody>
                    <a:bodyPr/>
                    <a:lstStyle/>
                    <a:p>
                      <a:pPr marL="0" marR="0" algn="ctr">
                        <a:spcBef>
                          <a:spcPts val="0"/>
                        </a:spcBef>
                        <a:spcAft>
                          <a:spcPts val="0"/>
                        </a:spcAft>
                      </a:pPr>
                      <a:r>
                        <a:rPr lang="en-US" sz="2000" b="1" i="1" kern="150" dirty="0">
                          <a:latin typeface="Arial"/>
                          <a:ea typeface="SimSun"/>
                          <a:cs typeface="Mangal"/>
                        </a:rPr>
                        <a:t>Threat </a:t>
                      </a:r>
                      <a:r>
                        <a:rPr lang="en-US" sz="2000" b="1" i="1" kern="150" dirty="0" smtClean="0">
                          <a:latin typeface="Arial"/>
                          <a:ea typeface="SimSun"/>
                          <a:cs typeface="Mangal"/>
                        </a:rPr>
                        <a:t>Source</a:t>
                      </a:r>
                      <a:endParaRPr lang="en-US" sz="2000" b="1" i="1"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i="1" kern="150" dirty="0">
                          <a:latin typeface="Arial"/>
                          <a:ea typeface="SimSun"/>
                          <a:cs typeface="Mangal"/>
                        </a:rPr>
                        <a:t>In </a:t>
                      </a:r>
                      <a:r>
                        <a:rPr lang="en-US" sz="2000" b="1" i="1" kern="150" dirty="0" smtClean="0">
                          <a:latin typeface="Arial"/>
                          <a:ea typeface="SimSun"/>
                          <a:cs typeface="Mangal"/>
                        </a:rPr>
                        <a:t>Scope</a:t>
                      </a:r>
                      <a:endParaRPr lang="en-US" sz="2000" b="1" i="1"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i="1" kern="150" dirty="0">
                          <a:latin typeface="Arial"/>
                          <a:ea typeface="SimSun"/>
                          <a:cs typeface="Mangal"/>
                        </a:rPr>
                        <a:t>Capability</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i="1" kern="150" dirty="0">
                          <a:latin typeface="Arial"/>
                          <a:ea typeface="SimSun"/>
                          <a:cs typeface="Mangal"/>
                        </a:rPr>
                        <a:t>Intent</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i="1" kern="150" dirty="0">
                          <a:latin typeface="Arial"/>
                          <a:ea typeface="SimSun"/>
                          <a:cs typeface="Mangal"/>
                        </a:rPr>
                        <a:t>Targeting</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19232">
                <a:tc>
                  <a:txBody>
                    <a:bodyPr/>
                    <a:lstStyle/>
                    <a:p>
                      <a:pPr marL="0" marR="0" algn="ctr">
                        <a:spcBef>
                          <a:spcPts val="0"/>
                        </a:spcBef>
                        <a:spcAft>
                          <a:spcPts val="0"/>
                        </a:spcAft>
                      </a:pPr>
                      <a:r>
                        <a:rPr lang="en-US" sz="2000" kern="150" dirty="0" smtClean="0">
                          <a:latin typeface="Arial"/>
                          <a:ea typeface="SimSun"/>
                          <a:cs typeface="Mangal"/>
                        </a:rPr>
                        <a:t>Insider attack</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a:latin typeface="Arial"/>
                          <a:ea typeface="SimSun"/>
                          <a:cs typeface="Mangal"/>
                        </a:rPr>
                        <a:t>Yes</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High</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High</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High</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2190">
                <a:tc>
                  <a:txBody>
                    <a:bodyPr/>
                    <a:lstStyle/>
                    <a:p>
                      <a:pPr marL="0" marR="0" algn="ctr">
                        <a:spcBef>
                          <a:spcPts val="0"/>
                        </a:spcBef>
                        <a:spcAft>
                          <a:spcPts val="0"/>
                        </a:spcAft>
                      </a:pPr>
                      <a:r>
                        <a:rPr lang="en-US" sz="2000" kern="150" dirty="0" smtClean="0">
                          <a:latin typeface="Arial"/>
                          <a:ea typeface="SimSun"/>
                          <a:cs typeface="Mangal"/>
                        </a:rPr>
                        <a:t>External individual attack</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a:latin typeface="Arial"/>
                          <a:ea typeface="SimSun"/>
                          <a:cs typeface="Mangal"/>
                        </a:rPr>
                        <a:t>Yes</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a:latin typeface="Arial"/>
                          <a:ea typeface="SimSun"/>
                          <a:cs typeface="Mangal"/>
                        </a:rPr>
                        <a:t>Medium</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Medium</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Medium</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2190">
                <a:tc>
                  <a:txBody>
                    <a:bodyPr/>
                    <a:lstStyle/>
                    <a:p>
                      <a:pPr marL="0" marR="0" algn="ctr">
                        <a:spcBef>
                          <a:spcPts val="0"/>
                        </a:spcBef>
                        <a:spcAft>
                          <a:spcPts val="0"/>
                        </a:spcAft>
                      </a:pPr>
                      <a:r>
                        <a:rPr lang="en-US" sz="2000" kern="150" dirty="0" smtClean="0">
                          <a:latin typeface="Arial"/>
                          <a:ea typeface="SimSun"/>
                          <a:cs typeface="Mangal"/>
                        </a:rPr>
                        <a:t>Other organization attack</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a:latin typeface="Arial"/>
                          <a:ea typeface="SimSun"/>
                          <a:cs typeface="Mangal"/>
                        </a:rPr>
                        <a:t>Yes</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Medium</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Medium</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High</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itle 3"/>
          <p:cNvSpPr>
            <a:spLocks noGrp="1"/>
          </p:cNvSpPr>
          <p:nvPr>
            <p:ph type="title" idx="4294967295"/>
          </p:nvPr>
        </p:nvSpPr>
        <p:spPr>
          <a:xfrm>
            <a:off x="0" y="274638"/>
            <a:ext cx="8229600" cy="1143000"/>
          </a:xfrm>
        </p:spPr>
        <p:txBody>
          <a:bodyPr/>
          <a:lstStyle/>
          <a:p>
            <a:r>
              <a:rPr lang="en-US" dirty="0" smtClean="0"/>
              <a:t>Adversarial Threat Sources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Identify Non-adversarial threat sources</a:t>
            </a:r>
            <a:endParaRPr lang="en-US" dirty="0"/>
          </a:p>
        </p:txBody>
      </p:sp>
      <p:sp>
        <p:nvSpPr>
          <p:cNvPr id="3" name="Content Placeholder 2"/>
          <p:cNvSpPr>
            <a:spLocks noGrp="1"/>
          </p:cNvSpPr>
          <p:nvPr>
            <p:ph idx="1"/>
          </p:nvPr>
        </p:nvSpPr>
        <p:spPr/>
        <p:txBody>
          <a:bodyPr>
            <a:normAutofit/>
          </a:bodyPr>
          <a:lstStyle/>
          <a:p>
            <a:r>
              <a:rPr lang="en-US" baseline="0" dirty="0" smtClean="0"/>
              <a:t>Identify non-adversarial threat sources &amp; effects</a:t>
            </a:r>
          </a:p>
          <a:p>
            <a:r>
              <a:rPr lang="en-US" baseline="0" dirty="0" smtClean="0"/>
              <a:t>Accidents, acts of God, etc</a:t>
            </a:r>
          </a:p>
        </p:txBody>
      </p:sp>
      <p:sp>
        <p:nvSpPr>
          <p:cNvPr id="41986" name="AutoShape 2" descr="https://email.1and1.com/ajax/mail?action=attachment&amp;session=febd19e981f846bd9680e47bead91a43&amp;folder=default0%2FTrash&amp;id=1378997273173629976&amp;attachment=2&amp;save=0&amp;filter=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988" name="AutoShape 4" descr="https://email.1and1.com/ajax/mail?action=attachment&amp;session=febd19e981f846bd9680e47bead91a43&amp;folder=default0%2FTrash&amp;id=1378997273173629976&amp;attachment=2&amp;save=0&amp;filter=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990" name="Picture 6" descr="file:///C:/Junk/ATT00207.jpg"/>
          <p:cNvPicPr>
            <a:picLocks noChangeAspect="1" noChangeArrowheads="1"/>
          </p:cNvPicPr>
          <p:nvPr/>
        </p:nvPicPr>
        <p:blipFill>
          <a:blip r:embed="rId3" cstate="print"/>
          <a:srcRect/>
          <a:stretch>
            <a:fillRect/>
          </a:stretch>
        </p:blipFill>
        <p:spPr bwMode="auto">
          <a:xfrm>
            <a:off x="1695450" y="3905249"/>
            <a:ext cx="4095750" cy="2647951"/>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dirty="0" smtClean="0"/>
              <a:t>Threat Events &amp; Sources</a:t>
            </a:r>
            <a:endParaRPr lang="en-US" dirty="0"/>
          </a:p>
        </p:txBody>
      </p:sp>
      <p:sp>
        <p:nvSpPr>
          <p:cNvPr id="3" name="Content Placeholder 2"/>
          <p:cNvSpPr>
            <a:spLocks noGrp="1"/>
          </p:cNvSpPr>
          <p:nvPr>
            <p:ph idx="1"/>
          </p:nvPr>
        </p:nvSpPr>
        <p:spPr/>
        <p:txBody>
          <a:bodyPr/>
          <a:lstStyle/>
          <a:p>
            <a:pPr lvl="0"/>
            <a:r>
              <a:rPr lang="en-US" baseline="0" dirty="0" smtClean="0"/>
              <a:t>Threat events</a:t>
            </a:r>
          </a:p>
          <a:p>
            <a:pPr lvl="1"/>
            <a:r>
              <a:rPr lang="en-US" baseline="0" dirty="0" smtClean="0"/>
              <a:t>Adversarial</a:t>
            </a:r>
          </a:p>
          <a:p>
            <a:pPr lvl="1"/>
            <a:r>
              <a:rPr lang="en-US" baseline="0" dirty="0" smtClean="0"/>
              <a:t>Non-adversarial</a:t>
            </a:r>
          </a:p>
          <a:p>
            <a:pPr lvl="0"/>
            <a:r>
              <a:rPr lang="en-US" baseline="0" dirty="0" smtClean="0"/>
              <a:t>Threat sources </a:t>
            </a:r>
          </a:p>
          <a:p>
            <a:pPr lvl="1"/>
            <a:r>
              <a:rPr lang="en-US" baseline="0" dirty="0" smtClean="0"/>
              <a:t>(previous step)</a:t>
            </a:r>
          </a:p>
        </p:txBody>
      </p:sp>
      <p:pic>
        <p:nvPicPr>
          <p:cNvPr id="39938" name="Picture 2" descr="http://www.leslisstory.com/wp-content/uploads/2013/03/the-wizard-of-oz-monkey-2.jpg"/>
          <p:cNvPicPr>
            <a:picLocks noChangeAspect="1" noChangeArrowheads="1"/>
          </p:cNvPicPr>
          <p:nvPr/>
        </p:nvPicPr>
        <p:blipFill>
          <a:blip r:embed="rId3" cstate="print"/>
          <a:srcRect/>
          <a:stretch>
            <a:fillRect/>
          </a:stretch>
        </p:blipFill>
        <p:spPr bwMode="auto">
          <a:xfrm>
            <a:off x="5029200" y="2276475"/>
            <a:ext cx="3600450" cy="374332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85799" y="1676400"/>
          <a:ext cx="7848600" cy="4495802"/>
        </p:xfrm>
        <a:graphic>
          <a:graphicData uri="http://schemas.openxmlformats.org/drawingml/2006/table">
            <a:tbl>
              <a:tblPr/>
              <a:tblGrid>
                <a:gridCol w="3030753"/>
                <a:gridCol w="3030753"/>
                <a:gridCol w="1787094"/>
              </a:tblGrid>
              <a:tr h="1192190">
                <a:tc>
                  <a:txBody>
                    <a:bodyPr/>
                    <a:lstStyle/>
                    <a:p>
                      <a:pPr marL="0" marR="0" algn="ctr">
                        <a:spcBef>
                          <a:spcPts val="0"/>
                        </a:spcBef>
                        <a:spcAft>
                          <a:spcPts val="0"/>
                        </a:spcAft>
                      </a:pPr>
                      <a:r>
                        <a:rPr lang="en-US" sz="2000" b="1" i="1" kern="150" dirty="0" smtClean="0">
                          <a:latin typeface="Arial"/>
                          <a:ea typeface="SimSun"/>
                          <a:cs typeface="Mangal"/>
                        </a:rPr>
                        <a:t>Threat Event</a:t>
                      </a:r>
                      <a:endParaRPr lang="en-US" sz="2000" b="1" i="1"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i="1" kern="150" dirty="0">
                          <a:latin typeface="Arial"/>
                          <a:ea typeface="SimSun"/>
                          <a:cs typeface="Mangal"/>
                        </a:rPr>
                        <a:t>Threat </a:t>
                      </a:r>
                      <a:r>
                        <a:rPr lang="en-US" sz="2000" b="1" i="1" kern="150" dirty="0" smtClean="0">
                          <a:latin typeface="Arial"/>
                          <a:ea typeface="SimSun"/>
                          <a:cs typeface="Mangal"/>
                        </a:rPr>
                        <a:t>Source</a:t>
                      </a:r>
                      <a:endParaRPr lang="en-US" sz="2000" b="1" i="1"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i="1" kern="150" dirty="0" smtClean="0">
                          <a:latin typeface="Arial"/>
                          <a:ea typeface="SimSun"/>
                          <a:cs typeface="Mangal"/>
                        </a:rPr>
                        <a:t>Relevance</a:t>
                      </a:r>
                      <a:endParaRPr lang="en-US" sz="2000" b="1" i="1"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192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50" dirty="0" smtClean="0">
                          <a:latin typeface="Arial"/>
                          <a:ea typeface="SimSun"/>
                          <a:cs typeface="Mangal"/>
                        </a:rPr>
                        <a:t>Credit card</a:t>
                      </a:r>
                      <a:r>
                        <a:rPr lang="en-US" sz="2000" kern="150" baseline="0" dirty="0" smtClean="0">
                          <a:latin typeface="Arial"/>
                          <a:ea typeface="SimSun"/>
                          <a:cs typeface="Mangal"/>
                        </a:rPr>
                        <a:t> numbers released</a:t>
                      </a:r>
                      <a:endParaRPr lang="en-US" sz="2000" kern="150" dirty="0" smtClean="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Individual hacker</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High</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2190">
                <a:tc>
                  <a:txBody>
                    <a:bodyPr/>
                    <a:lstStyle/>
                    <a:p>
                      <a:pPr marL="0" marR="0" algn="ctr">
                        <a:spcBef>
                          <a:spcPts val="0"/>
                        </a:spcBef>
                        <a:spcAft>
                          <a:spcPts val="0"/>
                        </a:spcAft>
                      </a:pPr>
                      <a:r>
                        <a:rPr lang="en-US" sz="2000" kern="150" dirty="0" smtClean="0">
                          <a:latin typeface="Arial"/>
                          <a:ea typeface="SimSun"/>
                          <a:cs typeface="Mangal"/>
                        </a:rPr>
                        <a:t>Slow response</a:t>
                      </a:r>
                      <a:r>
                        <a:rPr lang="en-US" sz="2000" kern="150" baseline="0" dirty="0" smtClean="0">
                          <a:latin typeface="Arial"/>
                          <a:ea typeface="SimSun"/>
                          <a:cs typeface="Mangal"/>
                        </a:rPr>
                        <a:t> time</a:t>
                      </a:r>
                      <a:endParaRPr lang="en-US" sz="2000" kern="150" dirty="0" smtClean="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Poor database</a:t>
                      </a:r>
                      <a:r>
                        <a:rPr lang="en-US" sz="2000" kern="150" baseline="0" dirty="0" smtClean="0">
                          <a:latin typeface="Arial"/>
                          <a:ea typeface="SimSun"/>
                          <a:cs typeface="Mangal"/>
                        </a:rPr>
                        <a:t> maintenance</a:t>
                      </a:r>
                      <a:endParaRPr lang="en-US" sz="2000" kern="150" dirty="0" smtClean="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Medium</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2190">
                <a:tc>
                  <a:txBody>
                    <a:bodyPr/>
                    <a:lstStyle/>
                    <a:p>
                      <a:pPr marL="0" marR="0" algn="ctr">
                        <a:spcBef>
                          <a:spcPts val="0"/>
                        </a:spcBef>
                        <a:spcAft>
                          <a:spcPts val="0"/>
                        </a:spcAft>
                      </a:pPr>
                      <a:r>
                        <a:rPr lang="en-US" sz="2000" kern="150" dirty="0" smtClean="0">
                          <a:latin typeface="Arial"/>
                          <a:ea typeface="SimSun"/>
                          <a:cs typeface="Mangal"/>
                        </a:rPr>
                        <a:t>Slow response</a:t>
                      </a:r>
                      <a:r>
                        <a:rPr lang="en-US" sz="2000" kern="150" baseline="0" dirty="0" smtClean="0">
                          <a:latin typeface="Arial"/>
                          <a:ea typeface="SimSun"/>
                          <a:cs typeface="Mangal"/>
                        </a:rPr>
                        <a:t> time</a:t>
                      </a:r>
                      <a:endParaRPr lang="en-US" sz="2000" kern="150" dirty="0" smtClean="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Poor  ISP contract</a:t>
                      </a:r>
                      <a:r>
                        <a:rPr lang="en-US" sz="2000" kern="150" baseline="0" dirty="0" smtClean="0">
                          <a:latin typeface="Arial"/>
                          <a:ea typeface="SimSun"/>
                          <a:cs typeface="Mangal"/>
                        </a:rPr>
                        <a:t> terms</a:t>
                      </a:r>
                      <a:endParaRPr lang="en-US" sz="2000" kern="150" dirty="0" smtClean="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Low</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itle 3"/>
          <p:cNvSpPr>
            <a:spLocks noGrp="1"/>
          </p:cNvSpPr>
          <p:nvPr>
            <p:ph type="title" idx="4294967295"/>
          </p:nvPr>
        </p:nvSpPr>
        <p:spPr>
          <a:xfrm>
            <a:off x="0" y="274638"/>
            <a:ext cx="8229600" cy="1143000"/>
          </a:xfrm>
        </p:spPr>
        <p:txBody>
          <a:bodyPr/>
          <a:lstStyle/>
          <a:p>
            <a:r>
              <a:rPr lang="en-US" dirty="0" smtClean="0"/>
              <a:t>Identification of Threat Events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6" name="Picture 6"/>
          <p:cNvPicPr>
            <a:picLocks noChangeAspect="1" noChangeArrowheads="1"/>
          </p:cNvPicPr>
          <p:nvPr/>
        </p:nvPicPr>
        <p:blipFill>
          <a:blip r:embed="rId3" cstate="print"/>
          <a:srcRect/>
          <a:stretch>
            <a:fillRect/>
          </a:stretch>
        </p:blipFill>
        <p:spPr bwMode="auto">
          <a:xfrm>
            <a:off x="1320800" y="3143250"/>
            <a:ext cx="4851400" cy="363855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dirty="0" smtClean="0"/>
              <a:t>Identify vulnerabilities</a:t>
            </a:r>
          </a:p>
        </p:txBody>
      </p:sp>
      <p:sp>
        <p:nvSpPr>
          <p:cNvPr id="3" name="Content Placeholder 2"/>
          <p:cNvSpPr>
            <a:spLocks noGrp="1"/>
          </p:cNvSpPr>
          <p:nvPr>
            <p:ph idx="1"/>
          </p:nvPr>
        </p:nvSpPr>
        <p:spPr/>
        <p:txBody>
          <a:bodyPr/>
          <a:lstStyle/>
          <a:p>
            <a:pPr lvl="0"/>
            <a:r>
              <a:rPr lang="en-US" baseline="0" dirty="0" smtClean="0"/>
              <a:t>The ones vulnerable to your threats</a:t>
            </a:r>
          </a:p>
          <a:p>
            <a:pPr lvl="0"/>
            <a:r>
              <a:rPr lang="en-US" baseline="0" dirty="0" smtClean="0"/>
              <a:t>Assess severity</a:t>
            </a:r>
          </a:p>
          <a:p>
            <a:pPr lvl="0"/>
            <a:r>
              <a:rPr lang="en-US" baseline="0" dirty="0" smtClean="0"/>
              <a:t>Identify existing conditions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Risk Assessments?</a:t>
            </a:r>
            <a:endParaRPr lang="en-US" dirty="0"/>
          </a:p>
        </p:txBody>
      </p:sp>
      <p:sp>
        <p:nvSpPr>
          <p:cNvPr id="3" name="Content Placeholder 2"/>
          <p:cNvSpPr>
            <a:spLocks noGrp="1"/>
          </p:cNvSpPr>
          <p:nvPr>
            <p:ph idx="1"/>
          </p:nvPr>
        </p:nvSpPr>
        <p:spPr/>
        <p:txBody>
          <a:bodyPr/>
          <a:lstStyle/>
          <a:p>
            <a:r>
              <a:rPr lang="en-US" dirty="0" smtClean="0"/>
              <a:t>Effectively communicate</a:t>
            </a:r>
            <a:r>
              <a:rPr lang="en-US" baseline="0" dirty="0" smtClean="0"/>
              <a:t> risk</a:t>
            </a:r>
          </a:p>
          <a:p>
            <a:r>
              <a:rPr lang="en-US" baseline="0" dirty="0" smtClean="0"/>
              <a:t>Build in security</a:t>
            </a:r>
          </a:p>
          <a:p>
            <a:r>
              <a:rPr lang="en-US" baseline="0" dirty="0" smtClean="0"/>
              <a:t>Ensure business continuity</a:t>
            </a:r>
          </a:p>
          <a:p>
            <a:r>
              <a:rPr lang="en-US" baseline="0" dirty="0" smtClean="0"/>
              <a:t>Maintain regulatory compliance</a:t>
            </a:r>
          </a:p>
          <a:p>
            <a:r>
              <a:rPr lang="en-US" baseline="0" dirty="0" smtClean="0"/>
              <a:t>Motherhood</a:t>
            </a:r>
          </a:p>
          <a:p>
            <a:r>
              <a:rPr lang="en-US" baseline="0" dirty="0" smtClean="0"/>
              <a:t>Apple pie</a:t>
            </a:r>
          </a:p>
          <a:p>
            <a:r>
              <a:rPr lang="en-US" baseline="0" dirty="0" smtClean="0"/>
              <a:t>And other good things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20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4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60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8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10000"/>
                            </p:stCondLst>
                            <p:childTnLst>
                              <p:par>
                                <p:cTn id="30" presetID="2" presetClass="entr" presetSubtype="4"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2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12000"/>
                            </p:stCondLst>
                            <p:childTnLst>
                              <p:par>
                                <p:cTn id="35" presetID="2" presetClass="entr" presetSubtype="4"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Determine likelihood</a:t>
            </a:r>
          </a:p>
        </p:txBody>
      </p:sp>
      <p:graphicFrame>
        <p:nvGraphicFramePr>
          <p:cNvPr id="5" name="Content Placeholder 4"/>
          <p:cNvGraphicFramePr>
            <a:graphicFrameLocks noGrp="1"/>
          </p:cNvGraphicFramePr>
          <p:nvPr>
            <p:ph idx="1"/>
          </p:nvPr>
        </p:nvGraphicFramePr>
        <p:xfrm>
          <a:off x="1182688" y="2017713"/>
          <a:ext cx="77724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Determine effect (harm)</a:t>
            </a:r>
            <a:endParaRPr lang="en-US" dirty="0"/>
          </a:p>
        </p:txBody>
      </p:sp>
      <p:sp>
        <p:nvSpPr>
          <p:cNvPr id="31746" name="AutoShape 2" descr="data:image/jpeg;base64,/9j/4AAQSkZJRgABAQAAAQABAAD/2wCEAAkGBhQSERUUEhQVFBUWGRYXGBUUFxcYGBUXFxgXFBcUFBQXHCYeGBwjHBQUHy8gJCcpLCwsGB4xNTAqNSYrLCkBCQoKDgwOGg8PGikkHxwpKSwpLCkpLCkpLCkpLCksKSwsLCksLCkpKSksKSkpLCwpKSwpLCkpLCksKSwsLCwpLP/AABEIAPsAyQMBIgACEQEDEQH/xAAcAAABBQEBAQAAAAAAAAAAAAADAgQFBgcBAAj/xAA+EAACAQIEBAQDBgQEBgMAAAABAhEAAwQSITEFBkFREyJhcYGRsQcyocHR8BQjQlIVFjPhJFNicpLxVILC/8QAGgEAAgMBAQAAAAAAAAAAAAAAAgMAAQQFBv/EACsRAAICAQQBAwMEAwEAAAAAAAABAhEDBBIhMUETImEFUXEygZGhFSNCFP/aAAwDAQACEQMRAD8A2aks1dmhvT0cqUqRw0lq9NJJo0ZZMTXRXq6DRCkerhr1JmoRs7NeJpJNdmroCzs1wmkM1eLxvV0VZ7NXQaCb47iueKDsaKgeUORcpXiU3DUuaFoJTYXPXs9CzV7NVUXvYbPXZoM0oGqoNTDh6VNCmlTQ0PjMMDS6DSxS2jVGQSvRXBSooRyAvQzRGpDUxGSYM0hqVXDTEZJCJpQNJK10GrFo8xpJNEiofivMlqyDmPy+WlRDI45TdIlSaHfuBBJrOeIfaCwP8smPrUdxDndnA1PzqnJLo1x0Em/c0aJjOKslouq59YAXcD+4+lVRuZ2d8rKxAP8AUcvXtUXj+bLuItEW1KRALDQDoAPWm13gzW1D6s2hOZhppqIrnf8ApyO1Pi+j0OL6ZgjTir8stV7jpWDlMk7HpA6H8amuD8SVkOYLOsGCNR+dUjgXESxKRqNYYfvTSl8Q489q6RGgWYAjXqZ7VjnmzylsT6+To/4/SqG+uH8F8t4hwPOJ1iU1B7E9p/KnAuTr0rHrvMl13JVis9FJHz/CpjgfOr22Au+ZdR669ZrsYMkttZOzy2s+nx3bsPRpXiV5WqrpztbOw+B6+3epfhnGbd/RNwJg71qUovo5M9Pkhy0SpuV3NQVog996jQpBwaUHoIU0QUDQxNh0NEQ0FaWppTRqxyDCu0lDRJoGbI8oERSWpRpBNEhEhBoZNKJoZNMSMcmcrq0OdaUrCioWuWC4jxdMOhZtSBMe+n61i3MXGzeuu50BOgGkVZ+fOPLcZltsSFyrI2J3I/H8az29NI3Kz0OHF6eNccsS96lYdhOpigamiDDtuQakpKux0Iu7SJvC8RAMTp+Gmu350+xnMUDymfSqsGI70onbvWSWCMnZ0oazJGNJEnc41dDSJBjYa6UWxzEWgXNR6603w1xl1gSRHvQbuFDajRu2wI/WqcIPhoJSy1ujL9iZw9u1c1A67bfSm3GLFtFlAVJO0mBG4imOAxBRoO3pUxesLdUyPY9RS3eOdt8GmMY6jE6SUiBGKO0/jUxwbjjW2BBMj1qKxmGyz0/WmqXNa3Qdq0cTJjcfbI3Hl/i4xFrPsRofrMVJi9WU8scca0sA7kSO8Voi3swBB0IEfLrWzH70ef1WH05cdEut8d66MQDUSt3WnCGaN40ZU2SKXqKrzTK2P32p1bpMkkMi2HU0vNQ1pVJZri3QuKE1HIoTCqTDyR4G5akn1ohWuMtNswuLBEVEc2cZGGw7ECWeUUe41b4VNkVRvtRtHJYbpmdfmAR+dDklUbNWkxqWVJlIwHDnuyJ6z+lPm5Qca5Sfxq4/Z9wtGgtB0n41oIwqjoPlXCc82RtwaSR7TJPDp2oONujE7HI7yDl+HX3qd/yG+Xb8Na0zIgOwrt3Foo1IFZG5TvfkSr7FR17hxigkZafs9uaeUHv6VHY37P76E/y9PSCPrNa5cx9tRJYRQP8AF7LbOp0mJ/KlLPOKdTsJ6zLPvGq/Bi+J4I6HK2/YVGYnBOrAqD8a2ReOYRrkErPqPzqSSzZYSotntopo4a+a7QeacUqlBowAWyWkyD1qR4feJMAE1feYLOGDk3NPn+QqIwmJws/y0/A//o096x5I3tZp0+BRaab5IrEcHW596VOnsarvFOFmy+UnQiRHbUVqAv2XGUhZiQD+Rqucx8NF0eUSVEA/GYqtLrZKVS6Jq9JHPFuMakv7KnhBlI113rU+VMXnsa/0GB7bgVkJBRiDuK0TkPiBylDs2oPrtFejwS935PIa7Hug+Oi5tbFLtr2FDzfv1pSv2rezz4/tt604Smdg/vtTxNqyzGxCil0OlxSmaohoobCimgsaBGifAJhSSaU1CuPTUYWJZqqH2mg/wikCQtwGe0giraXqN5iwXjYa5bABJGnoRsRUyL2sdppbciZQOVuZjZirRjPtIhTA16Vk+LRrbEQRBNNLmNYneuHPQKctyfDPZPV4XFepC5I0nD8/NcYBm3/CmnF+OM7aMY96omFxRWSCZqTfFkgE6UieghCVo6Ok1WOSb2pNE4/Hny5SxjoKY/4q2up96jvHnQa0Nr2tMjp4rwPlqq6O4jEMdZ2/elIXjNwRDMI21pN+5pUe51rdjxxa5RxtVmlGXtb5Hl3irv8AeYn3NOeHYwg71EU4wx1/CmShHbRnxZsm9PksicRtOYJhh12+RqXwd8jc5h6xWfXFKsQdxTrB8VdDoZHY1gy6HcvYzq4fq6Tccsf3RMcz4MBsw6/n0q1fZ/g/KW6D217fiPwrP7+Na6RPyH+9bFyfw3wcKoJBL+cx6jafSuno4SikpeDzv1bPCblLH0yT8KYrvhSKcraHSlm1pXSczzFALSU8tUhLZ/2oyrSpOwkgy0TLQ7dGpDNeNWhTmhNRGob0KGZALtQLjSKM9Nbhp8TGxE7etJR+1Ie5rQxc1/fwpjKSKrz5y/auDxJVLhnoQG942PrWbXeFEGAQfatG53uFmXLJyiIgxJM6d6a8mcqm5cm6uYAEkHYCCB8a4+bLsk6PU6WCeFObKNZ4W0+bYU58CrBxnDZHZQMsE0zsYcNpWGeocuT0mn0yjD8kILMTTYTNTWMsQSIqKe2M1aMU7VszajGotJeBIWZntTK4KnsFh81MeI4MhttKPHlW6hOp0svTU0M0GhiJqT4TB0iZoeDwUjUdKkMFw1pBXb0oM2WNNB6TTzUlOhjzFw7JcB/uAP5VEFa1HE8otibQKAErBnrljUR16VUk4ObVyLqdev1EUWlz78a+DDrccVmlT7Bcu8uXbxzAQo/qPX2HWtU4eRatKizA+ZJ3JFV/gtyTCEZe0H5zUylo7Cuxp4prcea1k5OWx9IlrOJ7n9+1GGK7/WopLcafrRgp6VopHPJi3fn9+tGRgaibUjvT6w5pUohIfotLmhI1Fms7NMeghFBejGhMKFDMi4Gtw00vU6vTTW43w/fSnpmWhrcJ/f60NjRLqag7dxSfaTv3/SrbCURljbS63H1ygn2jrHrtU3yxgzZw5uXdGuHO3/SseVfgPrUBx+/lw7zInQR3micKx7XuGlWzFkBBb21APwIrh67Osb68Hf0WFzhy+LS/Yp3FLpu3WboWJGnSTFNHGQHpVrwnC1NmYluv+1VvjjGY7SP965GHIskth7J5FGL2/wDJE3fNrQreFB99afWLKneRpXMJbBHXXbTpW6WTahWPGpcvyK4XhDMCpDH4RE0a3mnWR3PepPg+A1FWjgBQ3yhAPk6jbWuc8znlSGZ8ywxdK6RnGGwo9I+FS/CMN54jTrU5zHybdF1rloAqSTAgQO0VE8NFy2TIj1gxoaPO3G1LsrFlhlheNlx5YxKpmTbXeab85cvLcGcQAdzGx6n4xR+G30cAEAMNiPWp/wALPbZD1BFbPp+avY+jzOvi97kuGZzwvh4sjeSd4069B8TUsrfv1FexWGIJkdev40Ozqf11ivT4qSpHm8tydyHlt5M/sUcfuOlN7Y2j9+9GE6fvWnNmfaHsnT9ac2RTeyDToLr+VA2ShzaOlOKHbXrRqzSZojHgWRQ2FHJpBilpmmcBk6elMrw+VTDKtBa2nUCj30I9L5Ih/agNE1Nth010pljsMoVioMgSB3NDLMkhkMLk6IrD4Rr2JVAPIqlnnYdF9JOvyqaxuCRbZtWxln+0b9yajuRLpZbuYyS5+AGgp8+EdsV4gJCoMmUf1k6ySe1eb1b9WG5Lluv4O7jg8L2N/p5/chcZY/hwqDKFI8zEalifoKpXH7AB082u+mvvFW/7Qcbk8NCQDv8AD9iqRxHiKMsnQyfkNB+EVlwY5QnZ39Mt+HfJ99jvlzh+Zix2AMk/v3ovCMGtxgq+YZjBA6CN/wB9ajuH80JZAAXOTpl2zE6Cfia1XljllbFtCwXxMsNl+6CTmIX49fStK0+XK2urF5tZDTqlzxwcwXBVVMx7Uy4djF8WCADBPqRPfrVsKCIqrYjh9i07XLt5iyjYwI6xSNRofR2tPxz+TmYc/q7lO+eqLPbeRrVexhsm41liPMZWIEd1MV1OZluvbW2f6hM/1LGsd6hOcsOLV/OqxmWQ3ZgdQO28696fqZrPj9r/AE+fPKL0unksuyVptcFi4ZwZbbGTI6elFwNyLr+YtJ+UaRVKu8ddBaIzfdzHUmR9aLwrmXzMTpOv7+VZMU3CuOvJryaHLJOcndotPGMHDFo0b9Nf1qCFuD6evWrJib+bC5pnaD/9hVeKjevYabLvgpHk9Rj2yaHFr1oqjqf9qBZEfrThBWpMx0HtGndmTt+NNsOO/wCNPbAqpNURRHFldKLlriiiRWZs0RjwdIobJS2obUKGSA3bRpnctntTq4D3pneY9z86sVQPwm9vn+VIuXGA0OtDuXjO/wA/37U1e406mkzVodB00TXLHDfCsyYLuSzEGZnb8IqSxN4KjN/aCflVbwXMZtG1bZZV3K5/7Z2ke5A+NTXGbhFpsoBncExp1j1rDPJHHjlXi/5OlUpzTl5M0t4cYvEXb18mBqs7T/avoINU/iKakn9+4qY5j5oLuBbGQIMvaWkksQKrV/ElmljP1rLp8WS98j0MssIrb/XhDK85J03+vatt5Z5nWzhktXmLXUAzhdcudjlU+oHTpWG4hiG0PxqS4RxR7TZp30MnedduutbtRjk43B0cnG8c5OE/ufSOExIdcy7HUHuKp3PvClALliM+nYSNYJ9Y09ahsD9qPhKgdQRroBEjuDPerDxjmvBXrKZityWVshMMBr5oG/t61knJZMFT4aDxYcumzppWvgonC8SUYvMC0jONd2PlWfrRcJx18RZu23f+mQx1IMyCZ9qJzTxjCm34OGTICcxc/wBXoJ1iq3wc5r3hKQA5Aknb1nt6VmWLdFyZ2XljKVzVfntfY0DgGJS/YBYS9pcrEnQxpr7il8W5fW5aN+wcpQee37bwe9N+EcAbA3GV7iuHAiOvWY9KfqMiOrvC3c4WB0ifbTvXO4WZpc2ZXkcPfCVLtfjyh1g8aDgrSdWMz6KZn56fOkpakb/H9imWCxMIi9FUKPYf7mpG1iAdwJ3r1ulWyCTPMatqeSUl5Yu3hjSxbbsTRkg60prexk+1bFMwuAq2Ovb9609t0HDnv/76U9t/Co2Uoi1ok0lVpWWlsdFMS1R+M4oiaE69hqflVQxP2jq0gq6/9sfUmo+9zZY+8S8/25DPtP5zTFjfkW5X0W9+OJ2MesfSuLi1b7pB/I+tUq1zJbc6hl9TrHy1pI4/a3V8uvUEHTrtUcCld8lvuN2NMblzT9+1VxuaQo/1pHb7x+lMcVztG3nP/bl+ZJ+lKljY9FhxWVtSJjbU/WmnE+N3ipTxGy9tJI0/q3qsf5xuEyUSOwkV25zFaYEksp7ET8ARp9KzZNOpcyVm3FmcRtfwizM0C5ZFDv8AGFOytHfSgjHqdp9qCUJI2QzJ9sjcUutLwjwR2/Ck4w610W59fjFPr2irrJaJPiF2RbJGgkfSgW2ltCNIoF+6cqT69e2lFwhM6bdfSs7jUToeruy/miS4ok5Y/t/Om9jDdZg6GnWMtkZJ6r+dDXtS8X6UXqpf7G0WHD8x38qhsrsmiu85oOwMdu+9PcPjLlzL4hkgED0BMn36fKoDCr2qYwtyrjpsSluS5MGTUTcdpNYVhH6VJWG9agLGIj27fnUtYvTvp7/jrWyHRzsiJixdEfL4U5W561n/ADFx3KwGsDpMfMd/eprlvjS318smBqD8qahLhxZalxYAJbQDr6VE3efrKMRDHcAiNT+lNuYrrZAqGJ1PWY6Vnt5SXJY9Y1P60ZIRTNh4NzKt6BoT120FTuesu5N49atMwuKBCmHPX0+lWf8Az3Z/5dz5ChcQraM+ucOgE6mdjpse01GjBanXX971N4i4/wB1pZZEAlSANYGvTU/oKYMwOysCN4GUQPXrTN7BUEI/gYG5ntH0nf4ULEYc+uvrr70+a+Y8xJ9JnTc70yvop1AI9Fkxtvt3oNwyhseGb5t+80xuYQyYgx+9Kc3Lx6H8NvXem93MN59watMKhjcH7P6U3anzx1n9KCgGsz8IoWy0hmTXLTQadXFTux+EU2dYPpQS5Gx45A4h5JryMPWkPv8AGlopPSarwHfNji/uqjsD8TUxyvhg9yCBpE9D94DbqKiMZuCI+6q6dwoP5/hVh5TtwjmBmLACfQEmPmDWPO6xWdDTc5wfGnNt8hUyCdz02U/H0pimL12ipXmRJw6Fml7TtbM/eIJJHw0+FVsOavTJSgvgVrZSWRljwmMXv+VSVvGr3FU1L5p1ZxZ7D3rZsRgcnZMXeOlH8vT8a9d5uaIJI9qrN64aAXq1GgW0yQxmO8QzJPuZqwco8xrYch4CkH5+9U7PXVeiSAatUbTd44ngm5mEGcpnsP6faaz3E4xXcn3NV7xzESY7fWi27tHYKjRZWx9tVBU+b8Nu3enf+YD+1FVMNTzxaIosuI4wTIyD3I1+HXoKafxw6rA/7iP1mpzEcosAIvoc8+HA/wBSMv3ZOujk6T92ofiPLN+0CTbzrLDMkMIABkgaroynXvSFmxy6YfpTStoaX+LINDJ9iNfwmmd3isiZgdNpoLoP2P0oLWR2FHSIKTFljp0od28RvAr2TSI/GlYPh/jXEQlgpIBYAtlBIk5RvE7VV0QbnFDv9aE2KHrUrzByhdwjxcUsrHyXF1S4OhU7TH9O9R44UZYORaKxIuyp3jaJ0I/EVVoKhucQD3oRapm3ydeuIr2YvBphU+95QS8A7xBGhOsVAXV6VQS4PKNaPh2IYMv9OtNwKIg9Y/SqasJPkcY27MEDKGJIHToPyqWwF4pbDK2k+YaT01HXp9KiLbBsqtsCYjp6/SjWr6q0OMyjTbWBp+dInG40bMeTbLf9y68RwHjoygA51DqW1K3AYOvaPrVEYQSDuJBq24nEQlm7Znww2QgjUZZgmO+Yj4CoPj2EC3Mw2ck/Hf8AM0nS2vaxmtqa3Ijs1FR6LgMKj5gzFTBI0kEjvTuzwhoLBS6gSYMevX0mtrml2c5Y3JWhmbEiaZ3EirbYwtp8MzKSCpGh1g9RvPbXpS+D/Z5iMaSVKW1AnMxmZ2GVZPzolLcBJbeylV2Ku177KMSqySoOYDU6Qevf4VGWOQcYbhQ2biwYzFSF7TmiicWL9SI35Y5f/i7hthiHiVAA8x9SxEV7jfBP4VlUtLESylSjIf7SCda1TknkdcC/iOXa6AQWGtsA7BREknv0qYxXMWCbEKrWg1wwviNaEAE6A3GHcfhUTorcn0YhY4bdYhRauSdB5GGvbUCnX+H3P7GrR/tH5iIBtKQVdAddRlPUD10g1neYf2r82/WmLqyk2yy8C4yMOqkXbgtWzLWbqhw+cnM1vIOmXYjQ6zTPg3OSJifGuC46szH75Xww+jKqElXER22qqLjGB0J376bz9daVb4mUFwAAlwACYlTmDZhpv5SPjWL0Fy+zasvCRduO8pLbukWluG2crKwKlouSQvhzmOWI09KrON4UyKHlWU9VnT3BFPOBc6XRiFN1wVZlzlkzTBBBgayCNCI1qUu8bwLC+bq4gs1x4VWygKSGXce+hB3paeSDoP8A1yTsp62yTp+/hTjhHHXw99XLXAoDqCrarmUgMBsYkGPSrRx7l7h9u34lvGkzki0pW43m31lex3iIqmYzMnkcqY6KysonqCpImtCakZqost3jgHBltHLdZ7rlSGg2SvVhuSwLf+R1qo4nH3bmUXHZsgyrmM5VkmAfiaEzDpPxM9O0UNpq4xopsleHcZvW763ULZ1IIy+wGw76TVy585bsNg14haQ22ui2zrOme4Yb+WRpJk6RsdNaoWAvqhDMQYIOQz5hrsdtwN/StFPGreLsYW3ctObLfyfDl1BYKsXrZB87J559xp2CToKKsy2ug1Y+N8oNbx93DWQWCsMgY+ZlIDADQS0HaOlM+OctXsI6reTLm1G503iSN4I09aLci0myJDfjRsTezNPxMd6mMJweyLii8zwwIKgZWVpABjWYmYO8U643yibNwC1muhjlAI11AM6e+24g0v1Y3Q/0Z7Q+GuRhURIhhLekHU+8xtRARdw9609sF7QzI6k+Y/8AqnHAuE2P4W+L9w2b9ltCSTv5cpt7xmI1H0pVvjmGt20zN4rtbIY2w1spcB0lGEMI0nrr6UjY1zH7j/Wi1TKvgsDdZlW2jEvOWBvG8H0qwcs4cMXVsQ+HJRgpuDLb8VROVmIiI03BH1svMXAbfiq9q5ZgWlbw2veETdEExkPlYqNDtM9QKfYjlxMUCpf+Hu3wYttd8VL6LlK3VZtcwGWSNZmd6c3u7Mt1wijXsWyNku5DorBlMyDtDDeTPyNT/K/GruEHiMP5TEZiIMTpBEyKq3GLd/D3DYxQlkEKfKfJBylWHTQae9MsHxB5IWWkfd3EAdqNJ+AW01TNxw/Nhu2Wu20LLnyCRlB0zFiTtpTa/wAzOgLtGVvu9okCfbXesuv8y37OHGEKm1l8zBgQ+Y6yZ207VNcd5nb+CsW79vNcYBlYgo2V1JDSuhBYiBv/AC9RrR2Z9hrHD+K22RWkKDCgkgAsdAoOxM9KjOecaEsqj21uI5IbMfKuXUE9u+nasnwnNV4WFsABQjq5PmGYzJ8TWI8oPQiK0jjVn/EsAl2AuVmc6gyEDK2Ug6jf5Cou+QnHikQ3EeUGxNrx2vWxaWzltLZVpMaoraaiZ0Amqv8A5ZX/AJg/8j+lT3BOfkN9LIuG3YUqJIWCF9xKzHT0qy/5v/6rNMTfkU+OjE8fgXtZS4ENLCDuJiSNxTFnn97fGrJe5JxxDMcPcUA65lIgTuB1FRlzgV7I7C2clsrmIIP35gwDJGm/TShXXLHOvA34MJvJN1bPmH81gSEPQkDWnPHME9q42e9butOrW3L+xmB2qPNogT+FA1Jgb9uvyqNc2RMUX+P0+VcuNXbWHLdgP7jMD5a0ge/yqFCxZbKDlbLMTBie099dqL/CsMuYFQxgFhHvE0+scfuIwNqLYKgMqyUby5GYoxIJIPz2in9ziQNgWL7TbDplysC1rLmDkB5KZpBKz0qmy6I7i3Dzhrgtv5syq4kQQCfut1B0IMH2NS68xqcOmHdWtp5XGRmAJkltGDZgZnSIJOsVX+K4gvdM3PFCfy1fuiEhIHaKmOA8w5Xt27yWrlj7jK6LormCwMTImQfSqaTQSdFx5Vw6Yn+el4zZ/l/dhruchV8QZiCSpI6GQD0pGPhLq4NsQb1q4rBVxICvZv8A37ZDAdWhZH93rQOEY83MFibYRXFq2GXwRFyZAVSAJMZM4eTpm9IrGM41bvAXMTb/AJygBSkqtxQqqpYb5hvmB160qrDToneEcwYUYlnxAZCcwuJdtq6gyMygiHBMOIIOXTWucy3rtlLGKsm4ivmCC4nnRPvKS2qsCJhhrAqpYDjlyzcFxMuac3mGaTqZad/vGr7w/mgXsOlk2wyvaNtghc+EQLiZ1OoSfEtfe0EHXaLeNIv1ZeGZ2+LZnLljmJJLdZJ3J96FczFoBzEnp1NXbE8i4m2+TwlxK2BuhW3IlWcNqGY7jSffoKhiMcjGbaC2NDAZm2A6t6ifc01MVySnB+D3cRiVtMpL6MysQrMggkLmMEldR3q6PxA4zGWbd62MPaS5eab0gsFAUW8zHynLb1A6gmoW1zRcRLd8KjGwhRLqAhl0lQ0wHTzFcsSI0PSmfBMVdu4nxMT4jyQhuZwr2QxCh0Un+kNsRETQONh2R3FOEXQHuki4qN4bsj5ih2QN6EbMJBIOs0y4XiER1LqGAmVYEhvQgGTU5wfi1yxirqOLb27jm1cF5ZtNkJgnsfKDPrNNOduFrYxANoZbV1BdRd1XNOZEbZgGBAI6RRr7C2XBcbgcZba5ew0NhLUhUd8ty2v3bYbTQE6yJEyDpUXyzxJ8R/wwtEYefOFlgLZMgMWcZcpJPiDze9VLBY8rFu6XNksGe2rFc0aa9jBqwJew2HcNh8ReZbhCsmUK6ISp/wBTYsDI6be9U4kLfxfA2b+It2bqsLxVgLhdF/iLStCQ0FXcAtqcv3Y61ZubLg/gLljD3AHC5MgUMxVdGXw1B3AOoEb1k3EuZ3u3WDMzhX/lNcMugRiV86amQe/X0FF4OcVfxNq7bZnuhpQMxJGSWOp2UiRr39Kqq5L7VELh8GfEyjfqe0bzVp/wZv8AmJ8zV5W7hsVjGQ2QGRgHuqRBMFQpI1PnBE6bDeatH+A2v7aPegdpIlo3qA4rx/h1ot493DTpmDZGY9RKgEnavni9iHaQzud92J+ppoyUNBmzcW+0zhS/dseO0RpZQCBoBmuAafCqnxP7VyxJsYPDWtvMyC4+moMwBMgdKoZWuEVKISnEuZ718Q/hxrolmym+/wB1AaZ/4rcysuaFbLmACgNk1WYHSm0VyKsgZsYxbMT5t5gb/KkpiWDBgfMDIPr3oUV6oQf4XjLoABkIE6PbtuNSCZzKZ1Aqfwn2kXUADYbBuF2/4dVI0gwUIiRVRr1QlGmcG+1+1ZUJ/A20Xr4LZZ3Ewy66E7nrUlY+0ThLkG5hMpHU2bTx03Bk/Kshr1UU0bXY4pwJ5aMONc0NaCFT1iVG/anvD+OcLs5SmJUZUa2BKgBWMx5RJI2E1hE16asHZ8n0DhucuG2x5MTbEA6e8k/0zuSYnegtzVwkj/VsZiILC2sxuRqka9orBZr2aoTZ8m+Pzzw0qyjEqFPQKYgRsuXTbpG9dtc6cLDKxv2mYCA7pLgAEffySdDFYCDXc1Qmz5N1uc1cHYsbj2HLkZy1snORoC3kiQI1ol3nTg5VVZ7LKk5VNpmCzr5AU0+FYNmrk1CbDd8bzlwe9rde05kMCbRJBGxnJ9aVd5y4SZy31tklCTbtsCQhkKf5e249iYrB5r2eoTabiOPcBiIw5gk62G3JJOpTXc0fCczcEtsWttZQnci2427eWB8KwoNSs1VRdUb2nM3B8xcXbWYlidLmpdg7GI3JAM+lS3+fsB/8q38z+lfOSk08j9zUouxk7ievX60IMKPcQTQ2tirLBkjua5mFFNsUkWxQkErHU/KkyNPxovhiueGKiIBmvTRvDFd8IVbIAJFczUY2xXvDFUiAc1ezUbwxXvDFEQDmrxajeGK94YqEAZq7mo3hiveGKogHNXpo62hXmtCqIN81eBpx4Yry2hREAV2acGyJ2r2QZqAgA0oUdrYgUu1v86l0Eo2ASnuX0odkb+lOoqtxKR//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1748" name="AutoShape 4" descr="data:image/jpeg;base64,/9j/4AAQSkZJRgABAQAAAQABAAD/2wCEAAkGBhQSERUUEhQVFBUWGRYXGBUUFxcYGBUXFxgXFBcUFBQXHCYeGBwjHBQUHy8gJCcpLCwsGB4xNTAqNSYrLCkBCQoKDgwOGg8PGikkHxwpKSwpLCkpLCkpLCkpLCksKSwsLCksLCkpKSksKSkpLCwpKSwpLCkpLCksKSwsLCwpLP/AABEIAPsAyQMBIgACEQEDEQH/xAAcAAABBQEBAQAAAAAAAAAAAAADAgQFBgcBAAj/xAA+EAACAQIEBAQDBgQEBgMAAAABAhEAAwQSITEFBkFREyJhcYGRsQcyocHR8BQjQlIVFjPhJFNicpLxVILC/8QAGgEAAgMBAQAAAAAAAAAAAAAAAgMAAQQFBv/EACsRAAICAQQBAwMEAwEAAAAAAAABAhEDBBIhMUETImEFUXEygZGhFSNCFP/aAAwDAQACEQMRAD8A2aks1dmhvT0cqUqRw0lq9NJJo0ZZMTXRXq6DRCkerhr1JmoRs7NeJpJNdmroCzs1wmkM1eLxvV0VZ7NXQaCb47iueKDsaKgeUORcpXiU3DUuaFoJTYXPXs9CzV7NVUXvYbPXZoM0oGqoNTDh6VNCmlTQ0PjMMDS6DSxS2jVGQSvRXBSooRyAvQzRGpDUxGSYM0hqVXDTEZJCJpQNJK10GrFo8xpJNEiofivMlqyDmPy+WlRDI45TdIlSaHfuBBJrOeIfaCwP8smPrUdxDndnA1PzqnJLo1x0Em/c0aJjOKslouq59YAXcD+4+lVRuZ2d8rKxAP8AUcvXtUXj+bLuItEW1KRALDQDoAPWm13gzW1D6s2hOZhppqIrnf8ApyO1Pi+j0OL6ZgjTir8stV7jpWDlMk7HpA6H8amuD8SVkOYLOsGCNR+dUjgXESxKRqNYYfvTSl8Q489q6RGgWYAjXqZ7VjnmzylsT6+To/4/SqG+uH8F8t4hwPOJ1iU1B7E9p/KnAuTr0rHrvMl13JVis9FJHz/CpjgfOr22Au+ZdR669ZrsYMkttZOzy2s+nx3bsPRpXiV5WqrpztbOw+B6+3epfhnGbd/RNwJg71qUovo5M9Pkhy0SpuV3NQVog996jQpBwaUHoIU0QUDQxNh0NEQ0FaWppTRqxyDCu0lDRJoGbI8oERSWpRpBNEhEhBoZNKJoZNMSMcmcrq0OdaUrCioWuWC4jxdMOhZtSBMe+n61i3MXGzeuu50BOgGkVZ+fOPLcZltsSFyrI2J3I/H8az29NI3Kz0OHF6eNccsS96lYdhOpigamiDDtuQakpKux0Iu7SJvC8RAMTp+Gmu350+xnMUDymfSqsGI70onbvWSWCMnZ0oazJGNJEnc41dDSJBjYa6UWxzEWgXNR6603w1xl1gSRHvQbuFDajRu2wI/WqcIPhoJSy1ujL9iZw9u1c1A67bfSm3GLFtFlAVJO0mBG4imOAxBRoO3pUxesLdUyPY9RS3eOdt8GmMY6jE6SUiBGKO0/jUxwbjjW2BBMj1qKxmGyz0/WmqXNa3Qdq0cTJjcfbI3Hl/i4xFrPsRofrMVJi9WU8scca0sA7kSO8Voi3swBB0IEfLrWzH70ef1WH05cdEut8d66MQDUSt3WnCGaN40ZU2SKXqKrzTK2P32p1bpMkkMi2HU0vNQ1pVJZri3QuKE1HIoTCqTDyR4G5akn1ohWuMtNswuLBEVEc2cZGGw7ECWeUUe41b4VNkVRvtRtHJYbpmdfmAR+dDklUbNWkxqWVJlIwHDnuyJ6z+lPm5Qca5Sfxq4/Z9wtGgtB0n41oIwqjoPlXCc82RtwaSR7TJPDp2oONujE7HI7yDl+HX3qd/yG+Xb8Na0zIgOwrt3Foo1IFZG5TvfkSr7FR17hxigkZafs9uaeUHv6VHY37P76E/y9PSCPrNa5cx9tRJYRQP8AF7LbOp0mJ/KlLPOKdTsJ6zLPvGq/Bi+J4I6HK2/YVGYnBOrAqD8a2ReOYRrkErPqPzqSSzZYSotntopo4a+a7QeacUqlBowAWyWkyD1qR4feJMAE1feYLOGDk3NPn+QqIwmJws/y0/A//o096x5I3tZp0+BRaab5IrEcHW596VOnsarvFOFmy+UnQiRHbUVqAv2XGUhZiQD+Rqucx8NF0eUSVEA/GYqtLrZKVS6Jq9JHPFuMakv7KnhBlI113rU+VMXnsa/0GB7bgVkJBRiDuK0TkPiBylDs2oPrtFejwS935PIa7Hug+Oi5tbFLtr2FDzfv1pSv2rezz4/tt604Smdg/vtTxNqyzGxCil0OlxSmaohoobCimgsaBGifAJhSSaU1CuPTUYWJZqqH2mg/wikCQtwGe0giraXqN5iwXjYa5bABJGnoRsRUyL2sdppbciZQOVuZjZirRjPtIhTA16Vk+LRrbEQRBNNLmNYneuHPQKctyfDPZPV4XFepC5I0nD8/NcYBm3/CmnF+OM7aMY96omFxRWSCZqTfFkgE6UieghCVo6Ok1WOSb2pNE4/Hny5SxjoKY/4q2up96jvHnQa0Nr2tMjp4rwPlqq6O4jEMdZ2/elIXjNwRDMI21pN+5pUe51rdjxxa5RxtVmlGXtb5Hl3irv8AeYn3NOeHYwg71EU4wx1/CmShHbRnxZsm9PksicRtOYJhh12+RqXwd8jc5h6xWfXFKsQdxTrB8VdDoZHY1gy6HcvYzq4fq6Tccsf3RMcz4MBsw6/n0q1fZ/g/KW6D217fiPwrP7+Na6RPyH+9bFyfw3wcKoJBL+cx6jafSuno4SikpeDzv1bPCblLH0yT8KYrvhSKcraHSlm1pXSczzFALSU8tUhLZ/2oyrSpOwkgy0TLQ7dGpDNeNWhTmhNRGob0KGZALtQLjSKM9Nbhp8TGxE7etJR+1Ie5rQxc1/fwpjKSKrz5y/auDxJVLhnoQG942PrWbXeFEGAQfatG53uFmXLJyiIgxJM6d6a8mcqm5cm6uYAEkHYCCB8a4+bLsk6PU6WCeFObKNZ4W0+bYU58CrBxnDZHZQMsE0zsYcNpWGeocuT0mn0yjD8kILMTTYTNTWMsQSIqKe2M1aMU7VszajGotJeBIWZntTK4KnsFh81MeI4MhttKPHlW6hOp0svTU0M0GhiJqT4TB0iZoeDwUjUdKkMFw1pBXb0oM2WNNB6TTzUlOhjzFw7JcB/uAP5VEFa1HE8otibQKAErBnrljUR16VUk4ObVyLqdev1EUWlz78a+DDrccVmlT7Bcu8uXbxzAQo/qPX2HWtU4eRatKizA+ZJ3JFV/gtyTCEZe0H5zUylo7Cuxp4prcea1k5OWx9IlrOJ7n9+1GGK7/WopLcafrRgp6VopHPJi3fn9+tGRgaibUjvT6w5pUohIfotLmhI1Fms7NMeghFBejGhMKFDMi4Gtw00vU6vTTW43w/fSnpmWhrcJ/f60NjRLqag7dxSfaTv3/SrbCURljbS63H1ygn2jrHrtU3yxgzZw5uXdGuHO3/SseVfgPrUBx+/lw7zInQR3micKx7XuGlWzFkBBb21APwIrh67Osb68Hf0WFzhy+LS/Yp3FLpu3WboWJGnSTFNHGQHpVrwnC1NmYluv+1VvjjGY7SP965GHIskth7J5FGL2/wDJE3fNrQreFB99afWLKneRpXMJbBHXXbTpW6WTahWPGpcvyK4XhDMCpDH4RE0a3mnWR3PepPg+A1FWjgBQ3yhAPk6jbWuc8znlSGZ8ywxdK6RnGGwo9I+FS/CMN54jTrU5zHybdF1rloAqSTAgQO0VE8NFy2TIj1gxoaPO3G1LsrFlhlheNlx5YxKpmTbXeab85cvLcGcQAdzGx6n4xR+G30cAEAMNiPWp/wALPbZD1BFbPp+avY+jzOvi97kuGZzwvh4sjeSd4069B8TUsrfv1FexWGIJkdev40Ozqf11ivT4qSpHm8tydyHlt5M/sUcfuOlN7Y2j9+9GE6fvWnNmfaHsnT9ac2RTeyDToLr+VA2ShzaOlOKHbXrRqzSZojHgWRQ2FHJpBilpmmcBk6elMrw+VTDKtBa2nUCj30I9L5Ih/agNE1Nth010pljsMoVioMgSB3NDLMkhkMLk6IrD4Rr2JVAPIqlnnYdF9JOvyqaxuCRbZtWxln+0b9yajuRLpZbuYyS5+AGgp8+EdsV4gJCoMmUf1k6ySe1eb1b9WG5Lluv4O7jg8L2N/p5/chcZY/hwqDKFI8zEalifoKpXH7AB082u+mvvFW/7Qcbk8NCQDv8AD9iqRxHiKMsnQyfkNB+EVlwY5QnZ39Mt+HfJ99jvlzh+Zix2AMk/v3ovCMGtxgq+YZjBA6CN/wB9ajuH80JZAAXOTpl2zE6Cfia1XljllbFtCwXxMsNl+6CTmIX49fStK0+XK2urF5tZDTqlzxwcwXBVVMx7Uy4djF8WCADBPqRPfrVsKCIqrYjh9i07XLt5iyjYwI6xSNRofR2tPxz+TmYc/q7lO+eqLPbeRrVexhsm41liPMZWIEd1MV1OZluvbW2f6hM/1LGsd6hOcsOLV/OqxmWQ3ZgdQO28696fqZrPj9r/AE+fPKL0unksuyVptcFi4ZwZbbGTI6elFwNyLr+YtJ+UaRVKu8ddBaIzfdzHUmR9aLwrmXzMTpOv7+VZMU3CuOvJryaHLJOcndotPGMHDFo0b9Nf1qCFuD6evWrJib+bC5pnaD/9hVeKjevYabLvgpHk9Rj2yaHFr1oqjqf9qBZEfrThBWpMx0HtGndmTt+NNsOO/wCNPbAqpNURRHFldKLlriiiRWZs0RjwdIobJS2obUKGSA3bRpnctntTq4D3pneY9z86sVQPwm9vn+VIuXGA0OtDuXjO/wA/37U1e406mkzVodB00TXLHDfCsyYLuSzEGZnb8IqSxN4KjN/aCflVbwXMZtG1bZZV3K5/7Z2ke5A+NTXGbhFpsoBncExp1j1rDPJHHjlXi/5OlUpzTl5M0t4cYvEXb18mBqs7T/avoINU/iKakn9+4qY5j5oLuBbGQIMvaWkksQKrV/ElmljP1rLp8WS98j0MssIrb/XhDK85J03+vatt5Z5nWzhktXmLXUAzhdcudjlU+oHTpWG4hiG0PxqS4RxR7TZp30MnedduutbtRjk43B0cnG8c5OE/ufSOExIdcy7HUHuKp3PvClALliM+nYSNYJ9Y09ahsD9qPhKgdQRroBEjuDPerDxjmvBXrKZityWVshMMBr5oG/t61knJZMFT4aDxYcumzppWvgonC8SUYvMC0jONd2PlWfrRcJx18RZu23f+mQx1IMyCZ9qJzTxjCm34OGTICcxc/wBXoJ1iq3wc5r3hKQA5Aknb1nt6VmWLdFyZ2XljKVzVfntfY0DgGJS/YBYS9pcrEnQxpr7il8W5fW5aN+wcpQee37bwe9N+EcAbA3GV7iuHAiOvWY9KfqMiOrvC3c4WB0ifbTvXO4WZpc2ZXkcPfCVLtfjyh1g8aDgrSdWMz6KZn56fOkpakb/H9imWCxMIi9FUKPYf7mpG1iAdwJ3r1ulWyCTPMatqeSUl5Yu3hjSxbbsTRkg60prexk+1bFMwuAq2Ovb9609t0HDnv/76U9t/Co2Uoi1ok0lVpWWlsdFMS1R+M4oiaE69hqflVQxP2jq0gq6/9sfUmo+9zZY+8S8/25DPtP5zTFjfkW5X0W9+OJ2MesfSuLi1b7pB/I+tUq1zJbc6hl9TrHy1pI4/a3V8uvUEHTrtUcCld8lvuN2NMblzT9+1VxuaQo/1pHb7x+lMcVztG3nP/bl+ZJ+lKljY9FhxWVtSJjbU/WmnE+N3ipTxGy9tJI0/q3qsf5xuEyUSOwkV25zFaYEksp7ET8ARp9KzZNOpcyVm3FmcRtfwizM0C5ZFDv8AGFOytHfSgjHqdp9qCUJI2QzJ9sjcUutLwjwR2/Ck4w610W59fjFPr2irrJaJPiF2RbJGgkfSgW2ltCNIoF+6cqT69e2lFwhM6bdfSs7jUToeruy/miS4ok5Y/t/Om9jDdZg6GnWMtkZJ6r+dDXtS8X6UXqpf7G0WHD8x38qhsrsmiu85oOwMdu+9PcPjLlzL4hkgED0BMn36fKoDCr2qYwtyrjpsSluS5MGTUTcdpNYVhH6VJWG9agLGIj27fnUtYvTvp7/jrWyHRzsiJixdEfL4U5W561n/ADFx3KwGsDpMfMd/eprlvjS318smBqD8qahLhxZalxYAJbQDr6VE3efrKMRDHcAiNT+lNuYrrZAqGJ1PWY6Vnt5SXJY9Y1P60ZIRTNh4NzKt6BoT120FTuesu5N49atMwuKBCmHPX0+lWf8Az3Z/5dz5ChcQraM+ucOgE6mdjpse01GjBanXX971N4i4/wB1pZZEAlSANYGvTU/oKYMwOysCN4GUQPXrTN7BUEI/gYG5ntH0nf4ULEYc+uvrr70+a+Y8xJ9JnTc70yvop1AI9Fkxtvt3oNwyhseGb5t+80xuYQyYgx+9Kc3Lx6H8NvXem93MN59watMKhjcH7P6U3anzx1n9KCgGsz8IoWy0hmTXLTQadXFTux+EU2dYPpQS5Gx45A4h5JryMPWkPv8AGlopPSarwHfNji/uqjsD8TUxyvhg9yCBpE9D94DbqKiMZuCI+6q6dwoP5/hVh5TtwjmBmLACfQEmPmDWPO6xWdDTc5wfGnNt8hUyCdz02U/H0pimL12ipXmRJw6Fml7TtbM/eIJJHw0+FVsOavTJSgvgVrZSWRljwmMXv+VSVvGr3FU1L5p1ZxZ7D3rZsRgcnZMXeOlH8vT8a9d5uaIJI9qrN64aAXq1GgW0yQxmO8QzJPuZqwco8xrYch4CkH5+9U7PXVeiSAatUbTd44ngm5mEGcpnsP6faaz3E4xXcn3NV7xzESY7fWi27tHYKjRZWx9tVBU+b8Nu3enf+YD+1FVMNTzxaIosuI4wTIyD3I1+HXoKafxw6rA/7iP1mpzEcosAIvoc8+HA/wBSMv3ZOujk6T92ofiPLN+0CTbzrLDMkMIABkgaroynXvSFmxy6YfpTStoaX+LINDJ9iNfwmmd3isiZgdNpoLoP2P0oLWR2FHSIKTFljp0od28RvAr2TSI/GlYPh/jXEQlgpIBYAtlBIk5RvE7VV0QbnFDv9aE2KHrUrzByhdwjxcUsrHyXF1S4OhU7TH9O9R44UZYORaKxIuyp3jaJ0I/EVVoKhucQD3oRapm3ydeuIr2YvBphU+95QS8A7xBGhOsVAXV6VQS4PKNaPh2IYMv9OtNwKIg9Y/SqasJPkcY27MEDKGJIHToPyqWwF4pbDK2k+YaT01HXp9KiLbBsqtsCYjp6/SjWr6q0OMyjTbWBp+dInG40bMeTbLf9y68RwHjoygA51DqW1K3AYOvaPrVEYQSDuJBq24nEQlm7Znww2QgjUZZgmO+Yj4CoPj2EC3Mw2ck/Hf8AM0nS2vaxmtqa3Ijs1FR6LgMKj5gzFTBI0kEjvTuzwhoLBS6gSYMevX0mtrml2c5Y3JWhmbEiaZ3EirbYwtp8MzKSCpGh1g9RvPbXpS+D/Z5iMaSVKW1AnMxmZ2GVZPzolLcBJbeylV2Ku177KMSqySoOYDU6Qevf4VGWOQcYbhQ2biwYzFSF7TmiicWL9SI35Y5f/i7hthiHiVAA8x9SxEV7jfBP4VlUtLESylSjIf7SCda1TknkdcC/iOXa6AQWGtsA7BREknv0qYxXMWCbEKrWg1wwviNaEAE6A3GHcfhUTorcn0YhY4bdYhRauSdB5GGvbUCnX+H3P7GrR/tH5iIBtKQVdAddRlPUD10g1neYf2r82/WmLqyk2yy8C4yMOqkXbgtWzLWbqhw+cnM1vIOmXYjQ6zTPg3OSJifGuC46szH75Xww+jKqElXER22qqLjGB0J376bz9daVb4mUFwAAlwACYlTmDZhpv5SPjWL0Fy+zasvCRduO8pLbukWluG2crKwKlouSQvhzmOWI09KrON4UyKHlWU9VnT3BFPOBc6XRiFN1wVZlzlkzTBBBgayCNCI1qUu8bwLC+bq4gs1x4VWygKSGXce+hB3paeSDoP8A1yTsp62yTp+/hTjhHHXw99XLXAoDqCrarmUgMBsYkGPSrRx7l7h9u34lvGkzki0pW43m31lex3iIqmYzMnkcqY6KysonqCpImtCakZqost3jgHBltHLdZ7rlSGg2SvVhuSwLf+R1qo4nH3bmUXHZsgyrmM5VkmAfiaEzDpPxM9O0UNpq4xopsleHcZvW763ULZ1IIy+wGw76TVy585bsNg14haQ22ui2zrOme4Yb+WRpJk6RsdNaoWAvqhDMQYIOQz5hrsdtwN/StFPGreLsYW3ctObLfyfDl1BYKsXrZB87J559xp2CToKKsy2ug1Y+N8oNbx93DWQWCsMgY+ZlIDADQS0HaOlM+OctXsI6reTLm1G503iSN4I09aLci0myJDfjRsTezNPxMd6mMJweyLii8zwwIKgZWVpABjWYmYO8U643yibNwC1muhjlAI11AM6e+24g0v1Y3Q/0Z7Q+GuRhURIhhLekHU+8xtRARdw9609sF7QzI6k+Y/8AqnHAuE2P4W+L9w2b9ltCSTv5cpt7xmI1H0pVvjmGt20zN4rtbIY2w1spcB0lGEMI0nrr6UjY1zH7j/Wi1TKvgsDdZlW2jEvOWBvG8H0qwcs4cMXVsQ+HJRgpuDLb8VROVmIiI03BH1svMXAbfiq9q5ZgWlbw2veETdEExkPlYqNDtM9QKfYjlxMUCpf+Hu3wYttd8VL6LlK3VZtcwGWSNZmd6c3u7Mt1wijXsWyNku5DorBlMyDtDDeTPyNT/K/GruEHiMP5TEZiIMTpBEyKq3GLd/D3DYxQlkEKfKfJBylWHTQae9MsHxB5IWWkfd3EAdqNJ+AW01TNxw/Nhu2Wu20LLnyCRlB0zFiTtpTa/wAzOgLtGVvu9okCfbXesuv8y37OHGEKm1l8zBgQ+Y6yZ207VNcd5nb+CsW79vNcYBlYgo2V1JDSuhBYiBv/AC9RrR2Z9hrHD+K22RWkKDCgkgAsdAoOxM9KjOecaEsqj21uI5IbMfKuXUE9u+nasnwnNV4WFsABQjq5PmGYzJ8TWI8oPQiK0jjVn/EsAl2AuVmc6gyEDK2Ug6jf5Cou+QnHikQ3EeUGxNrx2vWxaWzltLZVpMaoraaiZ0Amqv8A5ZX/AJg/8j+lT3BOfkN9LIuG3YUqJIWCF9xKzHT0qy/5v/6rNMTfkU+OjE8fgXtZS4ENLCDuJiSNxTFnn97fGrJe5JxxDMcPcUA65lIgTuB1FRlzgV7I7C2clsrmIIP35gwDJGm/TShXXLHOvA34MJvJN1bPmH81gSEPQkDWnPHME9q42e9butOrW3L+xmB2qPNogT+FA1Jgb9uvyqNc2RMUX+P0+VcuNXbWHLdgP7jMD5a0ge/yqFCxZbKDlbLMTBie099dqL/CsMuYFQxgFhHvE0+scfuIwNqLYKgMqyUby5GYoxIJIPz2in9ziQNgWL7TbDplysC1rLmDkB5KZpBKz0qmy6I7i3Dzhrgtv5syq4kQQCfut1B0IMH2NS68xqcOmHdWtp5XGRmAJkltGDZgZnSIJOsVX+K4gvdM3PFCfy1fuiEhIHaKmOA8w5Xt27yWrlj7jK6LormCwMTImQfSqaTQSdFx5Vw6Yn+el4zZ/l/dhruchV8QZiCSpI6GQD0pGPhLq4NsQb1q4rBVxICvZv8A37ZDAdWhZH93rQOEY83MFibYRXFq2GXwRFyZAVSAJMZM4eTpm9IrGM41bvAXMTb/AJygBSkqtxQqqpYb5hvmB160qrDToneEcwYUYlnxAZCcwuJdtq6gyMygiHBMOIIOXTWucy3rtlLGKsm4ivmCC4nnRPvKS2qsCJhhrAqpYDjlyzcFxMuac3mGaTqZad/vGr7w/mgXsOlk2wyvaNtghc+EQLiZ1OoSfEtfe0EHXaLeNIv1ZeGZ2+LZnLljmJJLdZJ3J96FczFoBzEnp1NXbE8i4m2+TwlxK2BuhW3IlWcNqGY7jSffoKhiMcjGbaC2NDAZm2A6t6ifc01MVySnB+D3cRiVtMpL6MysQrMggkLmMEldR3q6PxA4zGWbd62MPaS5eab0gsFAUW8zHynLb1A6gmoW1zRcRLd8KjGwhRLqAhl0lQ0wHTzFcsSI0PSmfBMVdu4nxMT4jyQhuZwr2QxCh0Un+kNsRETQONh2R3FOEXQHuki4qN4bsj5ih2QN6EbMJBIOs0y4XiER1LqGAmVYEhvQgGTU5wfi1yxirqOLb27jm1cF5ZtNkJgnsfKDPrNNOduFrYxANoZbV1BdRd1XNOZEbZgGBAI6RRr7C2XBcbgcZba5ew0NhLUhUd8ty2v3bYbTQE6yJEyDpUXyzxJ8R/wwtEYefOFlgLZMgMWcZcpJPiDze9VLBY8rFu6XNksGe2rFc0aa9jBqwJew2HcNh8ReZbhCsmUK6ISp/wBTYsDI6be9U4kLfxfA2b+It2bqsLxVgLhdF/iLStCQ0FXcAtqcv3Y61ZubLg/gLljD3AHC5MgUMxVdGXw1B3AOoEb1k3EuZ3u3WDMzhX/lNcMugRiV86amQe/X0FF4OcVfxNq7bZnuhpQMxJGSWOp2UiRr39Kqq5L7VELh8GfEyjfqe0bzVp/wZv8AmJ8zV5W7hsVjGQ2QGRgHuqRBMFQpI1PnBE6bDeatH+A2v7aPegdpIlo3qA4rx/h1ot493DTpmDZGY9RKgEnavni9iHaQzud92J+ppoyUNBmzcW+0zhS/dseO0RpZQCBoBmuAafCqnxP7VyxJsYPDWtvMyC4+moMwBMgdKoZWuEVKISnEuZ718Q/hxrolmym+/wB1AaZ/4rcysuaFbLmACgNk1WYHSm0VyKsgZsYxbMT5t5gb/KkpiWDBgfMDIPr3oUV6oQf4XjLoABkIE6PbtuNSCZzKZ1Aqfwn2kXUADYbBuF2/4dVI0gwUIiRVRr1QlGmcG+1+1ZUJ/A20Xr4LZZ3Ewy66E7nrUlY+0ThLkG5hMpHU2bTx03Bk/Kshr1UU0bXY4pwJ5aMONc0NaCFT1iVG/anvD+OcLs5SmJUZUa2BKgBWMx5RJI2E1hE16asHZ8n0DhucuG2x5MTbEA6e8k/0zuSYnegtzVwkj/VsZiILC2sxuRqka9orBZr2aoTZ8m+Pzzw0qyjEqFPQKYgRsuXTbpG9dtc6cLDKxv2mYCA7pLgAEffySdDFYCDXc1Qmz5N1uc1cHYsbj2HLkZy1snORoC3kiQI1ol3nTg5VVZ7LKk5VNpmCzr5AU0+FYNmrk1CbDd8bzlwe9rde05kMCbRJBGxnJ9aVd5y4SZy31tklCTbtsCQhkKf5e249iYrB5r2eoTabiOPcBiIw5gk62G3JJOpTXc0fCczcEtsWttZQnci2427eWB8KwoNSs1VRdUb2nM3B8xcXbWYlidLmpdg7GI3JAM+lS3+fsB/8q38z+lfOSk08j9zUouxk7ievX60IMKPcQTQ2tirLBkjua5mFFNsUkWxQkErHU/KkyNPxovhiueGKiIBmvTRvDFd8IVbIAJFczUY2xXvDFUiAc1ezUbwxXvDFEQDmrxajeGK94YqEAZq7mo3hiveGKogHNXpo62hXmtCqIN81eBpx4Yry2hREAV2acGyJ2r2QZqAgA0oUdrYgUu1v86l0Eo2ASnuX0odkb+lOoqtxKR//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1750" name="Picture 6" descr="http://www.news.dm/wp-content/uploads/2013/07/atom.jpg"/>
          <p:cNvPicPr>
            <a:picLocks noChangeAspect="1" noChangeArrowheads="1"/>
          </p:cNvPicPr>
          <p:nvPr/>
        </p:nvPicPr>
        <p:blipFill>
          <a:blip r:embed="rId3" cstate="print"/>
          <a:srcRect/>
          <a:stretch>
            <a:fillRect/>
          </a:stretch>
        </p:blipFill>
        <p:spPr bwMode="auto">
          <a:xfrm>
            <a:off x="5467350" y="2886075"/>
            <a:ext cx="2990850" cy="3743325"/>
          </a:xfrm>
          <a:prstGeom prst="rect">
            <a:avLst/>
          </a:prstGeom>
          <a:noFill/>
        </p:spPr>
      </p:pic>
      <p:sp>
        <p:nvSpPr>
          <p:cNvPr id="8" name="Content Placeholder 7"/>
          <p:cNvSpPr>
            <a:spLocks noGrp="1"/>
          </p:cNvSpPr>
          <p:nvPr>
            <p:ph idx="1"/>
          </p:nvPr>
        </p:nvSpPr>
        <p:spPr/>
        <p:txBody>
          <a:bodyPr/>
          <a:lstStyle/>
          <a:p>
            <a:pPr lvl="0"/>
            <a:r>
              <a:rPr lang="en-US" dirty="0" smtClean="0"/>
              <a:t>To </a:t>
            </a:r>
            <a:r>
              <a:rPr lang="en-US" b="1" i="1" dirty="0" smtClean="0"/>
              <a:t>operations</a:t>
            </a:r>
            <a:r>
              <a:rPr lang="en-US" b="1" dirty="0" smtClean="0"/>
              <a:t> </a:t>
            </a:r>
          </a:p>
          <a:p>
            <a:pPr lvl="0"/>
            <a:r>
              <a:rPr lang="en-US" dirty="0" smtClean="0"/>
              <a:t>To </a:t>
            </a:r>
            <a:r>
              <a:rPr lang="en-US" b="1" i="1" dirty="0" smtClean="0"/>
              <a:t>assets </a:t>
            </a:r>
          </a:p>
          <a:p>
            <a:pPr lvl="0"/>
            <a:r>
              <a:rPr lang="en-US" dirty="0" smtClean="0"/>
              <a:t>To </a:t>
            </a:r>
            <a:r>
              <a:rPr lang="en-US" b="1" i="1" dirty="0" smtClean="0"/>
              <a:t>individuals</a:t>
            </a:r>
          </a:p>
          <a:p>
            <a:pPr lvl="0"/>
            <a:r>
              <a:rPr lang="en-US" dirty="0" smtClean="0"/>
              <a:t>To </a:t>
            </a:r>
            <a:r>
              <a:rPr lang="en-US" b="1" i="1" dirty="0" smtClean="0"/>
              <a:t>other </a:t>
            </a:r>
            <a:br>
              <a:rPr lang="en-US" b="1" i="1" dirty="0" smtClean="0"/>
            </a:br>
            <a:r>
              <a:rPr lang="en-US" b="1" i="1" dirty="0" smtClean="0"/>
              <a:t>organizations</a:t>
            </a:r>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Determine risk</a:t>
            </a:r>
            <a:endParaRPr lang="en-US" dirty="0"/>
          </a:p>
        </p:txBody>
      </p:sp>
      <p:sp>
        <p:nvSpPr>
          <p:cNvPr id="3" name="Content Placeholder 2"/>
          <p:cNvSpPr>
            <a:spLocks noGrp="1"/>
          </p:cNvSpPr>
          <p:nvPr>
            <p:ph idx="1"/>
          </p:nvPr>
        </p:nvSpPr>
        <p:spPr/>
        <p:txBody>
          <a:bodyPr/>
          <a:lstStyle/>
          <a:p>
            <a:pPr lvl="0"/>
            <a:r>
              <a:rPr lang="en-US" dirty="0" smtClean="0"/>
              <a:t>Generally, the combination of likelihood of the event and its harmful effect</a:t>
            </a:r>
          </a:p>
        </p:txBody>
      </p:sp>
      <p:sp>
        <p:nvSpPr>
          <p:cNvPr id="29698" name="AutoShape 2" descr="data:image/jpeg;base64,/9j/4AAQSkZJRgABAQAAAQABAAD/2wCEAAkGBxQTEhQUEhQVFRUXGBgaGRcYFxgaFBwdGBQYHRwXFhoYHCggHBolHRcXITEhJSkrLy4uFx8zODMsNygtLisBCgoKDg0OGxAQGywkHyQsLCwsLCwsLCwsLCwsLCwsLCwsLCwsLCwsLCwsLCwsLDQsLCwsLCwsLCwsLCwsLCwsLP/AABEIAMIBAwMBIgACEQEDEQH/xAAcAAABBQEBAQAAAAAAAAAAAAAGAAIDBAUHAQj/xABGEAACAQIEBAQCBQoDBwQDAAABAhEDIQAEEjEFIkFRBhMyYXGBI0KRscEUM1JicqHC0eHwB5KyFRZDU4LS8XODorNUY5P/xAAaAQADAQEBAQAAAAAAAAAAAAAAAQIDBAUG/8QAMBEAAgECBAMHAwQDAAAAAAAAAAECAxEEEiExE0FRBTJCYZGh0SJxsRQVUoEjM+H/2gAMAwEAAhEDEQA/AOkRjyMSEYacbnONOGEYfjwjAB5gW8Y+ElzY1KdNQBoP6RiF1H9EXMDew98FMY9JxLSe4HCf9h1qFZqNQU3KnSd+UVFlawqaRpAJUAk3PLBE4vUeH0fOeg5dyFDLUU+YqtGrSy0VaUIKBiLqQb9cHvi3gr1qgqLTWqQgVFefJQ6iWquARrMEALeYvYxjOXgVRqa5ylT8itR1eTSkMGpIfo0qyYDAahpBESotpAGEoa7F3ASjSdGqUFpFqtVUQoUDsrNLKFqCoIESTY/mwLwTgmTg2aORLZtJSi6vTpmq61WXWodH5oVNGogCCSAbRfW8OcXo1mDVkpK5KUw+lghVixpI4ayk6m0yeaYElSARcL4pqygrVgFDeZyqpJ0+YwVQoks2jSCB1nDjGO4XOXDh9CpTTyC6uWbSz6CWK0JYA0+UAKRP1pAsSRNOvw3MyrmmxTSi6iNIBKrKtNpDOFO4kASTY2vGmao1KlQohRy5LkqRqNhzU2khwdUw3SY1YzK2aam7BrIbPTQoVYQh/QZTJRDq0mwHTGDcWM38jwTXS836N9KMxopLArZSzvTb6pPoF4W8Xw2lm6Taa71AKSMpFB31VWLE+YRIgsZaGMdzBZnOZwDxLmKMIHJQsFiNUeZqFlgnqTA3IEzbFHO1iemm4HSQNogTBhYjt36jstgNvxJSpJVVaRfyyqhSajVIGlSNAqGNOqRJJEKY6HDszx5nqpUep5lSimgvTAhxMSA6W1KwDDRELYC+MavmmeCCzBVAGohjAIgXGwAAHaP1sRpl1IGrebktDFWXt163j6y3jCzajsEA+kyy6KZcutRzU8oJJSrrHl+Uks2lmBDKqm0em1DhTBWLOgq09J1jWUDgjobkNNrA+oqfUcT8KNYsrs0jVpdA5Wq30Kq7kzIYqitqgywmDBGK9V6ahdC6jGk3GwCj1m8EiRa0qL7YJPmIveFabPUEEM4KJDq7LOkpTHKw0xYTBtO0EHqNOl+T5VSE800gbNAtckU4Xbmi56XJi/JKFZp1pOkBWIBMhFaTcQZUsxBPRh1AwcZPxnl0Ty0cgGZFUO/NpYmTqIFNhsq7aSsCQRpTkktRvQ5tlqEaSAG1G6EnVyXI1GFiwt2YddnZfNuypqgimqqjaidISRpNyGBtbYRaBILuM8QNV3LEQW5Qg0pZY1mwMkyTaZ3JucQ8KQlxsZZhoiA2pbbSd/qqoMG3QDPdWEIimV03HKTp6aosQeggmdvT8Dh+h6oFRWWaa9LEDVAHKAd29zftiXI5gUq9R0U8qsFkkMPM5QQVmagDwIIve0TjJ1lgDBEi56MQTeQN+Y98NRsM1KuYLVKoBDamJViNMBdUMqmLiQRN13EXODjw/lXzDlBWoMEKHTJamaRdjyNT0nWAQpDKCNQJ3GBjh+RVqK1HQKqywKmnrqKrOGMPaVBAsRJUzBg46d4OpzTVgy6AmhVQk0iJkOpIHMR6t5gGRMYqEbvUTN6lSCqFUQoAAHsMOOEzDaRP/n+R+w4Rx1EjTijxXPJSTnqrSJsrGDf4Hf4dp+OLxwMeMOGNUTzHdNFLU+kIwqxpvpcORIGo+i/tvhSbtoBTztTMZrLpUokKLllN6dQQD9ZZUbqTDXJlbAgh4dSFMRpbWxlrlpOkc0m0AQPaIEwMB2WWogVFqqSooFk0gUATDKAQoDOTDcpv1MWwX5jNLSoeYuklgCpLQrM0sOa8JdmnYDUdpOIi77jK2f4toqMsbfrVO36tsLFH8ty1TnqUcu7HdlqUnUxaQxIJFuoGFi88eoaBmy4YVxKcNONCSEjHkYkIw0jAIZGFj3CjCAq57KoyNqVTyn1KGA9yOveMcYzWaFCVoViWMVBWTUpCss+SyFiqsDp50M2I9x2TjFHXSqIxhWUjVYkE7QrWN4t1MDrjnq+Daa5jRXca9JNNGKqtV4MpqklSCASN4dY6gYVU3sWrA1w6hUGXeurEszaSqkMSq6SWZTZo1DkazBpAJEr0nI+K6WnkLOFpqxCUK0gtPMWAO5BEFQZBuSIxm8F4FSq5Coo1DVULqTKVKToAPKqx6WiVLDdX6Wka4xxdEpUkyFerU0Co9R6kCqwZ9R8yoQpcgnZe0ziU3GIMHc6+sk6pbdr8xJuZnfv1GKiUm1MILRpOqflcncHfva2NKvkl5WNdH1KzFaZJ0GbISRuZPeAOuKgpwCVV9MreRotEg8ssZI22kTMieWKyvKmC0I8uupkQMkmxLuKYEyPWxgDY6ji7XqNUrOKpRSZZyrfRsQuosscrFipi+nUwgwcYmWqQWazAyIMbnYzBsCB8duuN7g+aatFClTVqjSDAVUCzfVFyBCuD0YDcEhtspRDwzKVKzhKY1EgfId2J6CBeMGypl8oAHHm1iBqNibKAPUeURsBe+IpTIUvKpQ1dgNbx7C5H3L8z7jruSZJkm5J3JPU4O6duHwuf6pbBLU4vlqxIq0on6xAP2kX/AHHFDO8I0ELrGlwRTqQIIIkK5Fp3hr7iwicZK43OBZ1WU5er6W9BPRj0v3O3uffBvuXiMIlHNAyadXTS/wDeLcoCypCgKHAmANe9jNjJOMqnnFdEpMrkLYkMARNoBiYsI26iDAOLXGMpUpVPKqANzco1GGSRa+3tuJB7DFhPJSnVNO1TRTK1EFtWmKq84uhaQehAcbEDErzOAfwvNtlqZqUkASqj0w51ht0EshZ1YgiBe0zcWNFc1GpVAAZQTCgbbQRdNhcdJ3xHTepSp09Y5QoKq60zZoJ5XU2YXE9wexxSoEMDvJUj3ncGQfeD/YwmAQUc8BRen5atKNGpdfljU58xegKguJgehd5GB/NVHQhKlOGBMAQI1OSQQJDXMSOwFwAAsuxXSurSW5SQbaSYOo9R1+XtiwrKeapqZgN5liZmZYG8zhuVlqI0+NZKqFo03DU2Qct28sKyqQeVCTMb/pMegGnpf+HNAjKIzFWJkKYGtU1EhHIYzBJMGCuoiMAVKqlem9NwQVUhHEkkKVK0uYwI5zMgAA73GC/L0Fp8mTzEhQCKTELLSZsEDM0KbAT9EVsGMXTlrcTNbxKCpDlrEQLwQwYBesGNbEb9d4xY4BxFqtKk3kuqMgbUWU77dZMi8x1GIOK5kVAEaIWlUdismYFMKqyPUwqNA6Ys+H61VkPmHWJOl7AsATcqAI6RvsZxv4hGkx+f9++ArxhxJjQYGnzErAPMoYEBipK3YACNQAhmm8KTYjAr4h4dOYpsDq8ySabEsp8ryyIUyuneR3cEAxyud7aAgFTjZKVaZ1NSD6i4uwQMgUailp0ICWiYQCOphkOKUK5y4euhFJWcrqV2YtqVUPKdTKkTFyzjsRgN41xYIvlUSV3ViZdiBVRp1kkE+YhYMszNz0GbUrNTJaRKPZU9SjVqlKkEKupjsd2nHMpWZVgvzXEMmGIo5ValO0OPNgmBq2m4aR8seY582YYmQ+/bb5bWwsPO+iGfTDDEZGJSMMOOwzZGcNIxIRhpwCIyMIDDjjzABXzNOSvMRcfAxzX72U4xa/AcllhUr/k6mzlgFLzrgsBTuIttECTtJxv6Jaewt8//AB+/GXxHIUkSsatUotbldmcKomQIMQDB033hRiJIYBV+LoQ4R2WgabBQzmmzkE8j3JdoYAEGI0DSJkC/FuH6StT82XJZE5ldVUjS4kWUmdP7J2EYOsrnMjksyGq1qTwrIgpgVPLP5RVbU2iSreU1JZ9Rht4OAzxFmTUzWYhlrgsYrata6TcaSLBgOX2vGOWd0vP8DIcrwGVUrUQs5RQACVBIJbWwulitoJbV7XgXh7QeXlVXIexnnUabnlEtaxuet4bT4oqotNl5lLfSiC5BRgKbBrFAWJGxWSRfE/h5lqZimCrPIYaYDGdPqg2ABgz3A9sK2ugyBOGLVcU8ui+YSwPMzUSADzekMDdYmB3F4BkVp5GmUphDXe7sFAAkk2HRRJ0r9vuiKeRQimFOYqCWbeO2/QTYfP4j9RyxJJkkySdzhylb7npYPB8T657fn/gqhJJJMk3JO5Pc4v8ACOCvXkyEUW1ETJ7Adce8F4WazXkIPU38I9/u+zBvRpBQFUAAWAG2CCvqzoxmIjT+mG/4BLO+F3VSabipH1dOlvlcyfbA9qx0xagInpfcEbGDv8N8CfibhQUmsllY8wiwbv7T9/xGHNWV0ZYTEucslQdRCZ2mFqfnqdwerLInr16+8HGBnKr5eojOUJpspWmpJWAzNEgQIYDlP6R6DCy+Yam6uhhlMj+R9saviHJrmaaZqnNrOu+m9zHt1jcGcRfMvMzxuF4TzR2YNeKHLv5o2ck6d722PWbXxlUDqIWIPqH2bExvIiTGNnOqjhYm5BW94Ai5UCLjr7dMV6lHSA0XAnodzHOQLmwEkXjApWRwFdWZom4HUe17H4Ri2DSACgPI1STAAIHKVEG0+oHpYd8VC259wdO28zf+98TUKNxBnWIIEahJBF9gBAv8cSxBDwfS5R6mqnTjT9EvKOYSWZmMG7XPeAYjSY+FRRU0zSUNULDXJIqLOrVL6uZZZG0sIIYaS3KAA086tNR5TOgI2vJj1CZgFh7EbCMX+G8bKt56U2V0WXYFoI1RYMYLEMgJ/VW0icOnK3IGXfEvE2FWqhdiwNRNTtCsS+jUsEATRWoJI5SbQWBwX+BuOLXWqTV1HzW3BAOskppZ+ZoUaYIBGiItJDXpfllUBYqyC1UUUYBWLKW0rUsz3qQxn0dZwQZ3K0hVy4po1OmAIvrQlWuoCvIeBp1Anmg30zjVN3uJhnnc8tONU3v7C4F/mQPiQOonN4vlaZrU3ciJ0MCrOdjpkAwqgtvG7qbRefjNGnWpaahIUOhNoa1RbiRI7augJOBXxJwyq1Ni4NQvVRSVA0IqVW0s6kxq56ShQPqCcbSYgU8TLRo1mVD2IWFZGQlNHKVhwAJvY9xtjAq5gqRtzGVnTIGuZAU8hOnsLG1t9DiKMnOaqu1MIkFiX0skhQolFpaXVTfTMjqQaHlhqkqky2lVGokdZA+swB2IE3kTfHO9yyI3vBPuAAPkMLHutRYyCNxB36j7ceYi7L0PptxiI4sOMQMMd6MGMOG49OPMMR4ceYdhRgA8GI8zQV1ZHVXVhBVgCp9mBBt8sSxhRhDOUVqdPLvmqb0VoMUZ0DVE5UpiTTo1AGfnl2HKJ0qsbwI5utKl3VzBuSom6ymogDVUI1ktu0T8epcd8EefmvP8wkFWLalR4IPIqK1vTAvtomZNhnMcKfKBqVQAswp+UignU7NLVVsBKQwJt6V9OsNjmlF8xgJT4a9SqUWKjSCBTIZSDvLA2IsNu/a5zl6ScPp6Vh8y45miy/07Drj3JoOHUCgOqvUhmEnQIBAMbQASB3v0wPZsNUDc3O31j3PfEylbRHpYTCOa4klouXUldyxJYkk3JO5xe4Rwtq7QJCj1N29h7nFHwxwao30ZNwSWO4UbfMmDA9/YnHRsplVpoEQQB9p9z74mMLs7MRjckEoq0n7HuXoKihUEKNh/fX3x62HnCxseI3d3ZBQaRO1z+4kf1w6vSDqVYSCIIxJ8hfHmAE7HOOL5FqNQobjdT3HQ/HofcHD+A8V8mpzfm2sw/i+X7xPtgx49wsV6cW1rdD79j7H+XbHOqqkEgiCDBB3BG4OOaScXdH0WGqxxVJxlvz+Tb8Q5NqBmkisjhodrhFAD6U7GzQbgioRvE4PFKdUVGptzFLMBEAmJHvvGrrFuk7fhbi65gPk6osAdDHcQRy/ETI+BHbA9xbhT0KrK31IIaCQw1WPw6RaIHxxo1zPAqRyyaRUJWYIiJBI+f23xap11EaCVMx+4iO3X9+KdKmSJBjp8p3xOpCxNpMk35hb+n2++JdiCTMK425hAZouBI6wLd/aMb9Hi1XMIlFadMhSCqJTgOQAbgephpBAtOnrjHpZgxpeWESqQSuobECfc9522NtPgrGrVpo7MHfSyuFLVFIcyQwIKaog7gdVO4EJ+QWeFcg9UMUq6W1VFakWVVI01FXlpczRH1oMo2kzJwWLmvKyutyg0avN9TDXrOoKQSQdRN467DFLg/DK/nVnrFNQgiEIUsVUazzHUCqAaiFOpTygbwZ7MjLAa1rVACXqO6qNUajpEbc6UTMEsuky2lo6ErIRg8Q8XulSolTWylEAp1F8tzFMAurLIWSXYmTNogDFDi3iAeUaIqLRYBmqEMzVWaXpunPuzalc7n1dVMUOL5zzAUSmtKmzMVBCek82kEKDrjTIUndQCLs9fMuKdColnpNJR9EMWBAVwVmbkqZJBuDGMs7vuOxTyPElFfU+oq7oXCvAKgxBkaiujVIJ5rTGxgqZ/S4NN7FRqJBDKzUwKgBWJBYbiJAGxnFVauwCXuNf1SNIJJVkvy6t9pBEQMEnBaa12dITXoeGfSLtzL5aGYbUjTpAUeYTIJgiuBhPmGnlq1Y2GlNK2EWVTAHwwsM89TugmSPU3QxuHvhYVx3Pp6oMV2GLjriu6460SyuRjyMPqEAEmwFyTt88UOH8Xo1p8tw0Ce1pIm/S39yMO5JdAx6Rj0NhRgAZhDDow1iAJNgNydh7nAB47AAkmALknYYCvFfiMKLb/AFE/jf27D+sSeKvEIVfb6ibFiPrt1CjoPx253mK7OxZjJO5/vpjnq1LaI9HBYPivPLu/kjrVWZizEliZJPXFjhmTarUVU33PYAdT7Yiy2XaowRBLH+5Ptg84Rw1aCaRdj6m7n+Q6DGEI3Z6mLxKowst+RNksotJdK/EnqT3OLGI8zW0IznZVLfYCfwxzxuMvVdfyio/llhqVOUaZuIXcfacdCR8+227sPK/FKKNpaogbqJkj4gbfPE1DMK41IyuO6kMPtGKXB6+W06cs1MfqrZz7kHmPxOJszw2k51MgDfprK1P86kN+/AItYWMnOM+XAqeYz0gVDq8FlUmNaOBqMEgkNNpuMaxwAeHAp4w4RI89Bt+cHt0f5bH2g9DgqOPCJsdsTKN1Y2oVpUZqSOX07KSLMCLjexkGfjgkKrxDLwYFen9htvH6LfuOM3j3CvIc6fzb3U9oN0Pw6dx88Z3D861GotRNxuOhHVT7H+R6Y575XZnuVqEMVSzQ33XwU69DyiysR+yAxN9+nxxCEEBdULY+k3J3J9+2CrxXkPyiiM3lux1rF467fWHUDcYHaCyAZABI1BTpLLIOmSCJBv1vimrHzzjldmR0aJJks4BvMEgrqiYgjSDabjYb41uDVCSqDVp0kIeoLCQoABuw1XEm5NgDGfkKcOuskU5UOB6iogsBcdh1sRPQYc1dWEhyPf0sYAVVGkQIUN/mAuBdCOr+Fc8iU6a+fVqlwOSoyNoawKq8AlZ1blo8thuIOzwp6NRTmMuig1STr0gFykoGJFyIWx7H3xynw5kDmKuZDF2fRI8pxTrMPNR9CCoPVCkX21Rg44Lx6rUoo+VpZfyEdKPlNVdayAQqhiyhQ115RqmbE46ITuiAN8b1Myavl1HRvLGrTSQrTUkiZLKNjaQW2vBJGMQ5UaGLqQxlk1MANMFjGxMwYMXIAHbHT/GFHLaaS5lzRmTCspZlUS68wMj0yY307m45znwGYoCNERUKekXpzsvp9IAAjVfexzqKzKMSvT6gekEsQOaJHvYSY6eq+4x7lRoqKzyVYKxBJGpREMNpMqSsixiZgzpZGsaTaCHmqPLOhidYcroAKsJvNjfUonqManEqxzNVFAekupVp01csiKAdR0QI5BcrYibtvhLYZ5keD8RrU0ellkanpVVY06BJCDRJNTmPp+HaBGFjepZtqAFFczTdafKGNfMKYGy6aUoNPpgH6vQ2Cxab8wuzsxGInTExGPMbgY/E8jVMtRqAHSw0Os0zYwZUhlMxeTabTcck4TRq5Z1iSoik1InmYipqp0lYAq06QSVtAIJtB6r4ir1T9HSVkHWvr8sIdDEESrBwLSIIllsYYqA8fGaoKK2apvUDQ1VkqJD6Vp0xVWBy8jsvl6QD5xYm1on1JD7hlc1Kauw0sZleqnUeU+4ECesT1xcGMDwzxta7+XTVEpqH0gWZtLgagCZVZ1WIJaQTp2O3nZCkA6WizEErII9R/vr2xopXQrErDAb4p8RKq90+qvWoR1/YH9e2MzM8TailQ1arNTLQFmdXZQSASJntYCRAwFZ/OtWcvU3Ow6AdhjGpVsrHdg8I6zzPur3G5vNNUcu5kn7B2A7DDKaFiFUEkmABuScR4KOH5ZMpSNat+cIsvUTso/WMXPQT7zzxi5M9mvWjh4fhGpwThq5deYr5jbmR/lX2+/7MaqrA6n3xy7P51qzl3uT06AdFHtiFHK+klfhb7sdShZHztSpKcs0tzqmYoh1ZG9LAqRtYiDgbyXDB5tSjTYUxTCfUpvVqalkuxdTyg2gCPhgVXidZdq1Uf9bR9kxiPOcRqVY8xtcbFlUn4TEx7Th2ILnG8suguAgK1XpMUEU3KgEOq7KbwQLTEYrZTjmYpeiq0dmOpfsaY+WDvwrULZWmSFE6xCqFWBUYbAR0w7OeHctU3pKp7pyH/wCNj8wcFxgpV8Y1HpPTenTOpWWRIHMCJIMyb9xjR8P+K6YppTrkqygKHiVIFhMXBiOkWmRhmd8DDelV+Tj+Jf8AtxUoeHdLpRKJUrMjVGZ3qCkqh9IChNJZj7m2DQA3pVFZQyMGU7FSCD8CLYfjnmby9XKsxolqbqU1IjF6bB5CumoSwkFSrAkEiCZt0DL6tK6416RqjbVAmPaZxNgIeIZJa1Mo+x69QehHuMc2z2Uak7I4gqfkR0I9jjqeMXxLwfz01KPpE9P6w6ofw9/icZVIXR6OAxXClll3X7Ap4d4t5Dw16b+odumsD7+4+Aw7xPwfyG8yl+aczAPKC1/hBmRjJjBH4c4grocrXujWSf8AR+I97dsZQl4WdnaOEzLiw35/IJBiRaBc/De+1un7x7YsoWAhVmDO1hbYTvi3xHhjZdmpuSQWlN4awhiB1GxP88VlzJEjoLSQSJ977WwSWtjwmbvAl1PQIGh8uyurGwChwXVjAlWuBJAE9NROCx8xRqiq9JYrMiuaUMTNiQFUjmJ5tQE6jvIGAHhuZMsEVJYBQ0wE1MF8y20Fxeet5xo5qvVauFyoVahHljQwMhalRhVNQwQSGHYyAN7C4SshGlxTU1ZWrUyyrSOtWBIDAEyCrDRpJEmFJIuDIIEs/mmqPr0hAxgblQBHIG3ZpYkkzM9MaChRTFF7gMWZ1HP3ZiG/ONOpVA5rETG8dbLUqZZDVDyE1DSqUtcPNM19RgXMEEari24NWBjZhNS6SSQD9W6ammfYmLA7WMYs8IqstQFGZWWY0oaltPNyD1Wne3wicXOI5ExVqCnpSmxDNTINASqhFkQSZN2m9zvvnUUqsUNP1PGlQwDkmoUlATcalMnpB6AnDsxh7kuJFqak1uHzA/PZzNJVtbnQABT7doudz5jntXNsCQO/s3y1Cxx7h5mLU+stOGGnj0PheZjcsxuO1cssflJpgidLuoISbatTKVT4nHIOK576PQ+YXMUUrkIQai0oZHNxBqNJDgAa0IF+sdO8V+I6FIPQroxLCy/poYDNSI+uNXpOlpFrQccpzQydClNI6yW0VKevpTZmWuj6WbS40nSTaSDMYibM2HvhEZZWU5WhrUAasxpqFi+gatDuukKPSeYsSDa0lnGvEeukWqJ5SgkG8u1/zY+MXuZjpeMfw7xKpl8kKZZqdFdROpdNbmJlQQdjO2kNM37CXF+JtXeTZRZV6AfzwpTyo7MLhXWl5cxvEs559TW4sPSoNlHb4mN/6YqvhmrBB4d4SCPPrQKa3AOxj6x/VH7/AIb86Tkz3Jyp4enfZLZE/AuGrST8or2gSoPTsxH6R6D8dsLjPEzXcsbKLKvYe/ueuJPEHGzmHhZFNTyjuf0j79uw+eMgtjshBRR87WrSqyzSETjycNLYWq23z69Lfu/fijITHDDj1jhhwAdO8LpGUoj9Un7WJ/HGnOKXAFjLUP8A0qZ+1AfxxfxmxjcU+IcNWrpJLI6zpdG0us7gHYg9QQRi1SfUARMETcEH5g3B9jh2AChw/hi0i7Bneo8anqNLGNlsAAonYDF6MexhYAFjzHuPDgAEPF/B4Jr0xY/nAOh/T+B6+9+pwK46u6ggggEEEEHYg9DjnfiHhJy9SBPltdD96n3H7xHvjmqwtqj3ezsXnXClutvsbGVqrnqBp1CBWpwQx6xs34H7eowIOrLUdGUysgg99/s3/difK5lqbq6GGUyO3wPcHbBFxzJrnKIzFAfSqIdbSY+qfcTIPUHBF5lbmcfaGE4Us8e6/ZgitMk6VMLOqBchgp+e041eFZ4rVgppncA3BEamRvqywJHQSNwIMfC4DKWcU3WSfURpWmzFlNM6tQ03UQSJhlMYM/EjZSvTQ5ZilembFjq/OADy6pQswD7q5Gg3GoA4pRbVzzQZq1SKjFnlNR9SxqkTzLTaATMxq74qjitRTUKOwD0yjKtQ6BLXCgAQujliDudpjFnI1Smp6jGmSlYAadQY+Wfo2iRpMCSLR1AOoVzlhVNSsiyPWyBUVUp6Vl9C1AxA1ACAqnuJ0iUnuDKeRzlSoi5UPCO+0uVtBuikho0AiF1TYHpjR4RmQjslJnqBFZlYFpIKAkKtNgwPLsrCYE2nGH5pNRn1ENqLB7qbt6uUEDe943vjbyOWWhWooKkCzFwjgAMUZHptA1gbgEwSu3fQaMHjVN1r1FedYMNqYMQwABE9QDIHWAJvhYMeJcBL1ajDP5C7EzVcGo1/W3l0mWW9UAmJvfCwnLUDsviPirZei1RULAbmVCrJAEywJuRAUGTa0zjn2V8cZuppFQCmPMHMBcLzFmUWLKqGI32IMwMdMzs+W0djeQIn6xLSABvsdtjtjkvFsgUzVassVKatLHzg5KEAVASVLsCjwIEAuAZAxvK9yeZf41wicuMwWeo61WNevUglU1ACnSWpCs45QbW0VLelSPcG4UjzmK2sUxcFzBYXlnAmdVuvU7yMW6GTes/mZoL5aqSFYkwWUEuecoJ9cDq19oOP4g415x0Jakuw/SP6R/AfPfbNpLU3oUHVlZbHvGeMGu0Dlpr6V/Fvf7vtJzScQzjU4Dwpsw3amDzN/Cv633TjFpyZ9BGVOjT6JFrw7wbzjre1JT/mPYe3c/L4R+J+O+afKpH6JdyNmI2j9UdO+/bE/ijjahfyahAReVyNrfUHt3PXbvIqDjqpwUUeDicTKvO725ImXDCcJW3+H4jDC2LOcckGx67Hp8/b+748GGE48nAA4nDCcInEVVrH4HAM7Hw1NNGkvamg+xAMWMNRYAHYY9nGYxlJwwBUgg9RtYx9+HY8Ax7gAWFjwY9wCPMLCwsACxU4nkFrUzTfrseoI2Yf33xbwsIcZOLutzlWdyrUnZHEMpj2PYj2O+LXA+KnL1NW6GA69x3HuOnzHXBf4n4P56akH0qC36w6p+I9/jjn5xyTi4S0PpcPWhiqVpfZo6CcpSgGlRep5z6ppqagMoIBpj6oILBr6dTGJAx5x7h65Fg5d6dU0qnkOaVMkPeZcTFmWFU2JJIIIGMLwjxny28p2hCeRpIKtPQ9ATeehv1xvZzhlbNuaeaqoaay3nMPpQl9TcoERZSSdM6LEm2ytJZlueDisO6M8r25EmUz1Ctl61V0y1Nx5hSnoJqCqWBI53HmFwTKqFkHTOBLi3iBjl6iLVYpUaBSAYIiqZJBmGDQDojl1E2ONtOGihUrUKoYCk4q+cArZk6WBSswJYLSAUksIHMSzCcW/BPhk8QXM5qpToyWWnTDJpozKmrV0AEHl2CwJZxy7ildnOBlal5K0KsVmBUFao1Ghqv9HTeACFOudLEGQOjT5m8y1VVVVprCqxK6DUYydTtUgXJI5BYQBuDBbn6wzVLNZem9SmfORmWqHcgLq1aFksumHLEBuVVB31YFOIcPdUp5miT5Xl0tTBYKVGQa6ZIAvr1bRYiJwNAMzZNF2pCsBoJFmkfaaf8Afc74WKlDL1HUMEQ9JKmbW/DHuIsI+mC+Oa59KVV9KUUp+XUZg9Pkh9QDOIUNJCaZnYkGQFgt8T1gKaixYnlUsdO0FmUWqAT6W5ZIm8Y5p4sz/loKKGCwBbfUQSRG0Da9/aIx1TdiqVN1JqKKHiPjQf6Gjaku5GzEdv1R+/ftjBBwyceE45HK7PoKVKNOOVDy2CvxDxdctTGVy5hgIZhuve/6Z3J6T32B6+c0tpIjoZ3+OCzhXEMoU05migYb1FSdXu2i+o9d53ttjSH07nFi71o/49bboGAcezgzGW4Y5sQPnWX/AFWn2x4eCZBvTX0/+6n8YxtnR57pVFvF+gG6+nv93/nDmA6T8/5jf7Bg0XwrRPorg/EI/wBxGIqvghj6aw//AJkD/WcO5m1bcDTjycFNXwPX+rUpH4lwf9JxVqeDM0NhTb4P/wBwGC4geY4aFkgdzH242avhbNj/AIJ+T0z9zYgHAc0pH0FSxmQpO3uP54LjOssbnHmAhPEldQabEawYl1+lHtEiTGx0E9hU3xJlPEeYTldfMa1nV1cSTc6KIJX401H652EDDLCwH5XxRVBl9NRSCYUKpAtdSHYEX917uNi//e1/M0+WkROiT5kTvJIba/5rT+vHNgsAW4WBg+LS0GlSBTrqaSfZTRWos+2onuBviWv4sSB5dJ3JEkExAkbeWHLb7qCv6wwWEEWPMYT+KaWmQtQt+jAAmY/OE+Wb9AxPtiVPEtApqJYH9CJa28ESkfraoHUg2wAbE4WMrLeI8u6hi+idlaCx9k0FhUPshbGjlq4dQ4mGEiRB+Y74AH4DfGHBtJNemOUnnHYn63wJ3979TgzjEdWmGBVgCpBBB2IPTEyjmVjfD15UZqS/s5McdC8DeICYDQ1SmCCG+vTMAg/uB+Cm+AzjXDvIrMkyN1J30nafcQR8sV8rWam6uhhlMg/z9umOeP0M9rERWJp6fdHQP8VuJUQhakRrqIAhCjWNUrUQtHKq0+UrOomrT+qgBE8h4krUckaVB2WmzrfmR9Y1HUmlyANWgmBBKwZuTscRoLnKKZimiNUpzNNxqSdMFWGxIsVJ7DApUYuGCxppQNKqAAWqGyKWJZmJHdoHZbbTlpdHgSTi7M9rcfrflD5hmHmtuQFjaAdOnSbWE9PsxmrrqEKIGogaZ0qTJiSSFG5uf0j748rZdlgwwB31IViQCIk3BBkexnYjEZrCP6ffibEstDhNV+YI7T10OZ73AM3wsKnmCRJrlT20ueveb9/nhYrUNTsPEqjmu4qGSiosxpBnUdYXU0Ttv9XYYA/G1Aisr9GSPmpMj7CMdJ8Y5UiolWkpdtJFSmoJbQpJFQAdiSPeRgcrtQrppYqynpMMPcdQffG1SNy8PV4U1I5scexgsqeDgT9HWt2KyftBH3YibwbUG1RD8Qw/A45uHI9lYyi/F7MFamSUvrMmwnsT0n5DEpxujw1WaYNMwY9R6D3XEdTwtmeiqfg6/iRgabCnVoRvZpXMgdMSA4ungOZ/5Lfah+5sRvwuuu9Gp8kY/cMZ2fQ7lWpPaS9UV5x4rkbW+Fvuw98u43Rx8VI+8Yrs47jCZpG0tiyufqjarUHwqOPuOLC8dzA/4z/MyPsOM2cLCzMbpQe8V6GsviXND/jE+xWmf4cTL4uzI6ofig/CMYROG4M8upH6Wi/AvQIE8XVtWopRLRAOgho7Tq2xJX8V+ZHm5ajU0mRqvB7jUDGBvHmDiS6kvA4d+FBXmPFy1F01csGXf85sRsRySD7jHqeJcto8v8lhN9I0kTMz05pvO83wKYWHxp9SH2bh34fd/IU5fjWRUEHLVGkQTUC1WI7Fqjkxc2mMKnn+HyS6VWB+rVGtB/06jJ92kjvgWwwnD40iH2XQfX1Cxa/D/M8zXUFo06Wjf9IL5kfq6o6RFsOqvkGcEV3Veq+W5uOzshYfbb6unAhqw9Dg48iH2TR6y9V8BfXoZNiPLzOgfWDeY8i/VyCd9n1L+rvO7k+JZamiotZIG0sJ3n2745yMPUYrjszfZVP+T9jplPilBjArUie2tZ+/ErZlACS6ADqWEfbOOZadsQKuKVbyMZ9mRW0i54w44j5jkEqFCg7TBJke0k4rLcSMR5jLqw5gDF/33xKRiZNPU3pQlBuN9ORocC4maFTVujWde47j3HT5jrjX4zQSjWo5pEDU5l2UsG0vIJRkgzDMdxbAwmDHwkwq0KlJxKqbA9mBsPmCfniqb5HLjqSazoyuP56hm6iU6S0adIUzTV+YcwcDXUYrOiLqsSIAOm4wLLUamFgASAyE6jYmRUF41CCIgdZE4k4zw40azUjdQ1vcGCCfkcepltDIY9UMouAeaIuIjr2jr0w3LqeWWsv4XzddRVWkrB7y1SjTJ78juCLz0Ei4scLB7w3xOKdNUTh7ZgAfnihTXJJJCqpAEkgR0AsNgsVdBYM/E+eTIgOoolyILVGY1iGqLdtKE6CxCzsNQgWCkN4jwyvxCmHen+T1XkA+X5Zb6VmkhjLvoVJaYANQEAxjovijPU6NF2YJrIsGCkHQZDMCy6lUnVEzvAJseb8a8a5ptNSBTRlZDEGjr0lqVQF1BhrkqY2WxiG3b6kvcFuMeDjloZc2jK1PWNdM0qlxIEOdJMG8NIIIIEHDsp4S4jUvQb6KARWcmlTggGep+ycb5zSZgUq9epSrBBU106al33adTrUVlLo/pYMJB+swmPxtxrLVfL01mnQAFdHKEJUa9ZHgJcFdShtQLKUEArLSHdgpmeGZ+ii1BVlXcqpSs41EFhIBgaTpYg+xmDbFT/eDPJI8xyYJmVawiWuPSJ3NsEGUz6plalUsKzCqBcO6DVSdGraXTmYmsoioEuoWSIxncIapUmlQ8ykg9eh2NVlCO30l0DCS7DlUaTUmdGkz9h5mR5bxdm1H0hLXi60/4FGLqeNqv6A+an8DgfrUz5S1NRPNAHtEgnsTcj2HWQQ9MySEEc67GxkROnba8iZMGJgRicwXCVfGtQb0x0+qw326+x+zDh49SYams9i0H7CuMgcSanVLoWUiGB16uYX1bBeUkgW7kG4ODrJeLxm2emUIVizFajM4KeZLU1lILFFrASBGlVGozFRaYA1X8Y5Yjmy6N7Qh+9ceUvEXD23yoX4JT/AjGR4mytPzX8mDTLEgnQTcyVGmxUG0+298ZiZbUoC09THoFk9TKgXNunx9sS2i1Uktm/UK6vE+GGJpOPhqH7kfDTW4UetRflWP4HAnlsgasAKASYF7k2GlVFyeYfYe2H18itMsrrcHqSDGkEfM/wBMT9PQ0WJqrab9WFDUeGEwMxUU9r/xU8OfhWQ//LI/aKD71GB/KcJR1aFMqVm56hrAfLFrLeE2frp+3CtC17Gqxlf+TNf/AGDlT6c6nzKH+IYS+F6Z9OcpH/pH4VMZOe8IVUWVqT7EH8DgfzmWei4pkkHSCe1+2BQg9C1jsQvF7L4DgeDyfTmKZ/6T/wBxxFU8F1ulSkf8w/hOAekt9+m8Cdvh3xItJ7nVEdYvPQYOFAa7SxH8vZBcfBmY/Spf5m/7MIeEswP+Wf8Ar/mMCozNU7VGj4kfcfvOJ6GfzBFq1S9hzNf5hsLhQK/c6/VegSf7r5kfVU/B1/E4evhzMj/h/wDzT/uxgf7QzKMV/KKhjqWPeJPOY+3DU49mxtWYm9tRJt+0fuwuFEP3Ot5ej+QiPAcxH5o/5k7/ALWKx4HmAT9C+/YfgcZY8T5safpTedx2w5PEub3FaZgXVY67HTttc98PhxQn2jUe6Xv8mg3B8x/yan+U/gMQ08lVIBFKofgjHb5Yrf7x5xSVZxIMXC/uIWItuMPyniHNU/SykEz3/C2BwQv18uaRapZCsTApVf8AIw+8YNfDnDDQpnV62Mn2tYe/9cCGS8XZo2+igbltUQB13J+/BgmVqVTTR87QRWU+aadOsrpyFhHmqJQgeo6L2GKjFIxrYqVVZeQPcV4a+azbmkhdFVgWsF+iVddyQCFLrIF426YzuO8BanoprqZ9dRWoRzq0ISqKG+kJkiVUA6fs6N/hjwCrQq1kqU2poV3sQwuGS91uVYDcaCDOJv8AFOpSSkKb0iNZYitq0wwUvvpblLwdMgyZHfFKN9TlscjDUxY/krHu/wCVB735hTGmfhPxO+FiEZGobinUIOxCtB9xfbHuJsuhJ1P/ABA4HUp0ars9GmjlS+nLlSAGGzpMyTs2mTAm5J5jw2rTaoXqSaRvUKIFbTKapVHCgBpKzuwUXmB2PxAmWOVq5uq6ZkU2Rgs6CSpDhNTa2YHaP0T3vjneUzKcTzNEPRVfL+kraPJUt5dEwtNQisRyQZYjT2gY1ktR2JOJ+IaD0spl6NBlpKSaiVkSTDELUlCLxrLEQDYEtGKvinK5kKSalGorqajMvk210zThHpW0mmuwCgzUaPVFTOM1LNUXKeW3ls0OSFRmRgJlGUwSj+ll+kUGMQeIeI1a/lNUZCAhQfRqshapYlqfoktzRAA07CYwnLTULFM8SfytClglQajTOpllRGsFgLykgywm1tOnFejxAaqg0qVqSCIIA1EE6FnlPKNoPSYsaz5UiNxqWYiAQdiO62+Er8sRLTBIWZPef3YhjL1erqA1OSRCBeoWxjXvaAADYdNow1hA7G53F5xDrvyx8bg+/QYfykmT07df7+/EMC9la9RWR0YEzYC7KVvHcTJIE80GNrPXiAYlKrWZ9ZIXmLXJLMF1ajMSQY+GI8uVEmLkGGlgwboZ7SARteO2FUGuGaTFgdUbkk3Y2MnoB8MO6AjNV3JvLQpaQDABiSdoveN4JOxOLmU+heQrMxUFObSdWsgMumWswgQel+oxUoZjy+8NIZdRIZZ+sAbkRIn9U4lR1Ac0gUlpW3NA1dAbAqTNyLAGZnBoAQ+FnyyljUcrVVNSsGjTU1ESA4idJUC9mE73xh8Xrq5YwNRJYmQZZuaT8J+Rn44qUssdOo0308vq1BSH1Q0iLQB16j9IYWUy4NKu0CU8uDqAI1ORZd27E9JFr4HroFja8FU9Qq/FP48HGVogYD/AC2qza6dfZsGiNfA9jRElenKkRjmPj6lGbAH/ACaf7i4/hx0uvUsI99sc8/xGX6akf/0r+6rVnEp/WU19IKpWO4sZ3/v+7Y91b3nuY/vv8cOoCT7dj3HYYc4tJNxaPn0xpfUyE1Sx1fMW9jb+eJGUQJIB6AGQNrYqM41dIiNrbf1xOtaWA0yNgpabbAE7n8Yw7AWUZeYMIaP3GDKn4r/XFetTUQwk/KL/AC2+3FzN6SimoCrnlpgJCNp0y7OWktdgTBmB2tXL2AvYztheYxyUTUX9YEETGkXNobebAD2Ig9PaCF6buSCEMsA3NNvnBYxq6EjuME9OmP8AZ/meQ6DW2msruQXUqQClljSWQEXXQxvNsV8q4IqjmgOH6wEFydQ0kBSJW50hpEGBN9bMRK2dWrVoM6iQFQwECkBjpOlSwVihUEXIbVImThuYypOry1LaASxUalVQZmVkFQBdtt+04OfAvh7L1clmnq0yrs4COQ2hAAG5WhmChhcwbBZJwFZzhzJUq0ajrTKswIDchYMAEsYIG4LHp3wpLXMATf4ceHC9fz61LWlJEqrTkB21FtDqCQCkqZJMbb9OlZzw951JT5lRHKsFDl3R0ZgwSvyKVgswABDLqYAkWxzqr4nqUjRp0fLovl6ejWhhSV3SoplXjngAwWqFgeYx0zJ+KG/I0r1KbDXoVGBB1MwjXAB0gnmAI2IsDYXTswRiZTx6ctU8jNUzrQGWA520rN5Zhq3+tpgySuxzP8V+KUqtKh9GVdnLU6lRWC6BAMqRr0nlJGki4iZwOeI/ENGpqajSehW85281WgVAwJ51sdUk3vp1EW1AYGK55Kbl3kvBc/V0gQqDVLRYkxAhQDvis3ILlpa9B+atmawczISiCkAwuk+YltIH1RhYHM/xJTUY0wVUmwLAkd/TAiZsBYYWDLPr7hZmvmnOgCTEzHSY3wU/4RZhxXVAzBWc6lBOlvo29Q2Ow37DCwsZ0txw3Hf4zUh/tFbDmoJNt7sL97AfYMc+1lpLEkkgkm5JJEknrOFhYrmSjU4rapVAsAywBsLU9sYtY3+zCwsKO7GW8119m/HD6DENa1unwx7hYhd0SLR9Z/Yn5zv8cR0UGpbD+2GFhYSG9yKoOYfsn/ScR6zO59X4x92FhYoAxpUFK8VlVPlCstOQOQK3KqfogdANsB1Ueo9dS4WFi58ge4YeAR+d/aX7jguHqx5hYmWxpEVcWX54Af8AEU89D/0j/wDY2FhYyj/sKl3AUXr8fwx5mtvs+849wsdHMxK9Tcfs/hiQi/z/AAwsLFMGW2qEhwSSBQUgTafyhLj35m/zHviX+n+oYWFiXsMsZKqwpOASA0AgEwQEqkAjqJAPyGI6J106zPzNqp3a55g+q57wJ7xhYWI6i5BRxXMuuTyBV2B/J1EgkGFc6RbtqaO2o98ZPDLte/JVN7/8GoZ+3CwsZy7/APaDmQ8KEq03sd/2l/mftx3vwig/I8tYWy0i2xPUdj749wsa0d2JbnFvFQ9B6nLST1JOdqiT74Fc2xgXNkgew1sYHtJJ+ZwsLGniDmbOS4jWSmqpVqKoFgrsAPgAcLCwsZ3E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9700" name="Picture 4" descr="http://www.ridelust.com/wp-content/uploads/800px-Car_off_cliff_sign.JPG"/>
          <p:cNvPicPr>
            <a:picLocks noChangeAspect="1" noChangeArrowheads="1"/>
          </p:cNvPicPr>
          <p:nvPr/>
        </p:nvPicPr>
        <p:blipFill>
          <a:blip r:embed="rId3" cstate="print"/>
          <a:srcRect/>
          <a:stretch>
            <a:fillRect/>
          </a:stretch>
        </p:blipFill>
        <p:spPr bwMode="auto">
          <a:xfrm>
            <a:off x="1657350" y="3314699"/>
            <a:ext cx="3905250" cy="2933701"/>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Communicate results to key personnel</a:t>
            </a:r>
            <a:endParaRPr lang="en-US" dirty="0"/>
          </a:p>
        </p:txBody>
      </p:sp>
      <p:sp>
        <p:nvSpPr>
          <p:cNvPr id="3" name="Content Placeholder 2"/>
          <p:cNvSpPr>
            <a:spLocks noGrp="1"/>
          </p:cNvSpPr>
          <p:nvPr>
            <p:ph idx="1"/>
          </p:nvPr>
        </p:nvSpPr>
        <p:spPr/>
        <p:txBody>
          <a:bodyPr/>
          <a:lstStyle/>
          <a:p>
            <a:r>
              <a:rPr lang="en-US" dirty="0" smtClean="0"/>
              <a:t>Communicate results to decision makers to support risk responses</a:t>
            </a:r>
            <a:r>
              <a:rPr lang="en-US" dirty="0" smtClean="0"/>
              <a:t>.</a:t>
            </a:r>
            <a:endParaRPr lang="en-US" dirty="0" smtClean="0"/>
          </a:p>
        </p:txBody>
      </p:sp>
      <p:pic>
        <p:nvPicPr>
          <p:cNvPr id="27650" name="Picture 2" descr="C:\Users\conrad.reynolds\AppData\Local\Microsoft\Windows\Temporary Internet Files\Content.IE5\EU948WDX\MC900233413[1].wmf"/>
          <p:cNvPicPr>
            <a:picLocks noChangeAspect="1" noChangeArrowheads="1"/>
          </p:cNvPicPr>
          <p:nvPr/>
        </p:nvPicPr>
        <p:blipFill>
          <a:blip r:embed="rId3" cstate="print"/>
          <a:srcRect/>
          <a:stretch>
            <a:fillRect/>
          </a:stretch>
        </p:blipFill>
        <p:spPr bwMode="auto">
          <a:xfrm>
            <a:off x="1752600" y="4191000"/>
            <a:ext cx="2302598" cy="2445945"/>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Maintain assessment over time</a:t>
            </a:r>
            <a:endParaRPr lang="en-US" dirty="0"/>
          </a:p>
        </p:txBody>
      </p:sp>
      <p:sp>
        <p:nvSpPr>
          <p:cNvPr id="3" name="Content Placeholder 2"/>
          <p:cNvSpPr>
            <a:spLocks noGrp="1"/>
          </p:cNvSpPr>
          <p:nvPr>
            <p:ph idx="1"/>
          </p:nvPr>
        </p:nvSpPr>
        <p:spPr/>
        <p:txBody>
          <a:bodyPr/>
          <a:lstStyle/>
          <a:p>
            <a:r>
              <a:rPr lang="en-US" dirty="0" smtClean="0"/>
              <a:t>Ongoing monitoring of risk factors that contribute to changes in risk </a:t>
            </a:r>
          </a:p>
          <a:p>
            <a:r>
              <a:rPr lang="en-US" dirty="0" smtClean="0"/>
              <a:t>Update existing assessment using the results from monitoring of risk factors</a:t>
            </a:r>
            <a:endParaRPr lang="en-US" dirty="0"/>
          </a:p>
        </p:txBody>
      </p:sp>
      <p:pic>
        <p:nvPicPr>
          <p:cNvPr id="25608" name="Picture 8" descr="http://farm4.static.flickr.com/3608/3450663121_eb8542888e.jpg"/>
          <p:cNvPicPr>
            <a:picLocks noChangeAspect="1" noChangeArrowheads="1"/>
          </p:cNvPicPr>
          <p:nvPr/>
        </p:nvPicPr>
        <p:blipFill>
          <a:blip r:embed="rId3" cstate="print"/>
          <a:srcRect/>
          <a:stretch>
            <a:fillRect/>
          </a:stretch>
        </p:blipFill>
        <p:spPr bwMode="auto">
          <a:xfrm>
            <a:off x="4552950" y="4410075"/>
            <a:ext cx="3905250" cy="1990725"/>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risk (NIST)</a:t>
            </a:r>
            <a:endParaRPr lang="en-US" dirty="0"/>
          </a:p>
        </p:txBody>
      </p:sp>
      <p:graphicFrame>
        <p:nvGraphicFramePr>
          <p:cNvPr id="7" name="Content Placeholder 6"/>
          <p:cNvGraphicFramePr>
            <a:graphicFrameLocks noGrp="1"/>
          </p:cNvGraphicFramePr>
          <p:nvPr>
            <p:ph idx="1"/>
          </p:nvPr>
        </p:nvGraphicFramePr>
        <p:xfrm>
          <a:off x="457200" y="2362200"/>
          <a:ext cx="8229600" cy="3763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aseline="0" dirty="0" smtClean="0"/>
              <a:t>Part 3: Respond to risk</a:t>
            </a:r>
            <a:endParaRPr lang="en-US" dirty="0"/>
          </a:p>
        </p:txBody>
      </p:sp>
      <p:sp>
        <p:nvSpPr>
          <p:cNvPr id="3" name="Content Placeholder 2"/>
          <p:cNvSpPr>
            <a:spLocks noGrp="1"/>
          </p:cNvSpPr>
          <p:nvPr>
            <p:ph idx="1"/>
          </p:nvPr>
        </p:nvSpPr>
        <p:spPr/>
        <p:txBody>
          <a:bodyPr/>
          <a:lstStyle/>
          <a:p>
            <a:pPr lvl="0"/>
            <a:r>
              <a:rPr lang="en-US" dirty="0" smtClean="0"/>
              <a:t>What are we going to do with this information?</a:t>
            </a:r>
            <a:endParaRPr lang="en-US" dirty="0"/>
          </a:p>
        </p:txBody>
      </p:sp>
      <p:pic>
        <p:nvPicPr>
          <p:cNvPr id="8194" name="Picture 2" descr="http://pad3.whstatic.com/images/thumb/4/46/Use-a-Hammer-Safely-Step-6.jpg/550px-Use-a-Hammer-Safely-Step-6.jpg"/>
          <p:cNvPicPr>
            <a:picLocks noChangeAspect="1" noChangeArrowheads="1"/>
          </p:cNvPicPr>
          <p:nvPr/>
        </p:nvPicPr>
        <p:blipFill>
          <a:blip r:embed="rId3" cstate="print"/>
          <a:srcRect/>
          <a:stretch>
            <a:fillRect/>
          </a:stretch>
        </p:blipFill>
        <p:spPr bwMode="auto">
          <a:xfrm>
            <a:off x="1733550" y="3305175"/>
            <a:ext cx="3905250" cy="3019425"/>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Identify alternative courses of action</a:t>
            </a:r>
            <a:endParaRPr lang="en-US" dirty="0"/>
          </a:p>
        </p:txBody>
      </p:sp>
      <p:graphicFrame>
        <p:nvGraphicFramePr>
          <p:cNvPr id="4" name="Content Placeholder 3"/>
          <p:cNvGraphicFramePr>
            <a:graphicFrameLocks noGrp="1"/>
          </p:cNvGraphicFramePr>
          <p:nvPr>
            <p:ph idx="1"/>
          </p:nvPr>
        </p:nvGraphicFramePr>
        <p:xfrm>
          <a:off x="1182688" y="2017713"/>
          <a:ext cx="77724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1524000" y="2438400"/>
            <a:ext cx="1219200" cy="954107"/>
          </a:xfrm>
          <a:prstGeom prst="rect">
            <a:avLst/>
          </a:prstGeom>
          <a:noFill/>
        </p:spPr>
        <p:txBody>
          <a:bodyPr wrap="square" rtlCol="0">
            <a:spAutoFit/>
          </a:bodyPr>
          <a:lstStyle/>
          <a:p>
            <a:pPr algn="ctr"/>
            <a:r>
              <a:rPr lang="en-US" sz="2800" dirty="0" smtClean="0"/>
              <a:t>Bring it on!</a:t>
            </a:r>
            <a:endParaRPr lang="en-US" sz="2800" dirty="0"/>
          </a:p>
        </p:txBody>
      </p:sp>
      <p:sp>
        <p:nvSpPr>
          <p:cNvPr id="7" name="TextBox 6"/>
          <p:cNvSpPr txBox="1"/>
          <p:nvPr/>
        </p:nvSpPr>
        <p:spPr>
          <a:xfrm>
            <a:off x="7391400" y="2438400"/>
            <a:ext cx="1219200" cy="954107"/>
          </a:xfrm>
          <a:prstGeom prst="rect">
            <a:avLst/>
          </a:prstGeom>
          <a:noFill/>
        </p:spPr>
        <p:txBody>
          <a:bodyPr wrap="square" rtlCol="0">
            <a:spAutoFit/>
          </a:bodyPr>
          <a:lstStyle/>
          <a:p>
            <a:pPr algn="ctr"/>
            <a:r>
              <a:rPr lang="en-US" sz="2800" dirty="0" smtClean="0"/>
              <a:t>Just say no</a:t>
            </a:r>
            <a:endParaRPr lang="en-US" sz="2800" dirty="0"/>
          </a:p>
        </p:txBody>
      </p:sp>
      <p:sp>
        <p:nvSpPr>
          <p:cNvPr id="8" name="TextBox 7"/>
          <p:cNvSpPr txBox="1"/>
          <p:nvPr/>
        </p:nvSpPr>
        <p:spPr>
          <a:xfrm>
            <a:off x="5410200" y="2438400"/>
            <a:ext cx="1219200" cy="954107"/>
          </a:xfrm>
          <a:prstGeom prst="rect">
            <a:avLst/>
          </a:prstGeom>
          <a:noFill/>
        </p:spPr>
        <p:txBody>
          <a:bodyPr wrap="square" rtlCol="0">
            <a:spAutoFit/>
          </a:bodyPr>
          <a:lstStyle/>
          <a:p>
            <a:pPr algn="ctr"/>
            <a:r>
              <a:rPr lang="en-US" sz="2800" dirty="0" smtClean="0"/>
              <a:t>Not me!</a:t>
            </a:r>
            <a:endParaRPr lang="en-US" sz="2800" dirty="0"/>
          </a:p>
        </p:txBody>
      </p:sp>
      <p:sp>
        <p:nvSpPr>
          <p:cNvPr id="9" name="TextBox 8"/>
          <p:cNvSpPr txBox="1"/>
          <p:nvPr/>
        </p:nvSpPr>
        <p:spPr>
          <a:xfrm>
            <a:off x="3429000" y="2438400"/>
            <a:ext cx="1295400" cy="954107"/>
          </a:xfrm>
          <a:prstGeom prst="rect">
            <a:avLst/>
          </a:prstGeom>
          <a:noFill/>
        </p:spPr>
        <p:txBody>
          <a:bodyPr wrap="square" rtlCol="0">
            <a:spAutoFit/>
          </a:bodyPr>
          <a:lstStyle/>
          <a:p>
            <a:pPr algn="ctr"/>
            <a:r>
              <a:rPr lang="en-US" sz="2800" dirty="0" smtClean="0"/>
              <a:t>Shields up!</a:t>
            </a:r>
            <a:endParaRPr lang="en-US"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 4: Monitor</a:t>
            </a:r>
            <a:r>
              <a:rPr lang="en-US" baseline="0" dirty="0" smtClean="0"/>
              <a:t> risk</a:t>
            </a:r>
            <a:endParaRPr lang="en-US" dirty="0"/>
          </a:p>
        </p:txBody>
      </p:sp>
      <p:graphicFrame>
        <p:nvGraphicFramePr>
          <p:cNvPr id="8" name="Content Placeholder 7"/>
          <p:cNvGraphicFramePr>
            <a:graphicFrameLocks noGrp="1"/>
          </p:cNvGraphicFramePr>
          <p:nvPr>
            <p:ph idx="1"/>
          </p:nvPr>
        </p:nvGraphicFramePr>
        <p:xfrm>
          <a:off x="1182688" y="2017713"/>
          <a:ext cx="77724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099" name="Picture 3" descr="C:\Users\conrad.reynolds\AppData\Local\Microsoft\Windows\Temporary Internet Files\Content.IE5\EU948WDX\MC900432526[1].png"/>
          <p:cNvPicPr>
            <a:picLocks noChangeAspect="1" noChangeArrowheads="1"/>
          </p:cNvPicPr>
          <p:nvPr/>
        </p:nvPicPr>
        <p:blipFill>
          <a:blip r:embed="rId8" cstate="print"/>
          <a:srcRect/>
          <a:stretch>
            <a:fillRect/>
          </a:stretch>
        </p:blipFill>
        <p:spPr bwMode="auto">
          <a:xfrm>
            <a:off x="2362200" y="2286000"/>
            <a:ext cx="1143000" cy="1143000"/>
          </a:xfrm>
          <a:prstGeom prst="rect">
            <a:avLst/>
          </a:prstGeom>
          <a:noFill/>
        </p:spPr>
      </p:pic>
      <p:pic>
        <p:nvPicPr>
          <p:cNvPr id="9" name="Picture 3" descr="C:\Users\conrad.reynolds\AppData\Local\Microsoft\Windows\Temporary Internet Files\Content.IE5\EU948WDX\MC900432526[1].png"/>
          <p:cNvPicPr>
            <a:picLocks noChangeAspect="1" noChangeArrowheads="1"/>
          </p:cNvPicPr>
          <p:nvPr/>
        </p:nvPicPr>
        <p:blipFill>
          <a:blip r:embed="rId8" cstate="print"/>
          <a:srcRect/>
          <a:stretch>
            <a:fillRect/>
          </a:stretch>
        </p:blipFill>
        <p:spPr bwMode="auto">
          <a:xfrm>
            <a:off x="2362200" y="4648200"/>
            <a:ext cx="1143000" cy="114300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Management Sign-off</a:t>
            </a:r>
            <a:endParaRPr lang="en-US" dirty="0"/>
          </a:p>
        </p:txBody>
      </p:sp>
      <p:pic>
        <p:nvPicPr>
          <p:cNvPr id="1026" name="Picture 2" descr="C:\Users\conrad.reynolds\AppData\Local\Microsoft\Windows\Temporary Internet Files\Content.IE5\Y0BDBYFA\MP900431153[1].jpg"/>
          <p:cNvPicPr>
            <a:picLocks noGrp="1" noChangeAspect="1" noChangeArrowheads="1"/>
          </p:cNvPicPr>
          <p:nvPr>
            <p:ph idx="1"/>
          </p:nvPr>
        </p:nvPicPr>
        <p:blipFill>
          <a:blip r:embed="rId3" cstate="print"/>
          <a:srcRect/>
          <a:stretch>
            <a:fillRect/>
          </a:stretch>
        </p:blipFill>
        <p:spPr bwMode="auto">
          <a:xfrm>
            <a:off x="2133600" y="2017713"/>
            <a:ext cx="4110782" cy="41148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2" name="Picture 4" descr="http://www.adversaryproceeding.com/wp-content/uploads/2010/05/Who-owns-my-loan-file-adversary-proceeding-in-bankruptcy-court.jpg"/>
          <p:cNvPicPr>
            <a:picLocks noChangeAspect="1" noChangeArrowheads="1"/>
          </p:cNvPicPr>
          <p:nvPr/>
        </p:nvPicPr>
        <p:blipFill>
          <a:blip r:embed="rId3" cstate="print"/>
          <a:srcRect/>
          <a:stretch>
            <a:fillRect/>
          </a:stretch>
        </p:blipFill>
        <p:spPr bwMode="auto">
          <a:xfrm>
            <a:off x="1600200" y="2286000"/>
            <a:ext cx="5971700" cy="3962400"/>
          </a:xfrm>
          <a:prstGeom prst="rect">
            <a:avLst/>
          </a:prstGeom>
          <a:noFill/>
        </p:spPr>
      </p:pic>
      <p:sp>
        <p:nvSpPr>
          <p:cNvPr id="6" name="Title 5"/>
          <p:cNvSpPr>
            <a:spLocks noGrp="1"/>
          </p:cNvSpPr>
          <p:nvPr>
            <p:ph type="title"/>
          </p:nvPr>
        </p:nvSpPr>
        <p:spPr/>
        <p:txBody>
          <a:bodyPr/>
          <a:lstStyle/>
          <a:p>
            <a:r>
              <a:rPr lang="en-US" dirty="0" smtClean="0"/>
              <a:t>New for this year!</a:t>
            </a: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wrong?</a:t>
            </a:r>
            <a:endParaRPr lang="en-US" dirty="0"/>
          </a:p>
        </p:txBody>
      </p:sp>
      <p:pic>
        <p:nvPicPr>
          <p:cNvPr id="2052" name="Picture 4" descr="http://media.tumblr.com/tumblr_m3bpjx0Pcl1qzlf5p.jpg"/>
          <p:cNvPicPr>
            <a:picLocks noChangeAspect="1" noChangeArrowheads="1"/>
          </p:cNvPicPr>
          <p:nvPr/>
        </p:nvPicPr>
        <p:blipFill>
          <a:blip r:embed="rId3" cstate="print"/>
          <a:srcRect/>
          <a:stretch>
            <a:fillRect/>
          </a:stretch>
        </p:blipFill>
        <p:spPr bwMode="auto">
          <a:xfrm>
            <a:off x="2105025" y="2686050"/>
            <a:ext cx="3609975" cy="3181350"/>
          </a:xfrm>
          <a:prstGeom prst="rect">
            <a:avLst/>
          </a:prstGeom>
          <a:noFill/>
        </p:spPr>
      </p:pic>
      <p:pic>
        <p:nvPicPr>
          <p:cNvPr id="2054" name="Picture 6" descr="http://b-i.forbesimg.com/scottmendelson/files/2013/04/jurassic-park-large-picture.jpg"/>
          <p:cNvPicPr>
            <a:picLocks noChangeAspect="1" noChangeArrowheads="1"/>
          </p:cNvPicPr>
          <p:nvPr/>
        </p:nvPicPr>
        <p:blipFill>
          <a:blip r:embed="rId4" cstate="print"/>
          <a:srcRect/>
          <a:stretch>
            <a:fillRect/>
          </a:stretch>
        </p:blipFill>
        <p:spPr bwMode="auto">
          <a:xfrm>
            <a:off x="1885950" y="2905124"/>
            <a:ext cx="3905250" cy="2581276"/>
          </a:xfrm>
          <a:prstGeom prst="rect">
            <a:avLst/>
          </a:prstGeom>
          <a:noFill/>
        </p:spPr>
      </p:pic>
      <p:pic>
        <p:nvPicPr>
          <p:cNvPr id="2056" name="Picture 8" descr="http://filmmakeriq.com/wp-content/uploads/2013/05/Double-Indemnity-2.jpg"/>
          <p:cNvPicPr>
            <a:picLocks noChangeAspect="1" noChangeArrowheads="1"/>
          </p:cNvPicPr>
          <p:nvPr/>
        </p:nvPicPr>
        <p:blipFill>
          <a:blip r:embed="rId5" cstate="print"/>
          <a:srcRect/>
          <a:stretch>
            <a:fillRect/>
          </a:stretch>
        </p:blipFill>
        <p:spPr bwMode="auto">
          <a:xfrm>
            <a:off x="1905000" y="2514600"/>
            <a:ext cx="4587240" cy="3429000"/>
          </a:xfrm>
          <a:prstGeom prst="rect">
            <a:avLst/>
          </a:prstGeom>
          <a:noFill/>
        </p:spPr>
      </p:pic>
      <p:pic>
        <p:nvPicPr>
          <p:cNvPr id="4098" name="Picture 2" descr="http://media.npr.org/assets/img/2013/06/10/snowden102way_sq-e640efc5481e6a88137c4aa402822717bc5c48b2-s6-c30.jpg"/>
          <p:cNvPicPr>
            <a:picLocks noChangeAspect="1" noChangeArrowheads="1"/>
          </p:cNvPicPr>
          <p:nvPr/>
        </p:nvPicPr>
        <p:blipFill>
          <a:blip r:embed="rId6" cstate="print"/>
          <a:srcRect/>
          <a:stretch>
            <a:fillRect/>
          </a:stretch>
        </p:blipFill>
        <p:spPr bwMode="auto">
          <a:xfrm>
            <a:off x="1905001" y="2362199"/>
            <a:ext cx="3581399" cy="3581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2000"/>
                                        <p:tgtEl>
                                          <p:spTgt spid="2052"/>
                                        </p:tgtEl>
                                      </p:cBhvr>
                                    </p:animEffect>
                                  </p:childTnLst>
                                </p:cTn>
                              </p:par>
                            </p:childTnLst>
                          </p:cTn>
                        </p:par>
                        <p:par>
                          <p:cTn id="8" fill="hold">
                            <p:stCondLst>
                              <p:cond delay="2000"/>
                            </p:stCondLst>
                            <p:childTnLst>
                              <p:par>
                                <p:cTn id="9" presetID="10" presetClass="exit" presetSubtype="0" fill="hold" nodeType="afterEffect">
                                  <p:stCondLst>
                                    <p:cond delay="2000"/>
                                  </p:stCondLst>
                                  <p:childTnLst>
                                    <p:animEffect transition="out" filter="fade">
                                      <p:cBhvr>
                                        <p:cTn id="10" dur="2000"/>
                                        <p:tgtEl>
                                          <p:spTgt spid="2052"/>
                                        </p:tgtEl>
                                      </p:cBhvr>
                                    </p:animEffect>
                                    <p:set>
                                      <p:cBhvr>
                                        <p:cTn id="11" dur="1" fill="hold">
                                          <p:stCondLst>
                                            <p:cond delay="1999"/>
                                          </p:stCondLst>
                                        </p:cTn>
                                        <p:tgtEl>
                                          <p:spTgt spid="2052"/>
                                        </p:tgtEl>
                                        <p:attrNameLst>
                                          <p:attrName>style.visibility</p:attrName>
                                        </p:attrNameLst>
                                      </p:cBhvr>
                                      <p:to>
                                        <p:strVal val="hidden"/>
                                      </p:to>
                                    </p:set>
                                  </p:childTnLst>
                                </p:cTn>
                              </p:par>
                            </p:childTnLst>
                          </p:cTn>
                        </p:par>
                        <p:par>
                          <p:cTn id="12" fill="hold">
                            <p:stCondLst>
                              <p:cond delay="6000"/>
                            </p:stCondLst>
                            <p:childTnLst>
                              <p:par>
                                <p:cTn id="13" presetID="10" presetClass="entr" presetSubtype="0" fill="hold" nodeType="afterEffect">
                                  <p:stCondLst>
                                    <p:cond delay="0"/>
                                  </p:stCondLst>
                                  <p:childTnLst>
                                    <p:set>
                                      <p:cBhvr>
                                        <p:cTn id="14" dur="1" fill="hold">
                                          <p:stCondLst>
                                            <p:cond delay="0"/>
                                          </p:stCondLst>
                                        </p:cTn>
                                        <p:tgtEl>
                                          <p:spTgt spid="2054"/>
                                        </p:tgtEl>
                                        <p:attrNameLst>
                                          <p:attrName>style.visibility</p:attrName>
                                        </p:attrNameLst>
                                      </p:cBhvr>
                                      <p:to>
                                        <p:strVal val="visible"/>
                                      </p:to>
                                    </p:set>
                                    <p:animEffect transition="in" filter="fade">
                                      <p:cBhvr>
                                        <p:cTn id="15" dur="2000"/>
                                        <p:tgtEl>
                                          <p:spTgt spid="2054"/>
                                        </p:tgtEl>
                                      </p:cBhvr>
                                    </p:animEffect>
                                  </p:childTnLst>
                                </p:cTn>
                              </p:par>
                            </p:childTnLst>
                          </p:cTn>
                        </p:par>
                        <p:par>
                          <p:cTn id="16" fill="hold">
                            <p:stCondLst>
                              <p:cond delay="8000"/>
                            </p:stCondLst>
                            <p:childTnLst>
                              <p:par>
                                <p:cTn id="17" presetID="10" presetClass="exit" presetSubtype="0" fill="hold" nodeType="afterEffect">
                                  <p:stCondLst>
                                    <p:cond delay="2000"/>
                                  </p:stCondLst>
                                  <p:childTnLst>
                                    <p:animEffect transition="out" filter="fade">
                                      <p:cBhvr>
                                        <p:cTn id="18" dur="2000"/>
                                        <p:tgtEl>
                                          <p:spTgt spid="2054"/>
                                        </p:tgtEl>
                                      </p:cBhvr>
                                    </p:animEffect>
                                    <p:set>
                                      <p:cBhvr>
                                        <p:cTn id="19" dur="1" fill="hold">
                                          <p:stCondLst>
                                            <p:cond delay="1999"/>
                                          </p:stCondLst>
                                        </p:cTn>
                                        <p:tgtEl>
                                          <p:spTgt spid="2054"/>
                                        </p:tgtEl>
                                        <p:attrNameLst>
                                          <p:attrName>style.visibility</p:attrName>
                                        </p:attrNameLst>
                                      </p:cBhvr>
                                      <p:to>
                                        <p:strVal val="hidden"/>
                                      </p:to>
                                    </p:set>
                                  </p:childTnLst>
                                </p:cTn>
                              </p:par>
                            </p:childTnLst>
                          </p:cTn>
                        </p:par>
                        <p:par>
                          <p:cTn id="20" fill="hold">
                            <p:stCondLst>
                              <p:cond delay="12000"/>
                            </p:stCondLst>
                            <p:childTnLst>
                              <p:par>
                                <p:cTn id="21" presetID="10" presetClass="entr" presetSubtype="0" fill="hold" nodeType="afterEffect">
                                  <p:stCondLst>
                                    <p:cond delay="0"/>
                                  </p:stCondLst>
                                  <p:childTnLst>
                                    <p:set>
                                      <p:cBhvr>
                                        <p:cTn id="22" dur="1" fill="hold">
                                          <p:stCondLst>
                                            <p:cond delay="0"/>
                                          </p:stCondLst>
                                        </p:cTn>
                                        <p:tgtEl>
                                          <p:spTgt spid="4098"/>
                                        </p:tgtEl>
                                        <p:attrNameLst>
                                          <p:attrName>style.visibility</p:attrName>
                                        </p:attrNameLst>
                                      </p:cBhvr>
                                      <p:to>
                                        <p:strVal val="visible"/>
                                      </p:to>
                                    </p:set>
                                    <p:animEffect transition="in" filter="fade">
                                      <p:cBhvr>
                                        <p:cTn id="23" dur="2000"/>
                                        <p:tgtEl>
                                          <p:spTgt spid="4098"/>
                                        </p:tgtEl>
                                      </p:cBhvr>
                                    </p:animEffect>
                                  </p:childTnLst>
                                </p:cTn>
                              </p:par>
                            </p:childTnLst>
                          </p:cTn>
                        </p:par>
                        <p:par>
                          <p:cTn id="24" fill="hold">
                            <p:stCondLst>
                              <p:cond delay="14000"/>
                            </p:stCondLst>
                            <p:childTnLst>
                              <p:par>
                                <p:cTn id="25" presetID="10" presetClass="exit" presetSubtype="0" fill="hold" nodeType="afterEffect">
                                  <p:stCondLst>
                                    <p:cond delay="2000"/>
                                  </p:stCondLst>
                                  <p:childTnLst>
                                    <p:animEffect transition="out" filter="fade">
                                      <p:cBhvr>
                                        <p:cTn id="26" dur="2000"/>
                                        <p:tgtEl>
                                          <p:spTgt spid="4098"/>
                                        </p:tgtEl>
                                      </p:cBhvr>
                                    </p:animEffect>
                                    <p:set>
                                      <p:cBhvr>
                                        <p:cTn id="27" dur="1" fill="hold">
                                          <p:stCondLst>
                                            <p:cond delay="1999"/>
                                          </p:stCondLst>
                                        </p:cTn>
                                        <p:tgtEl>
                                          <p:spTgt spid="4098"/>
                                        </p:tgtEl>
                                        <p:attrNameLst>
                                          <p:attrName>style.visibility</p:attrName>
                                        </p:attrNameLst>
                                      </p:cBhvr>
                                      <p:to>
                                        <p:strVal val="hidden"/>
                                      </p:to>
                                    </p:set>
                                  </p:childTnLst>
                                </p:cTn>
                              </p:par>
                            </p:childTnLst>
                          </p:cTn>
                        </p:par>
                        <p:par>
                          <p:cTn id="28" fill="hold">
                            <p:stCondLst>
                              <p:cond delay="18000"/>
                            </p:stCondLst>
                            <p:childTnLst>
                              <p:par>
                                <p:cTn id="29" presetID="10" presetClass="entr" presetSubtype="0" fill="hold" nodeType="afterEffect">
                                  <p:stCondLst>
                                    <p:cond delay="0"/>
                                  </p:stCondLst>
                                  <p:childTnLst>
                                    <p:set>
                                      <p:cBhvr>
                                        <p:cTn id="30" dur="1" fill="hold">
                                          <p:stCondLst>
                                            <p:cond delay="0"/>
                                          </p:stCondLst>
                                        </p:cTn>
                                        <p:tgtEl>
                                          <p:spTgt spid="2056"/>
                                        </p:tgtEl>
                                        <p:attrNameLst>
                                          <p:attrName>style.visibility</p:attrName>
                                        </p:attrNameLst>
                                      </p:cBhvr>
                                      <p:to>
                                        <p:strVal val="visible"/>
                                      </p:to>
                                    </p:set>
                                    <p:animEffect transition="in" filter="fade">
                                      <p:cBhvr>
                                        <p:cTn id="31" dur="2000"/>
                                        <p:tgtEl>
                                          <p:spTgt spid="2056"/>
                                        </p:tgtEl>
                                      </p:cBhvr>
                                    </p:animEffect>
                                  </p:childTnLst>
                                </p:cTn>
                              </p:par>
                            </p:childTnLst>
                          </p:cTn>
                        </p:par>
                        <p:par>
                          <p:cTn id="32" fill="hold">
                            <p:stCondLst>
                              <p:cond delay="20000"/>
                            </p:stCondLst>
                            <p:childTnLst>
                              <p:par>
                                <p:cTn id="33" presetID="10" presetClass="exit" presetSubtype="0" fill="hold" nodeType="afterEffect">
                                  <p:stCondLst>
                                    <p:cond delay="2000"/>
                                  </p:stCondLst>
                                  <p:childTnLst>
                                    <p:animEffect transition="out" filter="fade">
                                      <p:cBhvr>
                                        <p:cTn id="34" dur="2000"/>
                                        <p:tgtEl>
                                          <p:spTgt spid="2056"/>
                                        </p:tgtEl>
                                      </p:cBhvr>
                                    </p:animEffect>
                                    <p:set>
                                      <p:cBhvr>
                                        <p:cTn id="35" dur="1" fill="hold">
                                          <p:stCondLst>
                                            <p:cond delay="1999"/>
                                          </p:stCondLst>
                                        </p:cTn>
                                        <p:tgtEl>
                                          <p:spTgt spid="20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right?</a:t>
            </a:r>
            <a:endParaRPr lang="en-US" dirty="0"/>
          </a:p>
        </p:txBody>
      </p:sp>
      <p:pic>
        <p:nvPicPr>
          <p:cNvPr id="99330" name="Picture 2" descr="http://cdn-static.denofgeek.com/sites/denofgeek/files/images/9863.jpg"/>
          <p:cNvPicPr>
            <a:picLocks noChangeAspect="1" noChangeArrowheads="1"/>
          </p:cNvPicPr>
          <p:nvPr/>
        </p:nvPicPr>
        <p:blipFill>
          <a:blip r:embed="rId3" cstate="print"/>
          <a:srcRect/>
          <a:stretch>
            <a:fillRect/>
          </a:stretch>
        </p:blipFill>
        <p:spPr bwMode="auto">
          <a:xfrm>
            <a:off x="1581150" y="2105025"/>
            <a:ext cx="5734050" cy="429577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concepts</a:t>
            </a:r>
            <a:endParaRPr lang="en-US" dirty="0"/>
          </a:p>
        </p:txBody>
      </p:sp>
      <p:sp>
        <p:nvSpPr>
          <p:cNvPr id="3" name="Content Placeholder 2"/>
          <p:cNvSpPr>
            <a:spLocks noGrp="1"/>
          </p:cNvSpPr>
          <p:nvPr>
            <p:ph idx="1"/>
          </p:nvPr>
        </p:nvSpPr>
        <p:spPr/>
        <p:txBody>
          <a:bodyPr/>
          <a:lstStyle/>
          <a:p>
            <a:r>
              <a:rPr lang="en-US" dirty="0" smtClean="0"/>
              <a:t>Risk = </a:t>
            </a:r>
            <a:r>
              <a:rPr lang="en-US" i="1" dirty="0" smtClean="0"/>
              <a:t>f(event effect, effect likelihood)</a:t>
            </a:r>
          </a:p>
          <a:p>
            <a:r>
              <a:rPr lang="en-US" i="0" dirty="0" smtClean="0"/>
              <a:t>Risk</a:t>
            </a:r>
            <a:r>
              <a:rPr lang="en-US" i="0" baseline="0" dirty="0" smtClean="0"/>
              <a:t> factors</a:t>
            </a:r>
          </a:p>
          <a:p>
            <a:pPr lvl="1"/>
            <a:r>
              <a:rPr lang="en-US" dirty="0" smtClean="0"/>
              <a:t>Effect</a:t>
            </a:r>
            <a:endParaRPr lang="en-US" i="0" dirty="0" smtClean="0"/>
          </a:p>
          <a:p>
            <a:pPr lvl="1"/>
            <a:r>
              <a:rPr lang="en-US" i="0" dirty="0" smtClean="0"/>
              <a:t>Threat</a:t>
            </a:r>
          </a:p>
          <a:p>
            <a:pPr lvl="1"/>
            <a:r>
              <a:rPr lang="en-US" i="0" dirty="0" smtClean="0"/>
              <a:t>Vulnerability</a:t>
            </a:r>
          </a:p>
          <a:p>
            <a:pPr lvl="1"/>
            <a:r>
              <a:rPr lang="en-US" i="0" dirty="0" smtClean="0"/>
              <a:t>Likelihood</a:t>
            </a:r>
          </a:p>
          <a:p>
            <a:pPr lvl="1"/>
            <a:r>
              <a:rPr lang="en-US" i="0" dirty="0" smtClean="0"/>
              <a:t>Uncertainty</a:t>
            </a:r>
            <a:endParaRPr lang="en-US" i="0" dirty="0"/>
          </a:p>
        </p:txBody>
      </p:sp>
      <p:pic>
        <p:nvPicPr>
          <p:cNvPr id="64514" name="Picture 2" descr="http://www.greenham.com/images/products/702201.jpg"/>
          <p:cNvPicPr>
            <a:picLocks noChangeAspect="1" noChangeArrowheads="1"/>
          </p:cNvPicPr>
          <p:nvPr/>
        </p:nvPicPr>
        <p:blipFill>
          <a:blip r:embed="rId3" cstate="print"/>
          <a:srcRect/>
          <a:stretch>
            <a:fillRect/>
          </a:stretch>
        </p:blipFill>
        <p:spPr bwMode="auto">
          <a:xfrm>
            <a:off x="4876800" y="2990850"/>
            <a:ext cx="3401622" cy="31051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45" fill="hold">
                            <p:stCondLst>
                              <p:cond delay="1000"/>
                            </p:stCondLst>
                            <p:childTnLst>
                              <p:par>
                                <p:cTn id="46" presetID="1" presetClass="entr" presetSubtype="0" fill="hold" nodeType="afterEffect">
                                  <p:stCondLst>
                                    <p:cond delay="0"/>
                                  </p:stCondLst>
                                  <p:childTnLst>
                                    <p:set>
                                      <p:cBhvr>
                                        <p:cTn id="47" dur="1" fill="hold">
                                          <p:stCondLst>
                                            <p:cond delay="0"/>
                                          </p:stCondLst>
                                        </p:cTn>
                                        <p:tgtEl>
                                          <p:spTgt spid="645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concepts</a:t>
            </a:r>
            <a:endParaRPr lang="en-US" dirty="0"/>
          </a:p>
        </p:txBody>
      </p:sp>
      <p:sp>
        <p:nvSpPr>
          <p:cNvPr id="3" name="Content Placeholder 2"/>
          <p:cNvSpPr>
            <a:spLocks noGrp="1"/>
          </p:cNvSpPr>
          <p:nvPr>
            <p:ph idx="1"/>
          </p:nvPr>
        </p:nvSpPr>
        <p:spPr/>
        <p:txBody>
          <a:bodyPr/>
          <a:lstStyle/>
          <a:p>
            <a:r>
              <a:rPr lang="en-US" dirty="0" smtClean="0"/>
              <a:t>Risk Assessments address potential harm</a:t>
            </a:r>
          </a:p>
          <a:p>
            <a:r>
              <a:rPr lang="en-US" baseline="0" dirty="0" smtClean="0"/>
              <a:t>They can support a variety of activities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Architecture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Controls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Operations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Management</a:t>
            </a:r>
            <a:r>
              <a:rPr lang="en-US" baseline="0" dirty="0" smtClean="0"/>
              <a:t> Activities</a:t>
            </a: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risk (NIST)</a:t>
            </a:r>
            <a:endParaRPr lang="en-US" dirty="0"/>
          </a:p>
        </p:txBody>
      </p:sp>
      <p:graphicFrame>
        <p:nvGraphicFramePr>
          <p:cNvPr id="7" name="Content Placeholder 6"/>
          <p:cNvGraphicFramePr>
            <a:graphicFrameLocks noGrp="1"/>
          </p:cNvGraphicFramePr>
          <p:nvPr>
            <p:ph idx="1"/>
          </p:nvPr>
        </p:nvGraphicFramePr>
        <p:xfrm>
          <a:off x="457200" y="2362200"/>
          <a:ext cx="8229600" cy="3763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1066800" y="1524000"/>
            <a:ext cx="7010400" cy="584775"/>
          </a:xfrm>
          <a:prstGeom prst="rect">
            <a:avLst/>
          </a:prstGeom>
          <a:noFill/>
        </p:spPr>
        <p:txBody>
          <a:bodyPr wrap="square" rtlCol="0">
            <a:spAutoFit/>
          </a:bodyPr>
          <a:lstStyle/>
          <a:p>
            <a:pPr algn="ct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withEffect">
                                  <p:stCondLst>
                                    <p:cond delay="0"/>
                                  </p:stCondLst>
                                  <p:childTnLst>
                                    <p:set>
                                      <p:cBhvr>
                                        <p:cTn id="6" dur="1" fill="hold">
                                          <p:stCondLst>
                                            <p:cond delay="0"/>
                                          </p:stCondLst>
                                        </p:cTn>
                                        <p:tgtEl>
                                          <p:spTgt spid="7">
                                            <p:graphicEl>
                                              <a:dgm id="{F033151E-C797-496B-A668-F57B65E9B81D}"/>
                                            </p:graphicEl>
                                          </p:spTgt>
                                        </p:tgtEl>
                                        <p:attrNameLst>
                                          <p:attrName>style.visibility</p:attrName>
                                        </p:attrNameLst>
                                      </p:cBhvr>
                                      <p:to>
                                        <p:strVal val="visible"/>
                                      </p:to>
                                    </p:set>
                                    <p:animEffect transition="in" filter="wipe(left)">
                                      <p:cBhvr>
                                        <p:cTn id="7" dur="500"/>
                                        <p:tgtEl>
                                          <p:spTgt spid="7">
                                            <p:graphicEl>
                                              <a:dgm id="{F033151E-C797-496B-A668-F57B65E9B81D}"/>
                                            </p:graphicEl>
                                          </p:spTgt>
                                        </p:tgtEl>
                                      </p:cBhvr>
                                    </p:animEffect>
                                  </p:childTnLst>
                                </p:cTn>
                              </p:par>
                            </p:childTnLst>
                          </p:cTn>
                        </p:par>
                        <p:par>
                          <p:cTn id="8" fill="hold">
                            <p:stCondLst>
                              <p:cond delay="500"/>
                            </p:stCondLst>
                            <p:childTnLst>
                              <p:par>
                                <p:cTn id="9" presetID="22" presetClass="entr" presetSubtype="8" fill="hold" grpId="1" nodeType="afterEffect">
                                  <p:stCondLst>
                                    <p:cond delay="0"/>
                                  </p:stCondLst>
                                  <p:childTnLst>
                                    <p:set>
                                      <p:cBhvr>
                                        <p:cTn id="10" dur="1" fill="hold">
                                          <p:stCondLst>
                                            <p:cond delay="0"/>
                                          </p:stCondLst>
                                        </p:cTn>
                                        <p:tgtEl>
                                          <p:spTgt spid="7">
                                            <p:graphicEl>
                                              <a:dgm id="{8443EFD3-8FE0-4626-85B9-FD39F06FE93F}"/>
                                            </p:graphicEl>
                                          </p:spTgt>
                                        </p:tgtEl>
                                        <p:attrNameLst>
                                          <p:attrName>style.visibility</p:attrName>
                                        </p:attrNameLst>
                                      </p:cBhvr>
                                      <p:to>
                                        <p:strVal val="visible"/>
                                      </p:to>
                                    </p:set>
                                    <p:animEffect transition="in" filter="wipe(left)">
                                      <p:cBhvr>
                                        <p:cTn id="11" dur="500"/>
                                        <p:tgtEl>
                                          <p:spTgt spid="7">
                                            <p:graphicEl>
                                              <a:dgm id="{8443EFD3-8FE0-4626-85B9-FD39F06FE93F}"/>
                                            </p:graphicEl>
                                          </p:spTgt>
                                        </p:tgtEl>
                                      </p:cBhvr>
                                    </p:animEffect>
                                  </p:childTnLst>
                                </p:cTn>
                              </p:par>
                            </p:childTnLst>
                          </p:cTn>
                        </p:par>
                        <p:par>
                          <p:cTn id="12" fill="hold">
                            <p:stCondLst>
                              <p:cond delay="1000"/>
                            </p:stCondLst>
                            <p:childTnLst>
                              <p:par>
                                <p:cTn id="13" presetID="22" presetClass="entr" presetSubtype="8" fill="hold" grpId="1" nodeType="afterEffect">
                                  <p:stCondLst>
                                    <p:cond delay="0"/>
                                  </p:stCondLst>
                                  <p:childTnLst>
                                    <p:set>
                                      <p:cBhvr>
                                        <p:cTn id="14" dur="1" fill="hold">
                                          <p:stCondLst>
                                            <p:cond delay="0"/>
                                          </p:stCondLst>
                                        </p:cTn>
                                        <p:tgtEl>
                                          <p:spTgt spid="7">
                                            <p:graphicEl>
                                              <a:dgm id="{C4E16BC0-6525-4C4A-95A3-9763AC9811CD}"/>
                                            </p:graphicEl>
                                          </p:spTgt>
                                        </p:tgtEl>
                                        <p:attrNameLst>
                                          <p:attrName>style.visibility</p:attrName>
                                        </p:attrNameLst>
                                      </p:cBhvr>
                                      <p:to>
                                        <p:strVal val="visible"/>
                                      </p:to>
                                    </p:set>
                                    <p:animEffect transition="in" filter="wipe(left)">
                                      <p:cBhvr>
                                        <p:cTn id="15" dur="500"/>
                                        <p:tgtEl>
                                          <p:spTgt spid="7">
                                            <p:graphicEl>
                                              <a:dgm id="{C4E16BC0-6525-4C4A-95A3-9763AC9811CD}"/>
                                            </p:graphicEl>
                                          </p:spTgt>
                                        </p:tgtEl>
                                      </p:cBhvr>
                                    </p:animEffect>
                                  </p:childTnLst>
                                </p:cTn>
                              </p:par>
                            </p:childTnLst>
                          </p:cTn>
                        </p:par>
                        <p:par>
                          <p:cTn id="16" fill="hold">
                            <p:stCondLst>
                              <p:cond delay="1500"/>
                            </p:stCondLst>
                            <p:childTnLst>
                              <p:par>
                                <p:cTn id="17" presetID="22" presetClass="entr" presetSubtype="8" fill="hold" grpId="1" nodeType="afterEffect">
                                  <p:stCondLst>
                                    <p:cond delay="0"/>
                                  </p:stCondLst>
                                  <p:childTnLst>
                                    <p:set>
                                      <p:cBhvr>
                                        <p:cTn id="18" dur="1" fill="hold">
                                          <p:stCondLst>
                                            <p:cond delay="0"/>
                                          </p:stCondLst>
                                        </p:cTn>
                                        <p:tgtEl>
                                          <p:spTgt spid="7">
                                            <p:graphicEl>
                                              <a:dgm id="{456F1F4F-6DCC-496D-B69F-E887EEAB7E48}"/>
                                            </p:graphicEl>
                                          </p:spTgt>
                                        </p:tgtEl>
                                        <p:attrNameLst>
                                          <p:attrName>style.visibility</p:attrName>
                                        </p:attrNameLst>
                                      </p:cBhvr>
                                      <p:to>
                                        <p:strVal val="visible"/>
                                      </p:to>
                                    </p:set>
                                    <p:animEffect transition="in" filter="wipe(left)">
                                      <p:cBhvr>
                                        <p:cTn id="19" dur="500"/>
                                        <p:tgtEl>
                                          <p:spTgt spid="7">
                                            <p:graphicEl>
                                              <a:dgm id="{456F1F4F-6DCC-496D-B69F-E887EEAB7E48}"/>
                                            </p:graphicEl>
                                          </p:spTgt>
                                        </p:tgtEl>
                                      </p:cBhvr>
                                    </p:animEffect>
                                  </p:childTnLst>
                                </p:cTn>
                              </p:par>
                            </p:childTnLst>
                          </p:cTn>
                        </p:par>
                        <p:par>
                          <p:cTn id="20" fill="hold">
                            <p:stCondLst>
                              <p:cond delay="2000"/>
                            </p:stCondLst>
                            <p:childTnLst>
                              <p:par>
                                <p:cTn id="21" presetID="22" presetClass="entr" presetSubtype="8" fill="hold" grpId="1" nodeType="afterEffect">
                                  <p:stCondLst>
                                    <p:cond delay="0"/>
                                  </p:stCondLst>
                                  <p:childTnLst>
                                    <p:set>
                                      <p:cBhvr>
                                        <p:cTn id="22" dur="1" fill="hold">
                                          <p:stCondLst>
                                            <p:cond delay="0"/>
                                          </p:stCondLst>
                                        </p:cTn>
                                        <p:tgtEl>
                                          <p:spTgt spid="7">
                                            <p:graphicEl>
                                              <a:dgm id="{1709607F-592A-4FF9-8DDB-2B0A84B03EE4}"/>
                                            </p:graphicEl>
                                          </p:spTgt>
                                        </p:tgtEl>
                                        <p:attrNameLst>
                                          <p:attrName>style.visibility</p:attrName>
                                        </p:attrNameLst>
                                      </p:cBhvr>
                                      <p:to>
                                        <p:strVal val="visible"/>
                                      </p:to>
                                    </p:set>
                                    <p:animEffect transition="in" filter="wipe(left)">
                                      <p:cBhvr>
                                        <p:cTn id="23" dur="500"/>
                                        <p:tgtEl>
                                          <p:spTgt spid="7">
                                            <p:graphicEl>
                                              <a:dgm id="{1709607F-592A-4FF9-8DDB-2B0A84B03EE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1"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538287"/>
          </a:xfrm>
        </p:spPr>
        <p:txBody>
          <a:bodyPr>
            <a:normAutofit/>
          </a:bodyPr>
          <a:lstStyle/>
          <a:p>
            <a:r>
              <a:rPr lang="en-US" baseline="0" dirty="0" smtClean="0"/>
              <a:t>Part 1: Frame risk</a:t>
            </a:r>
            <a:endParaRPr lang="en-US" dirty="0"/>
          </a:p>
        </p:txBody>
      </p:sp>
      <p:pic>
        <p:nvPicPr>
          <p:cNvPr id="1026" name="Picture 2" descr="C:\Users\conrad.reynolds\AppData\Local\Microsoft\Windows\Temporary Internet Files\Content.IE5\K62H9YP1\MC900348757[1].wmf"/>
          <p:cNvPicPr>
            <a:picLocks noGrp="1" noChangeAspect="1" noChangeArrowheads="1"/>
          </p:cNvPicPr>
          <p:nvPr>
            <p:ph idx="1"/>
          </p:nvPr>
        </p:nvPicPr>
        <p:blipFill>
          <a:blip r:embed="rId3" cstate="print"/>
          <a:srcRect/>
          <a:stretch>
            <a:fillRect/>
          </a:stretch>
        </p:blipFill>
        <p:spPr bwMode="auto">
          <a:xfrm>
            <a:off x="2971800" y="1947155"/>
            <a:ext cx="3124200" cy="414884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r>
              <a:rPr lang="en-US" baseline="0" dirty="0" smtClean="0"/>
              <a:t>Part 2: Assess risk</a:t>
            </a:r>
            <a:endParaRPr lang="en-US" dirty="0"/>
          </a:p>
        </p:txBody>
      </p:sp>
      <p:graphicFrame>
        <p:nvGraphicFramePr>
          <p:cNvPr id="5" name="Content Placeholder 4"/>
          <p:cNvGraphicFramePr>
            <a:graphicFrameLocks noGrp="1"/>
          </p:cNvGraphicFramePr>
          <p:nvPr>
            <p:ph idx="1"/>
          </p:nvPr>
        </p:nvGraphicFramePr>
        <p:xfrm>
          <a:off x="457200" y="2133600"/>
          <a:ext cx="82296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graphicEl>
                                              <a:dgm id="{DD20CC5F-4EAB-4452-913F-24671B47F5C9}"/>
                                            </p:graphicEl>
                                          </p:spTgt>
                                        </p:tgtEl>
                                        <p:attrNameLst>
                                          <p:attrName>style.visibility</p:attrName>
                                        </p:attrNameLst>
                                      </p:cBhvr>
                                      <p:to>
                                        <p:strVal val="visible"/>
                                      </p:to>
                                    </p:set>
                                    <p:animEffect transition="in" filter="fade">
                                      <p:cBhvr>
                                        <p:cTn id="7" dur="500"/>
                                        <p:tgtEl>
                                          <p:spTgt spid="5">
                                            <p:graphicEl>
                                              <a:dgm id="{DD20CC5F-4EAB-4452-913F-24671B47F5C9}"/>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graphicEl>
                                              <a:dgm id="{395F793C-1194-45AC-8BD6-449D8CCB85CA}"/>
                                            </p:graphicEl>
                                          </p:spTgt>
                                        </p:tgtEl>
                                        <p:attrNameLst>
                                          <p:attrName>style.visibility</p:attrName>
                                        </p:attrNameLst>
                                      </p:cBhvr>
                                      <p:to>
                                        <p:strVal val="visible"/>
                                      </p:to>
                                    </p:set>
                                    <p:animEffect transition="in" filter="fade">
                                      <p:cBhvr>
                                        <p:cTn id="11" dur="500"/>
                                        <p:tgtEl>
                                          <p:spTgt spid="5">
                                            <p:graphicEl>
                                              <a:dgm id="{395F793C-1194-45AC-8BD6-449D8CCB85CA}"/>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graphicEl>
                                              <a:dgm id="{E87B5A56-D404-4E03-983C-1D56E10CD8B0}"/>
                                            </p:graphicEl>
                                          </p:spTgt>
                                        </p:tgtEl>
                                        <p:attrNameLst>
                                          <p:attrName>style.visibility</p:attrName>
                                        </p:attrNameLst>
                                      </p:cBhvr>
                                      <p:to>
                                        <p:strVal val="visible"/>
                                      </p:to>
                                    </p:set>
                                    <p:animEffect transition="in" filter="fade">
                                      <p:cBhvr>
                                        <p:cTn id="15" dur="500"/>
                                        <p:tgtEl>
                                          <p:spTgt spid="5">
                                            <p:graphicEl>
                                              <a:dgm id="{E87B5A56-D404-4E03-983C-1D56E10CD8B0}"/>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graphicEl>
                                              <a:dgm id="{826FDC31-4387-4CEB-A3AD-DEC5DF485EC8}"/>
                                            </p:graphicEl>
                                          </p:spTgt>
                                        </p:tgtEl>
                                        <p:attrNameLst>
                                          <p:attrName>style.visibility</p:attrName>
                                        </p:attrNameLst>
                                      </p:cBhvr>
                                      <p:to>
                                        <p:strVal val="visible"/>
                                      </p:to>
                                    </p:set>
                                    <p:animEffect transition="in" filter="fade">
                                      <p:cBhvr>
                                        <p:cTn id="19" dur="500"/>
                                        <p:tgtEl>
                                          <p:spTgt spid="5">
                                            <p:graphicEl>
                                              <a:dgm id="{826FDC31-4387-4CEB-A3AD-DEC5DF485EC8}"/>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graphicEl>
                                              <a:dgm id="{C83B9437-C184-48A7-AD8C-6D1A3F0D168C}"/>
                                            </p:graphicEl>
                                          </p:spTgt>
                                        </p:tgtEl>
                                        <p:attrNameLst>
                                          <p:attrName>style.visibility</p:attrName>
                                        </p:attrNameLst>
                                      </p:cBhvr>
                                      <p:to>
                                        <p:strVal val="visible"/>
                                      </p:to>
                                    </p:set>
                                    <p:animEffect transition="in" filter="fade">
                                      <p:cBhvr>
                                        <p:cTn id="23" dur="500"/>
                                        <p:tgtEl>
                                          <p:spTgt spid="5">
                                            <p:graphicEl>
                                              <a:dgm id="{C83B9437-C184-48A7-AD8C-6D1A3F0D168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eCommerce example</a:t>
            </a:r>
            <a:endParaRPr lang="en-US" dirty="0"/>
          </a:p>
        </p:txBody>
      </p:sp>
      <p:pic>
        <p:nvPicPr>
          <p:cNvPr id="44034" name="Picture 2" descr="http://techpinions.com/wp-content/uploads/2012/02/ecommerce.jpg"/>
          <p:cNvPicPr>
            <a:picLocks noChangeAspect="1" noChangeArrowheads="1"/>
          </p:cNvPicPr>
          <p:nvPr/>
        </p:nvPicPr>
        <p:blipFill>
          <a:blip r:embed="rId3" cstate="print"/>
          <a:srcRect/>
          <a:stretch>
            <a:fillRect/>
          </a:stretch>
        </p:blipFill>
        <p:spPr bwMode="auto">
          <a:xfrm>
            <a:off x="1447800" y="2266950"/>
            <a:ext cx="6200775" cy="413385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Risk">
  <a:themeElements>
    <a:clrScheme name="Office Theme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BCBCB"/>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fice Theme 1">
        <a:dk1>
          <a:srgbClr val="5F5F5F"/>
        </a:dk1>
        <a:lt1>
          <a:srgbClr val="DDDDDD"/>
        </a:lt1>
        <a:dk2>
          <a:srgbClr val="000000"/>
        </a:dk2>
        <a:lt2>
          <a:srgbClr val="FFFFFF"/>
        </a:lt2>
        <a:accent1>
          <a:srgbClr val="3366FF"/>
        </a:accent1>
        <a:accent2>
          <a:srgbClr val="009900"/>
        </a:accent2>
        <a:accent3>
          <a:srgbClr val="AAAAAA"/>
        </a:accent3>
        <a:accent4>
          <a:srgbClr val="BDBDBD"/>
        </a:accent4>
        <a:accent5>
          <a:srgbClr val="ADB8FF"/>
        </a:accent5>
        <a:accent6>
          <a:srgbClr val="008A00"/>
        </a:accent6>
        <a:hlink>
          <a:srgbClr val="FF0033"/>
        </a:hlink>
        <a:folHlink>
          <a:srgbClr val="B2B2B2"/>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BCBCB"/>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68686"/>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Office Them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Them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lnDef>
  </a:objectDefaults>
  <a:extraClrSchemeLst>
    <a:extraClrScheme>
      <a:clrScheme name="Office T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Office Them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FF00"/>
      </a:dk1>
      <a:lt1>
        <a:sysClr val="window" lastClr="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FF00"/>
      </a:dk1>
      <a:lt1>
        <a:sysClr val="window" lastClr="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1707</TotalTime>
  <Words>2170</Words>
  <Application>Microsoft Office PowerPoint</Application>
  <PresentationFormat>On-screen Show (4:3)</PresentationFormat>
  <Paragraphs>412</Paragraphs>
  <Slides>31</Slides>
  <Notes>31</Notes>
  <HiddenSlides>0</HiddenSlides>
  <MMClips>0</MMClips>
  <ScaleCrop>false</ScaleCrop>
  <HeadingPairs>
    <vt:vector size="4" baseType="variant">
      <vt:variant>
        <vt:lpstr>Theme</vt:lpstr>
      </vt:variant>
      <vt:variant>
        <vt:i4>3</vt:i4>
      </vt:variant>
      <vt:variant>
        <vt:lpstr>Slide Titles</vt:lpstr>
      </vt:variant>
      <vt:variant>
        <vt:i4>31</vt:i4>
      </vt:variant>
    </vt:vector>
  </HeadingPairs>
  <TitlesOfParts>
    <vt:vector size="34" baseType="lpstr">
      <vt:lpstr>Risk</vt:lpstr>
      <vt:lpstr>Blends</vt:lpstr>
      <vt:lpstr>Office Theme</vt:lpstr>
      <vt:lpstr>NIST is Risky</vt:lpstr>
      <vt:lpstr>Why Risk Assessments?</vt:lpstr>
      <vt:lpstr>New for this year!</vt:lpstr>
      <vt:lpstr>Key concepts</vt:lpstr>
      <vt:lpstr>Key concepts</vt:lpstr>
      <vt:lpstr>Managing risk (NIST)</vt:lpstr>
      <vt:lpstr>Part 1: Frame risk</vt:lpstr>
      <vt:lpstr>Part 2: Assess risk</vt:lpstr>
      <vt:lpstr>eCommerce example</vt:lpstr>
      <vt:lpstr>Step 1: Prepare for the assessment</vt:lpstr>
      <vt:lpstr>Identify assumptions and constraints</vt:lpstr>
      <vt:lpstr>Identify assumptions and constraints</vt:lpstr>
      <vt:lpstr>Step2: Conduct the risk assessment</vt:lpstr>
      <vt:lpstr>Identify adversarial threat sources</vt:lpstr>
      <vt:lpstr>Adversarial Threat Sources</vt:lpstr>
      <vt:lpstr>Identify Non-adversarial threat sources</vt:lpstr>
      <vt:lpstr>Threat Events &amp; Sources</vt:lpstr>
      <vt:lpstr>Identification of Threat Events</vt:lpstr>
      <vt:lpstr>Identify vulnerabilities</vt:lpstr>
      <vt:lpstr>Determine likelihood</vt:lpstr>
      <vt:lpstr>Determine effect (harm)</vt:lpstr>
      <vt:lpstr>Determine risk</vt:lpstr>
      <vt:lpstr>Communicate results to key personnel</vt:lpstr>
      <vt:lpstr>Maintain assessment over time</vt:lpstr>
      <vt:lpstr>Managing risk (NIST)</vt:lpstr>
      <vt:lpstr>Part 3: Respond to risk</vt:lpstr>
      <vt:lpstr>Identify alternative courses of action</vt:lpstr>
      <vt:lpstr>Part 4: Monitor risk</vt:lpstr>
      <vt:lpstr>Get Management Sign-off</vt:lpstr>
      <vt:lpstr>What can go wrong?</vt:lpstr>
      <vt:lpstr>What can go right?</vt:lpstr>
    </vt:vector>
  </TitlesOfParts>
  <Company>Commonwealth of Kentucky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Risky NIST</dc:title>
  <dc:creator>conrad</dc:creator>
  <cp:lastModifiedBy>conrad</cp:lastModifiedBy>
  <cp:revision>187</cp:revision>
  <dcterms:created xsi:type="dcterms:W3CDTF">2013-09-04T19:17:37Z</dcterms:created>
  <dcterms:modified xsi:type="dcterms:W3CDTF">2013-09-26T13:11:24Z</dcterms:modified>
</cp:coreProperties>
</file>