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0"/>
  </p:notesMasterIdLst>
  <p:sldIdLst>
    <p:sldId id="266" r:id="rId3"/>
    <p:sldId id="262" r:id="rId4"/>
    <p:sldId id="263" r:id="rId5"/>
    <p:sldId id="264" r:id="rId6"/>
    <p:sldId id="265" r:id="rId7"/>
    <p:sldId id="281" r:id="rId8"/>
    <p:sldId id="267" r:id="rId9"/>
    <p:sldId id="282" r:id="rId10"/>
    <p:sldId id="268" r:id="rId11"/>
    <p:sldId id="283" r:id="rId12"/>
    <p:sldId id="270" r:id="rId13"/>
    <p:sldId id="272" r:id="rId14"/>
    <p:sldId id="273" r:id="rId15"/>
    <p:sldId id="274" r:id="rId16"/>
    <p:sldId id="275" r:id="rId17"/>
    <p:sldId id="276" r:id="rId18"/>
    <p:sldId id="277" r:id="rId19"/>
    <p:sldId id="278" r:id="rId20"/>
    <p:sldId id="279" r:id="rId21"/>
    <p:sldId id="269" r:id="rId22"/>
    <p:sldId id="256" r:id="rId23"/>
    <p:sldId id="257" r:id="rId24"/>
    <p:sldId id="258" r:id="rId25"/>
    <p:sldId id="259" r:id="rId26"/>
    <p:sldId id="260" r:id="rId27"/>
    <p:sldId id="261" r:id="rId28"/>
    <p:sldId id="28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69730" autoAdjust="0"/>
  </p:normalViewPr>
  <p:slideViewPr>
    <p:cSldViewPr>
      <p:cViewPr varScale="1">
        <p:scale>
          <a:sx n="60" d="100"/>
          <a:sy n="60" d="100"/>
        </p:scale>
        <p:origin x="-802"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2570CD-C08E-4568-BE35-102238DA6B43}"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8B03BF69-D3AD-4AC4-A5D9-7B4E78B491E9}">
      <dgm:prSet/>
      <dgm:spPr/>
      <dgm:t>
        <a:bodyPr/>
        <a:lstStyle/>
        <a:p>
          <a:pPr rtl="0"/>
          <a:r>
            <a:rPr lang="en-US" dirty="0" smtClean="0"/>
            <a:t>Don’t use</a:t>
          </a:r>
          <a:r>
            <a:rPr lang="en-US" baseline="0" dirty="0" smtClean="0"/>
            <a:t> SQL</a:t>
          </a:r>
          <a:endParaRPr lang="en-US" dirty="0"/>
        </a:p>
      </dgm:t>
    </dgm:pt>
    <dgm:pt modelId="{840A1EAD-6C1A-4F0B-8B0B-115A35997B3A}" type="parTrans" cxnId="{AF6ECC46-E865-4A00-8D16-32B23B6F8AE6}">
      <dgm:prSet/>
      <dgm:spPr/>
      <dgm:t>
        <a:bodyPr/>
        <a:lstStyle/>
        <a:p>
          <a:endParaRPr lang="en-US"/>
        </a:p>
      </dgm:t>
    </dgm:pt>
    <dgm:pt modelId="{B21659F6-3374-4B1D-BDAF-0CA88AAA0FCA}" type="sibTrans" cxnId="{AF6ECC46-E865-4A00-8D16-32B23B6F8AE6}">
      <dgm:prSet/>
      <dgm:spPr/>
      <dgm:t>
        <a:bodyPr/>
        <a:lstStyle/>
        <a:p>
          <a:endParaRPr lang="en-US"/>
        </a:p>
      </dgm:t>
    </dgm:pt>
    <dgm:pt modelId="{71C64B95-9E23-485E-9349-3817AA3C46D4}">
      <dgm:prSet/>
      <dgm:spPr/>
      <dgm:t>
        <a:bodyPr/>
        <a:lstStyle/>
        <a:p>
          <a:pPr rtl="0"/>
          <a:r>
            <a:rPr lang="en-US" dirty="0" err="1" smtClean="0"/>
            <a:t>Whitelist</a:t>
          </a:r>
          <a:endParaRPr lang="en-US" dirty="0"/>
        </a:p>
      </dgm:t>
    </dgm:pt>
    <dgm:pt modelId="{D82A5D1A-EA48-48B7-B5BD-A3534786A4E9}" type="parTrans" cxnId="{B50923AB-3129-493A-B573-835ECC19986F}">
      <dgm:prSet/>
      <dgm:spPr/>
      <dgm:t>
        <a:bodyPr/>
        <a:lstStyle/>
        <a:p>
          <a:endParaRPr lang="en-US"/>
        </a:p>
      </dgm:t>
    </dgm:pt>
    <dgm:pt modelId="{97C0D9E3-77DC-4575-B89F-056CCC43CB03}" type="sibTrans" cxnId="{B50923AB-3129-493A-B573-835ECC19986F}">
      <dgm:prSet/>
      <dgm:spPr/>
      <dgm:t>
        <a:bodyPr/>
        <a:lstStyle/>
        <a:p>
          <a:endParaRPr lang="en-US"/>
        </a:p>
      </dgm:t>
    </dgm:pt>
    <dgm:pt modelId="{A0568FFC-10F5-48D8-A1F4-C20D2239E3A9}">
      <dgm:prSet/>
      <dgm:spPr/>
      <dgm:t>
        <a:bodyPr/>
        <a:lstStyle/>
        <a:p>
          <a:pPr rtl="0"/>
          <a:r>
            <a:rPr lang="en-US" dirty="0" smtClean="0"/>
            <a:t>Parameterize</a:t>
          </a:r>
          <a:endParaRPr lang="en-US" dirty="0"/>
        </a:p>
      </dgm:t>
    </dgm:pt>
    <dgm:pt modelId="{47BE178B-2365-4A99-8E6D-D91F1A5AA501}" type="parTrans" cxnId="{B892D53D-F6CB-49A0-BB9A-07040A7C23C9}">
      <dgm:prSet/>
      <dgm:spPr/>
      <dgm:t>
        <a:bodyPr/>
        <a:lstStyle/>
        <a:p>
          <a:endParaRPr lang="en-US"/>
        </a:p>
      </dgm:t>
    </dgm:pt>
    <dgm:pt modelId="{C84F3DD4-8384-4410-8808-EADEE92573C7}" type="sibTrans" cxnId="{B892D53D-F6CB-49A0-BB9A-07040A7C23C9}">
      <dgm:prSet/>
      <dgm:spPr/>
      <dgm:t>
        <a:bodyPr/>
        <a:lstStyle/>
        <a:p>
          <a:endParaRPr lang="en-US"/>
        </a:p>
      </dgm:t>
    </dgm:pt>
    <dgm:pt modelId="{9929FB3F-0CC9-40D7-B0C9-80EFD96DB26D}">
      <dgm:prSet/>
      <dgm:spPr/>
      <dgm:t>
        <a:bodyPr/>
        <a:lstStyle/>
        <a:p>
          <a:pPr rtl="0"/>
          <a:r>
            <a:rPr lang="en-US" dirty="0" smtClean="0"/>
            <a:t>Restrict Permissions</a:t>
          </a:r>
          <a:endParaRPr lang="en-US" dirty="0"/>
        </a:p>
      </dgm:t>
    </dgm:pt>
    <dgm:pt modelId="{3294D01A-3F4C-442C-ADDE-EA18901226E9}" type="parTrans" cxnId="{CC6CD9F2-2652-4200-9ABE-CB0252A70053}">
      <dgm:prSet/>
      <dgm:spPr/>
      <dgm:t>
        <a:bodyPr/>
        <a:lstStyle/>
        <a:p>
          <a:endParaRPr lang="en-US"/>
        </a:p>
      </dgm:t>
    </dgm:pt>
    <dgm:pt modelId="{05D6F60A-D898-46FB-AF25-7E0F10FD9F1E}" type="sibTrans" cxnId="{CC6CD9F2-2652-4200-9ABE-CB0252A70053}">
      <dgm:prSet/>
      <dgm:spPr/>
      <dgm:t>
        <a:bodyPr/>
        <a:lstStyle/>
        <a:p>
          <a:endParaRPr lang="en-US"/>
        </a:p>
      </dgm:t>
    </dgm:pt>
    <dgm:pt modelId="{AAE6A8ED-AFB8-428D-982E-48AAD71E2235}">
      <dgm:prSet/>
      <dgm:spPr/>
      <dgm:t>
        <a:bodyPr/>
        <a:lstStyle/>
        <a:p>
          <a:pPr rtl="0"/>
          <a:r>
            <a:rPr lang="en-US" dirty="0" smtClean="0"/>
            <a:t>No SQL error messages</a:t>
          </a:r>
          <a:endParaRPr lang="en-US" dirty="0"/>
        </a:p>
      </dgm:t>
    </dgm:pt>
    <dgm:pt modelId="{BDC6C42F-916F-46F8-A92E-BB8B95878698}" type="parTrans" cxnId="{14970C39-F5C2-4D7B-8DDF-4C4C4B525FCF}">
      <dgm:prSet/>
      <dgm:spPr/>
      <dgm:t>
        <a:bodyPr/>
        <a:lstStyle/>
        <a:p>
          <a:endParaRPr lang="en-US"/>
        </a:p>
      </dgm:t>
    </dgm:pt>
    <dgm:pt modelId="{C9A8752B-F55F-45FA-9283-DF886DF38A78}" type="sibTrans" cxnId="{14970C39-F5C2-4D7B-8DDF-4C4C4B525FCF}">
      <dgm:prSet/>
      <dgm:spPr/>
      <dgm:t>
        <a:bodyPr/>
        <a:lstStyle/>
        <a:p>
          <a:endParaRPr lang="en-US"/>
        </a:p>
      </dgm:t>
    </dgm:pt>
    <dgm:pt modelId="{61FF05A4-DFE9-4FC6-B0FA-347C14113BAA}" type="pres">
      <dgm:prSet presAssocID="{062570CD-C08E-4568-BE35-102238DA6B43}" presName="diagram" presStyleCnt="0">
        <dgm:presLayoutVars>
          <dgm:dir/>
          <dgm:resizeHandles val="exact"/>
        </dgm:presLayoutVars>
      </dgm:prSet>
      <dgm:spPr/>
      <dgm:t>
        <a:bodyPr/>
        <a:lstStyle/>
        <a:p>
          <a:endParaRPr lang="en-US"/>
        </a:p>
      </dgm:t>
    </dgm:pt>
    <dgm:pt modelId="{ABF06757-4D48-45D6-AC31-D00B448C1534}" type="pres">
      <dgm:prSet presAssocID="{8B03BF69-D3AD-4AC4-A5D9-7B4E78B491E9}" presName="node" presStyleLbl="node1" presStyleIdx="0" presStyleCnt="5">
        <dgm:presLayoutVars>
          <dgm:bulletEnabled val="1"/>
        </dgm:presLayoutVars>
      </dgm:prSet>
      <dgm:spPr/>
      <dgm:t>
        <a:bodyPr/>
        <a:lstStyle/>
        <a:p>
          <a:endParaRPr lang="en-US"/>
        </a:p>
      </dgm:t>
    </dgm:pt>
    <dgm:pt modelId="{86E4E88F-800B-4C96-BAE5-0D38AAAD7383}" type="pres">
      <dgm:prSet presAssocID="{B21659F6-3374-4B1D-BDAF-0CA88AAA0FCA}" presName="sibTrans" presStyleCnt="0"/>
      <dgm:spPr/>
    </dgm:pt>
    <dgm:pt modelId="{19AEDCF8-797D-48F9-A66D-EF8DD217B5F3}" type="pres">
      <dgm:prSet presAssocID="{71C64B95-9E23-485E-9349-3817AA3C46D4}" presName="node" presStyleLbl="node1" presStyleIdx="1" presStyleCnt="5">
        <dgm:presLayoutVars>
          <dgm:bulletEnabled val="1"/>
        </dgm:presLayoutVars>
      </dgm:prSet>
      <dgm:spPr/>
      <dgm:t>
        <a:bodyPr/>
        <a:lstStyle/>
        <a:p>
          <a:endParaRPr lang="en-US"/>
        </a:p>
      </dgm:t>
    </dgm:pt>
    <dgm:pt modelId="{AA3D7B36-C9AD-4AFF-AC8C-64349615E932}" type="pres">
      <dgm:prSet presAssocID="{97C0D9E3-77DC-4575-B89F-056CCC43CB03}" presName="sibTrans" presStyleCnt="0"/>
      <dgm:spPr/>
    </dgm:pt>
    <dgm:pt modelId="{2750FE56-63B8-45AF-BC24-7AEA22DDC729}" type="pres">
      <dgm:prSet presAssocID="{A0568FFC-10F5-48D8-A1F4-C20D2239E3A9}" presName="node" presStyleLbl="node1" presStyleIdx="2" presStyleCnt="5">
        <dgm:presLayoutVars>
          <dgm:bulletEnabled val="1"/>
        </dgm:presLayoutVars>
      </dgm:prSet>
      <dgm:spPr/>
      <dgm:t>
        <a:bodyPr/>
        <a:lstStyle/>
        <a:p>
          <a:endParaRPr lang="en-US"/>
        </a:p>
      </dgm:t>
    </dgm:pt>
    <dgm:pt modelId="{04B773E2-7F3A-4A6E-9063-388629ED42D6}" type="pres">
      <dgm:prSet presAssocID="{C84F3DD4-8384-4410-8808-EADEE92573C7}" presName="sibTrans" presStyleCnt="0"/>
      <dgm:spPr/>
    </dgm:pt>
    <dgm:pt modelId="{85A85EA8-DE9F-49A7-B9B3-06E4E7279918}" type="pres">
      <dgm:prSet presAssocID="{9929FB3F-0CC9-40D7-B0C9-80EFD96DB26D}" presName="node" presStyleLbl="node1" presStyleIdx="3" presStyleCnt="5">
        <dgm:presLayoutVars>
          <dgm:bulletEnabled val="1"/>
        </dgm:presLayoutVars>
      </dgm:prSet>
      <dgm:spPr/>
      <dgm:t>
        <a:bodyPr/>
        <a:lstStyle/>
        <a:p>
          <a:endParaRPr lang="en-US"/>
        </a:p>
      </dgm:t>
    </dgm:pt>
    <dgm:pt modelId="{E6177465-BC5B-4D92-8891-76B753190F35}" type="pres">
      <dgm:prSet presAssocID="{05D6F60A-D898-46FB-AF25-7E0F10FD9F1E}" presName="sibTrans" presStyleCnt="0"/>
      <dgm:spPr/>
    </dgm:pt>
    <dgm:pt modelId="{69566AD1-0805-401F-B027-F5096D991C06}" type="pres">
      <dgm:prSet presAssocID="{AAE6A8ED-AFB8-428D-982E-48AAD71E2235}" presName="node" presStyleLbl="node1" presStyleIdx="4" presStyleCnt="5">
        <dgm:presLayoutVars>
          <dgm:bulletEnabled val="1"/>
        </dgm:presLayoutVars>
      </dgm:prSet>
      <dgm:spPr/>
      <dgm:t>
        <a:bodyPr/>
        <a:lstStyle/>
        <a:p>
          <a:endParaRPr lang="en-US"/>
        </a:p>
      </dgm:t>
    </dgm:pt>
  </dgm:ptLst>
  <dgm:cxnLst>
    <dgm:cxn modelId="{B50923AB-3129-493A-B573-835ECC19986F}" srcId="{062570CD-C08E-4568-BE35-102238DA6B43}" destId="{71C64B95-9E23-485E-9349-3817AA3C46D4}" srcOrd="1" destOrd="0" parTransId="{D82A5D1A-EA48-48B7-B5BD-A3534786A4E9}" sibTransId="{97C0D9E3-77DC-4575-B89F-056CCC43CB03}"/>
    <dgm:cxn modelId="{AF6ECC46-E865-4A00-8D16-32B23B6F8AE6}" srcId="{062570CD-C08E-4568-BE35-102238DA6B43}" destId="{8B03BF69-D3AD-4AC4-A5D9-7B4E78B491E9}" srcOrd="0" destOrd="0" parTransId="{840A1EAD-6C1A-4F0B-8B0B-115A35997B3A}" sibTransId="{B21659F6-3374-4B1D-BDAF-0CA88AAA0FCA}"/>
    <dgm:cxn modelId="{42D955E2-CA95-487F-A0A0-092FAFEC1B98}" type="presOf" srcId="{062570CD-C08E-4568-BE35-102238DA6B43}" destId="{61FF05A4-DFE9-4FC6-B0FA-347C14113BAA}" srcOrd="0" destOrd="0" presId="urn:microsoft.com/office/officeart/2005/8/layout/default"/>
    <dgm:cxn modelId="{132F470A-E953-45D1-B022-25F61B978C7B}" type="presOf" srcId="{71C64B95-9E23-485E-9349-3817AA3C46D4}" destId="{19AEDCF8-797D-48F9-A66D-EF8DD217B5F3}" srcOrd="0" destOrd="0" presId="urn:microsoft.com/office/officeart/2005/8/layout/default"/>
    <dgm:cxn modelId="{5DDC7FDC-EACD-4B4E-BCDF-4BFC0C729718}" type="presOf" srcId="{AAE6A8ED-AFB8-428D-982E-48AAD71E2235}" destId="{69566AD1-0805-401F-B027-F5096D991C06}" srcOrd="0" destOrd="0" presId="urn:microsoft.com/office/officeart/2005/8/layout/default"/>
    <dgm:cxn modelId="{B892D53D-F6CB-49A0-BB9A-07040A7C23C9}" srcId="{062570CD-C08E-4568-BE35-102238DA6B43}" destId="{A0568FFC-10F5-48D8-A1F4-C20D2239E3A9}" srcOrd="2" destOrd="0" parTransId="{47BE178B-2365-4A99-8E6D-D91F1A5AA501}" sibTransId="{C84F3DD4-8384-4410-8808-EADEE92573C7}"/>
    <dgm:cxn modelId="{CC6CD9F2-2652-4200-9ABE-CB0252A70053}" srcId="{062570CD-C08E-4568-BE35-102238DA6B43}" destId="{9929FB3F-0CC9-40D7-B0C9-80EFD96DB26D}" srcOrd="3" destOrd="0" parTransId="{3294D01A-3F4C-442C-ADDE-EA18901226E9}" sibTransId="{05D6F60A-D898-46FB-AF25-7E0F10FD9F1E}"/>
    <dgm:cxn modelId="{14970C39-F5C2-4D7B-8DDF-4C4C4B525FCF}" srcId="{062570CD-C08E-4568-BE35-102238DA6B43}" destId="{AAE6A8ED-AFB8-428D-982E-48AAD71E2235}" srcOrd="4" destOrd="0" parTransId="{BDC6C42F-916F-46F8-A92E-BB8B95878698}" sibTransId="{C9A8752B-F55F-45FA-9283-DF886DF38A78}"/>
    <dgm:cxn modelId="{81EC5EC5-772E-4A39-BEDE-A684E2674E60}" type="presOf" srcId="{8B03BF69-D3AD-4AC4-A5D9-7B4E78B491E9}" destId="{ABF06757-4D48-45D6-AC31-D00B448C1534}" srcOrd="0" destOrd="0" presId="urn:microsoft.com/office/officeart/2005/8/layout/default"/>
    <dgm:cxn modelId="{D9AAE28B-10B4-4539-8046-721E1C559462}" type="presOf" srcId="{9929FB3F-0CC9-40D7-B0C9-80EFD96DB26D}" destId="{85A85EA8-DE9F-49A7-B9B3-06E4E7279918}" srcOrd="0" destOrd="0" presId="urn:microsoft.com/office/officeart/2005/8/layout/default"/>
    <dgm:cxn modelId="{806C3F77-4E1E-4082-BA34-476952216CC7}" type="presOf" srcId="{A0568FFC-10F5-48D8-A1F4-C20D2239E3A9}" destId="{2750FE56-63B8-45AF-BC24-7AEA22DDC729}" srcOrd="0" destOrd="0" presId="urn:microsoft.com/office/officeart/2005/8/layout/default"/>
    <dgm:cxn modelId="{C21B2B58-BD19-48D5-ACEB-814D2FF53C6A}" type="presParOf" srcId="{61FF05A4-DFE9-4FC6-B0FA-347C14113BAA}" destId="{ABF06757-4D48-45D6-AC31-D00B448C1534}" srcOrd="0" destOrd="0" presId="urn:microsoft.com/office/officeart/2005/8/layout/default"/>
    <dgm:cxn modelId="{231B4613-C6A7-4F9E-A65A-72CA054DED1F}" type="presParOf" srcId="{61FF05A4-DFE9-4FC6-B0FA-347C14113BAA}" destId="{86E4E88F-800B-4C96-BAE5-0D38AAAD7383}" srcOrd="1" destOrd="0" presId="urn:microsoft.com/office/officeart/2005/8/layout/default"/>
    <dgm:cxn modelId="{B7439C7D-F949-4924-986D-EB617DD6439C}" type="presParOf" srcId="{61FF05A4-DFE9-4FC6-B0FA-347C14113BAA}" destId="{19AEDCF8-797D-48F9-A66D-EF8DD217B5F3}" srcOrd="2" destOrd="0" presId="urn:microsoft.com/office/officeart/2005/8/layout/default"/>
    <dgm:cxn modelId="{EE9FE2A3-9E50-4947-B3E6-3B3B0BD8D73D}" type="presParOf" srcId="{61FF05A4-DFE9-4FC6-B0FA-347C14113BAA}" destId="{AA3D7B36-C9AD-4AFF-AC8C-64349615E932}" srcOrd="3" destOrd="0" presId="urn:microsoft.com/office/officeart/2005/8/layout/default"/>
    <dgm:cxn modelId="{98A78CCD-31E5-4AE6-90B3-2D746DEC8779}" type="presParOf" srcId="{61FF05A4-DFE9-4FC6-B0FA-347C14113BAA}" destId="{2750FE56-63B8-45AF-BC24-7AEA22DDC729}" srcOrd="4" destOrd="0" presId="urn:microsoft.com/office/officeart/2005/8/layout/default"/>
    <dgm:cxn modelId="{F5DC8EFC-8F48-4576-8DFF-BCF19B6E1991}" type="presParOf" srcId="{61FF05A4-DFE9-4FC6-B0FA-347C14113BAA}" destId="{04B773E2-7F3A-4A6E-9063-388629ED42D6}" srcOrd="5" destOrd="0" presId="urn:microsoft.com/office/officeart/2005/8/layout/default"/>
    <dgm:cxn modelId="{0AAF19DF-8A12-4CC0-87D2-C6E99B194E1E}" type="presParOf" srcId="{61FF05A4-DFE9-4FC6-B0FA-347C14113BAA}" destId="{85A85EA8-DE9F-49A7-B9B3-06E4E7279918}" srcOrd="6" destOrd="0" presId="urn:microsoft.com/office/officeart/2005/8/layout/default"/>
    <dgm:cxn modelId="{0D25E488-2302-4D3E-92F0-4FCCC060DB2A}" type="presParOf" srcId="{61FF05A4-DFE9-4FC6-B0FA-347C14113BAA}" destId="{E6177465-BC5B-4D92-8891-76B753190F35}" srcOrd="7" destOrd="0" presId="urn:microsoft.com/office/officeart/2005/8/layout/default"/>
    <dgm:cxn modelId="{25668EFF-449A-4F96-9B84-E26B730A7DC1}" type="presParOf" srcId="{61FF05A4-DFE9-4FC6-B0FA-347C14113BAA}" destId="{69566AD1-0805-401F-B027-F5096D991C06}" srcOrd="8" destOrd="0" presId="urn:microsoft.com/office/officeart/2005/8/layout/defaul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BF06757-4D48-45D6-AC31-D00B448C1534}">
      <dsp:nvSpPr>
        <dsp:cNvPr id="0" name=""/>
        <dsp:cNvSpPr/>
      </dsp:nvSpPr>
      <dsp:spPr>
        <a:xfrm>
          <a:off x="484156" y="2654"/>
          <a:ext cx="2260327" cy="13561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Don’t use</a:t>
          </a:r>
          <a:r>
            <a:rPr lang="en-US" sz="2800" kern="1200" baseline="0" dirty="0" smtClean="0"/>
            <a:t> SQL</a:t>
          </a:r>
          <a:endParaRPr lang="en-US" sz="2800" kern="1200" dirty="0"/>
        </a:p>
      </dsp:txBody>
      <dsp:txXfrm>
        <a:off x="484156" y="2654"/>
        <a:ext cx="2260327" cy="1356196"/>
      </dsp:txXfrm>
    </dsp:sp>
    <dsp:sp modelId="{19AEDCF8-797D-48F9-A66D-EF8DD217B5F3}">
      <dsp:nvSpPr>
        <dsp:cNvPr id="0" name=""/>
        <dsp:cNvSpPr/>
      </dsp:nvSpPr>
      <dsp:spPr>
        <a:xfrm>
          <a:off x="2970516" y="2654"/>
          <a:ext cx="2260327" cy="13561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err="1" smtClean="0"/>
            <a:t>Whitelist</a:t>
          </a:r>
          <a:endParaRPr lang="en-US" sz="2800" kern="1200" dirty="0"/>
        </a:p>
      </dsp:txBody>
      <dsp:txXfrm>
        <a:off x="2970516" y="2654"/>
        <a:ext cx="2260327" cy="1356196"/>
      </dsp:txXfrm>
    </dsp:sp>
    <dsp:sp modelId="{2750FE56-63B8-45AF-BC24-7AEA22DDC729}">
      <dsp:nvSpPr>
        <dsp:cNvPr id="0" name=""/>
        <dsp:cNvSpPr/>
      </dsp:nvSpPr>
      <dsp:spPr>
        <a:xfrm>
          <a:off x="484156" y="1584883"/>
          <a:ext cx="2260327" cy="13561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Parameterize</a:t>
          </a:r>
          <a:endParaRPr lang="en-US" sz="2800" kern="1200" dirty="0"/>
        </a:p>
      </dsp:txBody>
      <dsp:txXfrm>
        <a:off x="484156" y="1584883"/>
        <a:ext cx="2260327" cy="1356196"/>
      </dsp:txXfrm>
    </dsp:sp>
    <dsp:sp modelId="{85A85EA8-DE9F-49A7-B9B3-06E4E7279918}">
      <dsp:nvSpPr>
        <dsp:cNvPr id="0" name=""/>
        <dsp:cNvSpPr/>
      </dsp:nvSpPr>
      <dsp:spPr>
        <a:xfrm>
          <a:off x="2970516" y="1584883"/>
          <a:ext cx="2260327" cy="13561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Restrict Permissions</a:t>
          </a:r>
          <a:endParaRPr lang="en-US" sz="2800" kern="1200" dirty="0"/>
        </a:p>
      </dsp:txBody>
      <dsp:txXfrm>
        <a:off x="2970516" y="1584883"/>
        <a:ext cx="2260327" cy="1356196"/>
      </dsp:txXfrm>
    </dsp:sp>
    <dsp:sp modelId="{69566AD1-0805-401F-B027-F5096D991C06}">
      <dsp:nvSpPr>
        <dsp:cNvPr id="0" name=""/>
        <dsp:cNvSpPr/>
      </dsp:nvSpPr>
      <dsp:spPr>
        <a:xfrm>
          <a:off x="1727336" y="3167112"/>
          <a:ext cx="2260327" cy="13561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No SQL error messages</a:t>
          </a:r>
          <a:endParaRPr lang="en-US" sz="2800" kern="1200" dirty="0"/>
        </a:p>
      </dsp:txBody>
      <dsp:txXfrm>
        <a:off x="1727336" y="3167112"/>
        <a:ext cx="2260327" cy="135619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4E3AE5-7DBD-43D4-A3E3-B9019145FFB1}" type="datetimeFigureOut">
              <a:rPr lang="en-US" smtClean="0"/>
              <a:pPr/>
              <a:t>9/16/2013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C6A763-8FCE-43BD-9BE0-CEE27EA30A9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Prep work</a:t>
            </a:r>
          </a:p>
          <a:p>
            <a:r>
              <a:rPr lang="en-US" dirty="0" smtClean="0"/>
              <a:t>logon as admin, run private network </a:t>
            </a:r>
            <a:r>
              <a:rPr lang="en-US" dirty="0" err="1" smtClean="0"/>
              <a:t>msi</a:t>
            </a:r>
            <a:r>
              <a:rPr lang="en-US" dirty="0" smtClean="0"/>
              <a:t> from desktop</a:t>
            </a:r>
          </a:p>
          <a:p>
            <a:r>
              <a:rPr lang="en-US" dirty="0" smtClean="0"/>
              <a:t>start virtual box, and check the network settings (192.168.56.xxx)</a:t>
            </a:r>
          </a:p>
          <a:p>
            <a:r>
              <a:rPr lang="en-US" dirty="0" smtClean="0"/>
              <a:t>Start VM </a:t>
            </a:r>
            <a:r>
              <a:rPr lang="en-US" dirty="0" err="1" smtClean="0"/>
              <a:t>BackTrack</a:t>
            </a:r>
            <a:r>
              <a:rPr lang="en-US" dirty="0" smtClean="0"/>
              <a:t> 5R3 </a:t>
            </a:r>
            <a:r>
              <a:rPr lang="en-US" dirty="0" err="1" smtClean="0"/>
              <a:t>sqlmap</a:t>
            </a:r>
            <a:r>
              <a:rPr lang="en-US" dirty="0" smtClean="0"/>
              <a:t> demo</a:t>
            </a:r>
          </a:p>
          <a:p>
            <a:r>
              <a:rPr lang="en-US" dirty="0" smtClean="0"/>
              <a:t>if the machine was turned off</a:t>
            </a:r>
          </a:p>
          <a:p>
            <a:r>
              <a:rPr lang="en-US" dirty="0" smtClean="0"/>
              <a:t>	start </a:t>
            </a:r>
            <a:r>
              <a:rPr lang="en-US" dirty="0" err="1" smtClean="0"/>
              <a:t>mysql</a:t>
            </a:r>
            <a:r>
              <a:rPr lang="en-US" dirty="0" smtClean="0"/>
              <a:t>: service </a:t>
            </a:r>
            <a:r>
              <a:rPr lang="en-US" dirty="0" err="1" smtClean="0"/>
              <a:t>mysql</a:t>
            </a:r>
            <a:r>
              <a:rPr lang="en-US" dirty="0" smtClean="0"/>
              <a:t> start</a:t>
            </a:r>
          </a:p>
          <a:p>
            <a:r>
              <a:rPr lang="en-US" dirty="0" smtClean="0"/>
              <a:t>	start apache: service apache2 </a:t>
            </a:r>
            <a:r>
              <a:rPr lang="en-US" dirty="0" smtClean="0"/>
              <a:t>start</a:t>
            </a:r>
          </a:p>
          <a:p>
            <a:endParaRPr lang="en-US" dirty="0" smtClean="0"/>
          </a:p>
          <a:p>
            <a:r>
              <a:rPr lang="en-US" dirty="0" smtClean="0"/>
              <a:t>Start </a:t>
            </a:r>
            <a:r>
              <a:rPr lang="en-US" dirty="0" err="1" smtClean="0"/>
              <a:t>firefox</a:t>
            </a:r>
            <a:r>
              <a:rPr lang="en-US" dirty="0" smtClean="0"/>
              <a:t>, view…toolbars…bookmarks</a:t>
            </a:r>
            <a:r>
              <a:rPr lang="en-US" baseline="0" dirty="0" smtClean="0"/>
              <a:t> toolbar – make sure </a:t>
            </a:r>
            <a:r>
              <a:rPr lang="en-US" baseline="0" dirty="0" err="1" smtClean="0"/>
              <a:t>SQLol</a:t>
            </a:r>
            <a:r>
              <a:rPr lang="en-US" baseline="0" dirty="0" smtClean="0"/>
              <a:t> challenges is visible</a:t>
            </a:r>
          </a:p>
          <a:p>
            <a:r>
              <a:rPr lang="en-US" baseline="0" dirty="0" smtClean="0"/>
              <a:t>Launch fiddler, then close it – to be sure it shows on the demo monitor</a:t>
            </a:r>
            <a:endParaRPr lang="en-US" dirty="0" smtClean="0"/>
          </a:p>
        </p:txBody>
      </p:sp>
      <p:sp>
        <p:nvSpPr>
          <p:cNvPr id="4" name="Slide Number Placeholder 3"/>
          <p:cNvSpPr>
            <a:spLocks noGrp="1"/>
          </p:cNvSpPr>
          <p:nvPr>
            <p:ph type="sldNum" sz="quarter" idx="10"/>
          </p:nvPr>
        </p:nvSpPr>
        <p:spPr/>
        <p:txBody>
          <a:bodyPr/>
          <a:lstStyle/>
          <a:p>
            <a:fld id="{A0C6A763-8FCE-43BD-9BE0-CEE27EA30A9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Sqlmap</a:t>
            </a:r>
            <a:r>
              <a:rPr lang="en-US" dirty="0" smtClean="0"/>
              <a:t> will build on the results of previous</a:t>
            </a:r>
            <a:r>
              <a:rPr lang="en-US" baseline="0" dirty="0" smtClean="0"/>
              <a:t> tests</a:t>
            </a:r>
          </a:p>
          <a:p>
            <a:r>
              <a:rPr lang="en-US" baseline="0" dirty="0" smtClean="0"/>
              <a:t>These results are stored in an output directory</a:t>
            </a:r>
          </a:p>
          <a:p>
            <a:r>
              <a:rPr lang="en-US" baseline="0" dirty="0" smtClean="0"/>
              <a:t>Sometimes you may want to start over from scratch</a:t>
            </a:r>
            <a:endParaRPr lang="en-US" dirty="0" smtClean="0"/>
          </a:p>
          <a:p>
            <a:r>
              <a:rPr lang="en-US" dirty="0" smtClean="0"/>
              <a:t>We’ve seen how to use –purge-output to start</a:t>
            </a:r>
            <a:r>
              <a:rPr lang="en-US" baseline="0" dirty="0" smtClean="0"/>
              <a:t> afresh on a new tack.</a:t>
            </a:r>
          </a:p>
          <a:p>
            <a:endParaRPr lang="en-US" baseline="0" dirty="0" smtClean="0"/>
          </a:p>
          <a:p>
            <a:r>
              <a:rPr lang="en-US" baseline="0" dirty="0" smtClean="0"/>
              <a:t>Fresh-queries and flush-session work similarly</a:t>
            </a:r>
          </a:p>
          <a:p>
            <a:endParaRPr lang="en-US" baseline="0" dirty="0" smtClean="0"/>
          </a:p>
          <a:p>
            <a:r>
              <a:rPr lang="en-US" baseline="0" dirty="0" smtClean="0"/>
              <a:t>(I think flush-session deletes the data, and purge-output deletes all the files)</a:t>
            </a:r>
            <a:endParaRPr lang="en-US" dirty="0" smtClean="0"/>
          </a:p>
          <a:p>
            <a:endParaRPr lang="en-US" dirty="0"/>
          </a:p>
        </p:txBody>
      </p:sp>
      <p:sp>
        <p:nvSpPr>
          <p:cNvPr id="4" name="Slide Number Placeholder 3"/>
          <p:cNvSpPr>
            <a:spLocks noGrp="1"/>
          </p:cNvSpPr>
          <p:nvPr>
            <p:ph type="sldNum" sz="quarter" idx="10"/>
          </p:nvPr>
        </p:nvSpPr>
        <p:spPr/>
        <p:txBody>
          <a:bodyPr/>
          <a:lstStyle/>
          <a:p>
            <a:fld id="{A0C6A763-8FCE-43BD-9BE0-CEE27EA30A92}"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Sqlmap</a:t>
            </a:r>
            <a:r>
              <a:rPr lang="en-US" baseline="0" dirty="0" smtClean="0"/>
              <a:t> defaults to basic warning and informational messages.</a:t>
            </a:r>
          </a:p>
          <a:p>
            <a:r>
              <a:rPr lang="en-US" baseline="0" dirty="0" smtClean="0"/>
              <a:t>By selecting higher levels of verbosity, you can get:</a:t>
            </a:r>
          </a:p>
          <a:p>
            <a:pPr>
              <a:buFontTx/>
              <a:buChar char="-"/>
            </a:pPr>
            <a:r>
              <a:rPr lang="en-US" baseline="0" dirty="0" smtClean="0"/>
              <a:t>All the payloads injected</a:t>
            </a:r>
          </a:p>
          <a:p>
            <a:pPr>
              <a:buFontTx/>
              <a:buChar char="-"/>
            </a:pPr>
            <a:r>
              <a:rPr lang="en-US" baseline="0" dirty="0" smtClean="0"/>
              <a:t> all the HTTP requests</a:t>
            </a:r>
          </a:p>
          <a:p>
            <a:pPr>
              <a:buFontTx/>
              <a:buChar char="-"/>
            </a:pPr>
            <a:r>
              <a:rPr lang="en-US" baseline="0" dirty="0" smtClean="0"/>
              <a:t>All the response headers</a:t>
            </a:r>
          </a:p>
          <a:p>
            <a:pPr>
              <a:buFontTx/>
              <a:buChar char="-"/>
            </a:pPr>
            <a:r>
              <a:rPr lang="en-US" baseline="0" dirty="0" smtClean="0"/>
              <a:t>All the response content</a:t>
            </a:r>
          </a:p>
          <a:p>
            <a:pPr>
              <a:buFontTx/>
              <a:buChar char="-"/>
            </a:pPr>
            <a:endParaRPr lang="en-US" baseline="0" dirty="0" smtClean="0"/>
          </a:p>
          <a:p>
            <a:pPr>
              <a:buFontTx/>
              <a:buNone/>
            </a:pPr>
            <a:r>
              <a:rPr lang="en-US" baseline="0" dirty="0" smtClean="0"/>
              <a:t>This can, of course, be routed to a text file for easier analysis</a:t>
            </a:r>
          </a:p>
        </p:txBody>
      </p:sp>
      <p:sp>
        <p:nvSpPr>
          <p:cNvPr id="4" name="Slide Number Placeholder 3"/>
          <p:cNvSpPr>
            <a:spLocks noGrp="1"/>
          </p:cNvSpPr>
          <p:nvPr>
            <p:ph type="sldNum" sz="quarter" idx="10"/>
          </p:nvPr>
        </p:nvSpPr>
        <p:spPr/>
        <p:txBody>
          <a:bodyPr/>
          <a:lstStyle/>
          <a:p>
            <a:fld id="{A0C6A763-8FCE-43BD-9BE0-CEE27EA30A92}"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a:t>
            </a:r>
            <a:r>
              <a:rPr lang="en-US" baseline="0" dirty="0" smtClean="0"/>
              <a:t> are used, for example, if you have to specify NTLM credentials just to get to the website</a:t>
            </a:r>
            <a:endParaRPr lang="en-US" dirty="0"/>
          </a:p>
        </p:txBody>
      </p:sp>
      <p:sp>
        <p:nvSpPr>
          <p:cNvPr id="4" name="Slide Number Placeholder 3"/>
          <p:cNvSpPr>
            <a:spLocks noGrp="1"/>
          </p:cNvSpPr>
          <p:nvPr>
            <p:ph type="sldNum" sz="quarter" idx="10"/>
          </p:nvPr>
        </p:nvSpPr>
        <p:spPr/>
        <p:txBody>
          <a:bodyPr/>
          <a:lstStyle/>
          <a:p>
            <a:fld id="{A0C6A763-8FCE-43BD-9BE0-CEE27EA30A92}"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 apps or inspectors</a:t>
            </a:r>
            <a:r>
              <a:rPr lang="en-US" baseline="0" dirty="0" smtClean="0"/>
              <a:t> will kick you out if a certain number of consecutive invalid requests are performed</a:t>
            </a:r>
          </a:p>
          <a:p>
            <a:endParaRPr lang="en-US" baseline="0" dirty="0" smtClean="0"/>
          </a:p>
          <a:p>
            <a:r>
              <a:rPr lang="en-US" baseline="0" dirty="0" smtClean="0"/>
              <a:t>This is a particular risk in noisy explorations like blind </a:t>
            </a:r>
            <a:r>
              <a:rPr lang="en-US" baseline="0" dirty="0" err="1" smtClean="0"/>
              <a:t>sql</a:t>
            </a:r>
            <a:r>
              <a:rPr lang="en-US" baseline="0" dirty="0" smtClean="0"/>
              <a:t> injection.</a:t>
            </a:r>
          </a:p>
          <a:p>
            <a:endParaRPr lang="en-US" baseline="0" dirty="0" smtClean="0"/>
          </a:p>
          <a:p>
            <a:r>
              <a:rPr lang="en-US" baseline="0" dirty="0" smtClean="0"/>
              <a:t>Here you can specify a known good </a:t>
            </a:r>
            <a:r>
              <a:rPr lang="en-US" baseline="0" dirty="0" err="1" smtClean="0"/>
              <a:t>url</a:t>
            </a:r>
            <a:r>
              <a:rPr lang="en-US" baseline="0" dirty="0" smtClean="0"/>
              <a:t> to invoke periodically.</a:t>
            </a:r>
          </a:p>
          <a:p>
            <a:endParaRPr lang="en-US" baseline="0" dirty="0" smtClean="0"/>
          </a:p>
          <a:p>
            <a:r>
              <a:rPr lang="en-US" baseline="0" dirty="0" err="1" smtClean="0"/>
              <a:t>Sqlmap</a:t>
            </a:r>
            <a:r>
              <a:rPr lang="en-US" baseline="0" dirty="0" smtClean="0"/>
              <a:t> also has a number of other facilities for detecting and evading web application firewalls</a:t>
            </a:r>
            <a:endParaRPr lang="en-US" dirty="0"/>
          </a:p>
        </p:txBody>
      </p:sp>
      <p:sp>
        <p:nvSpPr>
          <p:cNvPr id="4" name="Slide Number Placeholder 3"/>
          <p:cNvSpPr>
            <a:spLocks noGrp="1"/>
          </p:cNvSpPr>
          <p:nvPr>
            <p:ph type="sldNum" sz="quarter" idx="10"/>
          </p:nvPr>
        </p:nvSpPr>
        <p:spPr/>
        <p:txBody>
          <a:bodyPr/>
          <a:lstStyle/>
          <a:p>
            <a:fld id="{A0C6A763-8FCE-43BD-9BE0-CEE27EA30A92}"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Try not to forget this one.</a:t>
            </a:r>
            <a:r>
              <a:rPr lang="en-US" baseline="0" dirty="0" smtClean="0"/>
              <a:t>  It will drive you nuts.</a:t>
            </a:r>
            <a:endParaRPr lang="en-US" dirty="0"/>
          </a:p>
        </p:txBody>
      </p:sp>
      <p:sp>
        <p:nvSpPr>
          <p:cNvPr id="4" name="Slide Number Placeholder 3"/>
          <p:cNvSpPr>
            <a:spLocks noGrp="1"/>
          </p:cNvSpPr>
          <p:nvPr>
            <p:ph type="sldNum" sz="quarter" idx="10"/>
          </p:nvPr>
        </p:nvSpPr>
        <p:spPr/>
        <p:txBody>
          <a:bodyPr/>
          <a:lstStyle/>
          <a:p>
            <a:fld id="{A0C6A763-8FCE-43BD-9BE0-CEE27EA30A92}"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--level specifies how many tests to run before </a:t>
            </a:r>
            <a:r>
              <a:rPr lang="en-US" dirty="0" err="1" smtClean="0"/>
              <a:t>sqlmap</a:t>
            </a:r>
            <a:r>
              <a:rPr lang="en-US" dirty="0" smtClean="0"/>
              <a:t> gives up. default is 1, max is 5, </a:t>
            </a:r>
            <a:r>
              <a:rPr lang="en-US" dirty="0" err="1" smtClean="0"/>
              <a:t>i</a:t>
            </a:r>
            <a:r>
              <a:rPr lang="en-US" dirty="0" smtClean="0"/>
              <a:t> usually run at least 2.</a:t>
            </a:r>
          </a:p>
          <a:p>
            <a:endParaRPr lang="en-US" dirty="0" smtClean="0"/>
          </a:p>
          <a:p>
            <a:r>
              <a:rPr lang="en-US" dirty="0" smtClean="0"/>
              <a:t>--risk 1 to 3. 3 can potentially damage the data in the database (if an appropriate vulnerability exists), which you might not want to do.</a:t>
            </a:r>
            <a:endParaRPr lang="en-US" dirty="0"/>
          </a:p>
        </p:txBody>
      </p:sp>
      <p:sp>
        <p:nvSpPr>
          <p:cNvPr id="4" name="Slide Number Placeholder 3"/>
          <p:cNvSpPr>
            <a:spLocks noGrp="1"/>
          </p:cNvSpPr>
          <p:nvPr>
            <p:ph type="sldNum" sz="quarter" idx="10"/>
          </p:nvPr>
        </p:nvSpPr>
        <p:spPr/>
        <p:txBody>
          <a:bodyPr/>
          <a:lstStyle/>
          <a:p>
            <a:fld id="{A0C6A763-8FCE-43BD-9BE0-CEE27EA30A92}"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you're really lucky, you can use --</a:t>
            </a:r>
            <a:r>
              <a:rPr lang="en-US" dirty="0" err="1" smtClean="0"/>
              <a:t>os-cmd</a:t>
            </a:r>
            <a:r>
              <a:rPr lang="en-US" dirty="0" smtClean="0"/>
              <a:t> or --</a:t>
            </a:r>
            <a:r>
              <a:rPr lang="en-US" dirty="0" err="1" smtClean="0"/>
              <a:t>os</a:t>
            </a:r>
            <a:r>
              <a:rPr lang="en-US" dirty="0" smtClean="0"/>
              <a:t>-shell to run commands on the </a:t>
            </a:r>
            <a:r>
              <a:rPr lang="en-US" dirty="0" err="1" smtClean="0"/>
              <a:t>webserver</a:t>
            </a:r>
            <a:r>
              <a:rPr lang="en-US" dirty="0" smtClean="0"/>
              <a:t> itself</a:t>
            </a:r>
          </a:p>
          <a:p>
            <a:endParaRPr lang="en-US" dirty="0" smtClean="0"/>
          </a:p>
          <a:p>
            <a:r>
              <a:rPr lang="en-US" dirty="0" smtClean="0"/>
              <a:t>but the id you're using to connect has to have write privileges to the web root dir, which doesn't happen very often</a:t>
            </a:r>
            <a:endParaRPr lang="en-US" dirty="0"/>
          </a:p>
        </p:txBody>
      </p:sp>
      <p:sp>
        <p:nvSpPr>
          <p:cNvPr id="4" name="Slide Number Placeholder 3"/>
          <p:cNvSpPr>
            <a:spLocks noGrp="1"/>
          </p:cNvSpPr>
          <p:nvPr>
            <p:ph type="sldNum" sz="quarter" idx="10"/>
          </p:nvPr>
        </p:nvSpPr>
        <p:spPr/>
        <p:txBody>
          <a:bodyPr/>
          <a:lstStyle/>
          <a:p>
            <a:fld id="{A0C6A763-8FCE-43BD-9BE0-CEE27EA30A92}"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most powerful used against databases</a:t>
            </a:r>
            <a:r>
              <a:rPr lang="en-US" baseline="0" dirty="0" smtClean="0"/>
              <a:t> that support stacked queries.</a:t>
            </a:r>
          </a:p>
          <a:p>
            <a:endParaRPr lang="en-US" baseline="0" dirty="0" smtClean="0"/>
          </a:p>
          <a:p>
            <a:r>
              <a:rPr lang="en-US" baseline="0" dirty="0" smtClean="0"/>
              <a:t>Like ms </a:t>
            </a:r>
            <a:r>
              <a:rPr lang="en-US" baseline="0" dirty="0" err="1" smtClean="0"/>
              <a:t>sql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0C6A763-8FCE-43BD-9BE0-CEE27EA30A92}"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Sqlmap</a:t>
            </a:r>
            <a:r>
              <a:rPr lang="en-US" dirty="0" smtClean="0"/>
              <a:t> will not always do all</a:t>
            </a:r>
            <a:r>
              <a:rPr lang="en-US" baseline="0" dirty="0" smtClean="0"/>
              <a:t> the work for you. </a:t>
            </a:r>
          </a:p>
          <a:p>
            <a:r>
              <a:rPr lang="en-US" baseline="0" dirty="0" smtClean="0"/>
              <a:t>Sometimes you have to use your brain.</a:t>
            </a:r>
          </a:p>
          <a:p>
            <a:r>
              <a:rPr lang="en-US" baseline="0" dirty="0" smtClean="0"/>
              <a:t>Here’s a sample of a vulnerability that I was able to use </a:t>
            </a:r>
            <a:r>
              <a:rPr lang="en-US" baseline="0" dirty="0" err="1" smtClean="0"/>
              <a:t>sqlmap</a:t>
            </a:r>
            <a:r>
              <a:rPr lang="en-US" baseline="0" dirty="0" smtClean="0"/>
              <a:t> to help me crack.</a:t>
            </a:r>
          </a:p>
          <a:p>
            <a:endParaRPr lang="en-US" baseline="0" dirty="0" smtClean="0"/>
          </a:p>
          <a:p>
            <a:r>
              <a:rPr lang="en-US" baseline="0" dirty="0" smtClean="0"/>
              <a:t>In this case, the automatic tool didn’t see an </a:t>
            </a:r>
            <a:r>
              <a:rPr lang="en-US" baseline="0" dirty="0" err="1" smtClean="0"/>
              <a:t>sql</a:t>
            </a:r>
            <a:r>
              <a:rPr lang="en-US" baseline="0" dirty="0" smtClean="0"/>
              <a:t> injection, but it did see that error messages were being returned.</a:t>
            </a:r>
          </a:p>
          <a:p>
            <a:r>
              <a:rPr lang="en-US" baseline="0" dirty="0" smtClean="0"/>
              <a:t>I looked at the messages, and thought this could be turned to my advantage.</a:t>
            </a:r>
            <a:endParaRPr lang="en-US" dirty="0"/>
          </a:p>
        </p:txBody>
      </p:sp>
      <p:sp>
        <p:nvSpPr>
          <p:cNvPr id="4" name="Slide Number Placeholder 3"/>
          <p:cNvSpPr>
            <a:spLocks noGrp="1"/>
          </p:cNvSpPr>
          <p:nvPr>
            <p:ph type="sldNum" sz="quarter" idx="10"/>
          </p:nvPr>
        </p:nvSpPr>
        <p:spPr/>
        <p:txBody>
          <a:bodyPr/>
          <a:lstStyle/>
          <a:p>
            <a:fld id="{A0C6A763-8FCE-43BD-9BE0-CEE27EA30A92}" type="slidenum">
              <a:rPr lang="en-US" smtClean="0"/>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First, put in a single tick mark</a:t>
            </a:r>
          </a:p>
          <a:p>
            <a:pPr marL="0" marR="0" indent="0" algn="l" defTabSz="914400" rtl="0" eaLnBrk="1" fontAlgn="auto" latinLnBrk="0" hangingPunct="1">
              <a:lnSpc>
                <a:spcPct val="100000"/>
              </a:lnSpc>
              <a:spcBef>
                <a:spcPts val="0"/>
              </a:spcBef>
              <a:spcAft>
                <a:spcPts val="0"/>
              </a:spcAft>
              <a:buClrTx/>
              <a:buSzTx/>
              <a:buFontTx/>
              <a:buNone/>
              <a:tabLst/>
              <a:defRPr/>
            </a:pPr>
            <a:r>
              <a:rPr lang="en-US" i="1" smtClean="0"/>
              <a:t>(click)</a:t>
            </a:r>
            <a:endParaRPr lang="en-US"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see we're going to have to get rid of all that extra stuff after what appears to be a first WHERE clause.  a simple -- won't do it, because the command is split across several lines.   </a:t>
            </a:r>
          </a:p>
          <a:p>
            <a:endParaRPr lang="en-US" dirty="0"/>
          </a:p>
        </p:txBody>
      </p:sp>
      <p:sp>
        <p:nvSpPr>
          <p:cNvPr id="4" name="Slide Number Placeholder 3"/>
          <p:cNvSpPr>
            <a:spLocks noGrp="1"/>
          </p:cNvSpPr>
          <p:nvPr>
            <p:ph type="sldNum" sz="quarter" idx="10"/>
          </p:nvPr>
        </p:nvSpPr>
        <p:spPr/>
        <p:txBody>
          <a:bodyPr/>
          <a:lstStyle/>
          <a:p>
            <a:fld id="{A0C6A763-8FCE-43BD-9BE0-CEE27EA30A92}"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ability to insert </a:t>
            </a:r>
            <a:r>
              <a:rPr lang="en-US" dirty="0" err="1" smtClean="0"/>
              <a:t>sql</a:t>
            </a:r>
            <a:r>
              <a:rPr lang="en-US" dirty="0" smtClean="0"/>
              <a:t> commands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our purposes through a website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get the database manager to execute them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Who here has</a:t>
            </a:r>
            <a:r>
              <a:rPr lang="en-US" baseline="0" dirty="0" smtClean="0"/>
              <a:t> done this?</a:t>
            </a:r>
            <a:endParaRPr lang="en-US" dirty="0" smtClean="0"/>
          </a:p>
          <a:p>
            <a:endParaRPr lang="en-US" dirty="0"/>
          </a:p>
        </p:txBody>
      </p:sp>
      <p:sp>
        <p:nvSpPr>
          <p:cNvPr id="4" name="Slide Number Placeholder 3"/>
          <p:cNvSpPr>
            <a:spLocks noGrp="1"/>
          </p:cNvSpPr>
          <p:nvPr>
            <p:ph type="sldNum" sz="quarter" idx="10"/>
          </p:nvPr>
        </p:nvSpPr>
        <p:spPr/>
        <p:txBody>
          <a:bodyPr/>
          <a:lstStyle/>
          <a:p>
            <a:fld id="{A0C6A763-8FCE-43BD-9BE0-CEE27EA30A92}"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we set up a dummy </a:t>
            </a:r>
            <a:r>
              <a:rPr lang="en-US" dirty="0" err="1" smtClean="0"/>
              <a:t>sql</a:t>
            </a:r>
            <a:r>
              <a:rPr lang="en-US" dirty="0" smtClean="0"/>
              <a:t> statement after our injection attempt.</a:t>
            </a:r>
            <a:r>
              <a:rPr lang="en-US" baseline="0" dirty="0" smtClean="0"/>
              <a:t>  </a:t>
            </a:r>
            <a:r>
              <a:rPr lang="en-US" baseline="0" dirty="0" err="1" smtClean="0"/>
              <a:t>Mssql</a:t>
            </a:r>
            <a:r>
              <a:rPr lang="en-US" baseline="0" dirty="0" smtClean="0"/>
              <a:t> server will allow multiple </a:t>
            </a:r>
            <a:r>
              <a:rPr lang="en-US" baseline="0" dirty="0" err="1" smtClean="0"/>
              <a:t>sql</a:t>
            </a:r>
            <a:r>
              <a:rPr lang="en-US" baseline="0" dirty="0" smtClean="0"/>
              <a:t> statements one after another, so the dummy statement has to be correct enough to parse.</a:t>
            </a:r>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probably because we don't have our parentheses lined up.  go back and look at the first error message. </a:t>
            </a:r>
          </a:p>
          <a:p>
            <a:endParaRPr lang="en-US" dirty="0"/>
          </a:p>
        </p:txBody>
      </p:sp>
      <p:sp>
        <p:nvSpPr>
          <p:cNvPr id="4" name="Slide Number Placeholder 3"/>
          <p:cNvSpPr>
            <a:spLocks noGrp="1"/>
          </p:cNvSpPr>
          <p:nvPr>
            <p:ph type="sldNum" sz="quarter" idx="10"/>
          </p:nvPr>
        </p:nvSpPr>
        <p:spPr/>
        <p:txBody>
          <a:bodyPr/>
          <a:lstStyle/>
          <a:p>
            <a:fld id="{A0C6A763-8FCE-43BD-9BE0-CEE27EA30A92}"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Here’s our modified statement</a:t>
            </a:r>
          </a:p>
          <a:p>
            <a:r>
              <a:rPr lang="en-US" i="1" dirty="0" smtClean="0"/>
              <a:t>(click)</a:t>
            </a:r>
          </a:p>
          <a:p>
            <a:r>
              <a:rPr lang="en-US" dirty="0" smtClean="0"/>
              <a:t>Looks like we don’t have enough left parentheses.</a:t>
            </a:r>
          </a:p>
          <a:p>
            <a:r>
              <a:rPr lang="en-US" dirty="0" smtClean="0"/>
              <a:t>So</a:t>
            </a:r>
            <a:r>
              <a:rPr lang="en-US" baseline="0" dirty="0" smtClean="0"/>
              <a:t> stick one in</a:t>
            </a:r>
            <a:endParaRPr lang="en-US" dirty="0"/>
          </a:p>
        </p:txBody>
      </p:sp>
      <p:sp>
        <p:nvSpPr>
          <p:cNvPr id="4" name="Slide Number Placeholder 3"/>
          <p:cNvSpPr>
            <a:spLocks noGrp="1"/>
          </p:cNvSpPr>
          <p:nvPr>
            <p:ph type="sldNum" sz="quarter" idx="10"/>
          </p:nvPr>
        </p:nvSpPr>
        <p:spPr/>
        <p:txBody>
          <a:bodyPr/>
          <a:lstStyle/>
          <a:p>
            <a:fld id="{A0C6A763-8FCE-43BD-9BE0-CEE27EA30A92}"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modified statement</a:t>
            </a:r>
            <a:r>
              <a:rPr lang="en-US" baseline="0" dirty="0" smtClean="0"/>
              <a:t> again</a:t>
            </a:r>
          </a:p>
          <a:p>
            <a:r>
              <a:rPr lang="en-US" i="1" baseline="0" dirty="0" smtClean="0"/>
              <a:t>(click)</a:t>
            </a:r>
            <a:endParaRPr lang="en-US" i="1" dirty="0" smtClean="0"/>
          </a:p>
          <a:p>
            <a:r>
              <a:rPr lang="en-US" dirty="0" smtClean="0"/>
              <a:t>Results!  Now we can use this with a --suffix (and sometimes --prefix)parameter in </a:t>
            </a:r>
            <a:r>
              <a:rPr lang="en-US" dirty="0" err="1" smtClean="0"/>
              <a:t>sqlmap</a:t>
            </a:r>
            <a:endParaRPr lang="en-US" dirty="0" smtClean="0"/>
          </a:p>
          <a:p>
            <a:endParaRPr lang="en-US" dirty="0" smtClean="0"/>
          </a:p>
          <a:p>
            <a:r>
              <a:rPr lang="en-US" dirty="0" smtClean="0"/>
              <a:t>This is actually preferable to the method I used on the earlier example with inserting a “tainted” injection</a:t>
            </a:r>
            <a:r>
              <a:rPr lang="en-US" baseline="0" dirty="0" smtClean="0"/>
              <a:t> string</a:t>
            </a:r>
            <a:endParaRPr lang="en-US" dirty="0"/>
          </a:p>
        </p:txBody>
      </p:sp>
      <p:sp>
        <p:nvSpPr>
          <p:cNvPr id="4" name="Slide Number Placeholder 3"/>
          <p:cNvSpPr>
            <a:spLocks noGrp="1"/>
          </p:cNvSpPr>
          <p:nvPr>
            <p:ph type="sldNum" sz="quarter" idx="10"/>
          </p:nvPr>
        </p:nvSpPr>
        <p:spPr/>
        <p:txBody>
          <a:bodyPr/>
          <a:lstStyle/>
          <a:p>
            <a:fld id="{A0C6A763-8FCE-43BD-9BE0-CEE27EA30A92}" type="slidenum">
              <a:rPr lang="en-US" smtClean="0"/>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Why is there </a:t>
            </a:r>
            <a:r>
              <a:rPr lang="en-US" dirty="0" err="1" smtClean="0"/>
              <a:t>sql</a:t>
            </a:r>
            <a:r>
              <a:rPr lang="en-US" dirty="0" smtClean="0"/>
              <a:t> injection?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reason I see is vendor apps that weren't originally written as web apps, but merely converted.  This leads to all kinds of web </a:t>
            </a:r>
            <a:r>
              <a:rPr lang="en-US" dirty="0" err="1" smtClean="0"/>
              <a:t>vulns</a:t>
            </a:r>
            <a:r>
              <a:rPr lang="en-US" dirty="0" smtClean="0"/>
              <a:t>,</a:t>
            </a:r>
            <a:r>
              <a:rPr lang="en-US" baseline="0" dirty="0" smtClean="0"/>
              <a:t> not just </a:t>
            </a:r>
            <a:r>
              <a:rPr lang="en-US" baseline="0" dirty="0" err="1" smtClean="0"/>
              <a:t>sql</a:t>
            </a:r>
            <a:r>
              <a:rPr lang="en-US" baseline="0" dirty="0" smtClean="0"/>
              <a:t> injection</a:t>
            </a:r>
            <a:endParaRPr lang="en-US" dirty="0" smtClean="0"/>
          </a:p>
        </p:txBody>
      </p:sp>
      <p:sp>
        <p:nvSpPr>
          <p:cNvPr id="4" name="Slide Number Placeholder 3"/>
          <p:cNvSpPr>
            <a:spLocks noGrp="1"/>
          </p:cNvSpPr>
          <p:nvPr>
            <p:ph type="sldNum" sz="quarter" idx="10"/>
          </p:nvPr>
        </p:nvSpPr>
        <p:spPr/>
        <p:txBody>
          <a:bodyPr/>
          <a:lstStyle/>
          <a:p>
            <a:fld id="{A0C6A763-8FCE-43BD-9BE0-CEE27EA30A92}" type="slidenum">
              <a:rPr lang="en-US" smtClean="0"/>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Parameterize</a:t>
            </a:r>
            <a:r>
              <a:rPr lang="en-US" baseline="0" dirty="0" smtClean="0"/>
              <a:t> – ensure your data inputs cannot be interpreted as </a:t>
            </a:r>
            <a:r>
              <a:rPr lang="en-US" baseline="0" dirty="0" err="1" smtClean="0"/>
              <a:t>sql</a:t>
            </a:r>
            <a:r>
              <a:rPr lang="en-US" baseline="0" dirty="0" smtClean="0"/>
              <a:t> code</a:t>
            </a:r>
          </a:p>
          <a:p>
            <a:r>
              <a:rPr lang="en-US" baseline="0" dirty="0" smtClean="0"/>
              <a:t>Error messages – I could not have done the last example w/o </a:t>
            </a:r>
            <a:r>
              <a:rPr lang="en-US" baseline="0" smtClean="0"/>
              <a:t>error messages</a:t>
            </a:r>
            <a:endParaRPr lang="en-US"/>
          </a:p>
        </p:txBody>
      </p:sp>
      <p:sp>
        <p:nvSpPr>
          <p:cNvPr id="4" name="Slide Number Placeholder 3"/>
          <p:cNvSpPr>
            <a:spLocks noGrp="1"/>
          </p:cNvSpPr>
          <p:nvPr>
            <p:ph type="sldNum" sz="quarter" idx="10"/>
          </p:nvPr>
        </p:nvSpPr>
        <p:spPr/>
        <p:txBody>
          <a:bodyPr/>
          <a:lstStyle/>
          <a:p>
            <a:fld id="{A0C6A763-8FCE-43BD-9BE0-CEE27EA30A92}"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SQLMAP is a freely</a:t>
            </a:r>
            <a:r>
              <a:rPr lang="en-US" baseline="0" dirty="0" smtClean="0"/>
              <a:t> available python program that helps find and exploit </a:t>
            </a:r>
            <a:r>
              <a:rPr lang="en-US" baseline="0" dirty="0" err="1" smtClean="0"/>
              <a:t>sql</a:t>
            </a:r>
            <a:r>
              <a:rPr lang="en-US" baseline="0" dirty="0" smtClean="0"/>
              <a:t> injection vulnerabilities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Runs anywhere python will run – windows, </a:t>
            </a:r>
            <a:r>
              <a:rPr lang="en-US" baseline="0" dirty="0" err="1" smtClean="0"/>
              <a:t>linux</a:t>
            </a:r>
            <a:r>
              <a:rPr lang="en-US" baseline="0" dirty="0" smtClean="0"/>
              <a:t>, etc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Acquire from </a:t>
            </a:r>
            <a:r>
              <a:rPr lang="en-US" baseline="0" dirty="0" err="1" smtClean="0"/>
              <a:t>github</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Today we will demo various </a:t>
            </a:r>
            <a:r>
              <a:rPr lang="en-US" dirty="0" err="1" smtClean="0"/>
              <a:t>sql</a:t>
            </a:r>
            <a:r>
              <a:rPr lang="en-US" dirty="0" smtClean="0"/>
              <a:t> injections and how to exploit it with </a:t>
            </a:r>
            <a:r>
              <a:rPr lang="en-US" dirty="0" err="1" smtClean="0"/>
              <a:t>sqlmap</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We’ll talk</a:t>
            </a:r>
            <a:r>
              <a:rPr lang="en-US" baseline="0" dirty="0" smtClean="0"/>
              <a:t> about some advanced </a:t>
            </a:r>
            <a:r>
              <a:rPr lang="en-US" baseline="0" dirty="0" err="1" smtClean="0"/>
              <a:t>sqlmap</a:t>
            </a:r>
            <a:r>
              <a:rPr lang="en-US" baseline="0" dirty="0" smtClean="0"/>
              <a:t> capabilities</a:t>
            </a:r>
            <a:r>
              <a:rPr lang="en-US" dirty="0" smtClean="0"/>
              <a:t> </a:t>
            </a:r>
          </a:p>
          <a:p>
            <a:r>
              <a:rPr lang="en-US" dirty="0" smtClean="0"/>
              <a:t>We will briefly</a:t>
            </a:r>
            <a:r>
              <a:rPr lang="en-US" baseline="0" dirty="0" smtClean="0"/>
              <a:t> mention how to prevent and mitigate </a:t>
            </a:r>
            <a:r>
              <a:rPr lang="en-US" baseline="0" dirty="0" err="1" smtClean="0"/>
              <a:t>sqli</a:t>
            </a:r>
            <a:r>
              <a:rPr lang="en-US" baseline="0" dirty="0" smtClean="0"/>
              <a:t> </a:t>
            </a:r>
            <a:r>
              <a:rPr lang="en-US" baseline="0" dirty="0" err="1" smtClean="0"/>
              <a:t>vulns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0C6A763-8FCE-43BD-9BE0-CEE27EA30A92}"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would be very easy for any company</a:t>
            </a:r>
            <a:r>
              <a:rPr lang="en-US" baseline="0" dirty="0" smtClean="0"/>
              <a:t> to claim you cost them &gt;$300</a:t>
            </a:r>
          </a:p>
          <a:p>
            <a:r>
              <a:rPr lang="en-US" baseline="0" dirty="0" smtClean="0"/>
              <a:t>Get a lawyer</a:t>
            </a:r>
            <a:endParaRPr lang="en-US" dirty="0"/>
          </a:p>
        </p:txBody>
      </p:sp>
      <p:sp>
        <p:nvSpPr>
          <p:cNvPr id="4" name="Slide Number Placeholder 3"/>
          <p:cNvSpPr>
            <a:spLocks noGrp="1"/>
          </p:cNvSpPr>
          <p:nvPr>
            <p:ph type="sldNum" sz="quarter" idx="10"/>
          </p:nvPr>
        </p:nvSpPr>
        <p:spPr/>
        <p:txBody>
          <a:bodyPr/>
          <a:lstStyle/>
          <a:p>
            <a:fld id="{A0C6A763-8FCE-43BD-9BE0-CEE27EA30A92}"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Move FF onscreen, </a:t>
            </a:r>
            <a:r>
              <a:rPr lang="en-US" baseline="0" dirty="0" err="1" smtClean="0"/>
              <a:t>Goto</a:t>
            </a:r>
            <a:r>
              <a:rPr lang="en-US" baseline="0" dirty="0" smtClean="0"/>
              <a:t> </a:t>
            </a:r>
            <a:r>
              <a:rPr lang="en-US" baseline="0" dirty="0" err="1" smtClean="0"/>
              <a:t>SQLol</a:t>
            </a:r>
            <a:r>
              <a:rPr lang="en-US" baseline="0" dirty="0" smtClean="0"/>
              <a:t> Challenges, challenge 1</a:t>
            </a:r>
            <a:endParaRPr lang="en-US" dirty="0" smtClean="0"/>
          </a:p>
          <a:p>
            <a:r>
              <a:rPr lang="en-US" dirty="0" smtClean="0"/>
              <a:t>put </a:t>
            </a:r>
            <a:r>
              <a:rPr lang="en-US" dirty="0" smtClean="0"/>
              <a:t>an identifiable string in the injection field and submit</a:t>
            </a:r>
          </a:p>
          <a:p>
            <a:endParaRPr lang="en-US" dirty="0" smtClean="0"/>
          </a:p>
          <a:p>
            <a:r>
              <a:rPr lang="en-US" dirty="0" smtClean="0"/>
              <a:t>this </a:t>
            </a:r>
            <a:r>
              <a:rPr lang="en-US" dirty="0" smtClean="0"/>
              <a:t>one is a GET query, so we can get what we need from the browser address bar</a:t>
            </a:r>
          </a:p>
          <a:p>
            <a:r>
              <a:rPr lang="en-US" dirty="0" smtClean="0"/>
              <a:t>We copy the string from the address bar.</a:t>
            </a:r>
          </a:p>
          <a:p>
            <a:r>
              <a:rPr lang="en-US" dirty="0" smtClean="0"/>
              <a:t>noting the name of the injection field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Run movie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cd</a:t>
            </a:r>
            <a:r>
              <a:rPr lang="en-US" dirty="0" smtClean="0"/>
              <a:t> </a:t>
            </a:r>
            <a:r>
              <a:rPr lang="en-US" dirty="0" smtClean="0"/>
              <a:t>\</a:t>
            </a:r>
            <a:r>
              <a:rPr lang="en-US" dirty="0" err="1" smtClean="0"/>
              <a:t>InstallPrograms</a:t>
            </a:r>
            <a:r>
              <a:rPr lang="en-US" dirty="0" smtClean="0"/>
              <a:t>\</a:t>
            </a:r>
            <a:r>
              <a:rPr lang="en-US" dirty="0" err="1" smtClean="0"/>
              <a:t>sqlmap</a:t>
            </a:r>
            <a:r>
              <a:rPr lang="en-US" dirty="0" smtClean="0"/>
              <a:t>\sqlmapproject-sqlmap-4929cff</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sqlmap.py -u (paste </a:t>
            </a:r>
            <a:r>
              <a:rPr lang="en-US" dirty="0" err="1" smtClean="0"/>
              <a:t>url</a:t>
            </a:r>
            <a:r>
              <a:rPr lang="en-US" dirty="0" smtClean="0"/>
              <a:t>) -p </a:t>
            </a:r>
            <a:r>
              <a:rPr lang="en-US" dirty="0" err="1" smtClean="0"/>
              <a:t>inject_string</a:t>
            </a:r>
            <a:r>
              <a:rPr lang="en-US" dirty="0" smtClean="0"/>
              <a:t> –o --disable-coloring</a:t>
            </a:r>
          </a:p>
          <a:p>
            <a:r>
              <a:rPr lang="en-US" dirty="0" smtClean="0"/>
              <a:t>	: this should find UNION and error-based </a:t>
            </a:r>
            <a:r>
              <a:rPr lang="en-US" dirty="0" err="1" smtClean="0"/>
              <a:t>vulns</a:t>
            </a:r>
            <a:endParaRPr lang="en-US" dirty="0" smtClean="0"/>
          </a:p>
          <a:p>
            <a:r>
              <a:rPr lang="en-US" dirty="0" smtClean="0"/>
              <a:t>Now you can add --tables --technique U</a:t>
            </a:r>
          </a:p>
          <a:p>
            <a:r>
              <a:rPr lang="en-US" dirty="0" smtClean="0"/>
              <a:t>	: and get all the tables in all the databases, if the id used to connect to the db has the necessary privileges.</a:t>
            </a:r>
          </a:p>
          <a:p>
            <a:r>
              <a:rPr lang="en-US" dirty="0" smtClean="0"/>
              <a:t>Use -D </a:t>
            </a:r>
            <a:r>
              <a:rPr lang="en-US" dirty="0" err="1" smtClean="0"/>
              <a:t>mysql</a:t>
            </a:r>
            <a:r>
              <a:rPr lang="en-US" dirty="0" smtClean="0"/>
              <a:t> --passwords to retrieve and crack passwords</a:t>
            </a:r>
            <a:endParaRPr lang="en-US" dirty="0"/>
          </a:p>
        </p:txBody>
      </p:sp>
      <p:sp>
        <p:nvSpPr>
          <p:cNvPr id="4" name="Slide Number Placeholder 3"/>
          <p:cNvSpPr>
            <a:spLocks noGrp="1"/>
          </p:cNvSpPr>
          <p:nvPr>
            <p:ph type="sldNum" sz="quarter" idx="10"/>
          </p:nvPr>
        </p:nvSpPr>
        <p:spPr/>
        <p:txBody>
          <a:bodyPr/>
          <a:lstStyle/>
          <a:p>
            <a:fld id="{A0C6A763-8FCE-43BD-9BE0-CEE27EA30A92}"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Sometimes other tools will call on </a:t>
            </a:r>
            <a:r>
              <a:rPr lang="en-US" dirty="0" err="1" smtClean="0"/>
              <a:t>sqlmap</a:t>
            </a:r>
            <a:r>
              <a:rPr lang="en-US" baseline="0" dirty="0" smtClean="0"/>
              <a:t> for help, so to speak.</a:t>
            </a:r>
          </a:p>
          <a:p>
            <a:r>
              <a:rPr lang="en-US" baseline="0" dirty="0" smtClean="0"/>
              <a:t>Perhaps you have a Burp run that suggests a possible blind </a:t>
            </a:r>
            <a:r>
              <a:rPr lang="en-US" baseline="0" dirty="0" err="1" smtClean="0"/>
              <a:t>sql</a:t>
            </a:r>
            <a:r>
              <a:rPr lang="en-US" baseline="0" dirty="0" smtClean="0"/>
              <a:t> injection vulnerability.</a:t>
            </a:r>
          </a:p>
          <a:p>
            <a:pPr>
              <a:buFontTx/>
              <a:buChar char="-"/>
            </a:pPr>
            <a:r>
              <a:rPr lang="en-US" dirty="0" smtClean="0"/>
              <a:t>blind injection means that the app does not return data directly from the database. instead, you just get an indication that something was successful or not. in order for </a:t>
            </a:r>
            <a:r>
              <a:rPr lang="en-US" dirty="0" err="1" smtClean="0"/>
              <a:t>sqlmap</a:t>
            </a:r>
            <a:r>
              <a:rPr lang="en-US" dirty="0" smtClean="0"/>
              <a:t> to exploit, it has to have an input that will reliably return true or false (true is easier)</a:t>
            </a:r>
          </a:p>
          <a:p>
            <a:pPr>
              <a:buFontTx/>
              <a:buChar char="-"/>
            </a:pPr>
            <a:endParaRPr lang="en-US" dirty="0" smtClean="0"/>
          </a:p>
          <a:p>
            <a:pPr>
              <a:buFontTx/>
              <a:buNone/>
            </a:pPr>
            <a:r>
              <a:rPr lang="en-US" dirty="0" smtClean="0"/>
              <a:t>tools...options...monitor with fiddler...launch fiddler now</a:t>
            </a:r>
          </a:p>
          <a:p>
            <a:pPr>
              <a:buFontTx/>
              <a:buNone/>
            </a:pPr>
            <a:r>
              <a:rPr lang="en-US" dirty="0" smtClean="0"/>
              <a:t>be sure fiddler filters are turned off</a:t>
            </a:r>
          </a:p>
          <a:p>
            <a:pPr>
              <a:buFontTx/>
              <a:buNone/>
            </a:pPr>
            <a:r>
              <a:rPr lang="en-US" dirty="0" smtClean="0"/>
              <a:t>challenges...5</a:t>
            </a:r>
          </a:p>
          <a:p>
            <a:pPr>
              <a:buFontTx/>
              <a:buNone/>
            </a:pPr>
            <a:r>
              <a:rPr lang="en-US" dirty="0" smtClean="0"/>
              <a:t>Enter random injection</a:t>
            </a:r>
            <a:r>
              <a:rPr lang="en-US" baseline="0" dirty="0" smtClean="0"/>
              <a:t> string – no results are returned</a:t>
            </a:r>
          </a:p>
          <a:p>
            <a:pPr>
              <a:buFontTx/>
              <a:buNone/>
            </a:pPr>
            <a:r>
              <a:rPr lang="en-US" baseline="0" dirty="0" smtClean="0"/>
              <a:t>Go back to challenges…5 and enter ‘ or ‘1’ = ‘1 </a:t>
            </a:r>
          </a:p>
          <a:p>
            <a:pPr>
              <a:buFontTx/>
              <a:buNone/>
            </a:pPr>
            <a:r>
              <a:rPr lang="en-US" baseline="0" dirty="0" smtClean="0"/>
              <a:t>Now we have a reliably true condition</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fiddler, click raw, view in note – you can save from here. </a:t>
            </a:r>
            <a:r>
              <a:rPr lang="en-US" dirty="0" smtClean="0"/>
              <a:t>POST requests are usually easier to handle in request files. </a:t>
            </a:r>
            <a:r>
              <a:rPr lang="en-US" baseline="0" dirty="0" smtClean="0"/>
              <a:t> </a:t>
            </a:r>
          </a:p>
          <a:p>
            <a:pPr>
              <a:buFontTx/>
              <a:buNone/>
            </a:pPr>
            <a:r>
              <a:rPr lang="en-US" dirty="0" smtClean="0"/>
              <a:t>-------------------------------------------------------------------------------------------------</a:t>
            </a:r>
            <a:endParaRPr lang="en-US" dirty="0" smtClean="0"/>
          </a:p>
          <a:p>
            <a:pPr>
              <a:buFontTx/>
              <a:buNone/>
            </a:pPr>
            <a:r>
              <a:rPr lang="en-US" dirty="0" smtClean="0"/>
              <a:t>--purge-output</a:t>
            </a:r>
          </a:p>
          <a:p>
            <a:pPr>
              <a:buFontTx/>
              <a:buNone/>
            </a:pPr>
            <a:endParaRPr lang="en-US" dirty="0" smtClean="0"/>
          </a:p>
          <a:p>
            <a:pPr>
              <a:buFontTx/>
              <a:buNone/>
            </a:pPr>
            <a:r>
              <a:rPr lang="en-US" dirty="0" smtClean="0"/>
              <a:t>-r (filename) -p </a:t>
            </a:r>
            <a:r>
              <a:rPr lang="en-US" dirty="0" err="1" smtClean="0"/>
              <a:t>inject_string</a:t>
            </a:r>
            <a:r>
              <a:rPr lang="en-US" dirty="0" smtClean="0"/>
              <a:t> --technique B --</a:t>
            </a:r>
            <a:r>
              <a:rPr lang="en-US" dirty="0" err="1" smtClean="0"/>
              <a:t>dbms</a:t>
            </a:r>
            <a:r>
              <a:rPr lang="en-US" dirty="0" smtClean="0"/>
              <a:t> </a:t>
            </a:r>
            <a:r>
              <a:rPr lang="en-US" dirty="0" err="1" smtClean="0"/>
              <a:t>MySQL</a:t>
            </a:r>
            <a:endParaRPr lang="en-US" dirty="0" smtClean="0"/>
          </a:p>
          <a:p>
            <a:pPr>
              <a:buFontTx/>
              <a:buNone/>
            </a:pPr>
            <a:r>
              <a:rPr lang="en-US" dirty="0" smtClean="0"/>
              <a:t>	: technique Boolean and </a:t>
            </a:r>
            <a:r>
              <a:rPr lang="en-US" dirty="0" err="1" smtClean="0"/>
              <a:t>dbms</a:t>
            </a:r>
            <a:r>
              <a:rPr lang="en-US" dirty="0" smtClean="0"/>
              <a:t> specified here just to speed things up.</a:t>
            </a:r>
          </a:p>
          <a:p>
            <a:pPr>
              <a:buFontTx/>
              <a:buNone/>
            </a:pPr>
            <a:r>
              <a:rPr lang="en-US" dirty="0" smtClean="0"/>
              <a:t>-you'll get a warning that there an injection attempt already there. normally this would indicate that you had done something wrong, but this time, it really is what we want.</a:t>
            </a:r>
          </a:p>
          <a:p>
            <a:pPr>
              <a:buFontTx/>
              <a:buNone/>
            </a:pPr>
            <a:r>
              <a:rPr lang="en-US" dirty="0" smtClean="0"/>
              <a:t>BUT</a:t>
            </a:r>
            <a:r>
              <a:rPr lang="en-US" baseline="0" dirty="0" smtClean="0"/>
              <a:t> inspect the payload to be sure you’re not hopelessly confusing </a:t>
            </a:r>
            <a:r>
              <a:rPr lang="en-US" baseline="0" dirty="0" err="1" smtClean="0"/>
              <a:t>sqlmap</a:t>
            </a:r>
            <a:endParaRPr lang="en-US" dirty="0" smtClean="0"/>
          </a:p>
          <a:p>
            <a:pPr>
              <a:buFontTx/>
              <a:buNone/>
            </a:pPr>
            <a:r>
              <a:rPr lang="en-US" dirty="0" smtClean="0"/>
              <a:t>	: this should give us </a:t>
            </a:r>
            <a:r>
              <a:rPr lang="en-US" dirty="0" err="1" smtClean="0"/>
              <a:t>boolean</a:t>
            </a:r>
            <a:r>
              <a:rPr lang="en-US" dirty="0" smtClean="0"/>
              <a:t>-based blind where or having clause</a:t>
            </a:r>
          </a:p>
          <a:p>
            <a:pPr>
              <a:buFontTx/>
              <a:buNone/>
            </a:pPr>
            <a:r>
              <a:rPr lang="en-US" dirty="0" smtClean="0"/>
              <a:t>-First, go after the databases: --</a:t>
            </a:r>
            <a:r>
              <a:rPr lang="en-US" dirty="0" err="1" smtClean="0"/>
              <a:t>dbs</a:t>
            </a:r>
            <a:endParaRPr lang="en-US" dirty="0" smtClean="0"/>
          </a:p>
          <a:p>
            <a:pPr>
              <a:buFontTx/>
              <a:buNone/>
            </a:pPr>
            <a:r>
              <a:rPr lang="en-US" dirty="0" smtClean="0"/>
              <a:t>*******************************************************************************</a:t>
            </a:r>
          </a:p>
          <a:p>
            <a:pPr>
              <a:buFontTx/>
              <a:buNone/>
            </a:pPr>
            <a:r>
              <a:rPr lang="en-US" dirty="0" smtClean="0"/>
              <a:t>***********  this is way too slow, at</a:t>
            </a:r>
            <a:r>
              <a:rPr lang="en-US" baseline="0" dirty="0" smtClean="0"/>
              <a:t> least with only one thread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five minutes</a:t>
            </a:r>
            <a:r>
              <a:rPr lang="en-US" baseline="0" dirty="0" smtClean="0"/>
              <a:t> with ten threads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Perhaps if I load saved sessions, I can show it running much quicker? Yes.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Or is there an easy way to record and playback sessions?</a:t>
            </a:r>
          </a:p>
          <a:p>
            <a:pPr>
              <a:buFontTx/>
              <a:buNone/>
            </a:pPr>
            <a:endParaRPr lang="en-US" baseline="0" dirty="0" smtClean="0"/>
          </a:p>
          <a:p>
            <a:pPr>
              <a:buFontTx/>
              <a:buNone/>
            </a:pPr>
            <a:r>
              <a:rPr lang="en-US" baseline="0" dirty="0" smtClean="0"/>
              <a:t>**************************************************************************</a:t>
            </a:r>
            <a:endParaRPr lang="en-US" dirty="0" smtClean="0"/>
          </a:p>
          <a:p>
            <a:pPr>
              <a:buFontTx/>
              <a:buNone/>
            </a:pPr>
            <a:r>
              <a:rPr lang="en-US" dirty="0" smtClean="0"/>
              <a:t>-now we go after the tables: -D </a:t>
            </a:r>
            <a:r>
              <a:rPr lang="en-US" dirty="0" err="1" smtClean="0"/>
              <a:t>sqlol</a:t>
            </a:r>
            <a:r>
              <a:rPr lang="en-US" dirty="0" smtClean="0"/>
              <a:t> –tables</a:t>
            </a:r>
          </a:p>
          <a:p>
            <a:pPr>
              <a:buFontTx/>
              <a:buNone/>
            </a:pPr>
            <a:r>
              <a:rPr lang="en-US" dirty="0" smtClean="0"/>
              <a:t>	: database </a:t>
            </a:r>
            <a:r>
              <a:rPr lang="en-US" dirty="0" err="1" smtClean="0"/>
              <a:t>sqlol</a:t>
            </a:r>
            <a:r>
              <a:rPr lang="en-US" dirty="0" smtClean="0"/>
              <a:t>.  table </a:t>
            </a:r>
            <a:r>
              <a:rPr lang="en-US" dirty="0" err="1" smtClean="0"/>
              <a:t>ssn</a:t>
            </a:r>
            <a:endParaRPr lang="en-US" dirty="0" smtClean="0"/>
          </a:p>
          <a:p>
            <a:pPr>
              <a:buFontTx/>
              <a:buNone/>
            </a:pPr>
            <a:r>
              <a:rPr lang="en-US" dirty="0" smtClean="0"/>
              <a:t>-get the data: -D </a:t>
            </a:r>
            <a:r>
              <a:rPr lang="en-US" dirty="0" err="1" smtClean="0"/>
              <a:t>sqlol</a:t>
            </a:r>
            <a:r>
              <a:rPr lang="en-US" dirty="0" smtClean="0"/>
              <a:t> -T </a:t>
            </a:r>
            <a:r>
              <a:rPr lang="en-US" dirty="0" err="1" smtClean="0"/>
              <a:t>ssn</a:t>
            </a:r>
            <a:r>
              <a:rPr lang="en-US" dirty="0" smtClean="0"/>
              <a:t> –dump</a:t>
            </a:r>
          </a:p>
          <a:p>
            <a:pPr>
              <a:buFontTx/>
              <a:buNone/>
            </a:pPr>
            <a:r>
              <a:rPr lang="en-US" dirty="0" smtClean="0"/>
              <a:t>	: bob's your uncle</a:t>
            </a:r>
          </a:p>
          <a:p>
            <a:pPr>
              <a:buFontTx/>
              <a:buNone/>
            </a:pPr>
            <a:r>
              <a:rPr lang="en-US" dirty="0" smtClean="0"/>
              <a:t>This would have been a real pain in the butt to do manually.</a:t>
            </a:r>
            <a:endParaRPr lang="en-US" dirty="0"/>
          </a:p>
        </p:txBody>
      </p:sp>
      <p:sp>
        <p:nvSpPr>
          <p:cNvPr id="4" name="Slide Number Placeholder 3"/>
          <p:cNvSpPr>
            <a:spLocks noGrp="1"/>
          </p:cNvSpPr>
          <p:nvPr>
            <p:ph type="sldNum" sz="quarter" idx="10"/>
          </p:nvPr>
        </p:nvSpPr>
        <p:spPr/>
        <p:txBody>
          <a:bodyPr/>
          <a:lstStyle/>
          <a:p>
            <a:fld id="{A0C6A763-8FCE-43BD-9BE0-CEE27EA30A92}"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a:t>
            </a:r>
            <a:r>
              <a:rPr lang="en-US" baseline="0" dirty="0" smtClean="0"/>
              <a:t> to challenge 10</a:t>
            </a:r>
            <a:endParaRPr lang="en-US" dirty="0" smtClean="0"/>
          </a:p>
          <a:p>
            <a:r>
              <a:rPr lang="en-US" dirty="0" smtClean="0"/>
              <a:t>Copy the</a:t>
            </a:r>
            <a:r>
              <a:rPr lang="en-US" baseline="0" dirty="0" smtClean="0"/>
              <a:t> GET </a:t>
            </a:r>
            <a:r>
              <a:rPr lang="en-US" baseline="0" dirty="0" smtClean="0"/>
              <a:t>request</a:t>
            </a:r>
            <a:endParaRPr lang="en-US" dirty="0" smtClean="0"/>
          </a:p>
        </p:txBody>
      </p:sp>
      <p:sp>
        <p:nvSpPr>
          <p:cNvPr id="4" name="Slide Number Placeholder 3"/>
          <p:cNvSpPr>
            <a:spLocks noGrp="1"/>
          </p:cNvSpPr>
          <p:nvPr>
            <p:ph type="sldNum" sz="quarter" idx="10"/>
          </p:nvPr>
        </p:nvSpPr>
        <p:spPr/>
        <p:txBody>
          <a:bodyPr/>
          <a:lstStyle/>
          <a:p>
            <a:fld id="{A0C6A763-8FCE-43BD-9BE0-CEE27EA30A92}"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run w/ --</a:t>
            </a:r>
            <a:r>
              <a:rPr lang="en-US" dirty="0" err="1" smtClean="0"/>
              <a:t>dbms</a:t>
            </a:r>
            <a:r>
              <a:rPr lang="en-US" dirty="0" smtClean="0"/>
              <a:t> </a:t>
            </a:r>
            <a:r>
              <a:rPr lang="en-US" dirty="0" err="1" smtClean="0"/>
              <a:t>MySQL</a:t>
            </a:r>
            <a:r>
              <a:rPr lang="en-US" baseline="0" dirty="0" smtClean="0"/>
              <a:t> </a:t>
            </a:r>
            <a:endParaRPr lang="en-US" dirty="0" smtClean="0"/>
          </a:p>
          <a:p>
            <a:r>
              <a:rPr lang="en-US" dirty="0" smtClean="0"/>
              <a:t>	: </a:t>
            </a:r>
            <a:r>
              <a:rPr lang="en-US" dirty="0" err="1" smtClean="0"/>
              <a:t>MySQL</a:t>
            </a:r>
            <a:r>
              <a:rPr lang="en-US" dirty="0" smtClean="0"/>
              <a:t> inline query should be detected</a:t>
            </a:r>
          </a:p>
          <a:p>
            <a:r>
              <a:rPr lang="en-US" dirty="0" smtClean="0"/>
              <a:t>-D </a:t>
            </a:r>
            <a:r>
              <a:rPr lang="en-US" dirty="0" err="1" smtClean="0"/>
              <a:t>sqlol</a:t>
            </a:r>
            <a:r>
              <a:rPr lang="en-US" dirty="0" smtClean="0"/>
              <a:t> -T </a:t>
            </a:r>
            <a:r>
              <a:rPr lang="en-US" dirty="0" err="1" smtClean="0"/>
              <a:t>ssn</a:t>
            </a:r>
            <a:r>
              <a:rPr lang="en-US" dirty="0" smtClean="0"/>
              <a:t> --dump just like before</a:t>
            </a:r>
          </a:p>
          <a:p>
            <a:r>
              <a:rPr lang="en-US" dirty="0" smtClean="0"/>
              <a:t>or just --</a:t>
            </a:r>
            <a:r>
              <a:rPr lang="en-US" dirty="0" err="1" smtClean="0"/>
              <a:t>sql</a:t>
            </a:r>
            <a:r>
              <a:rPr lang="en-US" dirty="0" smtClean="0"/>
              <a:t>-shell </a:t>
            </a:r>
          </a:p>
          <a:p>
            <a:r>
              <a:rPr lang="en-US" dirty="0" smtClean="0"/>
              <a:t>	select version();</a:t>
            </a:r>
          </a:p>
          <a:p>
            <a:endParaRPr lang="en-US" dirty="0"/>
          </a:p>
        </p:txBody>
      </p:sp>
      <p:sp>
        <p:nvSpPr>
          <p:cNvPr id="4" name="Slide Number Placeholder 3"/>
          <p:cNvSpPr>
            <a:spLocks noGrp="1"/>
          </p:cNvSpPr>
          <p:nvPr>
            <p:ph type="sldNum" sz="quarter" idx="10"/>
          </p:nvPr>
        </p:nvSpPr>
        <p:spPr/>
        <p:txBody>
          <a:bodyPr/>
          <a:lstStyle/>
          <a:p>
            <a:fld id="{A0C6A763-8FCE-43BD-9BE0-CEE27EA30A92}"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There’s more stuff in </a:t>
            </a:r>
            <a:r>
              <a:rPr lang="en-US" dirty="0" err="1" smtClean="0"/>
              <a:t>sqlmap</a:t>
            </a:r>
            <a:r>
              <a:rPr lang="en-US" dirty="0" smtClean="0"/>
              <a:t> than you can</a:t>
            </a:r>
            <a:r>
              <a:rPr lang="en-US" baseline="0" dirty="0" smtClean="0"/>
              <a:t> shake a stick at</a:t>
            </a:r>
          </a:p>
          <a:p>
            <a:r>
              <a:rPr lang="en-US" baseline="0" dirty="0" smtClean="0"/>
              <a:t>And so far there’s never been anything I needed that wasn’t there</a:t>
            </a:r>
            <a:endParaRPr lang="en-US" dirty="0"/>
          </a:p>
        </p:txBody>
      </p:sp>
      <p:sp>
        <p:nvSpPr>
          <p:cNvPr id="4" name="Slide Number Placeholder 3"/>
          <p:cNvSpPr>
            <a:spLocks noGrp="1"/>
          </p:cNvSpPr>
          <p:nvPr>
            <p:ph type="sldNum" sz="quarter" idx="10"/>
          </p:nvPr>
        </p:nvSpPr>
        <p:spPr/>
        <p:txBody>
          <a:bodyPr/>
          <a:lstStyle/>
          <a:p>
            <a:fld id="{A0C6A763-8FCE-43BD-9BE0-CEE27EA30A92}"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3" y="1604"/>
              <a:ext cx="448" cy="299"/>
              <a:chOff x="720" y="336"/>
              <a:chExt cx="624" cy="432"/>
            </a:xfrm>
          </p:grpSpPr>
          <p:sp>
            <p:nvSpPr>
              <p:cNvPr id="81924"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en-US"/>
              </a:p>
            </p:txBody>
          </p:sp>
          <p:sp>
            <p:nvSpPr>
              <p:cNvPr id="8192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en-US"/>
              </a:p>
            </p:txBody>
          </p:sp>
        </p:grpSp>
        <p:grpSp>
          <p:nvGrpSpPr>
            <p:cNvPr id="4" name="Group 6"/>
            <p:cNvGrpSpPr>
              <a:grpSpLocks/>
            </p:cNvGrpSpPr>
            <p:nvPr/>
          </p:nvGrpSpPr>
          <p:grpSpPr bwMode="auto">
            <a:xfrm>
              <a:off x="261" y="1870"/>
              <a:ext cx="465" cy="299"/>
              <a:chOff x="912" y="2640"/>
              <a:chExt cx="672" cy="432"/>
            </a:xfrm>
          </p:grpSpPr>
          <p:sp>
            <p:nvSpPr>
              <p:cNvPr id="81927"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en-US"/>
              </a:p>
            </p:txBody>
          </p:sp>
          <p:sp>
            <p:nvSpPr>
              <p:cNvPr id="8192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en-US"/>
              </a:p>
            </p:txBody>
          </p:sp>
        </p:grpSp>
        <p:sp>
          <p:nvSpPr>
            <p:cNvPr id="8192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en-US"/>
            </a:p>
          </p:txBody>
        </p:sp>
        <p:sp>
          <p:nvSpPr>
            <p:cNvPr id="81930"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en-US"/>
            </a:p>
          </p:txBody>
        </p:sp>
        <p:sp>
          <p:nvSpPr>
            <p:cNvPr id="8193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grpSp>
      <p:sp>
        <p:nvSpPr>
          <p:cNvPr id="81932" name="Rectangle 12"/>
          <p:cNvSpPr>
            <a:spLocks noGrp="1" noChangeArrowheads="1"/>
          </p:cNvSpPr>
          <p:nvPr>
            <p:ph type="ctrTitle"/>
          </p:nvPr>
        </p:nvSpPr>
        <p:spPr>
          <a:xfrm>
            <a:off x="990600" y="1676400"/>
            <a:ext cx="7772400" cy="1462088"/>
          </a:xfrm>
        </p:spPr>
        <p:txBody>
          <a:bodyPr/>
          <a:lstStyle>
            <a:lvl1pPr>
              <a:defRPr/>
            </a:lvl1pPr>
          </a:lstStyle>
          <a:p>
            <a:r>
              <a:rPr lang="en-US" smtClean="0"/>
              <a:t>Click to edit Master title style</a:t>
            </a:r>
            <a:endParaRPr lang="en-US"/>
          </a:p>
        </p:txBody>
      </p:sp>
      <p:sp>
        <p:nvSpPr>
          <p:cNvPr id="819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smtClean="0"/>
              <a:t>Click to edit Master subtitle style</a:t>
            </a:r>
            <a:endParaRPr lang="en-US"/>
          </a:p>
        </p:txBody>
      </p:sp>
      <p:sp>
        <p:nvSpPr>
          <p:cNvPr id="8193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fld id="{8C059656-F63E-450F-89E8-82B83B69ED82}" type="datetimeFigureOut">
              <a:rPr lang="en-US" smtClean="0"/>
              <a:pPr/>
              <a:t>9/16/2013</a:t>
            </a:fld>
            <a:endParaRPr lang="en-US"/>
          </a:p>
        </p:txBody>
      </p:sp>
      <p:sp>
        <p:nvSpPr>
          <p:cNvPr id="8193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p>
        </p:txBody>
      </p:sp>
      <p:sp>
        <p:nvSpPr>
          <p:cNvPr id="8193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6ECB0192-D8F6-4AC8-A320-FB8CA7792CB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C059656-F63E-450F-89E8-82B83B69ED82}" type="datetimeFigureOut">
              <a:rPr lang="en-US" smtClean="0"/>
              <a:pPr/>
              <a:t>9/16/2013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ECB0192-D8F6-4AC8-A320-FB8CA7792CB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C059656-F63E-450F-89E8-82B83B69ED82}" type="datetimeFigureOut">
              <a:rPr lang="en-US" smtClean="0"/>
              <a:pPr/>
              <a:t>9/16/2013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ECB0192-D8F6-4AC8-A320-FB8CA7792CB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059656-F63E-450F-89E8-82B83B69ED82}" type="datetimeFigureOut">
              <a:rPr lang="en-US" smtClean="0"/>
              <a:pPr/>
              <a:t>9/16/2013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B0192-D8F6-4AC8-A320-FB8CA7792CB1}"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059656-F63E-450F-89E8-82B83B69ED82}" type="datetimeFigureOut">
              <a:rPr lang="en-US" smtClean="0"/>
              <a:pPr/>
              <a:t>9/16/2013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B0192-D8F6-4AC8-A320-FB8CA7792CB1}"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059656-F63E-450F-89E8-82B83B69ED82}" type="datetimeFigureOut">
              <a:rPr lang="en-US" smtClean="0"/>
              <a:pPr/>
              <a:t>9/16/2013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B0192-D8F6-4AC8-A320-FB8CA7792CB1}"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059656-F63E-450F-89E8-82B83B69ED82}" type="datetimeFigureOut">
              <a:rPr lang="en-US" smtClean="0"/>
              <a:pPr/>
              <a:t>9/16/2013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B0192-D8F6-4AC8-A320-FB8CA7792CB1}"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059656-F63E-450F-89E8-82B83B69ED82}" type="datetimeFigureOut">
              <a:rPr lang="en-US" smtClean="0"/>
              <a:pPr/>
              <a:t>9/16/2013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CB0192-D8F6-4AC8-A320-FB8CA7792CB1}"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059656-F63E-450F-89E8-82B83B69ED82}" type="datetimeFigureOut">
              <a:rPr lang="en-US" smtClean="0"/>
              <a:pPr/>
              <a:t>9/16/2013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CB0192-D8F6-4AC8-A320-FB8CA7792CB1}"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059656-F63E-450F-89E8-82B83B69ED82}" type="datetimeFigureOut">
              <a:rPr lang="en-US" smtClean="0"/>
              <a:pPr/>
              <a:t>9/16/2013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CB0192-D8F6-4AC8-A320-FB8CA7792CB1}"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059656-F63E-450F-89E8-82B83B69ED82}" type="datetimeFigureOut">
              <a:rPr lang="en-US" smtClean="0"/>
              <a:pPr/>
              <a:t>9/16/2013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B0192-D8F6-4AC8-A320-FB8CA7792CB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C059656-F63E-450F-89E8-82B83B69ED82}" type="datetimeFigureOut">
              <a:rPr lang="en-US" smtClean="0"/>
              <a:pPr/>
              <a:t>9/16/2013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ECB0192-D8F6-4AC8-A320-FB8CA7792CB1}"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059656-F63E-450F-89E8-82B83B69ED82}" type="datetimeFigureOut">
              <a:rPr lang="en-US" smtClean="0"/>
              <a:pPr/>
              <a:t>9/16/2013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B0192-D8F6-4AC8-A320-FB8CA7792CB1}"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059656-F63E-450F-89E8-82B83B69ED82}" type="datetimeFigureOut">
              <a:rPr lang="en-US" smtClean="0"/>
              <a:pPr/>
              <a:t>9/16/2013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B0192-D8F6-4AC8-A320-FB8CA7792CB1}"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059656-F63E-450F-89E8-82B83B69ED82}" type="datetimeFigureOut">
              <a:rPr lang="en-US" smtClean="0"/>
              <a:pPr/>
              <a:t>9/16/2013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B0192-D8F6-4AC8-A320-FB8CA7792CB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8C059656-F63E-450F-89E8-82B83B69ED82}" type="datetimeFigureOut">
              <a:rPr lang="en-US" smtClean="0"/>
              <a:pPr/>
              <a:t>9/16/2013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ECB0192-D8F6-4AC8-A320-FB8CA7792CB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8C059656-F63E-450F-89E8-82B83B69ED82}" type="datetimeFigureOut">
              <a:rPr lang="en-US" smtClean="0"/>
              <a:pPr/>
              <a:t>9/16/2013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ECB0192-D8F6-4AC8-A320-FB8CA7792CB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8C059656-F63E-450F-89E8-82B83B69ED82}" type="datetimeFigureOut">
              <a:rPr lang="en-US" smtClean="0"/>
              <a:pPr/>
              <a:t>9/16/2013</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ECB0192-D8F6-4AC8-A320-FB8CA7792CB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8C059656-F63E-450F-89E8-82B83B69ED82}" type="datetimeFigureOut">
              <a:rPr lang="en-US" smtClean="0"/>
              <a:pPr/>
              <a:t>9/16/2013</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6ECB0192-D8F6-4AC8-A320-FB8CA7792CB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8C059656-F63E-450F-89E8-82B83B69ED82}" type="datetimeFigureOut">
              <a:rPr lang="en-US" smtClean="0"/>
              <a:pPr/>
              <a:t>9/16/2013</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ECB0192-D8F6-4AC8-A320-FB8CA7792CB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8C059656-F63E-450F-89E8-82B83B69ED82}" type="datetimeFigureOut">
              <a:rPr lang="en-US" smtClean="0"/>
              <a:pPr/>
              <a:t>9/16/2013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ECB0192-D8F6-4AC8-A320-FB8CA7792CB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8C059656-F63E-450F-89E8-82B83B69ED82}" type="datetimeFigureOut">
              <a:rPr lang="en-US" smtClean="0"/>
              <a:pPr/>
              <a:t>9/16/2013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ECB0192-D8F6-4AC8-A320-FB8CA7792CB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ChangeArrowheads="1"/>
          </p:cNvSpPr>
          <p:nvPr/>
        </p:nvSpPr>
        <p:spPr bwMode="ltGray">
          <a:xfrm>
            <a:off x="417513" y="488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a:p>
        </p:txBody>
      </p:sp>
      <p:sp>
        <p:nvSpPr>
          <p:cNvPr id="80899" name="Rectangle 3"/>
          <p:cNvSpPr>
            <a:spLocks noChangeArrowheads="1"/>
          </p:cNvSpPr>
          <p:nvPr/>
        </p:nvSpPr>
        <p:spPr bwMode="ltGray">
          <a:xfrm>
            <a:off x="800100" y="488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a:p>
        </p:txBody>
      </p:sp>
      <p:sp>
        <p:nvSpPr>
          <p:cNvPr id="80900" name="Rectangle 4"/>
          <p:cNvSpPr>
            <a:spLocks noChangeArrowheads="1"/>
          </p:cNvSpPr>
          <p:nvPr/>
        </p:nvSpPr>
        <p:spPr bwMode="ltGray">
          <a:xfrm>
            <a:off x="541338" y="911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a:p>
        </p:txBody>
      </p:sp>
      <p:sp>
        <p:nvSpPr>
          <p:cNvPr id="80901" name="Rectangle 5"/>
          <p:cNvSpPr>
            <a:spLocks noChangeArrowheads="1"/>
          </p:cNvSpPr>
          <p:nvPr/>
        </p:nvSpPr>
        <p:spPr bwMode="ltGray">
          <a:xfrm>
            <a:off x="911225" y="911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a:p>
        </p:txBody>
      </p:sp>
      <p:sp>
        <p:nvSpPr>
          <p:cNvPr id="80902" name="Rectangle 6"/>
          <p:cNvSpPr>
            <a:spLocks noChangeArrowheads="1"/>
          </p:cNvSpPr>
          <p:nvPr/>
        </p:nvSpPr>
        <p:spPr bwMode="ltGray">
          <a:xfrm>
            <a:off x="127000" y="838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a:p>
        </p:txBody>
      </p:sp>
      <p:sp>
        <p:nvSpPr>
          <p:cNvPr id="80903" name="Rectangle 7"/>
          <p:cNvSpPr>
            <a:spLocks noChangeArrowheads="1"/>
          </p:cNvSpPr>
          <p:nvPr/>
        </p:nvSpPr>
        <p:spPr bwMode="gray">
          <a:xfrm>
            <a:off x="762000" y="38100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a:p>
        </p:txBody>
      </p:sp>
      <p:sp>
        <p:nvSpPr>
          <p:cNvPr id="80904" name="Rectangle 8"/>
          <p:cNvSpPr>
            <a:spLocks noChangeArrowheads="1"/>
          </p:cNvSpPr>
          <p:nvPr/>
        </p:nvSpPr>
        <p:spPr bwMode="gray">
          <a:xfrm>
            <a:off x="442913" y="11715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a:p>
        </p:txBody>
      </p:sp>
      <p:sp>
        <p:nvSpPr>
          <p:cNvPr id="80905" name="Rectangle 9"/>
          <p:cNvSpPr>
            <a:spLocks noGrp="1" noChangeArrowheads="1"/>
          </p:cNvSpPr>
          <p:nvPr>
            <p:ph type="title"/>
          </p:nvPr>
        </p:nvSpPr>
        <p:spPr bwMode="auto">
          <a:xfrm>
            <a:off x="1150938" y="214313"/>
            <a:ext cx="7793037" cy="83899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80906"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0907"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fld id="{8C059656-F63E-450F-89E8-82B83B69ED82}" type="datetimeFigureOut">
              <a:rPr lang="en-US" smtClean="0"/>
              <a:pPr/>
              <a:t>9/16/2013</a:t>
            </a:fld>
            <a:endParaRPr lang="en-US"/>
          </a:p>
        </p:txBody>
      </p:sp>
      <p:sp>
        <p:nvSpPr>
          <p:cNvPr id="80908"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endParaRPr lang="en-US"/>
          </a:p>
        </p:txBody>
      </p:sp>
      <p:sp>
        <p:nvSpPr>
          <p:cNvPr id="809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fld id="{6ECB0192-D8F6-4AC8-A320-FB8CA7792CB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charset="0"/>
        </a:defRPr>
      </a:lvl2pPr>
      <a:lvl3pPr algn="l" rtl="0" eaLnBrk="1" fontAlgn="base" hangingPunct="1">
        <a:spcBef>
          <a:spcPct val="0"/>
        </a:spcBef>
        <a:spcAft>
          <a:spcPct val="0"/>
        </a:spcAft>
        <a:defRPr sz="4400">
          <a:solidFill>
            <a:schemeClr val="tx2"/>
          </a:solidFill>
          <a:latin typeface="Tahoma" charset="0"/>
        </a:defRPr>
      </a:lvl3pPr>
      <a:lvl4pPr algn="l" rtl="0" eaLnBrk="1" fontAlgn="base" hangingPunct="1">
        <a:spcBef>
          <a:spcPct val="0"/>
        </a:spcBef>
        <a:spcAft>
          <a:spcPct val="0"/>
        </a:spcAft>
        <a:defRPr sz="4400">
          <a:solidFill>
            <a:schemeClr val="tx2"/>
          </a:solidFill>
          <a:latin typeface="Tahoma" charset="0"/>
        </a:defRPr>
      </a:lvl4pPr>
      <a:lvl5pPr algn="l" rtl="0" eaLnBrk="1" fontAlgn="base" hangingPunct="1">
        <a:spcBef>
          <a:spcPct val="0"/>
        </a:spcBef>
        <a:spcAft>
          <a:spcPct val="0"/>
        </a:spcAft>
        <a:defRPr sz="4400">
          <a:solidFill>
            <a:schemeClr val="tx2"/>
          </a:solidFill>
          <a:latin typeface="Tahoma" charset="0"/>
        </a:defRPr>
      </a:lvl5pPr>
      <a:lvl6pPr marL="457200" algn="l" rtl="0" eaLnBrk="1" fontAlgn="base" hangingPunct="1">
        <a:spcBef>
          <a:spcPct val="0"/>
        </a:spcBef>
        <a:spcAft>
          <a:spcPct val="0"/>
        </a:spcAft>
        <a:defRPr sz="4400">
          <a:solidFill>
            <a:schemeClr val="tx2"/>
          </a:solidFill>
          <a:latin typeface="Tahoma" charset="0"/>
        </a:defRPr>
      </a:lvl6pPr>
      <a:lvl7pPr marL="914400" algn="l" rtl="0" eaLnBrk="1" fontAlgn="base" hangingPunct="1">
        <a:spcBef>
          <a:spcPct val="0"/>
        </a:spcBef>
        <a:spcAft>
          <a:spcPct val="0"/>
        </a:spcAft>
        <a:defRPr sz="4400">
          <a:solidFill>
            <a:schemeClr val="tx2"/>
          </a:solidFill>
          <a:latin typeface="Tahoma" charset="0"/>
        </a:defRPr>
      </a:lvl7pPr>
      <a:lvl8pPr marL="1371600" algn="l" rtl="0" eaLnBrk="1" fontAlgn="base" hangingPunct="1">
        <a:spcBef>
          <a:spcPct val="0"/>
        </a:spcBef>
        <a:spcAft>
          <a:spcPct val="0"/>
        </a:spcAft>
        <a:defRPr sz="4400">
          <a:solidFill>
            <a:schemeClr val="tx2"/>
          </a:solidFill>
          <a:latin typeface="Tahoma" charset="0"/>
        </a:defRPr>
      </a:lvl8pPr>
      <a:lvl9pPr marL="1828800" algn="l" rtl="0" eaLnBrk="1" fontAlgn="base" hangingPunct="1">
        <a:spcBef>
          <a:spcPct val="0"/>
        </a:spcBef>
        <a:spcAft>
          <a:spcPct val="0"/>
        </a:spcAft>
        <a:defRPr sz="4400">
          <a:solidFill>
            <a:schemeClr val="tx2"/>
          </a:solidFill>
          <a:latin typeface="Tahoma" charset="0"/>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059656-F63E-450F-89E8-82B83B69ED82}" type="datetimeFigureOut">
              <a:rPr lang="en-US" smtClean="0"/>
              <a:pPr/>
              <a:t>9/16/2013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CB0192-D8F6-4AC8-A320-FB8CA7792CB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video" Target="file:///\\eas\dfs\COTHome\Conrad.Reynolds\MyDocuments\talks\sqlmap%20talk%20derbycon\demo.inline.wmv" TargetMode="Externa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8.xml"/><Relationship Id="rId1" Type="http://schemas.openxmlformats.org/officeDocument/2006/relationships/video" Target="file:///\\eas\dfs\COTHome\Conrad.Reynolds\MyDocuments\talks\sqlmap%20talk%20derbycon\demo1.wmv"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8.xml"/><Relationship Id="rId1" Type="http://schemas.openxmlformats.org/officeDocument/2006/relationships/video" Target="file:///\\eas\dfs\COTHome\Conrad.Reynolds\MyDocuments\talks\sqlmap%20talk%20derbycon\demo.blind.wmv"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demo.inline.wmv">
            <a:hlinkClick r:id="" action="ppaction://media"/>
          </p:cNvPr>
          <p:cNvPicPr>
            <a:picLocks noRot="1" noChangeAspect="1"/>
          </p:cNvPicPr>
          <p:nvPr>
            <a:videoFile r:link="rId1"/>
          </p:nvPr>
        </p:nvPicPr>
        <p:blipFill>
          <a:blip r:embed="rId4" cstate="print"/>
          <a:stretch>
            <a:fillRect/>
          </a:stretch>
        </p:blipFill>
        <p:spPr>
          <a:xfrm>
            <a:off x="1398588" y="1357313"/>
            <a:ext cx="6346825" cy="4144962"/>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fullScrn="1">
              <p:cMediaNode>
                <p:cTn id="7" fill="hold" display="0">
                  <p:stCondLst>
                    <p:cond delay="indefinite"/>
                  </p:stCondLst>
                  <p:endCondLst>
                    <p:cond evt="onNext" delay="0">
                      <p:tgtEl>
                        <p:sldTgt/>
                      </p:tgtEl>
                    </p:cond>
                    <p:cond evt="onPrev" delay="0">
                      <p:tgtEl>
                        <p:sldTgt/>
                      </p:tgtEl>
                    </p:cond>
                  </p:endCondLst>
                </p:cTn>
                <p:tgtEl>
                  <p:spTgt spid="2"/>
                </p:tgtEl>
              </p:cMediaNode>
            </p:vide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Lotsa</a:t>
            </a:r>
            <a:r>
              <a:rPr lang="en-US" dirty="0" smtClean="0"/>
              <a:t> options</a:t>
            </a:r>
            <a:endParaRPr lang="en-US" dirty="0"/>
          </a:p>
        </p:txBody>
      </p:sp>
      <p:sp>
        <p:nvSpPr>
          <p:cNvPr id="3" name="Content Placeholder 2"/>
          <p:cNvSpPr>
            <a:spLocks noGrp="1"/>
          </p:cNvSpPr>
          <p:nvPr>
            <p:ph idx="1"/>
          </p:nvPr>
        </p:nvSpPr>
        <p:spPr/>
        <p:txBody>
          <a:bodyPr numCol="2">
            <a:normAutofit/>
          </a:bodyPr>
          <a:lstStyle/>
          <a:p>
            <a:r>
              <a:rPr lang="en-US" dirty="0" smtClean="0"/>
              <a:t>--purge-output</a:t>
            </a:r>
          </a:p>
          <a:p>
            <a:r>
              <a:rPr lang="en-US" dirty="0" smtClean="0"/>
              <a:t>--fresh-queries</a:t>
            </a:r>
          </a:p>
          <a:p>
            <a:r>
              <a:rPr lang="en-US" dirty="0" smtClean="0"/>
              <a:t>-v</a:t>
            </a:r>
          </a:p>
          <a:p>
            <a:r>
              <a:rPr lang="en-US" dirty="0" smtClean="0"/>
              <a:t>--auth-type &amp; --auth-</a:t>
            </a:r>
            <a:r>
              <a:rPr lang="en-US" dirty="0" err="1" smtClean="0"/>
              <a:t>cred</a:t>
            </a:r>
            <a:endParaRPr lang="en-US" dirty="0" smtClean="0"/>
          </a:p>
          <a:p>
            <a:r>
              <a:rPr lang="en-US" dirty="0" smtClean="0"/>
              <a:t>--safe-</a:t>
            </a:r>
            <a:r>
              <a:rPr lang="en-US" dirty="0" err="1" smtClean="0"/>
              <a:t>url</a:t>
            </a:r>
            <a:endParaRPr lang="en-US" dirty="0" smtClean="0"/>
          </a:p>
          <a:p>
            <a:r>
              <a:rPr lang="en-US" dirty="0" smtClean="0"/>
              <a:t>--force-</a:t>
            </a:r>
            <a:r>
              <a:rPr lang="en-US" dirty="0" err="1" smtClean="0"/>
              <a:t>ssl</a:t>
            </a:r>
            <a:endParaRPr lang="en-US" dirty="0" smtClean="0"/>
          </a:p>
          <a:p>
            <a:r>
              <a:rPr lang="en-US" dirty="0" smtClean="0"/>
              <a:t>--level</a:t>
            </a:r>
          </a:p>
          <a:p>
            <a:r>
              <a:rPr lang="en-US" dirty="0" smtClean="0"/>
              <a:t>--risk</a:t>
            </a:r>
          </a:p>
          <a:p>
            <a:r>
              <a:rPr lang="en-US" dirty="0" smtClean="0"/>
              <a:t>--</a:t>
            </a:r>
            <a:r>
              <a:rPr lang="en-US" dirty="0" err="1" smtClean="0"/>
              <a:t>os-cmd</a:t>
            </a:r>
            <a:r>
              <a:rPr lang="en-US" dirty="0" smtClean="0"/>
              <a:t> &amp; --</a:t>
            </a:r>
            <a:r>
              <a:rPr lang="en-US" dirty="0" err="1" smtClean="0"/>
              <a:t>os</a:t>
            </a:r>
            <a:r>
              <a:rPr lang="en-US" dirty="0" smtClean="0"/>
              <a:t>-shell</a:t>
            </a:r>
          </a:p>
          <a:p>
            <a:r>
              <a:rPr lang="en-US" dirty="0" smtClean="0"/>
              <a:t>--</a:t>
            </a:r>
            <a:r>
              <a:rPr lang="en-US" dirty="0" err="1" smtClean="0"/>
              <a:t>sql</a:t>
            </a:r>
            <a:r>
              <a:rPr lang="en-US" dirty="0" smtClean="0"/>
              <a:t>-shell</a:t>
            </a:r>
          </a:p>
          <a:p>
            <a:r>
              <a:rPr lang="en-US" dirty="0" smtClean="0"/>
              <a:t>--tamper</a:t>
            </a:r>
          </a:p>
          <a:p>
            <a:r>
              <a:rPr lang="en-US" dirty="0" smtClean="0"/>
              <a:t>--suffix</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grpId="0" nodeType="after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2" fill="hold" grpId="0" nodeType="after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 presetClass="entr" presetSubtype="2" fill="hold" grpId="0" nodeType="after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 calcmode="lin" valueType="num">
                                      <p:cBhvr additive="base">
                                        <p:cTn id="52" dur="5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53"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par>
                          <p:cTn id="54" fill="hold">
                            <p:stCondLst>
                              <p:cond delay="5000"/>
                            </p:stCondLst>
                            <p:childTnLst>
                              <p:par>
                                <p:cTn id="55" presetID="2" presetClass="entr" presetSubtype="2" fill="hold" grpId="0" nodeType="after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500" fill="hold"/>
                                        <p:tgtEl>
                                          <p:spTgt spid="3">
                                            <p:txEl>
                                              <p:pRg st="10" end="10"/>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par>
                          <p:cTn id="59" fill="hold">
                            <p:stCondLst>
                              <p:cond delay="5500"/>
                            </p:stCondLst>
                            <p:childTnLst>
                              <p:par>
                                <p:cTn id="60" presetID="2" presetClass="entr" presetSubtype="2" fill="hold" grpId="0" nodeType="after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 calcmode="lin" valueType="num">
                                      <p:cBhvr additive="base">
                                        <p:cTn id="62" dur="500" fill="hold"/>
                                        <p:tgtEl>
                                          <p:spTgt spid="3">
                                            <p:txEl>
                                              <p:pRg st="11" end="11"/>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over anew</a:t>
            </a:r>
            <a:endParaRPr lang="en-US" dirty="0"/>
          </a:p>
        </p:txBody>
      </p:sp>
      <p:sp>
        <p:nvSpPr>
          <p:cNvPr id="4" name="TextBox 3"/>
          <p:cNvSpPr txBox="1"/>
          <p:nvPr/>
        </p:nvSpPr>
        <p:spPr>
          <a:xfrm>
            <a:off x="609600" y="1143000"/>
            <a:ext cx="7848600" cy="1754326"/>
          </a:xfrm>
          <a:prstGeom prst="rect">
            <a:avLst/>
          </a:prstGeom>
          <a:noFill/>
        </p:spPr>
        <p:txBody>
          <a:bodyPr wrap="square" rtlCol="0">
            <a:spAutoFit/>
          </a:bodyPr>
          <a:lstStyle/>
          <a:p>
            <a:pPr algn="ctr"/>
            <a:r>
              <a:rPr lang="en-US" sz="3600" dirty="0" smtClean="0"/>
              <a:t>--purge-output</a:t>
            </a:r>
          </a:p>
          <a:p>
            <a:pPr algn="ctr"/>
            <a:r>
              <a:rPr lang="en-US" sz="3600" dirty="0" smtClean="0"/>
              <a:t>--fresh-queries</a:t>
            </a:r>
          </a:p>
          <a:p>
            <a:pPr algn="ctr"/>
            <a:r>
              <a:rPr lang="en-US" sz="3600" dirty="0" smtClean="0"/>
              <a:t>--flush-session</a:t>
            </a:r>
            <a:endParaRPr lang="en-US" sz="3600" dirty="0"/>
          </a:p>
        </p:txBody>
      </p:sp>
      <p:pic>
        <p:nvPicPr>
          <p:cNvPr id="34818" name="Picture 2" descr="File:Babs wants to start over S3E04.png"/>
          <p:cNvPicPr>
            <a:picLocks noChangeAspect="1" noChangeArrowheads="1"/>
          </p:cNvPicPr>
          <p:nvPr/>
        </p:nvPicPr>
        <p:blipFill>
          <a:blip r:embed="rId3" cstate="print"/>
          <a:srcRect/>
          <a:stretch>
            <a:fillRect/>
          </a:stretch>
        </p:blipFill>
        <p:spPr bwMode="auto">
          <a:xfrm>
            <a:off x="1524000" y="3048000"/>
            <a:ext cx="6096000" cy="3429001"/>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message content</a:t>
            </a:r>
            <a:endParaRPr lang="en-US" dirty="0"/>
          </a:p>
        </p:txBody>
      </p:sp>
      <p:sp>
        <p:nvSpPr>
          <p:cNvPr id="3" name="Content Placeholder 2"/>
          <p:cNvSpPr>
            <a:spLocks noGrp="1"/>
          </p:cNvSpPr>
          <p:nvPr>
            <p:ph idx="1"/>
          </p:nvPr>
        </p:nvSpPr>
        <p:spPr>
          <a:xfrm>
            <a:off x="457200" y="1295400"/>
            <a:ext cx="8229600" cy="685800"/>
          </a:xfrm>
        </p:spPr>
        <p:txBody>
          <a:bodyPr>
            <a:normAutofit/>
          </a:bodyPr>
          <a:lstStyle/>
          <a:p>
            <a:pPr algn="ctr"/>
            <a:r>
              <a:rPr lang="en-US" sz="3600" dirty="0" smtClean="0"/>
              <a:t>-v (verbosity)</a:t>
            </a:r>
            <a:endParaRPr lang="en-US" sz="3600" dirty="0"/>
          </a:p>
        </p:txBody>
      </p:sp>
      <p:pic>
        <p:nvPicPr>
          <p:cNvPr id="32770" name="Picture 2" descr="http://images.fineartamerica.com/images-medium-large/linear-b-and-dresden-codex-a1-ben-blum.jpg"/>
          <p:cNvPicPr>
            <a:picLocks noChangeAspect="1" noChangeArrowheads="1"/>
          </p:cNvPicPr>
          <p:nvPr/>
        </p:nvPicPr>
        <p:blipFill>
          <a:blip r:embed="rId3" cstate="print"/>
          <a:srcRect/>
          <a:stretch>
            <a:fillRect/>
          </a:stretch>
        </p:blipFill>
        <p:spPr bwMode="auto">
          <a:xfrm>
            <a:off x="2886075" y="2200274"/>
            <a:ext cx="3209925" cy="4276726"/>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have a key to get in</a:t>
            </a:r>
            <a:endParaRPr lang="en-US" dirty="0"/>
          </a:p>
        </p:txBody>
      </p:sp>
      <p:sp>
        <p:nvSpPr>
          <p:cNvPr id="3" name="Content Placeholder 2"/>
          <p:cNvSpPr>
            <a:spLocks noGrp="1"/>
          </p:cNvSpPr>
          <p:nvPr>
            <p:ph idx="1"/>
          </p:nvPr>
        </p:nvSpPr>
        <p:spPr>
          <a:xfrm>
            <a:off x="457200" y="1600201"/>
            <a:ext cx="8229600" cy="1142999"/>
          </a:xfrm>
        </p:spPr>
        <p:txBody>
          <a:bodyPr>
            <a:normAutofit lnSpcReduction="10000"/>
          </a:bodyPr>
          <a:lstStyle/>
          <a:p>
            <a:pPr algn="ctr"/>
            <a:r>
              <a:rPr lang="en-US" sz="3600" dirty="0" smtClean="0"/>
              <a:t>--auth-type</a:t>
            </a:r>
          </a:p>
          <a:p>
            <a:pPr algn="ctr">
              <a:spcBef>
                <a:spcPts val="0"/>
              </a:spcBef>
            </a:pPr>
            <a:r>
              <a:rPr lang="en-US" sz="3600" dirty="0" smtClean="0"/>
              <a:t>--auth-</a:t>
            </a:r>
            <a:r>
              <a:rPr lang="en-US" sz="3600" dirty="0" err="1" smtClean="0"/>
              <a:t>cred</a:t>
            </a:r>
            <a:endParaRPr lang="en-US" sz="3600" dirty="0"/>
          </a:p>
        </p:txBody>
      </p:sp>
      <p:pic>
        <p:nvPicPr>
          <p:cNvPr id="30722" name="Picture 2" descr="http://www.kraftwurx.com/components/com_virtuemart/shop_image/product/resized/246151811e9220f5e.png"/>
          <p:cNvPicPr>
            <a:picLocks noChangeAspect="1" noChangeArrowheads="1"/>
          </p:cNvPicPr>
          <p:nvPr/>
        </p:nvPicPr>
        <p:blipFill>
          <a:blip r:embed="rId3" cstate="print"/>
          <a:srcRect/>
          <a:stretch>
            <a:fillRect/>
          </a:stretch>
        </p:blipFill>
        <p:spPr bwMode="auto">
          <a:xfrm rot="17144945">
            <a:off x="3149808" y="3134141"/>
            <a:ext cx="3343023" cy="3343023"/>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someone is watching</a:t>
            </a:r>
            <a:endParaRPr lang="en-US" dirty="0"/>
          </a:p>
        </p:txBody>
      </p:sp>
      <p:sp>
        <p:nvSpPr>
          <p:cNvPr id="3" name="Content Placeholder 2"/>
          <p:cNvSpPr>
            <a:spLocks noGrp="1"/>
          </p:cNvSpPr>
          <p:nvPr>
            <p:ph idx="1"/>
          </p:nvPr>
        </p:nvSpPr>
        <p:spPr>
          <a:xfrm>
            <a:off x="457200" y="1295400"/>
            <a:ext cx="8229600" cy="1295400"/>
          </a:xfrm>
        </p:spPr>
        <p:txBody>
          <a:bodyPr>
            <a:normAutofit/>
          </a:bodyPr>
          <a:lstStyle/>
          <a:p>
            <a:pPr algn="ctr">
              <a:spcBef>
                <a:spcPts val="0"/>
              </a:spcBef>
            </a:pPr>
            <a:r>
              <a:rPr lang="en-US" sz="3600" dirty="0" smtClean="0"/>
              <a:t>--safe-</a:t>
            </a:r>
            <a:r>
              <a:rPr lang="en-US" sz="3600" dirty="0" err="1" smtClean="0"/>
              <a:t>url</a:t>
            </a:r>
            <a:endParaRPr lang="en-US" sz="3600" dirty="0" smtClean="0"/>
          </a:p>
          <a:p>
            <a:pPr algn="ctr">
              <a:spcBef>
                <a:spcPts val="0"/>
              </a:spcBef>
            </a:pPr>
            <a:r>
              <a:rPr lang="en-US" sz="3600" dirty="0" smtClean="0"/>
              <a:t>--tamper</a:t>
            </a:r>
            <a:endParaRPr lang="en-US" sz="3600" dirty="0"/>
          </a:p>
        </p:txBody>
      </p:sp>
      <p:pic>
        <p:nvPicPr>
          <p:cNvPr id="25602" name="Picture 2" descr="http://www.actionk9security.com/content/images/action-k-9-guard-dog.jpg"/>
          <p:cNvPicPr>
            <a:picLocks noChangeAspect="1" noChangeArrowheads="1"/>
          </p:cNvPicPr>
          <p:nvPr/>
        </p:nvPicPr>
        <p:blipFill>
          <a:blip r:embed="rId3" cstate="print"/>
          <a:srcRect/>
          <a:stretch>
            <a:fillRect/>
          </a:stretch>
        </p:blipFill>
        <p:spPr bwMode="auto">
          <a:xfrm>
            <a:off x="3086100" y="3009899"/>
            <a:ext cx="2933700" cy="2933701"/>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HTTPS requests</a:t>
            </a:r>
            <a:endParaRPr lang="en-US" dirty="0"/>
          </a:p>
        </p:txBody>
      </p:sp>
      <p:sp>
        <p:nvSpPr>
          <p:cNvPr id="3" name="Content Placeholder 2"/>
          <p:cNvSpPr>
            <a:spLocks noGrp="1"/>
          </p:cNvSpPr>
          <p:nvPr>
            <p:ph idx="1"/>
          </p:nvPr>
        </p:nvSpPr>
        <p:spPr>
          <a:xfrm>
            <a:off x="457200" y="1371600"/>
            <a:ext cx="8229600" cy="762000"/>
          </a:xfrm>
        </p:spPr>
        <p:txBody>
          <a:bodyPr>
            <a:normAutofit/>
          </a:bodyPr>
          <a:lstStyle/>
          <a:p>
            <a:pPr algn="ctr"/>
            <a:r>
              <a:rPr lang="en-US" sz="3600" dirty="0" smtClean="0"/>
              <a:t>--force-</a:t>
            </a:r>
            <a:r>
              <a:rPr lang="en-US" sz="3600" dirty="0" err="1" smtClean="0"/>
              <a:t>ssl</a:t>
            </a:r>
            <a:endParaRPr lang="en-US" sz="3600" dirty="0"/>
          </a:p>
        </p:txBody>
      </p:sp>
      <p:pic>
        <p:nvPicPr>
          <p:cNvPr id="23554" name="Picture 2" descr="https://encrypted-tbn2.gstatic.com/images?q=tbn:ANd9GcQQV8S31Ex8AyUtElDL8P6211oWHR8kvpxoXQ5hNskbmLVJciLRJA"/>
          <p:cNvPicPr>
            <a:picLocks noChangeAspect="1" noChangeArrowheads="1"/>
          </p:cNvPicPr>
          <p:nvPr/>
        </p:nvPicPr>
        <p:blipFill>
          <a:blip r:embed="rId3" cstate="print"/>
          <a:srcRect/>
          <a:stretch>
            <a:fillRect/>
          </a:stretch>
        </p:blipFill>
        <p:spPr bwMode="auto">
          <a:xfrm>
            <a:off x="2562225" y="2783285"/>
            <a:ext cx="4524375" cy="3388916"/>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hard to try</a:t>
            </a:r>
            <a:endParaRPr lang="en-US" dirty="0"/>
          </a:p>
        </p:txBody>
      </p:sp>
      <p:sp>
        <p:nvSpPr>
          <p:cNvPr id="3" name="Content Placeholder 2"/>
          <p:cNvSpPr>
            <a:spLocks noGrp="1"/>
          </p:cNvSpPr>
          <p:nvPr>
            <p:ph idx="1"/>
          </p:nvPr>
        </p:nvSpPr>
        <p:spPr>
          <a:xfrm>
            <a:off x="457200" y="1295400"/>
            <a:ext cx="8229600" cy="685800"/>
          </a:xfrm>
        </p:spPr>
        <p:txBody>
          <a:bodyPr>
            <a:normAutofit/>
          </a:bodyPr>
          <a:lstStyle/>
          <a:p>
            <a:pPr algn="ctr"/>
            <a:r>
              <a:rPr lang="en-US" sz="3600" dirty="0" smtClean="0"/>
              <a:t>--level &amp; --risk</a:t>
            </a:r>
            <a:endParaRPr lang="en-US" sz="3600" dirty="0"/>
          </a:p>
        </p:txBody>
      </p:sp>
      <p:pic>
        <p:nvPicPr>
          <p:cNvPr id="21508" name="Picture 4" descr="http://cultureboxe.files.wordpress.com/2011/05/michael-corleone2.png"/>
          <p:cNvPicPr>
            <a:picLocks noChangeAspect="1" noChangeArrowheads="1"/>
          </p:cNvPicPr>
          <p:nvPr/>
        </p:nvPicPr>
        <p:blipFill>
          <a:blip r:embed="rId3" cstate="print"/>
          <a:srcRect/>
          <a:stretch>
            <a:fillRect/>
          </a:stretch>
        </p:blipFill>
        <p:spPr bwMode="auto">
          <a:xfrm>
            <a:off x="1695450" y="2667000"/>
            <a:ext cx="5848350" cy="3286126"/>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win the lottery</a:t>
            </a:r>
            <a:endParaRPr lang="en-US" dirty="0"/>
          </a:p>
        </p:txBody>
      </p:sp>
      <p:sp>
        <p:nvSpPr>
          <p:cNvPr id="3" name="Content Placeholder 2"/>
          <p:cNvSpPr>
            <a:spLocks noGrp="1"/>
          </p:cNvSpPr>
          <p:nvPr>
            <p:ph idx="1"/>
          </p:nvPr>
        </p:nvSpPr>
        <p:spPr>
          <a:xfrm>
            <a:off x="457200" y="1295400"/>
            <a:ext cx="8229600" cy="838200"/>
          </a:xfrm>
        </p:spPr>
        <p:txBody>
          <a:bodyPr>
            <a:normAutofit/>
          </a:bodyPr>
          <a:lstStyle/>
          <a:p>
            <a:pPr algn="ctr"/>
            <a:r>
              <a:rPr lang="en-US" sz="3600" dirty="0" smtClean="0"/>
              <a:t>--</a:t>
            </a:r>
            <a:r>
              <a:rPr lang="en-US" sz="3600" dirty="0" err="1" smtClean="0"/>
              <a:t>os-cmd</a:t>
            </a:r>
            <a:r>
              <a:rPr lang="en-US" sz="3600" dirty="0" smtClean="0"/>
              <a:t> &amp; --</a:t>
            </a:r>
            <a:r>
              <a:rPr lang="en-US" sz="3600" dirty="0" err="1" smtClean="0"/>
              <a:t>os</a:t>
            </a:r>
            <a:r>
              <a:rPr lang="en-US" sz="3600" dirty="0" smtClean="0"/>
              <a:t>-shell</a:t>
            </a:r>
            <a:endParaRPr lang="en-US" sz="3600" dirty="0"/>
          </a:p>
        </p:txBody>
      </p:sp>
      <p:pic>
        <p:nvPicPr>
          <p:cNvPr id="19460" name="Picture 4" descr="http://www.tasteofcinema.com/wp-content/uploads/2012/02/47_starchild2.jpg"/>
          <p:cNvPicPr>
            <a:picLocks noChangeAspect="1" noChangeArrowheads="1"/>
          </p:cNvPicPr>
          <p:nvPr/>
        </p:nvPicPr>
        <p:blipFill>
          <a:blip r:embed="rId3" cstate="print"/>
          <a:srcRect/>
          <a:stretch>
            <a:fillRect/>
          </a:stretch>
        </p:blipFill>
        <p:spPr bwMode="auto">
          <a:xfrm>
            <a:off x="2143125" y="3219450"/>
            <a:ext cx="4714875" cy="219075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Almost as lucky</a:t>
            </a:r>
            <a:endParaRPr lang="en-US" dirty="0"/>
          </a:p>
        </p:txBody>
      </p:sp>
      <p:sp>
        <p:nvSpPr>
          <p:cNvPr id="3" name="Content Placeholder 2"/>
          <p:cNvSpPr>
            <a:spLocks noGrp="1"/>
          </p:cNvSpPr>
          <p:nvPr>
            <p:ph idx="1"/>
          </p:nvPr>
        </p:nvSpPr>
        <p:spPr>
          <a:xfrm>
            <a:off x="457200" y="1295400"/>
            <a:ext cx="8229600" cy="838200"/>
          </a:xfrm>
        </p:spPr>
        <p:txBody>
          <a:bodyPr>
            <a:normAutofit/>
          </a:bodyPr>
          <a:lstStyle/>
          <a:p>
            <a:pPr algn="ctr"/>
            <a:r>
              <a:rPr lang="en-US" sz="3600" dirty="0" smtClean="0"/>
              <a:t>--</a:t>
            </a:r>
            <a:r>
              <a:rPr lang="en-US" sz="3600" dirty="0" err="1" smtClean="0"/>
              <a:t>sql</a:t>
            </a:r>
            <a:r>
              <a:rPr lang="en-US" sz="3600" dirty="0" smtClean="0"/>
              <a:t>-shell</a:t>
            </a:r>
            <a:endParaRPr lang="en-US" sz="3600" dirty="0"/>
          </a:p>
        </p:txBody>
      </p:sp>
      <p:pic>
        <p:nvPicPr>
          <p:cNvPr id="17410" name="Picture 2" descr="Jan Ullrich Pictures &amp; Photos"/>
          <p:cNvPicPr>
            <a:picLocks noChangeAspect="1" noChangeArrowheads="1"/>
          </p:cNvPicPr>
          <p:nvPr/>
        </p:nvPicPr>
        <p:blipFill>
          <a:blip r:embed="rId3" cstate="print"/>
          <a:srcRect/>
          <a:stretch>
            <a:fillRect/>
          </a:stretch>
        </p:blipFill>
        <p:spPr bwMode="auto">
          <a:xfrm>
            <a:off x="2057400" y="2266949"/>
            <a:ext cx="4876800" cy="3752851"/>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Injection</a:t>
            </a:r>
            <a:endParaRPr lang="en-US" dirty="0"/>
          </a:p>
        </p:txBody>
      </p:sp>
      <p:pic>
        <p:nvPicPr>
          <p:cNvPr id="2050" name="Picture 2" descr="http://www.touchophthalmology.com/sites/www.touchophthalmology.com/files/imagecache/flipper-item/flipper_items/2004/530x252xvitrectomy.jpg.pagespeed.ic.35-GeWWJUh.jpg"/>
          <p:cNvPicPr>
            <a:picLocks noChangeAspect="1" noChangeArrowheads="1"/>
          </p:cNvPicPr>
          <p:nvPr/>
        </p:nvPicPr>
        <p:blipFill>
          <a:blip r:embed="rId3" cstate="print"/>
          <a:srcRect/>
          <a:stretch>
            <a:fillRect/>
          </a:stretch>
        </p:blipFill>
        <p:spPr bwMode="auto">
          <a:xfrm>
            <a:off x="1905000" y="2286000"/>
            <a:ext cx="5048250" cy="2400301"/>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Study: --suffix</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tick mark</a:t>
            </a:r>
            <a:endParaRPr lang="en-US" dirty="0"/>
          </a:p>
        </p:txBody>
      </p:sp>
      <p:sp>
        <p:nvSpPr>
          <p:cNvPr id="3" name="Rectangle 2"/>
          <p:cNvSpPr/>
          <p:nvPr/>
        </p:nvSpPr>
        <p:spPr>
          <a:xfrm>
            <a:off x="2286000" y="1600200"/>
            <a:ext cx="4572000" cy="369332"/>
          </a:xfrm>
          <a:prstGeom prst="rect">
            <a:avLst/>
          </a:prstGeom>
        </p:spPr>
        <p:txBody>
          <a:bodyPr>
            <a:spAutoFit/>
          </a:bodyPr>
          <a:lstStyle/>
          <a:p>
            <a:pPr algn="ctr"/>
            <a:r>
              <a:rPr lang="en-US" dirty="0" smtClean="0"/>
              <a:t>'</a:t>
            </a:r>
            <a:endParaRPr lang="en-US" dirty="0">
              <a:latin typeface="Courier New" pitchFamily="49" charset="0"/>
              <a:cs typeface="Courier New" pitchFamily="49" charset="0"/>
            </a:endParaRPr>
          </a:p>
        </p:txBody>
      </p:sp>
      <p:sp>
        <p:nvSpPr>
          <p:cNvPr id="4" name="Rectangle 3"/>
          <p:cNvSpPr/>
          <p:nvPr/>
        </p:nvSpPr>
        <p:spPr>
          <a:xfrm>
            <a:off x="1600200" y="2286000"/>
            <a:ext cx="5867400" cy="3108543"/>
          </a:xfrm>
          <a:prstGeom prst="rect">
            <a:avLst/>
          </a:prstGeom>
        </p:spPr>
        <p:txBody>
          <a:bodyPr wrap="square">
            <a:spAutoFit/>
          </a:bodyPr>
          <a:lstStyle/>
          <a:p>
            <a:r>
              <a:rPr lang="en-US" sz="2800" dirty="0"/>
              <a:t>Incorrect syntax near ' = username</a:t>
            </a:r>
          </a:p>
          <a:p>
            <a:r>
              <a:rPr lang="en-US" sz="2800" dirty="0"/>
              <a:t>)</a:t>
            </a:r>
          </a:p>
          <a:p>
            <a:r>
              <a:rPr lang="en-US" sz="2800" dirty="0"/>
              <a:t>union</a:t>
            </a:r>
          </a:p>
          <a:p>
            <a:r>
              <a:rPr lang="en-US" sz="2800" dirty="0"/>
              <a:t>select username from supply</a:t>
            </a:r>
          </a:p>
          <a:p>
            <a:r>
              <a:rPr lang="en-US" sz="2800" dirty="0"/>
              <a:t>where branch in (</a:t>
            </a:r>
          </a:p>
          <a:p>
            <a:r>
              <a:rPr lang="en-US" sz="2800" dirty="0"/>
              <a:t>select branch from buyers</a:t>
            </a:r>
          </a:p>
          <a:p>
            <a:r>
              <a:rPr lang="en-US" sz="2800" dirty="0" err="1"/>
              <a:t>wh</a:t>
            </a:r>
            <a:r>
              <a:rPr lang="en-US" sz="2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Dummy SQL Statement</a:t>
            </a:r>
            <a:endParaRPr lang="en-US" dirty="0"/>
          </a:p>
        </p:txBody>
      </p:sp>
      <p:sp>
        <p:nvSpPr>
          <p:cNvPr id="3" name="Rectangle 2"/>
          <p:cNvSpPr/>
          <p:nvPr/>
        </p:nvSpPr>
        <p:spPr>
          <a:xfrm>
            <a:off x="1219200" y="1524000"/>
            <a:ext cx="6553200" cy="3108543"/>
          </a:xfrm>
          <a:prstGeom prst="rect">
            <a:avLst/>
          </a:prstGeom>
        </p:spPr>
        <p:txBody>
          <a:bodyPr wrap="square">
            <a:spAutoFit/>
          </a:bodyPr>
          <a:lstStyle/>
          <a:p>
            <a:pPr algn="ctr"/>
            <a:r>
              <a:rPr lang="en-US" sz="2400" dirty="0" smtClean="0"/>
              <a:t>a' =</a:t>
            </a:r>
            <a:r>
              <a:rPr lang="en-US" sz="2400" dirty="0" smtClean="0"/>
              <a:t> </a:t>
            </a:r>
            <a:r>
              <a:rPr lang="en-US" sz="2400" dirty="0" smtClean="0"/>
              <a:t>'a'; </a:t>
            </a:r>
            <a:r>
              <a:rPr lang="en-US" sz="2400" dirty="0"/>
              <a:t>select x from y where </a:t>
            </a:r>
            <a:r>
              <a:rPr lang="en-US" sz="2400" dirty="0" smtClean="0"/>
              <a:t>'z</a:t>
            </a:r>
          </a:p>
          <a:p>
            <a:r>
              <a:rPr lang="en-US" sz="2400" i="1" dirty="0" smtClean="0"/>
              <a:t>' = username</a:t>
            </a:r>
          </a:p>
          <a:p>
            <a:r>
              <a:rPr lang="en-US" sz="2400" i="1" dirty="0" smtClean="0"/>
              <a:t>)</a:t>
            </a:r>
          </a:p>
          <a:p>
            <a:r>
              <a:rPr lang="en-US" sz="2400" i="1" dirty="0" smtClean="0"/>
              <a:t>union</a:t>
            </a:r>
          </a:p>
          <a:p>
            <a:r>
              <a:rPr lang="en-US" sz="2400" i="1" dirty="0" smtClean="0"/>
              <a:t>select username from supply</a:t>
            </a:r>
          </a:p>
          <a:p>
            <a:r>
              <a:rPr lang="en-US" sz="2400" i="1" dirty="0" smtClean="0"/>
              <a:t>where branch in (</a:t>
            </a:r>
          </a:p>
          <a:p>
            <a:r>
              <a:rPr lang="en-US" sz="2400" i="1" dirty="0" smtClean="0"/>
              <a:t>select branch from buyers</a:t>
            </a:r>
          </a:p>
          <a:p>
            <a:r>
              <a:rPr lang="en-US" sz="2400" i="1" dirty="0" err="1" smtClean="0"/>
              <a:t>wh</a:t>
            </a:r>
            <a:r>
              <a:rPr lang="en-US" sz="2400" i="1" dirty="0" smtClean="0"/>
              <a:t>'.</a:t>
            </a:r>
            <a:endParaRPr lang="en-US" sz="2400" i="1" dirty="0"/>
          </a:p>
        </p:txBody>
      </p:sp>
      <p:sp>
        <p:nvSpPr>
          <p:cNvPr id="4" name="Rectangle 3"/>
          <p:cNvSpPr/>
          <p:nvPr/>
        </p:nvSpPr>
        <p:spPr>
          <a:xfrm>
            <a:off x="3124200" y="5486400"/>
            <a:ext cx="3170163" cy="461665"/>
          </a:xfrm>
          <a:prstGeom prst="rect">
            <a:avLst/>
          </a:prstGeom>
        </p:spPr>
        <p:txBody>
          <a:bodyPr wrap="none">
            <a:spAutoFit/>
          </a:bodyPr>
          <a:lstStyle/>
          <a:p>
            <a:r>
              <a:rPr lang="en-US" sz="2400" dirty="0"/>
              <a:t>Incorrect syntax near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parenthesis</a:t>
            </a:r>
            <a:endParaRPr lang="en-US" dirty="0"/>
          </a:p>
        </p:txBody>
      </p:sp>
      <p:sp>
        <p:nvSpPr>
          <p:cNvPr id="3" name="Rectangle 2"/>
          <p:cNvSpPr/>
          <p:nvPr/>
        </p:nvSpPr>
        <p:spPr>
          <a:xfrm>
            <a:off x="1969975" y="1524000"/>
            <a:ext cx="5309082" cy="523220"/>
          </a:xfrm>
          <a:prstGeom prst="rect">
            <a:avLst/>
          </a:prstGeom>
        </p:spPr>
        <p:txBody>
          <a:bodyPr wrap="none">
            <a:spAutoFit/>
          </a:bodyPr>
          <a:lstStyle/>
          <a:p>
            <a:pPr algn="ctr"/>
            <a:r>
              <a:rPr lang="en-US" sz="2800" dirty="0" smtClean="0"/>
              <a:t>a'='a'); </a:t>
            </a:r>
            <a:r>
              <a:rPr lang="en-US" sz="2800" dirty="0" smtClean="0"/>
              <a:t>select x from y where 'z</a:t>
            </a:r>
          </a:p>
        </p:txBody>
      </p:sp>
      <p:sp>
        <p:nvSpPr>
          <p:cNvPr id="4" name="Rectangle 3"/>
          <p:cNvSpPr/>
          <p:nvPr/>
        </p:nvSpPr>
        <p:spPr>
          <a:xfrm>
            <a:off x="2590800" y="3200400"/>
            <a:ext cx="3686074" cy="523220"/>
          </a:xfrm>
          <a:prstGeom prst="rect">
            <a:avLst/>
          </a:prstGeom>
        </p:spPr>
        <p:txBody>
          <a:bodyPr wrap="none">
            <a:spAutoFit/>
          </a:bodyPr>
          <a:lstStyle/>
          <a:p>
            <a:r>
              <a:rPr lang="en-US" sz="2800" dirty="0"/>
              <a:t>Incorrect syntax near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Left parenthesis</a:t>
            </a:r>
            <a:endParaRPr lang="en-US" dirty="0"/>
          </a:p>
        </p:txBody>
      </p:sp>
      <p:sp>
        <p:nvSpPr>
          <p:cNvPr id="3" name="Rectangle 2"/>
          <p:cNvSpPr/>
          <p:nvPr/>
        </p:nvSpPr>
        <p:spPr>
          <a:xfrm>
            <a:off x="1785034" y="1371600"/>
            <a:ext cx="5446940" cy="523220"/>
          </a:xfrm>
          <a:prstGeom prst="rect">
            <a:avLst/>
          </a:prstGeom>
        </p:spPr>
        <p:txBody>
          <a:bodyPr wrap="none">
            <a:spAutoFit/>
          </a:bodyPr>
          <a:lstStyle/>
          <a:p>
            <a:pPr algn="ctr"/>
            <a:r>
              <a:rPr lang="en-US" sz="2800" dirty="0" smtClean="0"/>
              <a:t>a'='a'); </a:t>
            </a:r>
            <a:r>
              <a:rPr lang="en-US" sz="2800" dirty="0" smtClean="0"/>
              <a:t>select x from y where ('z</a:t>
            </a:r>
          </a:p>
        </p:txBody>
      </p:sp>
      <p:sp>
        <p:nvSpPr>
          <p:cNvPr id="4" name="Rectangle 3"/>
          <p:cNvSpPr/>
          <p:nvPr/>
        </p:nvSpPr>
        <p:spPr>
          <a:xfrm>
            <a:off x="2286000" y="2362200"/>
            <a:ext cx="4572000" cy="2862322"/>
          </a:xfrm>
          <a:prstGeom prst="rect">
            <a:avLst/>
          </a:prstGeom>
        </p:spPr>
        <p:txBody>
          <a:bodyPr>
            <a:spAutoFit/>
          </a:bodyPr>
          <a:lstStyle/>
          <a:p>
            <a:r>
              <a:rPr lang="en-US" dirty="0"/>
              <a:t>username</a:t>
            </a:r>
          </a:p>
          <a:p>
            <a:r>
              <a:rPr lang="en-US" dirty="0"/>
              <a:t>----------</a:t>
            </a:r>
          </a:p>
          <a:p>
            <a:r>
              <a:rPr lang="en-US" dirty="0"/>
              <a:t>Irene     </a:t>
            </a:r>
          </a:p>
          <a:p>
            <a:r>
              <a:rPr lang="en-US" dirty="0"/>
              <a:t>Jane      </a:t>
            </a:r>
          </a:p>
          <a:p>
            <a:r>
              <a:rPr lang="en-US" dirty="0"/>
              <a:t>Kathy     </a:t>
            </a:r>
          </a:p>
          <a:p>
            <a:r>
              <a:rPr lang="en-US" dirty="0"/>
              <a:t>Lisa      </a:t>
            </a:r>
          </a:p>
          <a:p>
            <a:r>
              <a:rPr lang="en-US" dirty="0"/>
              <a:t>Mary      </a:t>
            </a:r>
          </a:p>
          <a:p>
            <a:r>
              <a:rPr lang="en-US" dirty="0"/>
              <a:t>Nancy     </a:t>
            </a:r>
          </a:p>
          <a:p>
            <a:endParaRPr lang="en-US" dirty="0"/>
          </a:p>
          <a:p>
            <a:r>
              <a:rPr lang="en-US" dirty="0"/>
              <a:t>Invalid object name 'y'.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pic>
        <p:nvPicPr>
          <p:cNvPr id="2050" name="Picture 2" descr="http://oceanfulloflemons.files.wordpress.com/2011/12/cindy-lou-who.jpg"/>
          <p:cNvPicPr>
            <a:picLocks noChangeAspect="1" noChangeArrowheads="1"/>
          </p:cNvPicPr>
          <p:nvPr/>
        </p:nvPicPr>
        <p:blipFill>
          <a:blip r:embed="rId3" cstate="print"/>
          <a:srcRect/>
          <a:stretch>
            <a:fillRect/>
          </a:stretch>
        </p:blipFill>
        <p:spPr bwMode="auto">
          <a:xfrm>
            <a:off x="2895600" y="1828800"/>
            <a:ext cx="3371850" cy="314325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Mitigations</a:t>
            </a:r>
            <a:endParaRPr lang="en-US" dirty="0"/>
          </a:p>
        </p:txBody>
      </p:sp>
      <p:graphicFrame>
        <p:nvGraphicFramePr>
          <p:cNvPr id="4" name="Diagram 3"/>
          <p:cNvGraphicFramePr/>
          <p:nvPr/>
        </p:nvGraphicFramePr>
        <p:xfrm>
          <a:off x="1600200" y="1600200"/>
          <a:ext cx="57150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ABF06757-4D48-45D6-AC31-D00B448C1534}"/>
                                            </p:graphicEl>
                                          </p:spTgt>
                                        </p:tgtEl>
                                        <p:attrNameLst>
                                          <p:attrName>style.visibility</p:attrName>
                                        </p:attrNameLst>
                                      </p:cBhvr>
                                      <p:to>
                                        <p:strVal val="visible"/>
                                      </p:to>
                                    </p:set>
                                    <p:animEffect transition="in" filter="fade">
                                      <p:cBhvr>
                                        <p:cTn id="7" dur="1000"/>
                                        <p:tgtEl>
                                          <p:spTgt spid="4">
                                            <p:graphicEl>
                                              <a:dgm id="{ABF06757-4D48-45D6-AC31-D00B448C153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19AEDCF8-797D-48F9-A66D-EF8DD217B5F3}"/>
                                            </p:graphicEl>
                                          </p:spTgt>
                                        </p:tgtEl>
                                        <p:attrNameLst>
                                          <p:attrName>style.visibility</p:attrName>
                                        </p:attrNameLst>
                                      </p:cBhvr>
                                      <p:to>
                                        <p:strVal val="visible"/>
                                      </p:to>
                                    </p:set>
                                    <p:animEffect transition="in" filter="fade">
                                      <p:cBhvr>
                                        <p:cTn id="12" dur="1000"/>
                                        <p:tgtEl>
                                          <p:spTgt spid="4">
                                            <p:graphicEl>
                                              <a:dgm id="{19AEDCF8-797D-48F9-A66D-EF8DD217B5F3}"/>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2750FE56-63B8-45AF-BC24-7AEA22DDC729}"/>
                                            </p:graphicEl>
                                          </p:spTgt>
                                        </p:tgtEl>
                                        <p:attrNameLst>
                                          <p:attrName>style.visibility</p:attrName>
                                        </p:attrNameLst>
                                      </p:cBhvr>
                                      <p:to>
                                        <p:strVal val="visible"/>
                                      </p:to>
                                    </p:set>
                                    <p:animEffect transition="in" filter="fade">
                                      <p:cBhvr>
                                        <p:cTn id="17" dur="1000"/>
                                        <p:tgtEl>
                                          <p:spTgt spid="4">
                                            <p:graphicEl>
                                              <a:dgm id="{2750FE56-63B8-45AF-BC24-7AEA22DDC729}"/>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85A85EA8-DE9F-49A7-B9B3-06E4E7279918}"/>
                                            </p:graphicEl>
                                          </p:spTgt>
                                        </p:tgtEl>
                                        <p:attrNameLst>
                                          <p:attrName>style.visibility</p:attrName>
                                        </p:attrNameLst>
                                      </p:cBhvr>
                                      <p:to>
                                        <p:strVal val="visible"/>
                                      </p:to>
                                    </p:set>
                                    <p:animEffect transition="in" filter="fade">
                                      <p:cBhvr>
                                        <p:cTn id="22" dur="1000"/>
                                        <p:tgtEl>
                                          <p:spTgt spid="4">
                                            <p:graphicEl>
                                              <a:dgm id="{85A85EA8-DE9F-49A7-B9B3-06E4E7279918}"/>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69566AD1-0805-401F-B027-F5096D991C06}"/>
                                            </p:graphicEl>
                                          </p:spTgt>
                                        </p:tgtEl>
                                        <p:attrNameLst>
                                          <p:attrName>style.visibility</p:attrName>
                                        </p:attrNameLst>
                                      </p:cBhvr>
                                      <p:to>
                                        <p:strVal val="visible"/>
                                      </p:to>
                                    </p:set>
                                    <p:animEffect transition="in" filter="fade">
                                      <p:cBhvr>
                                        <p:cTn id="27" dur="1000"/>
                                        <p:tgtEl>
                                          <p:spTgt spid="4">
                                            <p:graphicEl>
                                              <a:dgm id="{69566AD1-0805-401F-B027-F5096D991C0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Enjoy injecting!</a:t>
            </a:r>
            <a:endParaRPr lang="en-US" dirty="0"/>
          </a:p>
        </p:txBody>
      </p:sp>
      <p:pic>
        <p:nvPicPr>
          <p:cNvPr id="1026" name="Picture 2" descr="http://www.beersteak.com/wp-content/uploads/2008/eyeball-tattoo-01.jpg"/>
          <p:cNvPicPr>
            <a:picLocks noChangeAspect="1" noChangeArrowheads="1"/>
          </p:cNvPicPr>
          <p:nvPr/>
        </p:nvPicPr>
        <p:blipFill>
          <a:blip r:embed="rId2" cstate="print"/>
          <a:srcRect/>
          <a:stretch>
            <a:fillRect/>
          </a:stretch>
        </p:blipFill>
        <p:spPr bwMode="auto">
          <a:xfrm>
            <a:off x="2209800" y="2209800"/>
            <a:ext cx="4714875" cy="36195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SQLMAP</a:t>
            </a:r>
            <a:endParaRPr lang="en-US" dirty="0"/>
          </a:p>
        </p:txBody>
      </p:sp>
      <p:pic>
        <p:nvPicPr>
          <p:cNvPr id="28674" name="Picture 2"/>
          <p:cNvPicPr>
            <a:picLocks noChangeAspect="1" noChangeArrowheads="1"/>
          </p:cNvPicPr>
          <p:nvPr/>
        </p:nvPicPr>
        <p:blipFill>
          <a:blip r:embed="rId3" cstate="print"/>
          <a:srcRect/>
          <a:stretch>
            <a:fillRect/>
          </a:stretch>
        </p:blipFill>
        <p:spPr bwMode="auto">
          <a:xfrm>
            <a:off x="2133600" y="1447800"/>
            <a:ext cx="5080000"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Illegal</a:t>
            </a:r>
            <a:endParaRPr lang="en-US" dirty="0"/>
          </a:p>
        </p:txBody>
      </p:sp>
      <p:sp>
        <p:nvSpPr>
          <p:cNvPr id="3" name="Rectangle 2"/>
          <p:cNvSpPr/>
          <p:nvPr/>
        </p:nvSpPr>
        <p:spPr>
          <a:xfrm>
            <a:off x="914400" y="1305342"/>
            <a:ext cx="7391400" cy="3785652"/>
          </a:xfrm>
          <a:prstGeom prst="rect">
            <a:avLst/>
          </a:prstGeom>
        </p:spPr>
        <p:txBody>
          <a:bodyPr wrap="square">
            <a:spAutoFit/>
          </a:bodyPr>
          <a:lstStyle/>
          <a:p>
            <a:r>
              <a:rPr lang="en-US" sz="2000" dirty="0" smtClean="0"/>
              <a:t>434.850 Unlawful access to a computer in the second degree.</a:t>
            </a:r>
          </a:p>
          <a:p>
            <a:endParaRPr lang="en-US" sz="2000" dirty="0" smtClean="0"/>
          </a:p>
          <a:p>
            <a:pPr marL="342900" indent="-342900">
              <a:buAutoNum type="arabicParenBoth"/>
            </a:pPr>
            <a:r>
              <a:rPr lang="en-US" sz="2000" dirty="0" smtClean="0"/>
              <a:t>A person is guilty of unlawful access to a computer in the second degree when he or she, without the effective consent of the owner, knowingly and willfully, directly or indirectly accesses, causes to be accessed, or attempts to access any computer software, computer program, data, computer, computer system, computer network, or any part thereof, which results in the loss or damage of three hundred dollars ($300) or more.</a:t>
            </a:r>
          </a:p>
          <a:p>
            <a:pPr marL="342900" indent="-342900">
              <a:buAutoNum type="arabicParenBoth"/>
            </a:pPr>
            <a:endParaRPr lang="en-US" sz="2000" dirty="0" smtClean="0"/>
          </a:p>
          <a:p>
            <a:r>
              <a:rPr lang="en-US" sz="2000" dirty="0" smtClean="0"/>
              <a:t>(2) Unlawful access to a computer in the second degree is a Class D felony.</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Box 2"/>
          <p:cNvSpPr txBox="1"/>
          <p:nvPr/>
        </p:nvSpPr>
        <p:spPr>
          <a:xfrm>
            <a:off x="838200" y="1295400"/>
            <a:ext cx="7315200" cy="1200329"/>
          </a:xfrm>
          <a:prstGeom prst="rect">
            <a:avLst/>
          </a:prstGeom>
          <a:noFill/>
        </p:spPr>
        <p:txBody>
          <a:bodyPr wrap="square" rtlCol="0">
            <a:spAutoFit/>
          </a:bodyPr>
          <a:lstStyle/>
          <a:p>
            <a:pPr algn="ctr"/>
            <a:r>
              <a:rPr lang="en-US" sz="3600" dirty="0" smtClean="0"/>
              <a:t>Exploit a poorly protected SQL database</a:t>
            </a:r>
            <a:endParaRPr lang="en-US" sz="3600" dirty="0"/>
          </a:p>
        </p:txBody>
      </p:sp>
      <p:pic>
        <p:nvPicPr>
          <p:cNvPr id="43010" name="Picture 2" descr="http://static.onemansblog.com/wp-content/uploads/2007/09/Forklift_Accident_With_Bomb.jpg"/>
          <p:cNvPicPr>
            <a:picLocks noChangeAspect="1" noChangeArrowheads="1"/>
          </p:cNvPicPr>
          <p:nvPr/>
        </p:nvPicPr>
        <p:blipFill>
          <a:blip r:embed="rId3" cstate="print"/>
          <a:srcRect/>
          <a:stretch>
            <a:fillRect/>
          </a:stretch>
        </p:blipFill>
        <p:spPr bwMode="auto">
          <a:xfrm>
            <a:off x="1905000" y="2590800"/>
            <a:ext cx="5115892" cy="3939964"/>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demo1.wmv">
            <a:hlinkClick r:id="" action="ppaction://media"/>
          </p:cNvPr>
          <p:cNvPicPr>
            <a:picLocks noRot="1" noChangeAspect="1"/>
          </p:cNvPicPr>
          <p:nvPr>
            <a:videoFile r:link="rId1"/>
          </p:nvPr>
        </p:nvPicPr>
        <p:blipFill>
          <a:blip r:embed="rId3" cstate="print"/>
          <a:stretch>
            <a:fillRect/>
          </a:stretch>
        </p:blipFill>
        <p:spPr>
          <a:xfrm>
            <a:off x="1398588" y="1357313"/>
            <a:ext cx="6346825" cy="4144962"/>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fullScrn="1">
              <p:cMediaNode>
                <p:cTn id="7" fill="hold" display="0">
                  <p:stCondLst>
                    <p:cond delay="indefinite"/>
                  </p:stCondLst>
                  <p:endCondLst>
                    <p:cond evt="onNext" delay="0">
                      <p:tgtEl>
                        <p:sldTgt/>
                      </p:tgtEl>
                    </p:cond>
                    <p:cond evt="onPrev" delay="0">
                      <p:tgtEl>
                        <p:sldTgt/>
                      </p:tgtEl>
                    </p:cond>
                  </p:endCondLst>
                </p:cTn>
                <p:tgtEl>
                  <p:spTgt spid="6"/>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Box 2"/>
          <p:cNvSpPr txBox="1"/>
          <p:nvPr/>
        </p:nvSpPr>
        <p:spPr>
          <a:xfrm>
            <a:off x="457200" y="1447800"/>
            <a:ext cx="8382000" cy="646331"/>
          </a:xfrm>
          <a:prstGeom prst="rect">
            <a:avLst/>
          </a:prstGeom>
          <a:noFill/>
        </p:spPr>
        <p:txBody>
          <a:bodyPr wrap="square" rtlCol="0">
            <a:spAutoFit/>
          </a:bodyPr>
          <a:lstStyle/>
          <a:p>
            <a:pPr algn="ctr"/>
            <a:r>
              <a:rPr lang="en-US" sz="3600" dirty="0" smtClean="0"/>
              <a:t>Blind SQL Injection</a:t>
            </a:r>
            <a:endParaRPr lang="en-US" sz="3600" dirty="0"/>
          </a:p>
        </p:txBody>
      </p:sp>
      <p:pic>
        <p:nvPicPr>
          <p:cNvPr id="40962" name="Picture 2" descr="http://rlv.zcache.com/hunt_the_wumpus_sticker-r4df506c84c5e4992a6cb21e21bef3fe9_v9waf_8byvr_324.jpg"/>
          <p:cNvPicPr>
            <a:picLocks noChangeAspect="1" noChangeArrowheads="1"/>
          </p:cNvPicPr>
          <p:nvPr/>
        </p:nvPicPr>
        <p:blipFill>
          <a:blip r:embed="rId3" cstate="print"/>
          <a:srcRect/>
          <a:stretch>
            <a:fillRect/>
          </a:stretch>
        </p:blipFill>
        <p:spPr bwMode="auto">
          <a:xfrm>
            <a:off x="2895600" y="2476500"/>
            <a:ext cx="3505200" cy="3505201"/>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demo.blind.wmv">
            <a:hlinkClick r:id="" action="ppaction://media"/>
          </p:cNvPr>
          <p:cNvPicPr>
            <a:picLocks noRot="1" noChangeAspect="1"/>
          </p:cNvPicPr>
          <p:nvPr>
            <a:videoFile r:link="rId1"/>
          </p:nvPr>
        </p:nvPicPr>
        <p:blipFill>
          <a:blip r:embed="rId3" cstate="print"/>
          <a:stretch>
            <a:fillRect/>
          </a:stretch>
        </p:blipFill>
        <p:spPr>
          <a:xfrm>
            <a:off x="1398588" y="1357313"/>
            <a:ext cx="6346825" cy="4144962"/>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fullScrn="1">
              <p:cMediaNode>
                <p:cTn id="7" fill="hold" display="0">
                  <p:stCondLst>
                    <p:cond delay="indefinite"/>
                  </p:stCondLst>
                  <p:endCondLst>
                    <p:cond evt="onNext" delay="0">
                      <p:tgtEl>
                        <p:sldTgt/>
                      </p:tgtEl>
                    </p:cond>
                    <p:cond evt="onPrev" delay="0">
                      <p:tgtEl>
                        <p:sldTgt/>
                      </p:tgtEl>
                    </p:cond>
                  </p:endCondLst>
                </p:cTn>
                <p:tgtEl>
                  <p:spTgt spid="2"/>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Box 2"/>
          <p:cNvSpPr txBox="1"/>
          <p:nvPr/>
        </p:nvSpPr>
        <p:spPr>
          <a:xfrm>
            <a:off x="457200" y="1447800"/>
            <a:ext cx="8305800" cy="646331"/>
          </a:xfrm>
          <a:prstGeom prst="rect">
            <a:avLst/>
          </a:prstGeom>
          <a:noFill/>
        </p:spPr>
        <p:txBody>
          <a:bodyPr wrap="square" rtlCol="0">
            <a:spAutoFit/>
          </a:bodyPr>
          <a:lstStyle/>
          <a:p>
            <a:pPr algn="ctr"/>
            <a:r>
              <a:rPr lang="en-US" sz="3600" dirty="0" smtClean="0"/>
              <a:t>Exploit inline query vulnerability</a:t>
            </a:r>
            <a:endParaRPr lang="en-US" sz="3600" dirty="0"/>
          </a:p>
        </p:txBody>
      </p:sp>
      <p:pic>
        <p:nvPicPr>
          <p:cNvPr id="38914" name="Picture 2" descr="http://monstergirl.files.wordpress.com/2012/03/colossalsyringe.jpg?w=490&amp;h=338"/>
          <p:cNvPicPr>
            <a:picLocks noChangeAspect="1" noChangeArrowheads="1"/>
          </p:cNvPicPr>
          <p:nvPr/>
        </p:nvPicPr>
        <p:blipFill>
          <a:blip r:embed="rId3" cstate="print"/>
          <a:srcRect/>
          <a:stretch>
            <a:fillRect/>
          </a:stretch>
        </p:blipFill>
        <p:spPr bwMode="auto">
          <a:xfrm>
            <a:off x="1657350" y="2419349"/>
            <a:ext cx="5810250" cy="4007888"/>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ends.2">
  <a:themeElements>
    <a:clrScheme name="Office Them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Them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lnDef>
  </a:objectDefaults>
  <a:extraClrSchemeLst>
    <a:extraClrScheme>
      <a:clrScheme name="Office T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Office Them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FF00"/>
      </a:dk1>
      <a:lt1>
        <a:sysClr val="window" lastClr="0000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FF00"/>
      </a:dk1>
      <a:lt1>
        <a:sysClr val="window" lastClr="0000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Blends.2</Template>
  <TotalTime>2382</TotalTime>
  <Words>1412</Words>
  <Application>Microsoft Office PowerPoint</Application>
  <PresentationFormat>On-screen Show (4:3)</PresentationFormat>
  <Paragraphs>251</Paragraphs>
  <Slides>27</Slides>
  <Notes>24</Notes>
  <HiddenSlides>0</HiddenSlides>
  <MMClips>3</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Blends.2</vt:lpstr>
      <vt:lpstr>Office Theme</vt:lpstr>
      <vt:lpstr>Slide 1</vt:lpstr>
      <vt:lpstr>SQL Injection</vt:lpstr>
      <vt:lpstr>SQLMAP</vt:lpstr>
      <vt:lpstr>Illegal</vt:lpstr>
      <vt:lpstr>Demo</vt:lpstr>
      <vt:lpstr>Slide 6</vt:lpstr>
      <vt:lpstr>Demo</vt:lpstr>
      <vt:lpstr>Slide 8</vt:lpstr>
      <vt:lpstr>Demo</vt:lpstr>
      <vt:lpstr>Slide 10</vt:lpstr>
      <vt:lpstr>Lotsa options</vt:lpstr>
      <vt:lpstr>Start over anew</vt:lpstr>
      <vt:lpstr>Control message content</vt:lpstr>
      <vt:lpstr>If you have a key to get in</vt:lpstr>
      <vt:lpstr>If someone is watching</vt:lpstr>
      <vt:lpstr>HTTPS requests</vt:lpstr>
      <vt:lpstr>How hard to try</vt:lpstr>
      <vt:lpstr>If you win the lottery</vt:lpstr>
      <vt:lpstr>Almost as lucky</vt:lpstr>
      <vt:lpstr>Case Study: --suffix</vt:lpstr>
      <vt:lpstr>A single tick mark</vt:lpstr>
      <vt:lpstr>Dummy SQL Statement</vt:lpstr>
      <vt:lpstr>Add parenthesis</vt:lpstr>
      <vt:lpstr>Left parenthesis</vt:lpstr>
      <vt:lpstr>Why?</vt:lpstr>
      <vt:lpstr>Mitigations</vt:lpstr>
      <vt:lpstr>Enjoy injecting!</vt:lpstr>
    </vt:vector>
  </TitlesOfParts>
  <Company>Commonwealth of Kentucky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single tick mark</dc:title>
  <dc:creator>conrad</dc:creator>
  <cp:lastModifiedBy>conrad</cp:lastModifiedBy>
  <cp:revision>169</cp:revision>
  <dcterms:created xsi:type="dcterms:W3CDTF">2013-08-21T16:50:47Z</dcterms:created>
  <dcterms:modified xsi:type="dcterms:W3CDTF">2013-09-16T14:24:06Z</dcterms:modified>
</cp:coreProperties>
</file>