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12192000" cy="6858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448" autoAdjust="0"/>
  </p:normalViewPr>
  <p:slideViewPr>
    <p:cSldViewPr>
      <p:cViewPr varScale="1">
        <p:scale>
          <a:sx n="50" d="100"/>
          <a:sy n="50" d="100"/>
        </p:scale>
        <p:origin x="48" y="2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690880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17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B178FC0-3EF2-4A2C-8DF9-186D0814764A}" type="datetimeFigureOut">
              <a:rPr lang="en-IL" smtClean="0"/>
              <a:t>26/12/2020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690880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17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9C7E189-C02C-4407-AF85-24EEEEB497C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39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Introduction to Statistical Methods and Data Analysis 7th Edition</a:t>
            </a:r>
          </a:p>
          <a:p>
            <a:pPr algn="l" rtl="0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Lyman Ott Michael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Longnecker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Chap. 8, 9, page </a:t>
            </a:r>
            <a:r>
              <a:rPr lang="en-I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400</a:t>
            </a:r>
            <a:r>
              <a:rPr lang="en-IL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445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E189-C02C-4407-AF85-24EEEEB497C7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6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Alpha	– probability of rejecting the null hypothesis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1-Alpha	– probability of accepting the null hypothesis</a:t>
            </a:r>
          </a:p>
          <a:p>
            <a:pPr algn="l" rtl="0"/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E189-C02C-4407-AF85-24EEEEB497C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933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0.jpeg"/><Relationship Id="rId7" Type="http://schemas.openxmlformats.org/officeDocument/2006/relationships/image" Target="../media/image3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1.jpeg"/><Relationship Id="rId9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comparisons_probl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Family-wise_error_rat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318" y="1708964"/>
            <a:ext cx="8889241" cy="1760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966"/>
              </a:lnSpc>
              <a:spcBef>
                <a:spcPct val="0"/>
              </a:spcBef>
              <a:spcAft>
                <a:spcPct val="0"/>
              </a:spcAft>
            </a:pPr>
            <a:r>
              <a:rPr sz="6000" spc="-58">
                <a:solidFill>
                  <a:srgbClr val="000000"/>
                </a:solidFill>
                <a:latin typeface="Trebuchet MS"/>
                <a:cs typeface="Trebuchet MS"/>
              </a:rPr>
              <a:t>Statistical</a:t>
            </a:r>
            <a:r>
              <a:rPr sz="6000" spc="-107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46">
                <a:solidFill>
                  <a:srgbClr val="000000"/>
                </a:solidFill>
                <a:latin typeface="Trebuchet MS"/>
                <a:cs typeface="Trebuchet MS"/>
              </a:rPr>
              <a:t>Methodology</a:t>
            </a:r>
            <a:r>
              <a:rPr sz="6000" spc="-107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47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</a:p>
          <a:p>
            <a:pPr marL="855586" marR="0">
              <a:lnSpc>
                <a:spcPts val="6598"/>
              </a:lnSpc>
              <a:spcBef>
                <a:spcPct val="0"/>
              </a:spcBef>
              <a:spcAft>
                <a:spcPct val="0"/>
              </a:spcAft>
            </a:pPr>
            <a:r>
              <a:rPr sz="6000" spc="-52">
                <a:solidFill>
                  <a:srgbClr val="000000"/>
                </a:solidFill>
                <a:latin typeface="Trebuchet MS"/>
                <a:cs typeface="Trebuchet MS"/>
              </a:rPr>
              <a:t>Software</a:t>
            </a:r>
            <a:r>
              <a:rPr sz="6000" spc="-9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41">
                <a:solidFill>
                  <a:srgbClr val="000000"/>
                </a:solidFill>
                <a:latin typeface="Trebuchet MS"/>
                <a:cs typeface="Trebuchet MS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0371" y="4267459"/>
            <a:ext cx="274355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Hadas Lapid, PhD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"/>
          <p:cNvSpPr/>
          <p:nvPr/>
        </p:nvSpPr>
        <p:spPr>
          <a:xfrm>
            <a:off x="8223504" y="5673102"/>
            <a:ext cx="188976" cy="182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6571" y="5666448"/>
            <a:ext cx="213486" cy="1891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5383" y="4863528"/>
            <a:ext cx="589914" cy="189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7220" y="4395114"/>
            <a:ext cx="458723" cy="1828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5383" y="4388409"/>
            <a:ext cx="589914" cy="189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9206" y="3643541"/>
            <a:ext cx="297815" cy="17208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67" y="3643541"/>
            <a:ext cx="230377" cy="17221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8091" y="3643541"/>
            <a:ext cx="228853" cy="17221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02129" y="223616"/>
            <a:ext cx="9062859" cy="7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 spc="-37">
                <a:solidFill>
                  <a:srgbClr val="000000"/>
                </a:solidFill>
                <a:latin typeface="Trebuchet MS"/>
                <a:cs typeface="Trebuchet MS"/>
              </a:rPr>
              <a:t>Controlling</a:t>
            </a:r>
            <a:r>
              <a:rPr sz="4600" spc="-84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14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4600" spc="-81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7">
                <a:solidFill>
                  <a:srgbClr val="000000"/>
                </a:solidFill>
                <a:latin typeface="Trebuchet MS"/>
                <a:cs typeface="Trebuchet MS"/>
              </a:rPr>
              <a:t>False</a:t>
            </a:r>
            <a:r>
              <a:rPr sz="4600" spc="-85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6">
                <a:solidFill>
                  <a:srgbClr val="000000"/>
                </a:solidFill>
                <a:latin typeface="Trebuchet MS"/>
                <a:cs typeface="Trebuchet MS"/>
              </a:rPr>
              <a:t>Discovery</a:t>
            </a:r>
            <a:r>
              <a:rPr sz="4600" spc="-84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3">
                <a:solidFill>
                  <a:srgbClr val="000000"/>
                </a:solidFill>
                <a:latin typeface="Trebuchet MS"/>
                <a:cs typeface="Trebuchet MS"/>
              </a:rPr>
              <a:t>Rate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7175" y="1019182"/>
            <a:ext cx="7872444" cy="48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050" spc="-33">
                <a:solidFill>
                  <a:srgbClr val="000000"/>
                </a:solidFill>
                <a:latin typeface="Trebuchet MS"/>
                <a:cs typeface="Trebuchet MS"/>
              </a:rPr>
              <a:t>Benjamini-Hochberg</a:t>
            </a:r>
            <a:r>
              <a:rPr sz="3050" spc="-48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50" spc="-15">
                <a:solidFill>
                  <a:srgbClr val="000000"/>
                </a:solidFill>
                <a:latin typeface="Trebuchet MS"/>
                <a:cs typeface="Trebuchet MS"/>
              </a:rPr>
              <a:t>(BH)</a:t>
            </a:r>
            <a:r>
              <a:rPr sz="3050" spc="-45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50" spc="-35">
                <a:solidFill>
                  <a:srgbClr val="000000"/>
                </a:solidFill>
                <a:latin typeface="Trebuchet MS"/>
                <a:cs typeface="Trebuchet MS"/>
              </a:rPr>
              <a:t>stepdown</a:t>
            </a:r>
            <a:r>
              <a:rPr sz="3050" spc="-49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50" spc="-31">
                <a:solidFill>
                  <a:srgbClr val="000000"/>
                </a:solidFill>
                <a:latin typeface="Trebuchet MS"/>
                <a:cs typeface="Trebuchet MS"/>
              </a:rPr>
              <a:t>procedure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70965" y="1854345"/>
            <a:ext cx="5261495" cy="747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75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15">
                <a:solidFill>
                  <a:srgbClr val="000000"/>
                </a:solidFill>
                <a:latin typeface="Arial"/>
                <a:cs typeface="Arial"/>
              </a:rPr>
              <a:t>Invariant</a:t>
            </a:r>
            <a:r>
              <a:rPr sz="2400" spc="-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of test-dependency</a:t>
            </a:r>
          </a:p>
          <a:p>
            <a:pPr marL="0" marR="0">
              <a:lnSpc>
                <a:spcPts val="2681"/>
              </a:lnSpc>
              <a:spcBef>
                <a:spcPts val="22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75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Controls FDR </a:t>
            </a:r>
            <a:r>
              <a:rPr sz="2400" spc="-15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sz="2400" spc="-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significance level</a:t>
            </a:r>
            <a:r>
              <a:rPr sz="24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α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15440" y="2834658"/>
            <a:ext cx="238811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The Procedure: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00463" y="3221260"/>
            <a:ext cx="5250125" cy="631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Sort m hypotheses’ P</a:t>
            </a:r>
            <a:r>
              <a:rPr sz="1950" baseline="-22500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sz="1950" spc="-181" baseline="-2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in ascending order:</a:t>
            </a:r>
          </a:p>
          <a:p>
            <a:pPr marL="1263256" marR="0">
              <a:lnSpc>
                <a:spcPts val="2159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900" spc="19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sz="1950" spc="-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900" spc="2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sz="195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>
                <a:solidFill>
                  <a:srgbClr val="000000"/>
                </a:solidFill>
                <a:latin typeface="Cambria Math"/>
                <a:cs typeface="Cambria Math"/>
              </a:rPr>
              <a:t>⋯</a:t>
            </a:r>
            <a:r>
              <a:rPr sz="195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sz="195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92332" y="3644136"/>
            <a:ext cx="239871" cy="23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84203" y="3644136"/>
            <a:ext cx="239871" cy="23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60553" y="3640034"/>
            <a:ext cx="295637" cy="24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5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1141" y="3841521"/>
            <a:ext cx="4468685" cy="35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If 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200" spc="4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sz="220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sz="2200" spc="26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reject all null</a:t>
            </a:r>
            <a:r>
              <a:rPr sz="22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hypotheses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59720" y="3964180"/>
            <a:ext cx="310455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27855" y="4065272"/>
            <a:ext cx="526694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ꢀ−1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48554" y="4249986"/>
            <a:ext cx="2555827" cy="349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2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850" spc="-1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15">
                <a:solidFill>
                  <a:srgbClr val="000000"/>
                </a:solidFill>
                <a:latin typeface="Arial"/>
                <a:cs typeface="Arial"/>
              </a:rPr>
              <a:t>reject</a:t>
            </a:r>
            <a:r>
              <a:rPr sz="2200" spc="6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350" spc="-21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2000" spc="7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17">
                <a:solidFill>
                  <a:srgbClr val="000000"/>
                </a:solidFill>
                <a:latin typeface="Arial"/>
                <a:cs typeface="Arial"/>
              </a:rPr>
              <a:t>,…,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86064" y="4272596"/>
            <a:ext cx="401847" cy="3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  <a:p>
            <a:pPr marL="14826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16967" marR="0">
              <a:lnSpc>
                <a:spcPts val="131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65705" y="4273829"/>
            <a:ext cx="1149062" cy="78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else if: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</a:p>
          <a:p>
            <a:pPr marL="0" marR="0">
              <a:lnSpc>
                <a:spcPts val="2457"/>
              </a:lnSpc>
              <a:spcBef>
                <a:spcPts val="862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else if: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140834" y="4277785"/>
            <a:ext cx="305742" cy="776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</a:p>
          <a:p>
            <a:pPr marL="0" marR="0">
              <a:lnSpc>
                <a:spcPts val="2436"/>
              </a:lnSpc>
              <a:spcBef>
                <a:spcPts val="993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18268" y="4396488"/>
            <a:ext cx="526694" cy="692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m−1</a:t>
            </a:r>
          </a:p>
          <a:p>
            <a:pPr marL="0" marR="0">
              <a:lnSpc>
                <a:spcPts val="1771"/>
              </a:lnSpc>
              <a:spcBef>
                <a:spcPts val="1607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m−2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277711" y="4401257"/>
            <a:ext cx="353504" cy="22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707" marR="0">
              <a:lnSpc>
                <a:spcPts val="131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2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 spc="122">
                <a:solidFill>
                  <a:srgbClr val="000000"/>
                </a:solidFill>
                <a:latin typeface="Times New Roman"/>
                <a:cs typeface="Times New Roman"/>
              </a:rPr>
              <a:t>01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713613" y="4401257"/>
            <a:ext cx="353504" cy="22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706" marR="0">
              <a:lnSpc>
                <a:spcPts val="131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2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 spc="112">
                <a:solidFill>
                  <a:srgbClr val="000000"/>
                </a:solidFill>
                <a:latin typeface="Times New Roman"/>
                <a:cs typeface="Times New Roman"/>
              </a:rPr>
              <a:t>02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135505" y="4363232"/>
            <a:ext cx="537382" cy="273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1"/>
              </a:lnSpc>
              <a:spcBef>
                <a:spcPct val="0"/>
              </a:spcBef>
              <a:spcAft>
                <a:spcPct val="0"/>
              </a:spcAft>
            </a:pPr>
            <a:r>
              <a:rPr sz="1650" spc="113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550" spc="-36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1350" spc="-134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561840" y="4446687"/>
            <a:ext cx="323099" cy="27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ct val="0"/>
              </a:spcBef>
              <a:spcAft>
                <a:spcPct val="0"/>
              </a:spcAft>
            </a:pPr>
            <a:r>
              <a:rPr sz="16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427854" y="4650498"/>
            <a:ext cx="1898577" cy="35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 u="sng" baseline="30299">
                <a:solidFill>
                  <a:srgbClr val="000000"/>
                </a:solidFill>
                <a:latin typeface="Times New Roman"/>
                <a:cs typeface="Times New Roman"/>
              </a:rPr>
              <a:t>ꢀ−2</a:t>
            </a:r>
            <a:r>
              <a:rPr sz="2200" u="sng" spc="-251" baseline="302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trike="sngStrike" spc="317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2200" spc="-1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reject</a:t>
            </a:r>
            <a:r>
              <a:rPr sz="22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707504" y="4650498"/>
            <a:ext cx="1548184" cy="340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5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200" spc="127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350" spc="-134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200" spc="-154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350" spc="-134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1200" spc="12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,…,</a:t>
            </a: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291961" y="4853124"/>
            <a:ext cx="353504" cy="22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 spc="-134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200" spc="-144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350" spc="-149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071865" y="4815098"/>
            <a:ext cx="633506" cy="273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1"/>
              </a:lnSpc>
              <a:spcBef>
                <a:spcPct val="0"/>
              </a:spcBef>
              <a:spcAft>
                <a:spcPct val="0"/>
              </a:spcAft>
            </a:pPr>
            <a:r>
              <a:rPr sz="1350" spc="-149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200" spc="-159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650" spc="83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550" spc="-51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1350" spc="-149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61840" y="4887961"/>
            <a:ext cx="323099" cy="27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ct val="0"/>
              </a:spcBef>
              <a:spcAft>
                <a:spcPct val="0"/>
              </a:spcAft>
            </a:pPr>
            <a:r>
              <a:rPr sz="16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552440" y="5104137"/>
            <a:ext cx="429006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449195" y="5507565"/>
            <a:ext cx="4186038" cy="37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 spc="-31">
                <a:solidFill>
                  <a:srgbClr val="000000"/>
                </a:solidFill>
                <a:latin typeface="Arial"/>
                <a:cs typeface="Arial"/>
              </a:rPr>
              <a:t>Reiterate</a:t>
            </a:r>
            <a:r>
              <a:rPr sz="22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spc="-13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spc="-15">
                <a:solidFill>
                  <a:srgbClr val="000000"/>
                </a:solidFill>
                <a:latin typeface="Arial"/>
                <a:cs typeface="Arial"/>
              </a:rPr>
              <a:t>reject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spc="-388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2000" spc="-134" baseline="-18674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800" spc="-144" baseline="-18674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000" spc="-149" baseline="-18674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00" baseline="-18674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1350" spc="-21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000" spc="-388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2000" spc="-134" baseline="-18674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800" spc="-144" baseline="-18674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000" spc="-149" baseline="-18674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800" spc="-69" baseline="-18674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200" spc="-17">
                <a:solidFill>
                  <a:srgbClr val="000000"/>
                </a:solidFill>
                <a:latin typeface="Arial"/>
                <a:cs typeface="Arial"/>
              </a:rPr>
              <a:t>,…,</a:t>
            </a:r>
            <a:r>
              <a:rPr sz="2200" spc="6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216775" y="5552583"/>
            <a:ext cx="372862" cy="294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145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936230" y="5515236"/>
            <a:ext cx="299608" cy="3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279765" y="5499710"/>
            <a:ext cx="252666" cy="211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4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477821" y="5487324"/>
            <a:ext cx="473723" cy="332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4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1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448539" y="5658837"/>
            <a:ext cx="359747" cy="22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 spc="-134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200" spc="-144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150" spc="-314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522324" y="5682377"/>
            <a:ext cx="217202" cy="196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9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8224519" y="5729464"/>
            <a:ext cx="323099" cy="27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ct val="0"/>
              </a:spcBef>
              <a:spcAft>
                <a:spcPct val="0"/>
              </a:spcAft>
            </a:pPr>
            <a:r>
              <a:rPr sz="16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383405" y="5893612"/>
            <a:ext cx="2839389" cy="35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untill condition breaks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B69F861-5401-4656-A38C-434E4E2C40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"/>
          <p:cNvSpPr/>
          <p:nvPr/>
        </p:nvSpPr>
        <p:spPr>
          <a:xfrm>
            <a:off x="471169" y="1118057"/>
            <a:ext cx="11077573" cy="522795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333109" y="1574165"/>
            <a:ext cx="975360" cy="1879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3515" y="1646047"/>
            <a:ext cx="172211" cy="1676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970" y="235729"/>
            <a:ext cx="10973199" cy="62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44"/>
              </a:lnSpc>
              <a:spcBef>
                <a:spcPct val="0"/>
              </a:spcBef>
              <a:spcAft>
                <a:spcPct val="0"/>
              </a:spcAft>
            </a:pPr>
            <a:r>
              <a:rPr sz="4000" spc="-27">
                <a:solidFill>
                  <a:srgbClr val="000000"/>
                </a:solidFill>
                <a:latin typeface="Trebuchet MS"/>
                <a:cs typeface="Trebuchet MS"/>
              </a:rPr>
              <a:t>Comparison</a:t>
            </a:r>
            <a:r>
              <a:rPr sz="4000" spc="-82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4000" spc="-76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46">
                <a:solidFill>
                  <a:srgbClr val="000000"/>
                </a:solidFill>
                <a:latin typeface="Trebuchet MS"/>
                <a:cs typeface="Trebuchet MS"/>
              </a:rPr>
              <a:t>Bonferroni,</a:t>
            </a:r>
            <a:r>
              <a:rPr sz="4000" spc="-83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25">
                <a:solidFill>
                  <a:srgbClr val="000000"/>
                </a:solidFill>
                <a:latin typeface="Trebuchet MS"/>
                <a:cs typeface="Trebuchet MS"/>
              </a:rPr>
              <a:t>Holmes</a:t>
            </a:r>
            <a:r>
              <a:rPr sz="4000" spc="-8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13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4000" spc="-8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>
                <a:solidFill>
                  <a:srgbClr val="000000"/>
                </a:solidFill>
                <a:latin typeface="Trebuchet MS"/>
                <a:cs typeface="Trebuchet MS"/>
              </a:rPr>
              <a:t>BH</a:t>
            </a:r>
            <a:r>
              <a:rPr sz="4000" spc="-80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30">
                <a:solidFill>
                  <a:srgbClr val="000000"/>
                </a:solidFill>
                <a:latin typeface="Trebuchet MS"/>
                <a:cs typeface="Trebuchet MS"/>
              </a:rPr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6604" y="1143959"/>
            <a:ext cx="1324398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Bonferroni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164" y="1199826"/>
            <a:ext cx="1239520" cy="607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test index</a:t>
            </a:r>
          </a:p>
          <a:p>
            <a:pPr marL="398144" marR="0">
              <a:lnSpc>
                <a:spcPts val="2234"/>
              </a:lnSpc>
              <a:spcBef>
                <a:spcPts val="6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(i)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3129" y="1199826"/>
            <a:ext cx="1383453" cy="89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4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Bonferroni</a:t>
            </a:r>
          </a:p>
          <a:p>
            <a:pPr marL="0" marR="0">
              <a:lnSpc>
                <a:spcPts val="2234"/>
              </a:lnSpc>
              <a:spcBef>
                <a:spcPts val="6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Significanc</a:t>
            </a:r>
          </a:p>
          <a:p>
            <a:pPr marL="0" marR="0">
              <a:lnSpc>
                <a:spcPts val="2234"/>
              </a:lnSpc>
              <a:spcBef>
                <a:spcPts val="1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94904" y="1199826"/>
            <a:ext cx="1338326" cy="89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455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Holmes</a:t>
            </a:r>
          </a:p>
          <a:p>
            <a:pPr marL="0" marR="0">
              <a:lnSpc>
                <a:spcPts val="2234"/>
              </a:lnSpc>
              <a:spcBef>
                <a:spcPts val="6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significanc</a:t>
            </a:r>
          </a:p>
          <a:p>
            <a:pPr marL="0" marR="0">
              <a:lnSpc>
                <a:spcPts val="2234"/>
              </a:lnSpc>
              <a:spcBef>
                <a:spcPts val="1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90659" y="1199712"/>
            <a:ext cx="999108" cy="6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BH CV</a:t>
            </a:r>
          </a:p>
          <a:p>
            <a:pPr marL="0" marR="0">
              <a:lnSpc>
                <a:spcPts val="2203"/>
              </a:lnSpc>
              <a:spcBef>
                <a:spcPts val="268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700" spc="-1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000" spc="-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spc="-354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550" spc="-114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65536" y="1207332"/>
            <a:ext cx="1338326" cy="62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852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BH</a:t>
            </a:r>
          </a:p>
          <a:p>
            <a:pPr marL="0" marR="0">
              <a:lnSpc>
                <a:spcPts val="2234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significanc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55689" y="1230192"/>
            <a:ext cx="1013459" cy="61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Holmes</a:t>
            </a:r>
          </a:p>
          <a:p>
            <a:pPr marL="0" marR="0">
              <a:lnSpc>
                <a:spcPts val="2234"/>
              </a:lnSpc>
              <a:spcBef>
                <a:spcPts val="6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CV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4686" y="1352112"/>
            <a:ext cx="505248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Pvi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59922" y="1402621"/>
            <a:ext cx="218971" cy="210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6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61943" y="1525442"/>
            <a:ext cx="934264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CV (</a:t>
            </a:r>
            <a:r>
              <a:rPr sz="2000" spc="9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69943" y="1680183"/>
            <a:ext cx="295637" cy="24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5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89014" y="1834503"/>
            <a:ext cx="1069793" cy="251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500" spc="7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138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1500" spc="95">
                <a:solidFill>
                  <a:srgbClr val="000000"/>
                </a:solidFill>
                <a:latin typeface="Times New Roman"/>
                <a:cs typeface="Times New Roman"/>
              </a:rPr>
              <a:t>+1</a:t>
            </a:r>
            <a:r>
              <a:rPr sz="1500" spc="141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29704" y="1832680"/>
            <a:ext cx="257904" cy="246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Times New Roman"/>
                <a:cs typeface="Times New Roman"/>
              </a:rPr>
              <a:t>Τ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787862" y="1822012"/>
            <a:ext cx="293662" cy="256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  <a:p>
            <a:pPr marL="26149" marR="0">
              <a:lnSpc>
                <a:spcPts val="2010"/>
              </a:lnSpc>
              <a:spcBef>
                <a:spcPts val="16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614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3167" y="2126565"/>
            <a:ext cx="406672" cy="421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6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63563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 marL="63563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 marL="63563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  <a:p>
            <a:pPr marL="63563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5</a:t>
            </a:r>
          </a:p>
          <a:p>
            <a:pPr marL="63563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6</a:t>
            </a:r>
          </a:p>
          <a:p>
            <a:pPr marL="63563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  <a:p>
            <a:pPr marL="63563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8</a:t>
            </a:r>
          </a:p>
          <a:p>
            <a:pPr marL="63563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11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12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14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22144" y="2126565"/>
            <a:ext cx="851594" cy="281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0.0001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0.0004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0.0019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0.0037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0.0105</a:t>
            </a:r>
          </a:p>
          <a:p>
            <a:pPr marL="0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0.0183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0.0213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0.0253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0.0286</a:t>
            </a:r>
          </a:p>
          <a:p>
            <a:pPr marL="63576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0.324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76459" y="2126565"/>
            <a:ext cx="1106243" cy="421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317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317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317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88876" y="2126565"/>
            <a:ext cx="241362" cy="854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239662" y="2126565"/>
            <a:ext cx="1106242" cy="309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0.003571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0.003846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0.004167</a:t>
            </a:r>
          </a:p>
          <a:p>
            <a:pPr marL="317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0.004545</a:t>
            </a:r>
          </a:p>
          <a:p>
            <a:pPr marL="190385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0.005</a:t>
            </a:r>
          </a:p>
          <a:p>
            <a:pPr marL="317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0.005556</a:t>
            </a:r>
          </a:p>
          <a:p>
            <a:pPr marL="62928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0.00625</a:t>
            </a:r>
          </a:p>
          <a:p>
            <a:pPr marL="317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0.007143</a:t>
            </a:r>
          </a:p>
          <a:p>
            <a:pPr marL="317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0.008333</a:t>
            </a:r>
          </a:p>
          <a:p>
            <a:pPr marL="253631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051444" y="2126565"/>
            <a:ext cx="241362" cy="1134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001594" y="2126565"/>
            <a:ext cx="1106243" cy="3377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0.003333</a:t>
            </a:r>
          </a:p>
          <a:p>
            <a:pPr marL="317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0.006667</a:t>
            </a:r>
          </a:p>
          <a:p>
            <a:pPr marL="254266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</a:t>
            </a:r>
          </a:p>
          <a:p>
            <a:pPr marL="317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0.013333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0.016667</a:t>
            </a:r>
          </a:p>
          <a:p>
            <a:pPr marL="253949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0.026667</a:t>
            </a:r>
          </a:p>
          <a:p>
            <a:pPr marL="253949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0.033333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0.036667</a:t>
            </a:r>
          </a:p>
          <a:p>
            <a:pPr marL="253949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175528" y="2967940"/>
            <a:ext cx="469962" cy="3377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938414" y="3247975"/>
            <a:ext cx="469962" cy="309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814011" y="4369385"/>
            <a:ext cx="24136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700664" y="4649420"/>
            <a:ext cx="469962" cy="1695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  <a:p>
            <a:pPr marL="0" marR="0">
              <a:lnSpc>
                <a:spcPts val="2010"/>
              </a:lnSpc>
              <a:spcBef>
                <a:spcPts val="24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NS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222144" y="4930090"/>
            <a:ext cx="851594" cy="1134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0.4262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0.5719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0.6528</a:t>
            </a:r>
          </a:p>
          <a:p>
            <a:pPr marL="63576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0.759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239979" y="5210125"/>
            <a:ext cx="1105925" cy="854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174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0.0125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0.016667</a:t>
            </a:r>
          </a:p>
          <a:p>
            <a:pPr marL="190068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0.025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001594" y="5490160"/>
            <a:ext cx="1105925" cy="854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0.043333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0.046667</a:t>
            </a:r>
          </a:p>
          <a:p>
            <a:pPr marL="25394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0.05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508173" y="6051500"/>
            <a:ext cx="27953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493293" y="6051500"/>
            <a:ext cx="597321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0.05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92200" y="6390861"/>
            <a:ext cx="925042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Controlling FDR procedures </a:t>
            </a:r>
            <a:r>
              <a:rPr sz="2400" spc="-20">
                <a:solidFill>
                  <a:srgbClr val="000000"/>
                </a:solidFill>
                <a:latin typeface="Arial"/>
                <a:cs typeface="Arial"/>
              </a:rPr>
              <a:t>have</a:t>
            </a:r>
            <a:r>
              <a:rPr sz="2400" spc="-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15">
                <a:solidFill>
                  <a:srgbClr val="000000"/>
                </a:solidFill>
                <a:latin typeface="Arial"/>
                <a:cs typeface="Arial"/>
              </a:rPr>
              <a:t>greater</a:t>
            </a:r>
            <a:r>
              <a:rPr sz="2400" spc="-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power than </a:t>
            </a:r>
            <a:r>
              <a:rPr sz="2400" spc="-15">
                <a:solidFill>
                  <a:srgbClr val="000000"/>
                </a:solidFill>
                <a:latin typeface="Arial"/>
                <a:cs typeface="Arial"/>
              </a:rPr>
              <a:t>controlling</a:t>
            </a:r>
            <a:r>
              <a:rPr sz="2400" spc="-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4156" y="170303"/>
            <a:ext cx="7449563" cy="74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ct val="0"/>
              </a:spcBef>
              <a:spcAft>
                <a:spcPct val="0"/>
              </a:spcAft>
            </a:pPr>
            <a:r>
              <a:rPr sz="4800" spc="-75">
                <a:solidFill>
                  <a:srgbClr val="000000"/>
                </a:solidFill>
                <a:latin typeface="Trebuchet MS"/>
                <a:cs typeface="Trebuchet MS"/>
              </a:rPr>
              <a:t>ANOVA:</a:t>
            </a:r>
            <a:r>
              <a:rPr sz="4800" spc="-79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spc="-35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r>
              <a:rPr sz="4800" spc="-74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4800" spc="-71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spc="-62">
                <a:solidFill>
                  <a:srgbClr val="000000"/>
                </a:solidFill>
                <a:latin typeface="Trebuchet MS"/>
                <a:cs typeface="Trebuchet MS"/>
              </a:rPr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0445" y="1900266"/>
            <a:ext cx="202624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0445" y="2388835"/>
            <a:ext cx="10136832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Comparison of k population means in normal variable 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0445" y="3550937"/>
            <a:ext cx="3966975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Why isn’t t-test enough?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0445" y="4070964"/>
            <a:ext cx="5706518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Multiple hypothesis testing problem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0497" y="227539"/>
            <a:ext cx="4391460" cy="1213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1361" marR="0">
              <a:lnSpc>
                <a:spcPts val="5434"/>
              </a:lnSpc>
              <a:spcBef>
                <a:spcPct val="0"/>
              </a:spcBef>
              <a:spcAft>
                <a:spcPct val="0"/>
              </a:spcAft>
            </a:pPr>
            <a:r>
              <a:rPr sz="4700" spc="-182">
                <a:solidFill>
                  <a:srgbClr val="000000"/>
                </a:solidFill>
                <a:latin typeface="Trebuchet MS"/>
                <a:cs typeface="Trebuchet MS"/>
              </a:rPr>
              <a:t>ANOVA</a:t>
            </a:r>
          </a:p>
          <a:p>
            <a:pPr marL="0" marR="0">
              <a:lnSpc>
                <a:spcPts val="4061"/>
              </a:lnSpc>
              <a:spcBef>
                <a:spcPct val="0"/>
              </a:spcBef>
              <a:spcAft>
                <a:spcPct val="0"/>
              </a:spcAft>
            </a:pPr>
            <a:r>
              <a:rPr sz="3600" spc="-3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r>
              <a:rPr sz="3600" spc="-2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1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600" spc="-79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7">
                <a:solidFill>
                  <a:srgbClr val="000000"/>
                </a:solidFill>
                <a:latin typeface="Trebuchet MS"/>
                <a:cs typeface="Trebuchet MS"/>
              </a:rPr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0445" y="1883198"/>
            <a:ext cx="9604933" cy="2253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Normal variable Y is measured in k independent</a:t>
            </a:r>
            <a:r>
              <a:rPr sz="2800" spc="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samples</a:t>
            </a:r>
          </a:p>
          <a:p>
            <a:pPr marL="0" marR="0">
              <a:lnSpc>
                <a:spcPts val="3128"/>
              </a:lnSpc>
              <a:spcBef>
                <a:spcPts val="467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{μ</a:t>
            </a:r>
            <a:r>
              <a:rPr sz="2800" baseline="-23807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, σ</a:t>
            </a:r>
            <a:r>
              <a:rPr sz="2700" baseline="3030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} </a:t>
            </a:r>
            <a:r>
              <a:rPr sz="2800" spc="-16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8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the i</a:t>
            </a:r>
            <a:r>
              <a:rPr sz="2700" baseline="3030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sz="2700" spc="27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population’s</a:t>
            </a:r>
            <a:r>
              <a:rPr sz="28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mean and</a:t>
            </a:r>
            <a:r>
              <a:rPr sz="2800" spc="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variance</a:t>
            </a:r>
          </a:p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aseline="-2387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800" spc="-263" baseline="-238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 population i</a:t>
            </a:r>
            <a:r>
              <a:rPr sz="2700" baseline="3030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sz="2700" spc="27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sz="2800" spc="-3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9">
                <a:solidFill>
                  <a:srgbClr val="000000"/>
                </a:solidFill>
                <a:latin typeface="Arial"/>
                <a:cs typeface="Arial"/>
              </a:rPr>
              <a:t>size</a:t>
            </a:r>
          </a:p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50" spc="-15">
                <a:solidFill>
                  <a:srgbClr val="000000"/>
                </a:solidFill>
                <a:latin typeface="Arial"/>
                <a:cs typeface="Arial"/>
              </a:rPr>
              <a:t>ij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observation j in the i</a:t>
            </a:r>
            <a:r>
              <a:rPr sz="2700" baseline="3030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sz="2700" spc="-342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sample</a:t>
            </a:r>
          </a:p>
          <a:p>
            <a:pPr marL="0" marR="0">
              <a:lnSpc>
                <a:spcPts val="3128"/>
              </a:lnSpc>
              <a:spcBef>
                <a:spcPts val="5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n=n</a:t>
            </a:r>
            <a:r>
              <a:rPr sz="2800" baseline="-23214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+n</a:t>
            </a:r>
            <a:r>
              <a:rPr sz="2800" baseline="-23214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+…+n</a:t>
            </a:r>
            <a:r>
              <a:rPr sz="2800" baseline="-23214">
                <a:solidFill>
                  <a:srgbClr val="000000"/>
                </a:solidFill>
                <a:latin typeface="Arial"/>
                <a:cs typeface="Arial"/>
              </a:rPr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3385" y="4290382"/>
            <a:ext cx="3452014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Hypothesis testing: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3534" y="4871806"/>
            <a:ext cx="3727094" cy="566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98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100" spc="-317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3500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r>
              <a:rPr sz="3500" spc="12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3500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r>
              <a:rPr sz="3500" spc="21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0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>
                <a:solidFill>
                  <a:srgbClr val="000000"/>
                </a:solidFill>
                <a:latin typeface="Cambria Math"/>
                <a:cs typeface="Cambria Math"/>
              </a:rPr>
              <a:t>⋯</a:t>
            </a:r>
            <a:r>
              <a:rPr sz="295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3500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</a:p>
          <a:p>
            <a:pPr marL="3473221" marR="0">
              <a:lnSpc>
                <a:spcPts val="600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7684" y="5124299"/>
            <a:ext cx="252380" cy="31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38889" y="5124299"/>
            <a:ext cx="252380" cy="31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72644" y="5124299"/>
            <a:ext cx="252380" cy="31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3534" y="5421565"/>
            <a:ext cx="1551788" cy="49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9"/>
              </a:lnSpc>
              <a:spcBef>
                <a:spcPct val="0"/>
              </a:spcBef>
              <a:spcAft>
                <a:spcPct val="0"/>
              </a:spcAft>
            </a:pPr>
            <a:r>
              <a:rPr sz="2900" spc="-25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aseline="-2422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00" spc="-317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2450" spc="-180">
                <a:solidFill>
                  <a:srgbClr val="000000"/>
                </a:solidFill>
                <a:latin typeface="Times New Roman"/>
                <a:cs typeface="Times New Roman"/>
              </a:rPr>
              <a:t>ot</a:t>
            </a:r>
            <a:r>
              <a:rPr sz="2450" spc="-8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227">
                <a:solidFill>
                  <a:srgbClr val="000000"/>
                </a:solidFill>
                <a:latin typeface="Times New Roman"/>
                <a:cs typeface="Times New Roman"/>
              </a:rPr>
              <a:t>her</a:t>
            </a:r>
            <a:r>
              <a:rPr sz="2500" spc="-239">
                <a:solidFill>
                  <a:srgbClr val="000000"/>
                </a:solidFill>
                <a:latin typeface="Times New Roman"/>
                <a:cs typeface="Times New Roman"/>
              </a:rPr>
              <a:t>wise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B3A3A7B-8737-4E06-88C0-81ADD52C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4869725"/>
            <a:ext cx="4070559" cy="10795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758825" y="2109368"/>
            <a:ext cx="10321925" cy="39703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1859" y="227539"/>
            <a:ext cx="1935569" cy="72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34"/>
              </a:lnSpc>
              <a:spcBef>
                <a:spcPct val="0"/>
              </a:spcBef>
              <a:spcAft>
                <a:spcPct val="0"/>
              </a:spcAft>
            </a:pPr>
            <a:r>
              <a:rPr sz="4700" spc="-182">
                <a:solidFill>
                  <a:srgbClr val="000000"/>
                </a:solidFill>
                <a:latin typeface="Trebuchet MS"/>
                <a:cs typeface="Trebuchet MS"/>
              </a:rPr>
              <a:t>ANOVA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5730" y="1160962"/>
            <a:ext cx="1045021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Example: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Comparison between means of three treatment groups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3343" y="2159983"/>
            <a:ext cx="72821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Diet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94719" y="2159983"/>
            <a:ext cx="37251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42949" y="2159983"/>
            <a:ext cx="37251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91814" y="2159983"/>
            <a:ext cx="37251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0334" y="2617183"/>
            <a:ext cx="32191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69200" y="2617183"/>
            <a:ext cx="32191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18382" y="2617183"/>
            <a:ext cx="32191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21473" y="2648781"/>
            <a:ext cx="2309409" cy="85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Sample size, n</a:t>
            </a:r>
            <a:r>
              <a:rPr sz="2400" b="1" baseline="-22916">
                <a:solidFill>
                  <a:srgbClr val="000000"/>
                </a:solidFill>
                <a:latin typeface="Arial"/>
                <a:cs typeface="Arial"/>
              </a:rPr>
              <a:t>i</a:t>
            </a:r>
          </a:p>
          <a:p>
            <a:pPr marL="938555" marR="0">
              <a:lnSpc>
                <a:spcPts val="2681"/>
              </a:lnSpc>
              <a:spcBef>
                <a:spcPts val="229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400" b="1" baseline="-25000">
                <a:solidFill>
                  <a:srgbClr val="000000"/>
                </a:solidFill>
                <a:latin typeface="Arial"/>
                <a:cs typeface="Arial"/>
              </a:rPr>
              <a:t>ij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44466" y="3083629"/>
            <a:ext cx="6990609" cy="1116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165,200,140,12</a:t>
            </a:r>
            <a:r>
              <a:rPr sz="2400" spc="10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180,200,185,17</a:t>
            </a:r>
            <a:r>
              <a:rPr sz="2400" spc="11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195,215,175,22</a:t>
            </a:r>
          </a:p>
          <a:p>
            <a:pPr marL="932256" marR="0">
              <a:lnSpc>
                <a:spcPts val="2681"/>
              </a:lnSpc>
              <a:spcBef>
                <a:spcPts val="22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5,</a:t>
            </a:r>
            <a:r>
              <a:rPr sz="2400" spc="83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0,</a:t>
            </a:r>
            <a:r>
              <a:rPr sz="2400" spc="158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0,</a:t>
            </a:r>
          </a:p>
          <a:p>
            <a:pPr marL="213118" marR="0">
              <a:lnSpc>
                <a:spcPts val="2681"/>
              </a:lnSpc>
              <a:spcBef>
                <a:spcPts val="22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180,150,145</a:t>
            </a:r>
            <a:r>
              <a:rPr sz="2400" spc="29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120,175,165,15</a:t>
            </a:r>
            <a:r>
              <a:rPr sz="2400" spc="11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180,160,205,20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15100" y="4190434"/>
            <a:ext cx="32191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63964" y="4190434"/>
            <a:ext cx="32191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38649" y="4597748"/>
            <a:ext cx="1084659" cy="115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157.86</a:t>
            </a:r>
          </a:p>
          <a:p>
            <a:pPr marL="0" marR="0">
              <a:lnSpc>
                <a:spcPts val="2681"/>
              </a:lnSpc>
              <a:spcBef>
                <a:spcPts val="342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657.14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87514" y="4597748"/>
            <a:ext cx="1084659" cy="115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168.13</a:t>
            </a:r>
          </a:p>
          <a:p>
            <a:pPr marL="0" marR="0">
              <a:lnSpc>
                <a:spcPts val="2681"/>
              </a:lnSpc>
              <a:spcBef>
                <a:spcPts val="342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592.41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36378" y="4597748"/>
            <a:ext cx="1084659" cy="115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193.75</a:t>
            </a:r>
          </a:p>
          <a:p>
            <a:pPr marL="0" marR="0">
              <a:lnSpc>
                <a:spcPts val="2681"/>
              </a:lnSpc>
              <a:spcBef>
                <a:spcPts val="342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426.79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69047" y="4636394"/>
            <a:ext cx="2202128" cy="75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Sample mean,</a:t>
            </a:r>
          </a:p>
          <a:p>
            <a:pPr marL="837146" marR="0">
              <a:lnSpc>
                <a:spcPts val="2614"/>
              </a:lnSpc>
              <a:spcBef>
                <a:spcPts val="58"/>
              </a:spcBef>
              <a:spcAft>
                <a:spcPct val="0"/>
              </a:spcAft>
            </a:pPr>
            <a:r>
              <a:rPr sz="2350" spc="-52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550" baseline="-19148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41729" y="5335402"/>
            <a:ext cx="264317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Sample variance,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1729" y="5604007"/>
            <a:ext cx="52863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300" baseline="30299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531235" y="5894418"/>
            <a:ext cx="219075" cy="211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7EF7A03-5B13-4242-9642-4BB2EA3A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7145" y="438474"/>
            <a:ext cx="2371274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1290" y="1908661"/>
            <a:ext cx="5004793" cy="865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Multiple Hypothesis</a:t>
            </a:r>
            <a:r>
              <a:rPr sz="2800" spc="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45">
                <a:solidFill>
                  <a:srgbClr val="000000"/>
                </a:solidFill>
                <a:latin typeface="Arial"/>
                <a:cs typeface="Arial"/>
              </a:rPr>
              <a:t>Testing</a:t>
            </a:r>
          </a:p>
          <a:p>
            <a:pPr marL="0" marR="0">
              <a:lnSpc>
                <a:spcPts val="3128"/>
              </a:lnSpc>
              <a:spcBef>
                <a:spcPts val="26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Intro</a:t>
            </a:r>
            <a:r>
              <a:rPr sz="28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6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8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Analysis of</a:t>
            </a:r>
            <a:r>
              <a:rPr sz="28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Variance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6915" y="5335753"/>
            <a:ext cx="127067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Reference: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6915" y="5593144"/>
            <a:ext cx="5844807" cy="550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https://en.wikipedia.org/wiki/Multiple_comparisons_probl</a:t>
            </a:r>
          </a:p>
          <a:p>
            <a:pPr marL="0" marR="0">
              <a:lnSpc>
                <a:spcPts val="2010"/>
              </a:lnSpc>
              <a:spcBef>
                <a:spcPts val="15"/>
              </a:spcBef>
              <a:spcAft>
                <a:spcPct val="0"/>
              </a:spcAft>
            </a:pPr>
            <a:r>
              <a:rPr sz="1800" u="sng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em</a:t>
            </a:r>
            <a:r>
              <a:rPr sz="180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u="sng">
                <a:solidFill>
                  <a:srgbClr val="0462C1"/>
                </a:solidFill>
                <a:latin typeface="Arial"/>
                <a:cs typeface="Arial"/>
                <a:hlinkClick r:id="rId4"/>
              </a:rPr>
              <a:t>https://en.wikipedia.org/wiki/Family-wise_error_rate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"/>
          <p:cNvSpPr/>
          <p:nvPr/>
        </p:nvSpPr>
        <p:spPr>
          <a:xfrm>
            <a:off x="5663057" y="5757291"/>
            <a:ext cx="461645" cy="2584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05706" y="6175184"/>
            <a:ext cx="461009" cy="2584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2389" y="5422201"/>
            <a:ext cx="455929" cy="2584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769" y="5808599"/>
            <a:ext cx="476757" cy="28930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6041" y="4279747"/>
            <a:ext cx="361950" cy="25844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3664" y="3611956"/>
            <a:ext cx="373379" cy="2578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7532" y="3608222"/>
            <a:ext cx="362585" cy="25844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8424" y="3277349"/>
            <a:ext cx="373379" cy="25781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6864" y="3272980"/>
            <a:ext cx="362584" cy="25844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524" y="4281093"/>
            <a:ext cx="373379" cy="258445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39238" y="289012"/>
            <a:ext cx="5910165" cy="71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2"/>
              </a:lnSpc>
              <a:spcBef>
                <a:spcPct val="0"/>
              </a:spcBef>
              <a:spcAft>
                <a:spcPct val="0"/>
              </a:spcAft>
            </a:pPr>
            <a:r>
              <a:rPr sz="4800" b="1">
                <a:solidFill>
                  <a:srgbClr val="000000"/>
                </a:solidFill>
                <a:latin typeface="Arial"/>
                <a:cs typeface="Arial"/>
              </a:rPr>
              <a:t>Multiple Hypothesis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02478" y="1079686"/>
            <a:ext cx="944525" cy="52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98"/>
              </a:lnSpc>
              <a:spcBef>
                <a:spcPct val="0"/>
              </a:spcBef>
              <a:spcAft>
                <a:spcPct val="0"/>
              </a:spcAft>
            </a:pPr>
            <a:r>
              <a:rPr sz="3400" b="1">
                <a:solidFill>
                  <a:srgbClr val="000000"/>
                </a:solidFill>
                <a:latin typeface="Arial"/>
                <a:cs typeface="Arial"/>
              </a:rPr>
              <a:t>Use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1325" y="1686746"/>
            <a:ext cx="11739083" cy="104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98"/>
              </a:lnSpc>
              <a:spcBef>
                <a:spcPct val="0"/>
              </a:spcBef>
              <a:spcAft>
                <a:spcPct val="0"/>
              </a:spcAft>
            </a:pP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400" spc="14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Simultaneous hypothesis testing, as part of same</a:t>
            </a:r>
            <a:r>
              <a:rPr sz="3400" spc="-2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question</a:t>
            </a:r>
          </a:p>
          <a:p>
            <a:pPr marL="0" marR="0">
              <a:lnSpc>
                <a:spcPts val="3798"/>
              </a:lnSpc>
              <a:spcBef>
                <a:spcPts val="292"/>
              </a:spcBef>
              <a:spcAft>
                <a:spcPct val="0"/>
              </a:spcAft>
            </a:pP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400" spc="14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Common </a:t>
            </a:r>
            <a:r>
              <a:rPr sz="3400" spc="-15">
                <a:solidFill>
                  <a:srgbClr val="000000"/>
                </a:solidFill>
                <a:latin typeface="Arial"/>
                <a:cs typeface="Arial"/>
              </a:rPr>
              <a:t>examples: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4530" y="2722960"/>
            <a:ext cx="1017391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- Comparison of multiple gene expressions between two groups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18811" y="3258689"/>
            <a:ext cx="341312" cy="649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3"/>
              </a:lnSpc>
              <a:spcBef>
                <a:spcPct val="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10795" marR="0">
              <a:lnSpc>
                <a:spcPts val="2273"/>
              </a:lnSpc>
              <a:spcBef>
                <a:spcPts val="22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70499" y="3262423"/>
            <a:ext cx="345757" cy="649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3"/>
              </a:lnSpc>
              <a:spcBef>
                <a:spcPct val="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15240" marR="0">
              <a:lnSpc>
                <a:spcPts val="2273"/>
              </a:lnSpc>
              <a:spcBef>
                <a:spcPts val="22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90994" y="3269513"/>
            <a:ext cx="1113563" cy="348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549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0" marR="0">
              <a:lnSpc>
                <a:spcPts val="2180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1950" spc="9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700" spc="-123">
                <a:solidFill>
                  <a:srgbClr val="000000"/>
                </a:solidFill>
                <a:latin typeface="Times New Roman"/>
                <a:cs typeface="Times New Roman"/>
              </a:rPr>
              <a:t>ot</a:t>
            </a:r>
            <a:r>
              <a:rPr sz="1700" spc="-5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700" spc="-196">
                <a:solidFill>
                  <a:srgbClr val="000000"/>
                </a:solidFill>
                <a:latin typeface="Times New Roman"/>
                <a:cs typeface="Times New Roman"/>
              </a:rPr>
              <a:t>herwi</a:t>
            </a:r>
            <a:r>
              <a:rPr sz="1700" spc="-5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700" spc="-93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</a:p>
          <a:p>
            <a:pPr marL="153682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098937" y="3285528"/>
            <a:ext cx="591680" cy="3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0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1450" spc="-219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90795" y="3280722"/>
            <a:ext cx="570546" cy="70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spc="145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00" spc="-24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00" baseline="-200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 marL="10794" marR="0">
              <a:lnSpc>
                <a:spcPts val="2212"/>
              </a:lnSpc>
              <a:spcBef>
                <a:spcPts val="221"/>
              </a:spcBef>
              <a:spcAft>
                <a:spcPct val="0"/>
              </a:spcAft>
            </a:pPr>
            <a:r>
              <a:rPr sz="2000" spc="12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00" spc="-18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00" baseline="-200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58335" y="3407965"/>
            <a:ext cx="497814" cy="562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350" spc="10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 marL="145707" marR="0">
              <a:lnSpc>
                <a:spcPts val="2027"/>
              </a:lnSpc>
              <a:spcBef>
                <a:spcPts val="324"/>
              </a:spcBef>
              <a:spcAft>
                <a:spcPct val="0"/>
              </a:spcAft>
            </a:pPr>
            <a:r>
              <a:rPr sz="1800" spc="-298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950" baseline="-22222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332605" y="3941382"/>
            <a:ext cx="361950" cy="308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31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38116" y="4261049"/>
            <a:ext cx="1401000" cy="368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3"/>
              </a:lnSpc>
              <a:spcBef>
                <a:spcPct val="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050" spc="8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50" spc="-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spc="-805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50" baseline="-21804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50" spc="1540" baseline="-218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77372" y="4290114"/>
            <a:ext cx="383857" cy="3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07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950" baseline="-22222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71195" y="4811717"/>
            <a:ext cx="10884817" cy="86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- Comparison of multiple voxel activations between two conditions in</a:t>
            </a:r>
          </a:p>
          <a:p>
            <a:pPr marL="0" marR="0">
              <a:lnSpc>
                <a:spcPts val="3128"/>
              </a:lnSpc>
              <a:spcBef>
                <a:spcPts val="27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fMRI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44336" y="5443391"/>
            <a:ext cx="376872" cy="64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ct val="0"/>
              </a:spcBef>
              <a:spcAft>
                <a:spcPct val="0"/>
              </a:spcAft>
            </a:pPr>
            <a:r>
              <a:rPr sz="1900" spc="-257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100" baseline="-21052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 marL="10795" marR="0">
              <a:lnSpc>
                <a:spcPts val="2150"/>
              </a:lnSpc>
              <a:spcBef>
                <a:spcPts val="146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994140" y="5802421"/>
            <a:ext cx="553402" cy="356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spc="14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00" spc="-2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00" baseline="-2000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596256" y="5833916"/>
            <a:ext cx="309562" cy="311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49252" y="5836631"/>
            <a:ext cx="345757" cy="333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47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950" baseline="-22222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226810" y="5848319"/>
            <a:ext cx="571817" cy="70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spc="135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00" spc="-18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00" baseline="-2000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10159" marR="0">
              <a:lnSpc>
                <a:spcPts val="2212"/>
              </a:lnSpc>
              <a:spcBef>
                <a:spcPts val="221"/>
              </a:spcBef>
              <a:spcAft>
                <a:spcPct val="0"/>
              </a:spcAft>
            </a:pPr>
            <a:r>
              <a:rPr sz="2000" spc="135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00" spc="-18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200" baseline="-2000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973207" y="5853125"/>
            <a:ext cx="929055" cy="319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0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1450" spc="-219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800" spc="6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12294" y="5892602"/>
            <a:ext cx="228600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40973" y="5945075"/>
            <a:ext cx="279146" cy="26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132605" y="5975562"/>
            <a:ext cx="486384" cy="22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1350" spc="10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280852" y="6196818"/>
            <a:ext cx="702055" cy="348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48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950" baseline="-2162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950" spc="350" baseline="-216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spc="-188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100" baseline="-23637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06875" y="6508979"/>
            <a:ext cx="361950" cy="308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31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054463" y="6682952"/>
            <a:ext cx="1772564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© Hadas Lapid all rights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9DFE829-ECB2-4E22-BA14-64364F51F4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7525512" y="5203101"/>
            <a:ext cx="2885440" cy="54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295644" y="5828017"/>
            <a:ext cx="3554095" cy="547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5034" y="151471"/>
            <a:ext cx="5910165" cy="71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2"/>
              </a:lnSpc>
              <a:spcBef>
                <a:spcPct val="0"/>
              </a:spcBef>
              <a:spcAft>
                <a:spcPct val="0"/>
              </a:spcAft>
            </a:pPr>
            <a:r>
              <a:rPr sz="4800" b="1">
                <a:solidFill>
                  <a:srgbClr val="000000"/>
                </a:solidFill>
                <a:latin typeface="Arial"/>
                <a:cs typeface="Arial"/>
              </a:rPr>
              <a:t>Multiple Hypothesis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2650" y="1016955"/>
            <a:ext cx="62041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Family-Wise Error Rate (FWER)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880" y="1720923"/>
            <a:ext cx="9952911" cy="974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000" spc="-2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15">
                <a:solidFill>
                  <a:srgbClr val="000000"/>
                </a:solidFill>
                <a:latin typeface="Arial"/>
                <a:cs typeface="Arial"/>
              </a:rPr>
              <a:t>Each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comparison yields individual p-value compared </a:t>
            </a:r>
            <a:r>
              <a:rPr sz="3000" spc="-14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000" spc="-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α</a:t>
            </a:r>
          </a:p>
          <a:p>
            <a:pPr marL="0" marR="0">
              <a:lnSpc>
                <a:spcPts val="3351"/>
              </a:lnSpc>
              <a:spcBef>
                <a:spcPts val="616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000" spc="-2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3000" spc="8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is rejected </a:t>
            </a:r>
            <a:r>
              <a:rPr sz="3000" spc="-24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30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each comparison if</a:t>
            </a:r>
            <a:r>
              <a:rPr sz="3000" spc="-2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30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&lt;α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320" y="2435079"/>
            <a:ext cx="293662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81430" y="2435079"/>
            <a:ext cx="279400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515" y="2790891"/>
            <a:ext cx="10724558" cy="1471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FWER Definition:</a:t>
            </a:r>
          </a:p>
          <a:p>
            <a:pPr marL="0" marR="0">
              <a:lnSpc>
                <a:spcPts val="3575"/>
              </a:lnSpc>
              <a:spcBef>
                <a:spcPts val="222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What is the probability of wrongly rejecting at least one null</a:t>
            </a:r>
          </a:p>
          <a:p>
            <a:pPr marL="0" marR="0">
              <a:lnSpc>
                <a:spcPts val="3575"/>
              </a:lnSpc>
              <a:spcBef>
                <a:spcPts val="292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hypothesis within this “family” of tests?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1515" y="4714586"/>
            <a:ext cx="202604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Equation: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1515" y="5206711"/>
            <a:ext cx="9562468" cy="5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m independent tests, significance </a:t>
            </a:r>
            <a:r>
              <a:rPr sz="3200" spc="-86" dirty="0" err="1">
                <a:solidFill>
                  <a:srgbClr val="000000"/>
                </a:solidFill>
                <a:latin typeface="Arial"/>
                <a:cs typeface="Arial"/>
              </a:rPr>
              <a:t>levelF</a:t>
            </a:r>
            <a:r>
              <a:rPr sz="3200" spc="-1301" dirty="0">
                <a:solidFill>
                  <a:srgbClr val="000000"/>
                </a:solidFill>
                <a:latin typeface="Arial"/>
                <a:cs typeface="Arial"/>
              </a:rPr>
              <a:t>α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WER = 1-(1-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1515" y="5830484"/>
            <a:ext cx="552941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If m tests are not independent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47714" y="5853941"/>
            <a:ext cx="349260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α&lt;&lt;</a:t>
            </a:r>
            <a:r>
              <a:rPr sz="32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FWER &lt; 1-(1-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3574EDF-1742-4242-B33C-60A3FEB98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4656194"/>
            <a:ext cx="10071618" cy="17971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845807" y="2215223"/>
            <a:ext cx="3660775" cy="5473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7551" y="3648405"/>
            <a:ext cx="205740" cy="228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5034" y="151471"/>
            <a:ext cx="5910165" cy="71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2"/>
              </a:lnSpc>
              <a:spcBef>
                <a:spcPct val="0"/>
              </a:spcBef>
              <a:spcAft>
                <a:spcPct val="0"/>
              </a:spcAft>
            </a:pPr>
            <a:r>
              <a:rPr sz="4800" b="1">
                <a:solidFill>
                  <a:srgbClr val="000000"/>
                </a:solidFill>
                <a:latin typeface="Arial"/>
                <a:cs typeface="Arial"/>
              </a:rPr>
              <a:t>Multiple Hypothesis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96587" y="1105518"/>
            <a:ext cx="2767450" cy="52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98"/>
              </a:lnSpc>
              <a:spcBef>
                <a:spcPct val="0"/>
              </a:spcBef>
              <a:spcAft>
                <a:spcPct val="0"/>
              </a:spcAft>
            </a:pPr>
            <a:r>
              <a:rPr sz="3400" b="1">
                <a:solidFill>
                  <a:srgbClr val="000000"/>
                </a:solidFill>
                <a:latin typeface="Arial"/>
                <a:cs typeface="Arial"/>
              </a:rPr>
              <a:t>The Problem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4440" y="2267054"/>
            <a:ext cx="92417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If m tests are not independent</a:t>
            </a:r>
            <a:r>
              <a:rPr sz="3200" spc="204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α&lt;&lt;</a:t>
            </a:r>
            <a:r>
              <a:rPr sz="32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FWER &lt; 1-(1-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7487" y="3316457"/>
            <a:ext cx="11348543" cy="121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607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t-test </a:t>
            </a:r>
            <a:r>
              <a:rPr sz="2800" u="sng">
                <a:solidFill>
                  <a:srgbClr val="000000"/>
                </a:solidFill>
                <a:latin typeface="Arial"/>
                <a:cs typeface="Arial"/>
              </a:rPr>
              <a:t>may wrongly reject H</a:t>
            </a:r>
            <a:r>
              <a:rPr sz="2800" u="sng" baseline="-23214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’s due to the “look elsewhere effect”:</a:t>
            </a:r>
          </a:p>
          <a:p>
            <a:pPr marL="0" marR="0">
              <a:lnSpc>
                <a:spcPts val="2904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An apparently statistically significant observation may have arisen by chance</a:t>
            </a:r>
          </a:p>
          <a:p>
            <a:pPr marL="1670735" marR="0">
              <a:lnSpc>
                <a:spcPts val="2904"/>
              </a:lnSpc>
              <a:spcBef>
                <a:spcPts val="195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because of the size of the searched parameter space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623821A-8F04-41FE-B790-3BDA0A8FA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93" y="1988840"/>
            <a:ext cx="3937202" cy="8890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3801" y="349621"/>
            <a:ext cx="6872642" cy="682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4"/>
              </a:lnSpc>
              <a:spcBef>
                <a:spcPct val="0"/>
              </a:spcBef>
              <a:spcAft>
                <a:spcPct val="0"/>
              </a:spcAft>
            </a:pPr>
            <a:r>
              <a:rPr sz="4350" spc="-133">
                <a:solidFill>
                  <a:srgbClr val="000000"/>
                </a:solidFill>
                <a:latin typeface="Trebuchet MS"/>
                <a:cs typeface="Trebuchet MS"/>
              </a:rPr>
              <a:t>Controlling</a:t>
            </a:r>
            <a:r>
              <a:rPr sz="4350" spc="-1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74">
                <a:solidFill>
                  <a:srgbClr val="000000"/>
                </a:solidFill>
                <a:latin typeface="Trebuchet MS"/>
                <a:cs typeface="Trebuchet MS"/>
              </a:rPr>
              <a:t>FWER</a:t>
            </a:r>
            <a:r>
              <a:rPr sz="4350" spc="22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61">
                <a:solidFill>
                  <a:srgbClr val="000000"/>
                </a:solidFill>
                <a:latin typeface="Trebuchet MS"/>
                <a:cs typeface="Trebuchet MS"/>
              </a:rPr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405" y="1456160"/>
            <a:ext cx="7789223" cy="341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Has been approached in several methods:</a:t>
            </a:r>
          </a:p>
          <a:p>
            <a:pPr marL="0" marR="0">
              <a:lnSpc>
                <a:spcPts val="3575"/>
              </a:lnSpc>
              <a:spcBef>
                <a:spcPts val="244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15">
                <a:solidFill>
                  <a:srgbClr val="000000"/>
                </a:solidFill>
                <a:latin typeface="Arial"/>
                <a:cs typeface="Arial"/>
              </a:rPr>
              <a:t>Bonferroni</a:t>
            </a: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 correction</a:t>
            </a:r>
          </a:p>
          <a:p>
            <a:pPr marL="0" marR="0">
              <a:lnSpc>
                <a:spcPts val="3575"/>
              </a:lnSpc>
              <a:spcBef>
                <a:spcPts val="214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Holmes-Bonferroni</a:t>
            </a:r>
            <a:r>
              <a:rPr sz="3200" b="1" spc="-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</a:p>
          <a:p>
            <a:pPr marL="0" marR="0">
              <a:lnSpc>
                <a:spcPts val="3575"/>
              </a:lnSpc>
              <a:spcBef>
                <a:spcPts val="264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40">
                <a:solidFill>
                  <a:srgbClr val="000000"/>
                </a:solidFill>
                <a:latin typeface="Arial"/>
                <a:cs typeface="Arial"/>
              </a:rPr>
              <a:t>Westfall-Young</a:t>
            </a:r>
            <a:r>
              <a:rPr sz="320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method</a:t>
            </a:r>
          </a:p>
          <a:p>
            <a:pPr marL="0" marR="0">
              <a:lnSpc>
                <a:spcPts val="3575"/>
              </a:lnSpc>
              <a:spcBef>
                <a:spcPts val="214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15">
                <a:solidFill>
                  <a:srgbClr val="000000"/>
                </a:solidFill>
                <a:latin typeface="Arial"/>
                <a:cs typeface="Arial"/>
              </a:rPr>
              <a:t>Hochberg’s</a:t>
            </a:r>
            <a:r>
              <a:rPr sz="3200" spc="-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20">
                <a:solidFill>
                  <a:srgbClr val="000000"/>
                </a:solidFill>
                <a:latin typeface="Arial"/>
                <a:cs typeface="Arial"/>
              </a:rPr>
              <a:t>step-up</a:t>
            </a:r>
            <a:r>
              <a:rPr sz="3200" spc="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15">
                <a:solidFill>
                  <a:srgbClr val="000000"/>
                </a:solidFill>
                <a:latin typeface="Arial"/>
                <a:cs typeface="Arial"/>
              </a:rPr>
              <a:t>procedure</a:t>
            </a:r>
          </a:p>
          <a:p>
            <a:pPr marL="0" marR="0">
              <a:lnSpc>
                <a:spcPts val="3575"/>
              </a:lnSpc>
              <a:spcBef>
                <a:spcPts val="264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20">
                <a:solidFill>
                  <a:srgbClr val="000000"/>
                </a:solidFill>
                <a:latin typeface="Arial"/>
                <a:cs typeface="Arial"/>
              </a:rPr>
              <a:t>Dunnett’s</a:t>
            </a:r>
            <a:r>
              <a:rPr sz="32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method</a:t>
            </a:r>
          </a:p>
          <a:p>
            <a:pPr marL="0" marR="0">
              <a:lnSpc>
                <a:spcPts val="3575"/>
              </a:lnSpc>
              <a:spcBef>
                <a:spcPts val="242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40">
                <a:solidFill>
                  <a:srgbClr val="000000"/>
                </a:solidFill>
                <a:latin typeface="Arial"/>
                <a:cs typeface="Arial"/>
              </a:rPr>
              <a:t>Scheffe’s</a:t>
            </a:r>
            <a:r>
              <a:rPr sz="3200" spc="-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9047226" y="2797187"/>
            <a:ext cx="338328" cy="2590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33801" y="349621"/>
            <a:ext cx="6872642" cy="682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4"/>
              </a:lnSpc>
              <a:spcBef>
                <a:spcPct val="0"/>
              </a:spcBef>
              <a:spcAft>
                <a:spcPct val="0"/>
              </a:spcAft>
            </a:pPr>
            <a:r>
              <a:rPr sz="4350" spc="-133">
                <a:solidFill>
                  <a:srgbClr val="000000"/>
                </a:solidFill>
                <a:latin typeface="Trebuchet MS"/>
                <a:cs typeface="Trebuchet MS"/>
              </a:rPr>
              <a:t>Controlling</a:t>
            </a:r>
            <a:r>
              <a:rPr sz="4350" spc="-1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74">
                <a:solidFill>
                  <a:srgbClr val="000000"/>
                </a:solidFill>
                <a:latin typeface="Trebuchet MS"/>
                <a:cs typeface="Trebuchet MS"/>
              </a:rPr>
              <a:t>FWER</a:t>
            </a:r>
            <a:r>
              <a:rPr sz="4350" spc="22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61">
                <a:solidFill>
                  <a:srgbClr val="000000"/>
                </a:solidFill>
                <a:latin typeface="Trebuchet MS"/>
                <a:cs typeface="Trebuchet MS"/>
              </a:rPr>
              <a:t>Procedures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8298" y="1211583"/>
            <a:ext cx="432972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Bonferroni correction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0306" y="1942039"/>
            <a:ext cx="3565703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35"/>
              </a:lnSpc>
              <a:spcBef>
                <a:spcPct val="0"/>
              </a:spcBef>
              <a:spcAft>
                <a:spcPct val="0"/>
              </a:spcAft>
            </a:pPr>
            <a:r>
              <a:rPr sz="2550" spc="-265">
                <a:solidFill>
                  <a:srgbClr val="000000"/>
                </a:solidFill>
                <a:latin typeface="Times New Roman"/>
                <a:cs typeface="Times New Roman"/>
              </a:rPr>
              <a:t>Simultaneous</a:t>
            </a:r>
            <a:r>
              <a:rPr sz="2550" spc="-4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31">
                <a:solidFill>
                  <a:srgbClr val="000000"/>
                </a:solidFill>
                <a:latin typeface="Times New Roman"/>
                <a:cs typeface="Times New Roman"/>
              </a:rPr>
              <a:t>evaluation</a:t>
            </a:r>
            <a:r>
              <a:rPr sz="2550" spc="-4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158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550" spc="-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550" spc="-4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187">
                <a:solidFill>
                  <a:srgbClr val="000000"/>
                </a:solidFill>
                <a:latin typeface="Times New Roman"/>
                <a:cs typeface="Times New Roman"/>
              </a:rPr>
              <a:t>tests: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9550" y="2320019"/>
            <a:ext cx="301446" cy="420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2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4584" y="2755014"/>
            <a:ext cx="3392563" cy="4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spc="-207">
                <a:solidFill>
                  <a:srgbClr val="000000"/>
                </a:solidFill>
                <a:latin typeface="Times New Roman"/>
                <a:cs typeface="Times New Roman"/>
              </a:rPr>
              <a:t>rej</a:t>
            </a:r>
            <a:r>
              <a:rPr sz="2400" spc="-8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36">
                <a:solidFill>
                  <a:srgbClr val="000000"/>
                </a:solidFill>
                <a:latin typeface="Times New Roman"/>
                <a:cs typeface="Times New Roman"/>
              </a:rPr>
              <a:t>ect</a:t>
            </a:r>
            <a:r>
              <a:rPr sz="2400" spc="2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78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aseline="-24999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600" spc="-56" baseline="-249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355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2400" spc="3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6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sz="2400" spc="-8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67">
                <a:solidFill>
                  <a:srgbClr val="000000"/>
                </a:solidFill>
                <a:latin typeface="Times New Roman"/>
                <a:cs typeface="Times New Roman"/>
              </a:rPr>
              <a:t>gni</a:t>
            </a:r>
            <a:r>
              <a:rPr sz="2400" spc="-8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33">
                <a:solidFill>
                  <a:srgbClr val="000000"/>
                </a:solidFill>
                <a:latin typeface="Times New Roman"/>
                <a:cs typeface="Times New Roman"/>
              </a:rPr>
              <a:t>fi</a:t>
            </a:r>
            <a:r>
              <a:rPr sz="2400" spc="-8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93">
                <a:solidFill>
                  <a:srgbClr val="000000"/>
                </a:solidFill>
                <a:latin typeface="Times New Roman"/>
                <a:cs typeface="Times New Roman"/>
              </a:rPr>
              <a:t>cance</a:t>
            </a:r>
            <a:r>
              <a:rPr sz="240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400" spc="-8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77">
                <a:solidFill>
                  <a:srgbClr val="000000"/>
                </a:solidFill>
                <a:latin typeface="Times New Roman"/>
                <a:cs typeface="Times New Roman"/>
              </a:rPr>
              <a:t>evel</a:t>
            </a:r>
            <a:r>
              <a:rPr sz="2400" spc="2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74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sz="2400" spc="-222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4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665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600" baseline="-24999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30285" y="2700692"/>
            <a:ext cx="335756" cy="44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9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22854" y="2967392"/>
            <a:ext cx="405288" cy="44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9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3745" y="3836584"/>
            <a:ext cx="6606930" cy="1004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15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50" spc="-263">
                <a:solidFill>
                  <a:srgbClr val="000000"/>
                </a:solidFill>
                <a:latin typeface="Times New Roman"/>
                <a:cs typeface="Times New Roman"/>
              </a:rPr>
              <a:t>Ensures</a:t>
            </a:r>
            <a:r>
              <a:rPr sz="2550" spc="-4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192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2550" spc="-3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332">
                <a:solidFill>
                  <a:srgbClr val="000000"/>
                </a:solidFill>
                <a:latin typeface="Times New Roman"/>
                <a:cs typeface="Times New Roman"/>
              </a:rPr>
              <a:t>FWER</a:t>
            </a:r>
            <a:r>
              <a:rPr sz="2550" spc="-5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sz="2550" spc="15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sz="2550" spc="-185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550" spc="-3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68">
                <a:solidFill>
                  <a:srgbClr val="000000"/>
                </a:solidFill>
                <a:latin typeface="Times New Roman"/>
                <a:cs typeface="Times New Roman"/>
              </a:rPr>
              <a:t>dependent</a:t>
            </a:r>
            <a:r>
              <a:rPr sz="2550" spc="-3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198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550" spc="-4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64">
                <a:solidFill>
                  <a:srgbClr val="000000"/>
                </a:solidFill>
                <a:latin typeface="Times New Roman"/>
                <a:cs typeface="Times New Roman"/>
              </a:rPr>
              <a:t>independent</a:t>
            </a:r>
            <a:r>
              <a:rPr sz="2550" spc="3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19">
                <a:solidFill>
                  <a:srgbClr val="000000"/>
                </a:solidFill>
                <a:latin typeface="Times New Roman"/>
                <a:cs typeface="Times New Roman"/>
              </a:rPr>
              <a:t>tests</a:t>
            </a:r>
          </a:p>
          <a:p>
            <a:pPr marL="0" marR="0">
              <a:lnSpc>
                <a:spcPts val="3575"/>
              </a:lnSpc>
              <a:spcBef>
                <a:spcPts val="406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15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50" spc="-281">
                <a:solidFill>
                  <a:srgbClr val="000000"/>
                </a:solidFill>
                <a:latin typeface="Times New Roman"/>
                <a:cs typeface="Times New Roman"/>
              </a:rPr>
              <a:t>Very</a:t>
            </a:r>
            <a:r>
              <a:rPr sz="2550" spc="-5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60">
                <a:solidFill>
                  <a:srgbClr val="000000"/>
                </a:solidFill>
                <a:latin typeface="Times New Roman"/>
                <a:cs typeface="Times New Roman"/>
              </a:rPr>
              <a:t>conservative</a:t>
            </a:r>
            <a:r>
              <a:rPr sz="2550" spc="-4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75">
                <a:solidFill>
                  <a:srgbClr val="000000"/>
                </a:solidFill>
                <a:latin typeface="Times New Roman"/>
                <a:cs typeface="Times New Roman"/>
              </a:rPr>
              <a:t>(demands</a:t>
            </a:r>
            <a:r>
              <a:rPr sz="2550" spc="-4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34">
                <a:solidFill>
                  <a:srgbClr val="000000"/>
                </a:solidFill>
                <a:latin typeface="Times New Roman"/>
                <a:cs typeface="Times New Roman"/>
              </a:rPr>
              <a:t>smaller</a:t>
            </a:r>
            <a:r>
              <a:rPr sz="2550" spc="-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550" spc="-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177">
                <a:solidFill>
                  <a:srgbClr val="000000"/>
                </a:solidFill>
                <a:latin typeface="Times New Roman"/>
                <a:cs typeface="Times New Roman"/>
              </a:rPr>
              <a:t>’sfor</a:t>
            </a:r>
            <a:r>
              <a:rPr sz="2550" spc="-3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-220">
                <a:solidFill>
                  <a:srgbClr val="000000"/>
                </a:solidFill>
                <a:latin typeface="Times New Roman"/>
                <a:cs typeface="Times New Roman"/>
              </a:rPr>
              <a:t>rejection)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5015" y="4535588"/>
            <a:ext cx="1148080" cy="82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66"/>
              </a:lnSpc>
              <a:spcBef>
                <a:spcPct val="0"/>
              </a:spcBef>
              <a:spcAft>
                <a:spcPct val="0"/>
              </a:spcAft>
            </a:pPr>
            <a:r>
              <a:rPr sz="5500">
                <a:solidFill>
                  <a:srgbClr val="000000"/>
                </a:solidFill>
                <a:latin typeface="Arial"/>
                <a:cs typeface="Arial"/>
              </a:rPr>
              <a:t>→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88000" y="4853341"/>
            <a:ext cx="2294168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156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z="28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8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8">
                <a:solidFill>
                  <a:srgbClr val="000000"/>
                </a:solidFill>
                <a:latin typeface="Times New Roman"/>
                <a:cs typeface="Times New Roman"/>
              </a:rPr>
              <a:t>test</a:t>
            </a:r>
            <a:r>
              <a:rPr sz="2800" spc="-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17">
                <a:solidFill>
                  <a:srgbClr val="000000"/>
                </a:solidFill>
                <a:latin typeface="Times New Roman"/>
                <a:cs typeface="Times New Roman"/>
              </a:rPr>
              <a:t>power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05184" y="4621572"/>
            <a:ext cx="232409" cy="27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D5B4E75-F8D5-44DB-B431-D9940EE0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8781669" y="4905578"/>
            <a:ext cx="1947544" cy="3771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75629" y="3966845"/>
            <a:ext cx="631189" cy="376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0682" y="3495472"/>
            <a:ext cx="661416" cy="2590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5105" y="3319043"/>
            <a:ext cx="630554" cy="376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6282" y="2782443"/>
            <a:ext cx="338328" cy="259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1206" y="4143172"/>
            <a:ext cx="661416" cy="259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0705" y="2605963"/>
            <a:ext cx="630555" cy="37719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349621"/>
            <a:ext cx="6872642" cy="1348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4"/>
              </a:lnSpc>
              <a:spcBef>
                <a:spcPct val="0"/>
              </a:spcBef>
              <a:spcAft>
                <a:spcPct val="0"/>
              </a:spcAft>
            </a:pPr>
            <a:r>
              <a:rPr sz="4350" spc="-133">
                <a:solidFill>
                  <a:srgbClr val="000000"/>
                </a:solidFill>
                <a:latin typeface="Trebuchet MS"/>
                <a:cs typeface="Trebuchet MS"/>
              </a:rPr>
              <a:t>Controlling</a:t>
            </a:r>
            <a:r>
              <a:rPr sz="4350" spc="-1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74">
                <a:solidFill>
                  <a:srgbClr val="000000"/>
                </a:solidFill>
                <a:latin typeface="Trebuchet MS"/>
                <a:cs typeface="Trebuchet MS"/>
              </a:rPr>
              <a:t>FWER</a:t>
            </a:r>
            <a:r>
              <a:rPr sz="4350" spc="22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61">
                <a:solidFill>
                  <a:srgbClr val="000000"/>
                </a:solidFill>
                <a:latin typeface="Trebuchet MS"/>
                <a:cs typeface="Trebuchet MS"/>
              </a:rPr>
              <a:t>Procedures</a:t>
            </a:r>
          </a:p>
          <a:p>
            <a:pPr marL="1851304" marR="0">
              <a:lnSpc>
                <a:spcPts val="3575"/>
              </a:lnSpc>
              <a:spcBef>
                <a:spcPts val="1622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Holmes Method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88956" y="1945266"/>
            <a:ext cx="4570961" cy="40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3"/>
              </a:lnSpc>
              <a:spcBef>
                <a:spcPct val="0"/>
              </a:spcBef>
              <a:spcAft>
                <a:spcPct val="0"/>
              </a:spcAft>
            </a:pPr>
            <a:r>
              <a:rPr sz="2650" spc="-198">
                <a:solidFill>
                  <a:srgbClr val="000000"/>
                </a:solidFill>
                <a:latin typeface="Times New Roman"/>
                <a:cs typeface="Times New Roman"/>
              </a:rPr>
              <a:t>Sort</a:t>
            </a:r>
            <a:r>
              <a:rPr sz="2650" spc="-3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-230">
                <a:solidFill>
                  <a:srgbClr val="000000"/>
                </a:solidFill>
                <a:latin typeface="Times New Roman"/>
                <a:cs typeface="Times New Roman"/>
              </a:rPr>
              <a:t>hypotheses’</a:t>
            </a:r>
            <a:r>
              <a:rPr sz="2650" spc="-3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650" spc="28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-79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650" spc="-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-221">
                <a:solidFill>
                  <a:srgbClr val="000000"/>
                </a:solidFill>
                <a:latin typeface="Times New Roman"/>
                <a:cs typeface="Times New Roman"/>
              </a:rPr>
              <a:t>ascending</a:t>
            </a:r>
            <a:r>
              <a:rPr sz="2650" spc="-4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-203">
                <a:solidFill>
                  <a:srgbClr val="000000"/>
                </a:solidFill>
                <a:latin typeface="Times New Roman"/>
                <a:cs typeface="Times New Roman"/>
              </a:rPr>
              <a:t>order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70143" y="2143220"/>
            <a:ext cx="595349" cy="28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18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67">
                <a:solidFill>
                  <a:srgbClr val="000000"/>
                </a:solidFill>
                <a:latin typeface="Times New Roman"/>
                <a:cs typeface="Times New Roman"/>
              </a:rPr>
              <a:t>values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42074" y="2251754"/>
            <a:ext cx="280154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35"/>
              </a:lnSpc>
              <a:spcBef>
                <a:spcPct val="0"/>
              </a:spcBef>
              <a:spcAft>
                <a:spcPct val="0"/>
              </a:spcAft>
            </a:pP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83226" y="2534600"/>
            <a:ext cx="626668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140">
                <a:solidFill>
                  <a:srgbClr val="000000"/>
                </a:solidFill>
                <a:latin typeface="Times New Roman"/>
                <a:cs typeface="Times New Roman"/>
              </a:rPr>
              <a:t>min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75476" y="2516493"/>
            <a:ext cx="347216" cy="454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77"/>
              </a:lnSpc>
              <a:spcBef>
                <a:spcPct val="0"/>
              </a:spcBef>
              <a:spcAft>
                <a:spcPct val="0"/>
              </a:spcAft>
            </a:pPr>
            <a:r>
              <a:rPr sz="295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74690" y="2648748"/>
            <a:ext cx="433825" cy="487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23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100" baseline="-21428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2957" y="2787979"/>
            <a:ext cx="459027" cy="48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88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28800" y="3062547"/>
            <a:ext cx="258728" cy="31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34250" y="3213612"/>
            <a:ext cx="381595" cy="488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3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76345" y="3279994"/>
            <a:ext cx="1642864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Second</a:t>
            </a:r>
          </a:p>
          <a:p>
            <a:pPr marL="0" marR="0">
              <a:lnSpc>
                <a:spcPts val="3355"/>
              </a:lnSpc>
              <a:spcBef>
                <a:spcPct val="0"/>
              </a:spcBef>
              <a:spcAft>
                <a:spcPct val="0"/>
              </a:spcAft>
            </a:pPr>
            <a:r>
              <a:rPr sz="3200" spc="-20">
                <a:solidFill>
                  <a:srgbClr val="000000"/>
                </a:solidFill>
                <a:latin typeface="Arial"/>
                <a:cs typeface="Arial"/>
              </a:rPr>
              <a:t>smallest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89089" y="3361827"/>
            <a:ext cx="433826" cy="487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-223" baseline="29268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05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752079" y="3505007"/>
            <a:ext cx="702144" cy="36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2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000000"/>
                </a:solidFill>
                <a:latin typeface="Times New Roman"/>
                <a:cs typeface="Times New Roman"/>
              </a:rPr>
              <a:t>m−1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309613" y="4010899"/>
            <a:ext cx="433825" cy="487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23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100" baseline="-21428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05394" y="4144339"/>
            <a:ext cx="293129" cy="35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2"/>
              </a:lnSpc>
              <a:spcBef>
                <a:spcPct val="0"/>
              </a:spcBef>
              <a:spcAft>
                <a:spcPct val="0"/>
              </a:spcAft>
            </a:pPr>
            <a:r>
              <a:rPr sz="225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980573" y="4254414"/>
            <a:ext cx="221873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sz="3150" baseline="30300">
                <a:solidFill>
                  <a:srgbClr val="000000"/>
                </a:solidFill>
                <a:latin typeface="Arial"/>
                <a:cs typeface="Arial"/>
              </a:rPr>
              <a:t>rd</a:t>
            </a:r>
            <a:r>
              <a:rPr sz="3150" spc="14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smallest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54519" y="4281553"/>
            <a:ext cx="358675" cy="465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6"/>
              </a:lnSpc>
              <a:spcBef>
                <a:spcPct val="0"/>
              </a:spcBef>
              <a:spcAft>
                <a:spcPct val="0"/>
              </a:spcAft>
            </a:pPr>
            <a:r>
              <a:rPr sz="305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72350" y="4584959"/>
            <a:ext cx="619683" cy="3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7"/>
              </a:lnSpc>
              <a:spcBef>
                <a:spcPct val="0"/>
              </a:spcBef>
              <a:spcAft>
                <a:spcPct val="0"/>
              </a:spcAft>
            </a:pPr>
            <a:r>
              <a:rPr sz="2150" spc="-102">
                <a:solidFill>
                  <a:srgbClr val="000000"/>
                </a:solidFill>
                <a:latin typeface="Times New Roman"/>
                <a:cs typeface="Times New Roman"/>
              </a:rPr>
              <a:t>m−2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26210" y="4863201"/>
            <a:ext cx="4851671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spc="-29">
                <a:solidFill>
                  <a:srgbClr val="000000"/>
                </a:solidFill>
                <a:latin typeface="Arial"/>
                <a:cs typeface="Arial"/>
              </a:rPr>
              <a:t>Reiterate</a:t>
            </a:r>
            <a:r>
              <a:rPr sz="3200" spc="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till</a:t>
            </a:r>
            <a:r>
              <a:rPr sz="32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14">
                <a:solidFill>
                  <a:srgbClr val="000000"/>
                </a:solidFill>
                <a:latin typeface="Arial"/>
                <a:cs typeface="Arial"/>
              </a:rPr>
              <a:t>exhausting</a:t>
            </a:r>
            <a:r>
              <a:rPr sz="3200" spc="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all</a:t>
            </a:r>
          </a:p>
          <a:p>
            <a:pPr marL="0" marR="0">
              <a:lnSpc>
                <a:spcPts val="3475"/>
              </a:lnSpc>
              <a:spcBef>
                <a:spcPct val="0"/>
              </a:spcBef>
              <a:spcAft>
                <a:spcPct val="0"/>
              </a:spcAft>
            </a:pPr>
            <a:r>
              <a:rPr sz="3200" spc="-507">
                <a:solidFill>
                  <a:srgbClr val="000000"/>
                </a:solidFill>
                <a:latin typeface="Arial"/>
                <a:cs typeface="Arial"/>
              </a:rPr>
              <a:t>hypotheses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916288" y="4866047"/>
            <a:ext cx="1509559" cy="47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072" marR="0">
              <a:lnSpc>
                <a:spcPts val="2923"/>
              </a:lnSpc>
              <a:spcBef>
                <a:spcPct val="0"/>
              </a:spcBef>
              <a:spcAft>
                <a:spcPct val="0"/>
              </a:spcAft>
            </a:pPr>
            <a:r>
              <a:rPr sz="26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650" spc="1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</a:p>
          <a:p>
            <a:pPr marL="0" marR="0">
              <a:lnSpc>
                <a:spcPts val="3455"/>
              </a:lnSpc>
              <a:spcBef>
                <a:spcPct val="0"/>
              </a:spcBef>
              <a:spcAft>
                <a:spcPct val="0"/>
              </a:spcAft>
            </a:pP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ꢀ</a:t>
            </a:r>
            <a:r>
              <a:rPr sz="31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3100" spc="15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63890" y="4905080"/>
            <a:ext cx="575667" cy="438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311">
                <a:solidFill>
                  <a:srgbClr val="000000"/>
                </a:solidFill>
                <a:latin typeface="Times New Roman"/>
                <a:cs typeface="Times New Roman"/>
              </a:rPr>
              <a:t>ꢀΤ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859684" y="4995488"/>
            <a:ext cx="1241552" cy="873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78"/>
              </a:lnSpc>
              <a:spcBef>
                <a:spcPct val="0"/>
              </a:spcBef>
              <a:spcAft>
                <a:spcPct val="0"/>
              </a:spcAft>
            </a:pPr>
            <a:r>
              <a:rPr sz="5900">
                <a:solidFill>
                  <a:srgbClr val="000000"/>
                </a:solidFill>
                <a:latin typeface="Arial"/>
                <a:cs typeface="Arial"/>
              </a:rPr>
              <a:t>→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FCE40483-F67F-442C-9CDC-5E58F1F3DB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638300" y="3874719"/>
            <a:ext cx="8213725" cy="24427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589" y="391887"/>
            <a:ext cx="6205714" cy="682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4"/>
              </a:lnSpc>
              <a:spcBef>
                <a:spcPct val="0"/>
              </a:spcBef>
              <a:spcAft>
                <a:spcPct val="0"/>
              </a:spcAft>
            </a:pPr>
            <a:r>
              <a:rPr sz="4350" spc="-137">
                <a:solidFill>
                  <a:srgbClr val="000000"/>
                </a:solidFill>
                <a:latin typeface="Trebuchet MS"/>
                <a:cs typeface="Trebuchet MS"/>
              </a:rPr>
              <a:t>False</a:t>
            </a:r>
            <a:r>
              <a:rPr sz="4350" spc="-13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39">
                <a:solidFill>
                  <a:srgbClr val="000000"/>
                </a:solidFill>
                <a:latin typeface="Trebuchet MS"/>
                <a:cs typeface="Trebuchet MS"/>
              </a:rPr>
              <a:t>Discovery</a:t>
            </a:r>
            <a:r>
              <a:rPr sz="4350" spc="-10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13">
                <a:solidFill>
                  <a:srgbClr val="000000"/>
                </a:solidFill>
                <a:latin typeface="Trebuchet MS"/>
                <a:cs typeface="Trebuchet MS"/>
              </a:rPr>
              <a:t>Rate</a:t>
            </a:r>
            <a:r>
              <a:rPr sz="4350" spc="-108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12">
                <a:solidFill>
                  <a:srgbClr val="000000"/>
                </a:solidFill>
                <a:latin typeface="Trebuchet MS"/>
                <a:cs typeface="Trebuchet MS"/>
              </a:rPr>
              <a:t>(FDR)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335" y="1451861"/>
            <a:ext cx="1909130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700" y="1907170"/>
            <a:ext cx="11387810" cy="119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" marR="0">
              <a:lnSpc>
                <a:spcPts val="2904"/>
              </a:lnSpc>
              <a:spcBef>
                <a:spcPct val="0"/>
              </a:spcBef>
              <a:spcAft>
                <a:spcPct val="0"/>
              </a:spcAft>
            </a:pP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600" spc="-15" dirty="0">
                <a:solidFill>
                  <a:srgbClr val="000000"/>
                </a:solidFill>
                <a:latin typeface="Arial"/>
                <a:cs typeface="Arial"/>
              </a:rPr>
              <a:t>expected</a:t>
            </a:r>
            <a:r>
              <a:rPr sz="2600" spc="-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proportion of wrongly rejected null hypotheses among all those</a:t>
            </a:r>
          </a:p>
          <a:p>
            <a:pPr marL="634" marR="0">
              <a:lnSpc>
                <a:spcPts val="2904"/>
              </a:lnSpc>
              <a:spcBef>
                <a:spcPts val="215"/>
              </a:spcBef>
              <a:spcAft>
                <a:spcPct val="0"/>
              </a:spcAft>
            </a:pP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rejected</a:t>
            </a:r>
          </a:p>
          <a:p>
            <a:pPr marL="0" marR="0">
              <a:lnSpc>
                <a:spcPts val="2904"/>
              </a:lnSpc>
              <a:spcBef>
                <a:spcPts val="215"/>
              </a:spcBef>
              <a:spcAft>
                <a:spcPct val="0"/>
              </a:spcAft>
            </a:pP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600" spc="-19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m simultaneous</a:t>
            </a:r>
            <a:r>
              <a:rPr sz="2600" spc="-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hypotheses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700" y="3140086"/>
            <a:ext cx="3749627" cy="40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4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600" spc="-1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600" spc="6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of them </a:t>
            </a:r>
            <a:r>
              <a:rPr sz="2600" spc="-16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600" spc="-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true</a:t>
            </a:r>
            <a:r>
              <a:rPr sz="2600" spc="-2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(H</a:t>
            </a:r>
            <a:r>
              <a:rPr sz="2600" spc="2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5921" y="3319759"/>
            <a:ext cx="272473" cy="27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9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60889" y="3319759"/>
            <a:ext cx="272473" cy="27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9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91231" y="3925969"/>
            <a:ext cx="795879" cy="729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Tota</a:t>
            </a:r>
          </a:p>
          <a:p>
            <a:pPr marL="279349" marR="0">
              <a:lnSpc>
                <a:spcPts val="2681"/>
              </a:lnSpc>
              <a:spcBef>
                <a:spcPts val="2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79150" y="3957567"/>
            <a:ext cx="1541457" cy="426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400" b="1" baseline="-22916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2400" b="1" spc="-222" baseline="-229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is True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27735" y="3957567"/>
            <a:ext cx="1541458" cy="426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400" b="1" baseline="-22916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2400" b="1" spc="-222" baseline="-229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is True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78273" y="4674583"/>
            <a:ext cx="114315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2300" baseline="30300">
                <a:solidFill>
                  <a:srgbClr val="000000"/>
                </a:solidFill>
                <a:latin typeface="Arial"/>
                <a:cs typeface="Arial"/>
              </a:rPr>
              <a:t>*</a:t>
            </a:r>
            <a:r>
              <a:rPr sz="2300" spc="28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(TN)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95134" y="4674583"/>
            <a:ext cx="3158262" cy="729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300" baseline="30300">
                <a:solidFill>
                  <a:srgbClr val="000000"/>
                </a:solidFill>
                <a:latin typeface="Arial"/>
                <a:cs typeface="Arial"/>
              </a:rPr>
              <a:t>*</a:t>
            </a:r>
            <a:r>
              <a:rPr sz="2300" spc="28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(FN, type II</a:t>
            </a:r>
            <a:r>
              <a:rPr sz="2400" spc="38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m-R</a:t>
            </a:r>
          </a:p>
          <a:p>
            <a:pPr marL="554888" marR="0">
              <a:lnSpc>
                <a:spcPts val="2681"/>
              </a:lnSpc>
              <a:spcBef>
                <a:spcPts val="2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error)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5091" y="4706181"/>
            <a:ext cx="1338113" cy="775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967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400" b="1" baseline="-22916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2400" b="1" spc="-222" baseline="-229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is</a:t>
            </a:r>
          </a:p>
          <a:p>
            <a:pPr marL="0" marR="0">
              <a:lnSpc>
                <a:spcPts val="2681"/>
              </a:lnSpc>
              <a:spcBef>
                <a:spcPts val="13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89691" y="5515958"/>
            <a:ext cx="1922729" cy="729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2300" baseline="30300">
                <a:solidFill>
                  <a:srgbClr val="000000"/>
                </a:solidFill>
                <a:latin typeface="Arial"/>
                <a:cs typeface="Arial"/>
              </a:rPr>
              <a:t>*</a:t>
            </a:r>
            <a:r>
              <a:rPr sz="2300" spc="28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(FP, type I</a:t>
            </a:r>
          </a:p>
          <a:p>
            <a:pPr marL="512699" marR="0">
              <a:lnSpc>
                <a:spcPts val="2681"/>
              </a:lnSpc>
              <a:spcBef>
                <a:spcPts val="2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error)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42734" y="5515958"/>
            <a:ext cx="110957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300" baseline="30300">
                <a:solidFill>
                  <a:srgbClr val="000000"/>
                </a:solidFill>
                <a:latin typeface="Arial"/>
                <a:cs typeface="Arial"/>
              </a:rPr>
              <a:t>*</a:t>
            </a:r>
            <a:r>
              <a:rPr sz="2300" spc="28" baseline="30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(TP)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02547" y="5515958"/>
            <a:ext cx="37251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82787" y="5547048"/>
            <a:ext cx="1321563" cy="77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63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400" b="1" baseline="-22916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2400" b="1" spc="-222" baseline="-229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is</a:t>
            </a:r>
          </a:p>
          <a:p>
            <a:pPr marL="0" marR="0">
              <a:lnSpc>
                <a:spcPts val="2681"/>
              </a:lnSpc>
              <a:spcBef>
                <a:spcPts val="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rejected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63B825D-1A48-4369-A8E2-6AAEDC8C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20.07.14"/>
  <p:tag name="AS_TITLE" val="Aspose.Slides for .NET 2.0"/>
  <p:tag name="AS_VERSION" val="20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1030</Words>
  <Application>Microsoft Office PowerPoint</Application>
  <PresentationFormat>מסך רחב</PresentationFormat>
  <Paragraphs>398</Paragraphs>
  <Slides>14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Arial</vt:lpstr>
      <vt:lpstr>Trebuchet MS</vt:lpstr>
      <vt:lpstr>Times New Roman</vt:lpstr>
      <vt:lpstr>Theme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products.groupdocs.app</dc:creator>
  <cp:lastModifiedBy>Amit Stekel</cp:lastModifiedBy>
  <cp:revision>6</cp:revision>
  <dcterms:modified xsi:type="dcterms:W3CDTF">2020-12-26T17:10:15Z</dcterms:modified>
</cp:coreProperties>
</file>