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1" r:id="rId14"/>
  </p:sldIdLst>
  <p:sldSz cx="12192000" cy="6858000"/>
  <p:notesSz cx="12192000" cy="6858000"/>
  <p:embeddedFontLs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custDataLst>
    <p:tags r:id="rId24"/>
  </p:custDataLst>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00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0" autoAdjust="0"/>
    <p:restoredTop sz="49294" autoAdjust="0"/>
  </p:normalViewPr>
  <p:slideViewPr>
    <p:cSldViewPr>
      <p:cViewPr varScale="1">
        <p:scale>
          <a:sx n="56" d="100"/>
          <a:sy n="56" d="100"/>
        </p:scale>
        <p:origin x="2730" y="78"/>
      </p:cViewPr>
      <p:guideLst>
        <p:guide orient="horz" pos="3168"/>
        <p:guide pos="2448"/>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4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6908800" y="0"/>
            <a:ext cx="5283200" cy="3444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3175" y="0"/>
            <a:ext cx="5283200" cy="344488"/>
          </a:xfrm>
          <a:prstGeom prst="rect">
            <a:avLst/>
          </a:prstGeom>
        </p:spPr>
        <p:txBody>
          <a:bodyPr vert="horz" lIns="91440" tIns="45720" rIns="91440" bIns="45720" rtlCol="1"/>
          <a:lstStyle>
            <a:lvl1pPr algn="r">
              <a:defRPr sz="1200"/>
            </a:lvl1pPr>
          </a:lstStyle>
          <a:p>
            <a:fld id="{E0E9D9DB-0DD6-4553-A387-6A747DD226CC}" type="datetimeFigureOut">
              <a:rPr lang="en-IL" smtClean="0"/>
              <a:t>12/11/2020</a:t>
            </a:fld>
            <a:endParaRPr lang="en-IL"/>
          </a:p>
        </p:txBody>
      </p:sp>
      <p:sp>
        <p:nvSpPr>
          <p:cNvPr id="4" name="מציין מיקום של תמונת שקופית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1219200" y="3300413"/>
            <a:ext cx="9753600" cy="2700337"/>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6908800" y="6513513"/>
            <a:ext cx="5283200" cy="3444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3175" y="6513513"/>
            <a:ext cx="5283200" cy="344487"/>
          </a:xfrm>
          <a:prstGeom prst="rect">
            <a:avLst/>
          </a:prstGeom>
        </p:spPr>
        <p:txBody>
          <a:bodyPr vert="horz" lIns="91440" tIns="45720" rIns="91440" bIns="45720" rtlCol="1" anchor="b"/>
          <a:lstStyle>
            <a:lvl1pPr algn="r">
              <a:defRPr sz="1200"/>
            </a:lvl1pPr>
          </a:lstStyle>
          <a:p>
            <a:fld id="{75868643-6059-48E2-B881-D8A50A0CA767}" type="slidenum">
              <a:rPr lang="en-IL" smtClean="0"/>
              <a:t>‹#›</a:t>
            </a:fld>
            <a:endParaRPr lang="en-IL"/>
          </a:p>
        </p:txBody>
      </p:sp>
    </p:spTree>
    <p:extLst>
      <p:ext uri="{BB962C8B-B14F-4D97-AF65-F5344CB8AC3E}">
        <p14:creationId xmlns:p14="http://schemas.microsoft.com/office/powerpoint/2010/main" val="7850660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tatistical_hypothesis_testing" TargetMode="External"/><Relationship Id="rId3" Type="http://schemas.openxmlformats.org/officeDocument/2006/relationships/hyperlink" Target="https://en.wikipedia.org/wiki/Ronald_Fisher" TargetMode="External"/><Relationship Id="rId7" Type="http://schemas.openxmlformats.org/officeDocument/2006/relationships/hyperlink" Target="https://en.wikipedia.org/wiki/Null_hypothesis#cite_note-:0-4" TargetMode="External"/><Relationship Id="rId12" Type="http://schemas.openxmlformats.org/officeDocument/2006/relationships/hyperlink" Target="https://en.wikipedia.org/wiki/Null_hypothesis#cite_note-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Presumption_of_innocence" TargetMode="External"/><Relationship Id="rId11" Type="http://schemas.openxmlformats.org/officeDocument/2006/relationships/hyperlink" Target="https://en.wikipedia.org/wiki/Inferential_statistics" TargetMode="External"/><Relationship Id="rId5" Type="http://schemas.openxmlformats.org/officeDocument/2006/relationships/hyperlink" Target="https://en.wikipedia.org/wiki/Alternative_hypothesis" TargetMode="External"/><Relationship Id="rId10" Type="http://schemas.openxmlformats.org/officeDocument/2006/relationships/hyperlink" Target="https://en.wikipedia.org/wiki/Egon_Pearson" TargetMode="External"/><Relationship Id="rId4" Type="http://schemas.openxmlformats.org/officeDocument/2006/relationships/hyperlink" Target="https://en.wikipedia.org/wiki/Statistical_significance" TargetMode="External"/><Relationship Id="rId9" Type="http://schemas.openxmlformats.org/officeDocument/2006/relationships/hyperlink" Target="https://en.wikipedia.org/wiki/Jerzy_Neyman"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Statistical_hypothesis_testing#cite_note-1" TargetMode="External"/><Relationship Id="rId13" Type="http://schemas.openxmlformats.org/officeDocument/2006/relationships/hyperlink" Target="https://en.wikipedia.org/wiki/Type_I_and_type_II_errors" TargetMode="External"/><Relationship Id="rId3" Type="http://schemas.openxmlformats.org/officeDocument/2006/relationships/hyperlink" Target="https://en.wikipedia.org/wiki/Statistical_hypothesis_testing" TargetMode="External"/><Relationship Id="rId7" Type="http://schemas.openxmlformats.org/officeDocument/2006/relationships/hyperlink" Target="https://en.wikipedia.org/wiki/Random_variable" TargetMode="External"/><Relationship Id="rId12" Type="http://schemas.openxmlformats.org/officeDocument/2006/relationships/hyperlink" Target="https://en.wikipedia.org/wiki/Null_hypothesi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tatistical_model" TargetMode="External"/><Relationship Id="rId11" Type="http://schemas.openxmlformats.org/officeDocument/2006/relationships/hyperlink" Target="https://en.wikipedia.org/wiki/Statistically_significant" TargetMode="External"/><Relationship Id="rId5" Type="http://schemas.openxmlformats.org/officeDocument/2006/relationships/hyperlink" Target="https://en.wikipedia.org/wiki/Observable_variable" TargetMode="External"/><Relationship Id="rId10" Type="http://schemas.openxmlformats.org/officeDocument/2006/relationships/hyperlink" Target="https://en.wikipedia.org/wiki/Alternative_hypothesis" TargetMode="External"/><Relationship Id="rId4" Type="http://schemas.openxmlformats.org/officeDocument/2006/relationships/hyperlink" Target="https://en.wikipedia.org/wiki/Hypothesis" TargetMode="External"/><Relationship Id="rId9" Type="http://schemas.openxmlformats.org/officeDocument/2006/relationships/hyperlink" Target="https://en.wikipedia.org/wiki/Statistical_inferen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b="0" i="0" u="none" strike="noStrike" dirty="0">
                <a:solidFill>
                  <a:srgbClr val="000000"/>
                </a:solidFill>
                <a:effectLst/>
                <a:latin typeface="Arial" panose="020B0604020202020204" pitchFamily="34" charset="0"/>
              </a:rPr>
              <a:t>An Introduction to Statistical Methods and Data Analysis 7th Edition</a:t>
            </a:r>
          </a:p>
          <a:p>
            <a:pPr algn="l" rtl="0"/>
            <a:r>
              <a:rPr lang="en-US" sz="1200" b="0" i="0" u="none" strike="noStrike" dirty="0">
                <a:solidFill>
                  <a:srgbClr val="000000"/>
                </a:solidFill>
                <a:effectLst/>
                <a:latin typeface="Arial" panose="020B0604020202020204" pitchFamily="34" charset="0"/>
              </a:rPr>
              <a:t>R. Lyman Ott Michael </a:t>
            </a:r>
            <a:r>
              <a:rPr lang="en-US" sz="1200" b="0" i="0" u="none" strike="noStrike" dirty="0" err="1">
                <a:solidFill>
                  <a:srgbClr val="000000"/>
                </a:solidFill>
                <a:effectLst/>
                <a:latin typeface="Arial" panose="020B0604020202020204" pitchFamily="34" charset="0"/>
              </a:rPr>
              <a:t>Longnecker</a:t>
            </a:r>
            <a:endParaRPr lang="en-US" sz="1200" b="0" i="0" u="none" strike="noStrike" dirty="0">
              <a:solidFill>
                <a:srgbClr val="000000"/>
              </a:solidFill>
              <a:effectLst/>
              <a:latin typeface="Arial" panose="020B0604020202020204" pitchFamily="34" charset="0"/>
            </a:endParaRPr>
          </a:p>
          <a:p>
            <a:pPr algn="l" rtl="0"/>
            <a:endParaRPr lang="en-US" dirty="0"/>
          </a:p>
          <a:p>
            <a:pPr algn="l" rtl="0"/>
            <a:r>
              <a:rPr lang="en-US" dirty="0"/>
              <a:t>Chap. 4.12, page 212</a:t>
            </a:r>
            <a:endParaRPr lang="en-IL" dirty="0"/>
          </a:p>
          <a:p>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1</a:t>
            </a:fld>
            <a:endParaRPr lang="en-IL"/>
          </a:p>
        </p:txBody>
      </p:sp>
    </p:spTree>
    <p:extLst>
      <p:ext uri="{BB962C8B-B14F-4D97-AF65-F5344CB8AC3E}">
        <p14:creationId xmlns:p14="http://schemas.microsoft.com/office/powerpoint/2010/main" val="56072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 - Mean Error</a:t>
            </a:r>
          </a:p>
          <a:p>
            <a:pPr algn="l" rtl="0"/>
            <a:r>
              <a:rPr lang="en-US" dirty="0"/>
              <a:t>Sigma - Population standard Deviation</a:t>
            </a:r>
          </a:p>
          <a:p>
            <a:pPr algn="l" rtl="0"/>
            <a:r>
              <a:rPr lang="en-US" dirty="0"/>
              <a:t>N - Sample size</a:t>
            </a:r>
          </a:p>
          <a:p>
            <a:pPr algn="l" rtl="0"/>
            <a:r>
              <a:rPr lang="en-US" dirty="0"/>
              <a:t>S = Sigma / sqrt(N)</a:t>
            </a:r>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1242C"/>
                </a:solidFill>
                <a:effectLst/>
                <a:latin typeface="Lato"/>
              </a:rPr>
              <a:t>Population and sample standard deviation</a:t>
            </a:r>
          </a:p>
          <a:p>
            <a:pPr algn="l" rtl="0"/>
            <a:r>
              <a:rPr lang="en-US" dirty="0"/>
              <a:t>https://www.khanacademy.org/math/statistics-probability/summarizing-quantitative-data/variance-standard-deviation-sample/a/population-and-sample-standard-deviation-review</a:t>
            </a:r>
          </a:p>
          <a:p>
            <a:pPr algn="l" rtl="0"/>
            <a:endParaRPr lang="en-US" dirty="0"/>
          </a:p>
          <a:p>
            <a:pPr algn="l" rtl="0"/>
            <a:r>
              <a:rPr lang="en-US" dirty="0"/>
              <a:t>---------------------</a:t>
            </a:r>
          </a:p>
          <a:p>
            <a:pPr algn="l" rtl="0"/>
            <a:r>
              <a:rPr lang="en-US" dirty="0"/>
              <a:t>Introductory </a:t>
            </a:r>
            <a:r>
              <a:rPr lang="en-US" dirty="0" err="1"/>
              <a:t>Stattistics</a:t>
            </a:r>
            <a:endParaRPr lang="en-US" dirty="0"/>
          </a:p>
          <a:p>
            <a:pPr algn="l" rtl="0"/>
            <a:r>
              <a:rPr lang="en-US" dirty="0"/>
              <a:t>Prem S. Mann</a:t>
            </a:r>
          </a:p>
          <a:p>
            <a:pPr algn="l" rtl="0"/>
            <a:r>
              <a:rPr lang="en-US" dirty="0"/>
              <a:t>7.2 P. 281</a:t>
            </a:r>
          </a:p>
          <a:p>
            <a:pPr algn="l" rtl="0"/>
            <a:endParaRPr lang="en-US" dirty="0"/>
          </a:p>
          <a:p>
            <a:pPr algn="l" rtl="0"/>
            <a:r>
              <a:rPr lang="en-US" dirty="0"/>
              <a:t>Population mean – </a:t>
            </a:r>
            <a:r>
              <a:rPr lang="en-US" dirty="0" err="1"/>
              <a:t>Mue</a:t>
            </a:r>
            <a:endParaRPr lang="en-US" dirty="0"/>
          </a:p>
          <a:p>
            <a:pPr algn="l" rtl="0"/>
            <a:r>
              <a:rPr lang="en-US" dirty="0"/>
              <a:t>Sample X mean – </a:t>
            </a:r>
            <a:r>
              <a:rPr lang="en-US" dirty="0" err="1"/>
              <a:t>MueX</a:t>
            </a:r>
            <a:r>
              <a:rPr lang="he-IL" dirty="0"/>
              <a:t> </a:t>
            </a:r>
            <a:r>
              <a:rPr lang="en-US" dirty="0"/>
              <a:t> not equal </a:t>
            </a:r>
            <a:r>
              <a:rPr lang="en-US" dirty="0" err="1"/>
              <a:t>Mue</a:t>
            </a:r>
            <a:endParaRPr lang="en-US" dirty="0"/>
          </a:p>
          <a:p>
            <a:pPr algn="l" rtl="0"/>
            <a:endParaRPr lang="en-US" dirty="0"/>
          </a:p>
          <a:p>
            <a:pPr algn="l" rtl="0"/>
            <a:r>
              <a:rPr lang="en-US" dirty="0"/>
              <a:t>-------------------</a:t>
            </a:r>
          </a:p>
          <a:p>
            <a:pPr algn="l" rtl="0"/>
            <a:endParaRPr lang="en-US" dirty="0"/>
          </a:p>
          <a:p>
            <a:pPr algn="l" rtl="0"/>
            <a:r>
              <a:rPr lang="en-US" sz="1800" b="0" i="1" dirty="0">
                <a:solidFill>
                  <a:srgbClr val="000000"/>
                </a:solidFill>
                <a:effectLst/>
                <a:latin typeface="STIX-Italic"/>
              </a:rPr>
              <a:t>σ^</a:t>
            </a:r>
            <a:r>
              <a:rPr lang="en-US" sz="1800" b="0" i="0" dirty="0">
                <a:solidFill>
                  <a:srgbClr val="000000"/>
                </a:solidFill>
                <a:effectLst/>
                <a:latin typeface="TimesLTStd-Roman"/>
              </a:rPr>
              <a:t>2 </a:t>
            </a:r>
            <a:r>
              <a:rPr lang="en-US" sz="1800" b="0" i="0" dirty="0">
                <a:solidFill>
                  <a:srgbClr val="000000"/>
                </a:solidFill>
                <a:effectLst/>
                <a:latin typeface="STIX-Regular"/>
              </a:rPr>
              <a:t>= ∑ </a:t>
            </a:r>
            <a:r>
              <a:rPr lang="en-US" sz="1800" b="0" i="0" dirty="0">
                <a:solidFill>
                  <a:srgbClr val="000000"/>
                </a:solidFill>
                <a:effectLst/>
                <a:latin typeface="TimesLTStd-Roman"/>
              </a:rPr>
              <a:t>(</a:t>
            </a:r>
            <a:r>
              <a:rPr lang="en-US" sz="1800" b="0" i="1" dirty="0">
                <a:solidFill>
                  <a:srgbClr val="000000"/>
                </a:solidFill>
                <a:effectLst/>
                <a:latin typeface="TimesLTStd-Italic"/>
              </a:rPr>
              <a:t>x </a:t>
            </a:r>
            <a:r>
              <a:rPr lang="en-US" sz="1800" b="0" i="0" dirty="0">
                <a:solidFill>
                  <a:srgbClr val="000000"/>
                </a:solidFill>
                <a:effectLst/>
                <a:latin typeface="STIX-Regular"/>
              </a:rPr>
              <a:t>- </a:t>
            </a:r>
            <a:r>
              <a:rPr lang="en-US" sz="1800" b="0" i="1" dirty="0">
                <a:solidFill>
                  <a:srgbClr val="000000"/>
                </a:solidFill>
                <a:effectLst/>
                <a:latin typeface="STIX-Italic"/>
              </a:rPr>
              <a:t>μ</a:t>
            </a:r>
            <a:r>
              <a:rPr lang="en-US" sz="1800" b="0" i="0" dirty="0">
                <a:solidFill>
                  <a:srgbClr val="000000"/>
                </a:solidFill>
                <a:effectLst/>
                <a:latin typeface="TimesLTStd-Roman"/>
              </a:rPr>
              <a:t>)^2 / N</a:t>
            </a:r>
            <a:br>
              <a:rPr lang="en-US" sz="1800" b="0" i="1" dirty="0">
                <a:solidFill>
                  <a:srgbClr val="000000"/>
                </a:solidFill>
                <a:effectLst/>
                <a:latin typeface="STIX-Italic"/>
              </a:rPr>
            </a:br>
            <a:r>
              <a:rPr lang="en-US" sz="1800" b="0" i="1" dirty="0">
                <a:solidFill>
                  <a:srgbClr val="000000"/>
                </a:solidFill>
                <a:effectLst/>
                <a:latin typeface="TimesLTStd-Italic"/>
              </a:rPr>
              <a:t>s^</a:t>
            </a:r>
            <a:r>
              <a:rPr lang="en-US" sz="1800" b="0" i="0" dirty="0">
                <a:solidFill>
                  <a:srgbClr val="000000"/>
                </a:solidFill>
                <a:effectLst/>
                <a:latin typeface="TimesLTStd-Roman"/>
              </a:rPr>
              <a:t>2  = </a:t>
            </a:r>
            <a:r>
              <a:rPr lang="en-US" sz="1800" b="0" i="0" dirty="0">
                <a:solidFill>
                  <a:srgbClr val="000000"/>
                </a:solidFill>
                <a:effectLst/>
                <a:latin typeface="STIX-Regular"/>
              </a:rPr>
              <a:t>∑ </a:t>
            </a:r>
            <a:r>
              <a:rPr lang="en-US" sz="1800" b="0" i="0" dirty="0">
                <a:solidFill>
                  <a:srgbClr val="000000"/>
                </a:solidFill>
                <a:effectLst/>
                <a:latin typeface="TimesLTStd-Roman"/>
              </a:rPr>
              <a:t>(</a:t>
            </a:r>
            <a:r>
              <a:rPr lang="en-US" sz="1800" b="0" i="1" dirty="0">
                <a:solidFill>
                  <a:srgbClr val="000000"/>
                </a:solidFill>
                <a:effectLst/>
                <a:latin typeface="TimesLTStd-Italic"/>
              </a:rPr>
              <a:t>x </a:t>
            </a:r>
            <a:r>
              <a:rPr lang="en-US" sz="1800" b="0" i="0" dirty="0">
                <a:solidFill>
                  <a:srgbClr val="000000"/>
                </a:solidFill>
                <a:effectLst/>
                <a:latin typeface="STIX-Regular"/>
              </a:rPr>
              <a:t>– E(</a:t>
            </a:r>
            <a:r>
              <a:rPr lang="en-US" sz="1800" b="0" i="1" dirty="0">
                <a:solidFill>
                  <a:srgbClr val="000000"/>
                </a:solidFill>
                <a:effectLst/>
                <a:latin typeface="TimesLTStd-Italic"/>
              </a:rPr>
              <a:t>x)</a:t>
            </a:r>
            <a:r>
              <a:rPr lang="en-US" sz="1800" b="0" i="0" dirty="0">
                <a:solidFill>
                  <a:srgbClr val="000000"/>
                </a:solidFill>
                <a:effectLst/>
                <a:latin typeface="TimesLTStd-Roman"/>
              </a:rPr>
              <a:t>)^2 / (</a:t>
            </a:r>
            <a:r>
              <a:rPr lang="en-US" sz="1800" b="0" i="1" dirty="0">
                <a:solidFill>
                  <a:srgbClr val="000000"/>
                </a:solidFill>
                <a:effectLst/>
                <a:latin typeface="TimesLTStd-Italic"/>
              </a:rPr>
              <a:t>n </a:t>
            </a:r>
            <a:r>
              <a:rPr lang="en-US" sz="1800" b="0" i="0" dirty="0">
                <a:solidFill>
                  <a:srgbClr val="000000"/>
                </a:solidFill>
                <a:effectLst/>
                <a:latin typeface="STIX-Regular"/>
              </a:rPr>
              <a:t>– </a:t>
            </a:r>
            <a:r>
              <a:rPr lang="en-US" sz="1800" b="0" i="0" dirty="0">
                <a:solidFill>
                  <a:srgbClr val="000000"/>
                </a:solidFill>
                <a:effectLst/>
                <a:latin typeface="TimesLTStd-Roman"/>
              </a:rPr>
              <a:t>1)</a:t>
            </a:r>
          </a:p>
          <a:p>
            <a:pPr algn="l" rtl="0"/>
            <a:endParaRPr lang="en-US" sz="1800" b="0" i="0" dirty="0">
              <a:solidFill>
                <a:srgbClr val="000000"/>
              </a:solidFill>
              <a:effectLst/>
              <a:latin typeface="TimesLTStd-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dirty="0">
                <a:solidFill>
                  <a:srgbClr val="000000"/>
                </a:solidFill>
                <a:effectLst/>
                <a:latin typeface="STIX-Italic"/>
              </a:rPr>
              <a:t>σ</a:t>
            </a:r>
            <a:r>
              <a:rPr lang="en-US" sz="1800" b="0" i="0" dirty="0">
                <a:solidFill>
                  <a:srgbClr val="000000"/>
                </a:solidFill>
                <a:effectLst/>
                <a:latin typeface="TimesLTStd-Roman"/>
              </a:rPr>
              <a:t> </a:t>
            </a:r>
            <a:r>
              <a:rPr lang="en-US" sz="1800" b="0" i="0" dirty="0">
                <a:solidFill>
                  <a:srgbClr val="000000"/>
                </a:solidFill>
                <a:effectLst/>
                <a:latin typeface="STIX-Regular"/>
              </a:rPr>
              <a:t>= SQRT( ∑ </a:t>
            </a:r>
            <a:r>
              <a:rPr lang="en-US" sz="1800" b="0" i="0" dirty="0">
                <a:solidFill>
                  <a:srgbClr val="000000"/>
                </a:solidFill>
                <a:effectLst/>
                <a:latin typeface="TimesLTStd-Roman"/>
              </a:rPr>
              <a:t>(</a:t>
            </a:r>
            <a:r>
              <a:rPr lang="en-US" sz="1800" b="0" i="1" dirty="0">
                <a:solidFill>
                  <a:srgbClr val="000000"/>
                </a:solidFill>
                <a:effectLst/>
                <a:latin typeface="TimesLTStd-Italic"/>
              </a:rPr>
              <a:t>x </a:t>
            </a:r>
            <a:r>
              <a:rPr lang="en-US" sz="1800" b="0" i="0" dirty="0">
                <a:solidFill>
                  <a:srgbClr val="000000"/>
                </a:solidFill>
                <a:effectLst/>
                <a:latin typeface="STIX-Regular"/>
              </a:rPr>
              <a:t>- </a:t>
            </a:r>
            <a:r>
              <a:rPr lang="en-US" sz="1800" b="0" i="1" dirty="0">
                <a:solidFill>
                  <a:srgbClr val="000000"/>
                </a:solidFill>
                <a:effectLst/>
                <a:latin typeface="STIX-Italic"/>
              </a:rPr>
              <a:t>μ</a:t>
            </a:r>
            <a:r>
              <a:rPr lang="en-US" sz="1800" b="0" i="0" dirty="0">
                <a:solidFill>
                  <a:srgbClr val="000000"/>
                </a:solidFill>
                <a:effectLst/>
                <a:latin typeface="TimesLTStd-Roman"/>
              </a:rPr>
              <a:t>)^2 / N )</a:t>
            </a:r>
            <a:br>
              <a:rPr lang="en-US" sz="1800" b="0" i="1" dirty="0">
                <a:solidFill>
                  <a:srgbClr val="000000"/>
                </a:solidFill>
                <a:effectLst/>
                <a:latin typeface="STIX-Italic"/>
              </a:rPr>
            </a:br>
            <a:r>
              <a:rPr lang="en-US" sz="1800" b="0" i="1" dirty="0">
                <a:solidFill>
                  <a:srgbClr val="000000"/>
                </a:solidFill>
                <a:effectLst/>
                <a:latin typeface="TimesLTStd-Italic"/>
              </a:rPr>
              <a:t>s</a:t>
            </a:r>
            <a:r>
              <a:rPr lang="en-US" sz="1800" b="0" i="0" dirty="0">
                <a:solidFill>
                  <a:srgbClr val="000000"/>
                </a:solidFill>
                <a:effectLst/>
                <a:latin typeface="TimesLTStd-Roman"/>
              </a:rPr>
              <a:t>  = SQRT( </a:t>
            </a:r>
            <a:r>
              <a:rPr lang="en-US" sz="1800" b="0" i="0" dirty="0">
                <a:solidFill>
                  <a:srgbClr val="000000"/>
                </a:solidFill>
                <a:effectLst/>
                <a:latin typeface="STIX-Regular"/>
              </a:rPr>
              <a:t>∑ </a:t>
            </a:r>
            <a:r>
              <a:rPr lang="en-US" sz="1800" b="0" i="0" dirty="0">
                <a:solidFill>
                  <a:srgbClr val="000000"/>
                </a:solidFill>
                <a:effectLst/>
                <a:latin typeface="TimesLTStd-Roman"/>
              </a:rPr>
              <a:t>(</a:t>
            </a:r>
            <a:r>
              <a:rPr lang="en-US" sz="1800" b="0" i="1" dirty="0">
                <a:solidFill>
                  <a:srgbClr val="000000"/>
                </a:solidFill>
                <a:effectLst/>
                <a:latin typeface="TimesLTStd-Italic"/>
              </a:rPr>
              <a:t>x </a:t>
            </a:r>
            <a:r>
              <a:rPr lang="en-US" sz="1800" b="0" i="0" dirty="0">
                <a:solidFill>
                  <a:srgbClr val="000000"/>
                </a:solidFill>
                <a:effectLst/>
                <a:latin typeface="STIX-Regular"/>
              </a:rPr>
              <a:t>– E(</a:t>
            </a:r>
            <a:r>
              <a:rPr lang="en-US" sz="1800" b="0" i="1" dirty="0">
                <a:solidFill>
                  <a:srgbClr val="000000"/>
                </a:solidFill>
                <a:effectLst/>
                <a:latin typeface="TimesLTStd-Italic"/>
              </a:rPr>
              <a:t>x)</a:t>
            </a:r>
            <a:r>
              <a:rPr lang="en-US" sz="1800" b="0" i="0" dirty="0">
                <a:solidFill>
                  <a:srgbClr val="000000"/>
                </a:solidFill>
                <a:effectLst/>
                <a:latin typeface="TimesLTStd-Roman"/>
              </a:rPr>
              <a:t>)^2 / (</a:t>
            </a:r>
            <a:r>
              <a:rPr lang="en-US" sz="1800" b="0" i="1" dirty="0">
                <a:solidFill>
                  <a:srgbClr val="000000"/>
                </a:solidFill>
                <a:effectLst/>
                <a:latin typeface="TimesLTStd-Italic"/>
              </a:rPr>
              <a:t>n </a:t>
            </a:r>
            <a:r>
              <a:rPr lang="en-US" sz="1800" b="0" i="0" dirty="0">
                <a:solidFill>
                  <a:srgbClr val="000000"/>
                </a:solidFill>
                <a:effectLst/>
                <a:latin typeface="STIX-Regular"/>
              </a:rPr>
              <a:t>– </a:t>
            </a:r>
            <a:r>
              <a:rPr lang="en-US" sz="1800" b="0" i="0" dirty="0">
                <a:solidFill>
                  <a:srgbClr val="000000"/>
                </a:solidFill>
                <a:effectLst/>
                <a:latin typeface="TimesLTStd-Roman"/>
              </a:rPr>
              <a:t>1) )</a:t>
            </a:r>
          </a:p>
          <a:p>
            <a:pPr algn="l" rtl="0"/>
            <a:endParaRPr lang="en-US" sz="1800" b="0" i="0" dirty="0">
              <a:solidFill>
                <a:srgbClr val="000000"/>
              </a:solidFill>
              <a:effectLst/>
              <a:latin typeface="TimesLTStd-Roman"/>
            </a:endParaRPr>
          </a:p>
          <a:p>
            <a:pPr algn="l" rtl="0"/>
            <a:r>
              <a:rPr lang="en-US" sz="1800" b="0" i="1" dirty="0">
                <a:solidFill>
                  <a:srgbClr val="000000"/>
                </a:solidFill>
                <a:effectLst/>
                <a:latin typeface="STIX-Italic"/>
              </a:rPr>
              <a:t>σ^</a:t>
            </a:r>
            <a:r>
              <a:rPr lang="en-US" sz="1800" b="0" i="0" dirty="0">
                <a:solidFill>
                  <a:srgbClr val="000000"/>
                </a:solidFill>
                <a:effectLst/>
                <a:latin typeface="TimesLTStd-Roman"/>
              </a:rPr>
              <a:t>2 - the population variance</a:t>
            </a:r>
          </a:p>
          <a:p>
            <a:pPr algn="l" rtl="0"/>
            <a:r>
              <a:rPr lang="en-US" sz="1800" b="0" i="1" dirty="0">
                <a:solidFill>
                  <a:srgbClr val="000000"/>
                </a:solidFill>
                <a:effectLst/>
                <a:latin typeface="TimesLTStd-Italic"/>
              </a:rPr>
              <a:t>s^</a:t>
            </a:r>
            <a:r>
              <a:rPr lang="en-US" sz="1800" b="0" i="0" dirty="0">
                <a:solidFill>
                  <a:srgbClr val="000000"/>
                </a:solidFill>
                <a:effectLst/>
                <a:latin typeface="TimesLTStd-Roman"/>
              </a:rPr>
              <a:t>2 - the sample variance</a:t>
            </a:r>
          </a:p>
          <a:p>
            <a:pPr algn="l" rtl="0"/>
            <a:r>
              <a:rPr lang="en-US" sz="1800" b="0" i="1" dirty="0">
                <a:solidFill>
                  <a:srgbClr val="000000"/>
                </a:solidFill>
                <a:effectLst/>
                <a:latin typeface="STIX-Italic"/>
              </a:rPr>
              <a:t>σ    -  </a:t>
            </a:r>
            <a:r>
              <a:rPr lang="en-US" sz="1800" b="0" i="0" dirty="0">
                <a:solidFill>
                  <a:srgbClr val="000000"/>
                </a:solidFill>
                <a:effectLst/>
                <a:latin typeface="TimesLTStd-Roman"/>
              </a:rPr>
              <a:t>the population standard deviation</a:t>
            </a:r>
          </a:p>
          <a:p>
            <a:pPr algn="l" rtl="0"/>
            <a:r>
              <a:rPr lang="en-US" sz="1800" b="0" i="1" dirty="0">
                <a:solidFill>
                  <a:srgbClr val="000000"/>
                </a:solidFill>
                <a:effectLst/>
                <a:latin typeface="TimesLTStd-Italic"/>
              </a:rPr>
              <a:t>s    - </a:t>
            </a:r>
            <a:r>
              <a:rPr lang="en-US" sz="1800" b="0" i="0" dirty="0">
                <a:solidFill>
                  <a:srgbClr val="000000"/>
                </a:solidFill>
                <a:effectLst/>
                <a:latin typeface="TimesLTStd-Roman"/>
              </a:rPr>
              <a:t> the sample standard deviation.</a:t>
            </a:r>
          </a:p>
          <a:p>
            <a:pPr algn="l" rtl="0"/>
            <a:endParaRPr lang="en-US" sz="1800" b="0" i="0" dirty="0">
              <a:solidFill>
                <a:srgbClr val="000000"/>
              </a:solidFill>
              <a:effectLst/>
              <a:latin typeface="TimesLTStd-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solidFill>
                  <a:srgbClr val="000000"/>
                </a:solidFill>
                <a:effectLst/>
                <a:latin typeface="TimesLTStd-Italic"/>
              </a:rPr>
              <a:t>x </a:t>
            </a:r>
            <a:r>
              <a:rPr lang="en-US" sz="1200" b="0" i="0" dirty="0">
                <a:solidFill>
                  <a:srgbClr val="000000"/>
                </a:solidFill>
                <a:effectLst/>
                <a:latin typeface="STIX-Regular"/>
              </a:rPr>
              <a:t>- </a:t>
            </a:r>
            <a:r>
              <a:rPr lang="en-US" sz="1200" b="0" i="1" dirty="0">
                <a:solidFill>
                  <a:srgbClr val="000000"/>
                </a:solidFill>
                <a:effectLst/>
                <a:latin typeface="STIX-Italic"/>
              </a:rPr>
              <a:t>μ</a:t>
            </a:r>
            <a:r>
              <a:rPr lang="en-US" dirty="0"/>
              <a:t>  or </a:t>
            </a:r>
            <a:r>
              <a:rPr lang="en-US" sz="1200" b="0" i="1" dirty="0">
                <a:solidFill>
                  <a:srgbClr val="000000"/>
                </a:solidFill>
                <a:effectLst/>
                <a:latin typeface="TimesLTStd-Italic"/>
              </a:rPr>
              <a:t>x </a:t>
            </a:r>
            <a:r>
              <a:rPr lang="en-US" sz="1200" b="0" i="0" dirty="0">
                <a:solidFill>
                  <a:srgbClr val="000000"/>
                </a:solidFill>
                <a:effectLst/>
                <a:latin typeface="STIX-Regular"/>
              </a:rPr>
              <a:t>– E(</a:t>
            </a:r>
            <a:r>
              <a:rPr lang="en-US" sz="1200" b="0" i="1" dirty="0">
                <a:solidFill>
                  <a:srgbClr val="000000"/>
                </a:solidFill>
                <a:effectLst/>
                <a:latin typeface="TimesLTStd-Italic"/>
              </a:rPr>
              <a:t>x) </a:t>
            </a:r>
            <a:r>
              <a:rPr lang="en-US" dirty="0"/>
              <a:t>- </a:t>
            </a:r>
            <a:r>
              <a:rPr lang="en-US" sz="1200" b="0" i="0" dirty="0">
                <a:solidFill>
                  <a:srgbClr val="005D30"/>
                </a:solidFill>
                <a:effectLst/>
                <a:latin typeface="HelveticaNeueLTStd-MdCn"/>
              </a:rPr>
              <a:t>Sampling Error </a:t>
            </a:r>
            <a:r>
              <a:rPr lang="en-US" sz="1200" b="1" i="0" dirty="0">
                <a:solidFill>
                  <a:srgbClr val="000000"/>
                </a:solidFill>
                <a:effectLst/>
                <a:latin typeface="TimesLTStd-Bold"/>
              </a:rPr>
              <a:t>Sampling error </a:t>
            </a:r>
            <a:r>
              <a:rPr lang="en-US" sz="1200" b="0" i="0" dirty="0">
                <a:solidFill>
                  <a:srgbClr val="000000"/>
                </a:solidFill>
                <a:effectLst/>
                <a:latin typeface="TimesLTStd-Roman"/>
              </a:rPr>
              <a:t>is the difference between the value of a sample statistic and the value of the corresponding population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6</a:t>
            </a:fld>
            <a:endParaRPr lang="en-IL"/>
          </a:p>
        </p:txBody>
      </p:sp>
    </p:spTree>
    <p:extLst>
      <p:ext uri="{BB962C8B-B14F-4D97-AF65-F5344CB8AC3E}">
        <p14:creationId xmlns:p14="http://schemas.microsoft.com/office/powerpoint/2010/main" val="245453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800" b="0" i="0" dirty="0">
                <a:solidFill>
                  <a:srgbClr val="242021"/>
                </a:solidFill>
                <a:effectLst/>
                <a:latin typeface="TimesTenLTStd-Roman"/>
              </a:rPr>
              <a:t>פעמים רבות אנחנו צריכים לקבל החלטות לגבי האוכלוסייה מתוך מדגם קטן שיש לנו.</a:t>
            </a:r>
          </a:p>
          <a:p>
            <a:pPr algn="r" rtl="1"/>
            <a:r>
              <a:rPr lang="he-IL" sz="1800" b="0" i="0" dirty="0">
                <a:solidFill>
                  <a:srgbClr val="242021"/>
                </a:solidFill>
                <a:effectLst/>
                <a:latin typeface="TimesTenLTStd-Roman"/>
              </a:rPr>
              <a:t>כדי לקבל החלטות סטטיסטיות, נוח להניח הנחות לגבי האוכלוסייה, שיכולות להיות נכונות או לא...</a:t>
            </a:r>
          </a:p>
          <a:p>
            <a:pPr algn="r" rtl="1"/>
            <a:r>
              <a:rPr lang="he-IL" sz="1800" b="0" i="0" dirty="0">
                <a:solidFill>
                  <a:srgbClr val="242021"/>
                </a:solidFill>
                <a:effectLst/>
                <a:latin typeface="TimesTenLTStd-Roman"/>
              </a:rPr>
              <a:t>הנחות אלו קרויות הנחות סטטיסטיות – </a:t>
            </a:r>
            <a:r>
              <a:rPr lang="en-US" sz="1800" b="0" i="0" dirty="0">
                <a:solidFill>
                  <a:srgbClr val="242021"/>
                </a:solidFill>
                <a:effectLst/>
                <a:latin typeface="TimesTenLTStd-Roman"/>
              </a:rPr>
              <a:t>Statistical Hypothesis</a:t>
            </a:r>
          </a:p>
          <a:p>
            <a:pPr algn="r" rtl="1"/>
            <a:r>
              <a:rPr lang="he-IL" sz="1800" b="0" i="0" dirty="0">
                <a:solidFill>
                  <a:srgbClr val="242021"/>
                </a:solidFill>
                <a:effectLst/>
                <a:latin typeface="TimesTenLTStd-Roman"/>
              </a:rPr>
              <a:t>והן משקפות קביעות לגבי פילוג ההסתברות שלהן.</a:t>
            </a:r>
          </a:p>
          <a:p>
            <a:pPr algn="r" rtl="1"/>
            <a:endParaRPr lang="he-IL" sz="1800" b="0" i="0" dirty="0">
              <a:solidFill>
                <a:srgbClr val="242021"/>
              </a:solidFill>
              <a:effectLst/>
              <a:latin typeface="TimesTenLTStd-Roman"/>
            </a:endParaRPr>
          </a:p>
          <a:p>
            <a:pPr algn="r" rtl="1"/>
            <a:r>
              <a:rPr lang="he-IL" sz="1800" b="0" i="0" dirty="0">
                <a:solidFill>
                  <a:srgbClr val="242021"/>
                </a:solidFill>
                <a:effectLst/>
                <a:latin typeface="TimesTenLTStd-Roman"/>
              </a:rPr>
              <a:t>הנחת הבסיס היא שאין שוני בין 2 מדגמים שנמדדים מתוך אוכלוסייה</a:t>
            </a:r>
          </a:p>
          <a:p>
            <a:pPr algn="r" rtl="1"/>
            <a:r>
              <a:rPr lang="he-IL" sz="1800" b="0" i="0" dirty="0">
                <a:solidFill>
                  <a:srgbClr val="242021"/>
                </a:solidFill>
                <a:effectLst/>
                <a:latin typeface="TimesTenLTStd-Roman"/>
              </a:rPr>
              <a:t>הנחה זו תופשת גם במקרה של טיפול מסוים</a:t>
            </a:r>
          </a:p>
          <a:p>
            <a:pPr algn="r" rtl="1"/>
            <a:r>
              <a:rPr lang="he-IL" sz="1800" b="1" i="0" dirty="0">
                <a:solidFill>
                  <a:srgbClr val="242021"/>
                </a:solidFill>
                <a:effectLst/>
                <a:latin typeface="TimesTenLTStd-Roman"/>
              </a:rPr>
              <a:t>הנחת הבסיס מכונה "הנחת האפס" </a:t>
            </a:r>
            <a:r>
              <a:rPr lang="he-IL" sz="1800" b="1" i="0" dirty="0" err="1">
                <a:solidFill>
                  <a:srgbClr val="242021"/>
                </a:solidFill>
                <a:effectLst/>
                <a:latin typeface="TimesTenLTStd-Roman"/>
              </a:rPr>
              <a:t>ומסומת</a:t>
            </a:r>
            <a:r>
              <a:rPr lang="he-IL" sz="1800" b="1" i="0" dirty="0">
                <a:solidFill>
                  <a:srgbClr val="242021"/>
                </a:solidFill>
                <a:effectLst/>
                <a:latin typeface="TimesTenLTStd-Roman"/>
              </a:rPr>
              <a:t> 0</a:t>
            </a:r>
            <a:r>
              <a:rPr lang="en-US" sz="1800" b="1" i="0" dirty="0">
                <a:solidFill>
                  <a:srgbClr val="242021"/>
                </a:solidFill>
                <a:effectLst/>
                <a:latin typeface="TimesTenLTStd-Roman"/>
              </a:rPr>
              <a:t>H</a:t>
            </a:r>
          </a:p>
          <a:p>
            <a:pPr algn="r" rtl="1"/>
            <a:r>
              <a:rPr lang="he-IL" sz="1800" b="1" i="0" dirty="0">
                <a:solidFill>
                  <a:srgbClr val="242021"/>
                </a:solidFill>
                <a:effectLst/>
                <a:latin typeface="TimesTenLTStd-Roman"/>
              </a:rPr>
              <a:t>הנחת האפס דומה למקובל במשפט שם הנאשם חף מפשע עד שהוכחה אשמתו</a:t>
            </a:r>
          </a:p>
          <a:p>
            <a:pPr algn="r" rtl="1"/>
            <a:endParaRPr lang="he-IL" sz="1800" b="1" i="0" dirty="0">
              <a:solidFill>
                <a:srgbClr val="242021"/>
              </a:solidFill>
              <a:effectLst/>
              <a:latin typeface="TimesTenLTStd-Roman"/>
            </a:endParaRPr>
          </a:p>
          <a:p>
            <a:pPr algn="r" rtl="1"/>
            <a:r>
              <a:rPr lang="he-IL" sz="1800" b="1" i="0" dirty="0">
                <a:solidFill>
                  <a:srgbClr val="242021"/>
                </a:solidFill>
                <a:effectLst/>
                <a:latin typeface="TimesTenLTStd-Roman"/>
              </a:rPr>
              <a:t>כל הנחה שונה מהנחת האפס מסומנת כ 1</a:t>
            </a:r>
            <a:r>
              <a:rPr lang="en-US" sz="1800" b="1" i="0" dirty="0">
                <a:solidFill>
                  <a:srgbClr val="242021"/>
                </a:solidFill>
                <a:effectLst/>
                <a:latin typeface="TimesTenLTStd-Roman"/>
              </a:rPr>
              <a:t>H</a:t>
            </a:r>
            <a:endParaRPr lang="he-IL" sz="1800" b="1" i="0" dirty="0">
              <a:solidFill>
                <a:srgbClr val="242021"/>
              </a:solidFill>
              <a:effectLst/>
              <a:latin typeface="TimesTenLTStd-Roman"/>
            </a:endParaRPr>
          </a:p>
          <a:p>
            <a:pPr algn="l" rtl="0"/>
            <a:endParaRPr lang="he-IL" sz="1800" b="0" i="0" dirty="0">
              <a:solidFill>
                <a:srgbClr val="242021"/>
              </a:solidFill>
              <a:effectLst/>
              <a:latin typeface="TimesTenLTStd-Roman"/>
            </a:endParaRPr>
          </a:p>
          <a:p>
            <a:pPr algn="l" rtl="0"/>
            <a:r>
              <a:rPr lang="en-US" sz="2800" b="0" i="0" dirty="0">
                <a:solidFill>
                  <a:srgbClr val="202122"/>
                </a:solidFill>
                <a:effectLst/>
                <a:latin typeface="Arial" panose="020B0604020202020204" pitchFamily="34" charset="0"/>
              </a:rPr>
              <a:t>In the </a:t>
            </a:r>
            <a:r>
              <a:rPr lang="en-US" sz="2800" b="1" i="0" dirty="0">
                <a:solidFill>
                  <a:srgbClr val="202122"/>
                </a:solidFill>
                <a:effectLst/>
                <a:latin typeface="Arial" panose="020B0604020202020204" pitchFamily="34" charset="0"/>
              </a:rPr>
              <a:t>significance testing approach </a:t>
            </a:r>
            <a:r>
              <a:rPr lang="en-US" sz="2800" b="0" i="0" dirty="0">
                <a:solidFill>
                  <a:srgbClr val="202122"/>
                </a:solidFill>
                <a:effectLst/>
                <a:latin typeface="Arial" panose="020B0604020202020204" pitchFamily="34" charset="0"/>
              </a:rPr>
              <a:t>of </a:t>
            </a:r>
            <a:r>
              <a:rPr lang="en-US" sz="2800" b="0" i="0" u="none" strike="noStrike" dirty="0">
                <a:solidFill>
                  <a:srgbClr val="0B0080"/>
                </a:solidFill>
                <a:effectLst/>
                <a:latin typeface="Arial" panose="020B0604020202020204" pitchFamily="34" charset="0"/>
                <a:hlinkClick r:id="rId3" tooltip="Ronald Fisher"/>
              </a:rPr>
              <a:t>Ronald Fisher</a:t>
            </a:r>
            <a:r>
              <a:rPr lang="en-US" sz="2800" b="0" i="0" dirty="0">
                <a:solidFill>
                  <a:srgbClr val="202122"/>
                </a:solidFill>
                <a:effectLst/>
                <a:latin typeface="Arial" panose="020B0604020202020204" pitchFamily="34" charset="0"/>
              </a:rPr>
              <a:t>, a null hypothesis is rejected if the observed data is </a:t>
            </a:r>
            <a:r>
              <a:rPr lang="en-US" sz="2800" b="0" i="0" u="none" strike="noStrike" dirty="0">
                <a:solidFill>
                  <a:srgbClr val="0B0080"/>
                </a:solidFill>
                <a:effectLst/>
                <a:latin typeface="Arial" panose="020B0604020202020204" pitchFamily="34" charset="0"/>
                <a:hlinkClick r:id="rId4" tooltip="Statistical significance"/>
              </a:rPr>
              <a:t>significantly</a:t>
            </a:r>
            <a:r>
              <a:rPr lang="en-US" sz="2800" b="0" i="0" dirty="0">
                <a:solidFill>
                  <a:srgbClr val="202122"/>
                </a:solidFill>
                <a:effectLst/>
                <a:latin typeface="Arial" panose="020B0604020202020204" pitchFamily="34" charset="0"/>
              </a:rPr>
              <a:t> unlikely to have occurred if the null hypothesis were true. In this case, the null hypothesis is rejected and an </a:t>
            </a:r>
            <a:r>
              <a:rPr lang="en-US" sz="2800" b="0" i="0" u="none" strike="noStrike" dirty="0">
                <a:solidFill>
                  <a:srgbClr val="0B0080"/>
                </a:solidFill>
                <a:effectLst/>
                <a:latin typeface="Arial" panose="020B0604020202020204" pitchFamily="34" charset="0"/>
                <a:hlinkClick r:id="rId5" tooltip="Alternative hypothesis"/>
              </a:rPr>
              <a:t>alternative hypothesis</a:t>
            </a:r>
            <a:r>
              <a:rPr lang="en-US" sz="2800" b="0" i="0" dirty="0">
                <a:solidFill>
                  <a:srgbClr val="202122"/>
                </a:solidFill>
                <a:effectLst/>
                <a:latin typeface="Arial" panose="020B0604020202020204" pitchFamily="34" charset="0"/>
              </a:rPr>
              <a:t> is accepted in its place. If the data is consistent with the null hypothesis, then the null hypothesis is not rejected. In neither case is the null hypothesis or its alternative proven; the null hypothesis is tested with data and a decision is made based on how likely or unlikely the data is. This is analogous to the legal principle of </a:t>
            </a:r>
            <a:r>
              <a:rPr lang="en-US" sz="2800" b="0" i="0" u="none" strike="noStrike" dirty="0">
                <a:solidFill>
                  <a:srgbClr val="0B0080"/>
                </a:solidFill>
                <a:effectLst/>
                <a:latin typeface="Arial" panose="020B0604020202020204" pitchFamily="34" charset="0"/>
                <a:hlinkClick r:id="rId6" tooltip="Presumption of innocence"/>
              </a:rPr>
              <a:t>presumption of innocence</a:t>
            </a:r>
            <a:r>
              <a:rPr lang="en-US" sz="2800" b="0" i="0" dirty="0">
                <a:solidFill>
                  <a:srgbClr val="202122"/>
                </a:solidFill>
                <a:effectLst/>
                <a:latin typeface="Arial" panose="020B0604020202020204" pitchFamily="34" charset="0"/>
              </a:rPr>
              <a:t>, in which a suspect or defendant is assumed to be innocent (null is not rejected) until proven guilty (null is rejected) beyond a reasonable doubt (to a statistically significant degree).</a:t>
            </a:r>
            <a:r>
              <a:rPr lang="en-US" sz="2800" b="0" i="0" u="none" strike="noStrike" baseline="30000" dirty="0">
                <a:solidFill>
                  <a:srgbClr val="0B0080"/>
                </a:solidFill>
                <a:effectLst/>
                <a:latin typeface="Arial" panose="020B0604020202020204" pitchFamily="34" charset="0"/>
                <a:hlinkClick r:id="rId7"/>
              </a:rPr>
              <a:t>[4]</a:t>
            </a:r>
            <a:endParaRPr lang="en-US" sz="2800" b="0" i="0" dirty="0">
              <a:solidFill>
                <a:srgbClr val="202122"/>
              </a:solidFill>
              <a:effectLst/>
              <a:latin typeface="Arial" panose="020B0604020202020204" pitchFamily="34" charset="0"/>
            </a:endParaRPr>
          </a:p>
          <a:p>
            <a:pPr algn="l" rtl="0"/>
            <a:endParaRPr lang="en-US" sz="2800" b="0" i="0" dirty="0">
              <a:solidFill>
                <a:srgbClr val="202122"/>
              </a:solidFill>
              <a:effectLst/>
              <a:latin typeface="Arial" panose="020B0604020202020204" pitchFamily="34" charset="0"/>
            </a:endParaRPr>
          </a:p>
          <a:p>
            <a:pPr algn="l" rtl="0"/>
            <a:r>
              <a:rPr lang="en-US" sz="2800" b="0" i="0" dirty="0">
                <a:solidFill>
                  <a:srgbClr val="202122"/>
                </a:solidFill>
                <a:effectLst/>
                <a:latin typeface="Arial" panose="020B0604020202020204" pitchFamily="34" charset="0"/>
              </a:rPr>
              <a:t>In the </a:t>
            </a:r>
            <a:r>
              <a:rPr lang="en-US" sz="2800" b="1" i="0" u="none" strike="noStrike" dirty="0">
                <a:solidFill>
                  <a:srgbClr val="0B0080"/>
                </a:solidFill>
                <a:effectLst/>
                <a:latin typeface="Arial" panose="020B0604020202020204" pitchFamily="34" charset="0"/>
                <a:hlinkClick r:id="rId8" tooltip="Statistical hypothesis testing"/>
              </a:rPr>
              <a:t>hypothesis testing</a:t>
            </a:r>
            <a:r>
              <a:rPr lang="en-US" sz="2800" b="1" i="0" dirty="0">
                <a:solidFill>
                  <a:srgbClr val="202122"/>
                </a:solidFill>
                <a:effectLst/>
                <a:latin typeface="Arial" panose="020B0604020202020204" pitchFamily="34" charset="0"/>
              </a:rPr>
              <a:t> approach</a:t>
            </a:r>
            <a:r>
              <a:rPr lang="en-US" sz="2800" b="0" i="0" dirty="0">
                <a:solidFill>
                  <a:srgbClr val="202122"/>
                </a:solidFill>
                <a:effectLst/>
                <a:latin typeface="Arial" panose="020B0604020202020204" pitchFamily="34" charset="0"/>
              </a:rPr>
              <a:t> of </a:t>
            </a:r>
            <a:r>
              <a:rPr lang="en-US" sz="2800" b="0" i="0" u="none" strike="noStrike" dirty="0">
                <a:solidFill>
                  <a:srgbClr val="0B0080"/>
                </a:solidFill>
                <a:effectLst/>
                <a:latin typeface="Arial" panose="020B0604020202020204" pitchFamily="34" charset="0"/>
                <a:hlinkClick r:id="rId9" tooltip="Jerzy Neyman"/>
              </a:rPr>
              <a:t>Jerzy </a:t>
            </a:r>
            <a:r>
              <a:rPr lang="en-US" sz="2800" b="0" i="0" u="none" strike="noStrike" dirty="0" err="1">
                <a:solidFill>
                  <a:srgbClr val="0B0080"/>
                </a:solidFill>
                <a:effectLst/>
                <a:latin typeface="Arial" panose="020B0604020202020204" pitchFamily="34" charset="0"/>
                <a:hlinkClick r:id="rId9" tooltip="Jerzy Neyman"/>
              </a:rPr>
              <a:t>Neyman</a:t>
            </a:r>
            <a:r>
              <a:rPr lang="en-US" sz="2800" b="0" i="0" dirty="0">
                <a:solidFill>
                  <a:srgbClr val="202122"/>
                </a:solidFill>
                <a:effectLst/>
                <a:latin typeface="Arial" panose="020B0604020202020204" pitchFamily="34" charset="0"/>
              </a:rPr>
              <a:t> and </a:t>
            </a:r>
            <a:r>
              <a:rPr lang="en-US" sz="2800" b="0" i="0" u="none" strike="noStrike" dirty="0">
                <a:solidFill>
                  <a:srgbClr val="0B0080"/>
                </a:solidFill>
                <a:effectLst/>
                <a:latin typeface="Arial" panose="020B0604020202020204" pitchFamily="34" charset="0"/>
                <a:hlinkClick r:id="rId10" tooltip="Egon Pearson"/>
              </a:rPr>
              <a:t>Egon Pearson</a:t>
            </a:r>
            <a:r>
              <a:rPr lang="en-US" sz="2800" b="0" i="0" dirty="0">
                <a:solidFill>
                  <a:srgbClr val="202122"/>
                </a:solidFill>
                <a:effectLst/>
                <a:latin typeface="Arial" panose="020B0604020202020204" pitchFamily="34" charset="0"/>
              </a:rPr>
              <a:t>, a null hypothesis is contrasted with an </a:t>
            </a:r>
            <a:r>
              <a:rPr lang="en-US" sz="2800" b="0" i="0" u="none" strike="noStrike" dirty="0">
                <a:solidFill>
                  <a:srgbClr val="0B0080"/>
                </a:solidFill>
                <a:effectLst/>
                <a:latin typeface="Arial" panose="020B0604020202020204" pitchFamily="34" charset="0"/>
                <a:hlinkClick r:id="rId5" tooltip="Alternative hypothesis"/>
              </a:rPr>
              <a:t>alternative hypothesis</a:t>
            </a:r>
            <a:r>
              <a:rPr lang="en-US" sz="2800" b="0" i="0" dirty="0">
                <a:solidFill>
                  <a:srgbClr val="202122"/>
                </a:solidFill>
                <a:effectLst/>
                <a:latin typeface="Arial" panose="020B0604020202020204" pitchFamily="34" charset="0"/>
              </a:rPr>
              <a:t>, and the two hypotheses are distinguished on the basis of data, with certain error rates. It is used in formulating answers in research.</a:t>
            </a:r>
          </a:p>
          <a:p>
            <a:pPr algn="l" rtl="0"/>
            <a:endParaRPr lang="he-IL" sz="1800" b="0" i="0" dirty="0">
              <a:solidFill>
                <a:srgbClr val="242021"/>
              </a:solidFill>
              <a:effectLst/>
              <a:latin typeface="TimesTenLTStd-Roman"/>
            </a:endParaRPr>
          </a:p>
          <a:p>
            <a:pPr algn="l" rtl="0"/>
            <a:r>
              <a:rPr lang="en-US" sz="2800" b="0" i="0" dirty="0">
                <a:solidFill>
                  <a:srgbClr val="202122"/>
                </a:solidFill>
                <a:effectLst/>
                <a:latin typeface="Arial" panose="020B0604020202020204" pitchFamily="34" charset="0"/>
              </a:rPr>
              <a:t>In </a:t>
            </a:r>
            <a:r>
              <a:rPr lang="en-US" sz="2800" b="0" i="0" u="none" strike="noStrike" dirty="0">
                <a:solidFill>
                  <a:srgbClr val="0B0080"/>
                </a:solidFill>
                <a:effectLst/>
                <a:latin typeface="Arial" panose="020B0604020202020204" pitchFamily="34" charset="0"/>
                <a:hlinkClick r:id="rId11" tooltip="Inferential statistics"/>
              </a:rPr>
              <a:t>inferential statistics</a:t>
            </a:r>
            <a:r>
              <a:rPr lang="en-US" sz="2800" b="0" i="0" dirty="0">
                <a:solidFill>
                  <a:srgbClr val="202122"/>
                </a:solidFill>
                <a:effectLst/>
                <a:latin typeface="Arial" panose="020B0604020202020204" pitchFamily="34" charset="0"/>
              </a:rPr>
              <a:t>, the </a:t>
            </a:r>
            <a:r>
              <a:rPr lang="en-US" sz="2800" b="1" i="0" dirty="0">
                <a:solidFill>
                  <a:srgbClr val="202122"/>
                </a:solidFill>
                <a:effectLst/>
                <a:latin typeface="Arial" panose="020B0604020202020204" pitchFamily="34" charset="0"/>
              </a:rPr>
              <a:t>null hypothesis</a:t>
            </a:r>
            <a:r>
              <a:rPr lang="en-US" sz="2800" b="0" i="0" dirty="0">
                <a:solidFill>
                  <a:srgbClr val="202122"/>
                </a:solidFill>
                <a:effectLst/>
                <a:latin typeface="Arial" panose="020B0604020202020204" pitchFamily="34" charset="0"/>
              </a:rPr>
              <a:t> (often denoted </a:t>
            </a:r>
            <a:r>
              <a:rPr lang="en-US" sz="2800" b="1" i="1" dirty="0">
                <a:solidFill>
                  <a:srgbClr val="202122"/>
                </a:solidFill>
                <a:effectLst/>
                <a:latin typeface="Arial" panose="020B0604020202020204" pitchFamily="34" charset="0"/>
              </a:rPr>
              <a:t>H</a:t>
            </a:r>
            <a:r>
              <a:rPr lang="en-US" sz="2800" b="1" i="0" baseline="-25000" dirty="0">
                <a:solidFill>
                  <a:srgbClr val="202122"/>
                </a:solidFill>
                <a:effectLst/>
                <a:latin typeface="Arial" panose="020B0604020202020204" pitchFamily="34" charset="0"/>
              </a:rPr>
              <a:t>0</a:t>
            </a:r>
            <a:r>
              <a:rPr lang="en-US" sz="2800" b="0" i="0" dirty="0">
                <a:solidFill>
                  <a:srgbClr val="202122"/>
                </a:solidFill>
                <a:effectLst/>
                <a:latin typeface="Arial" panose="020B0604020202020204" pitchFamily="34" charset="0"/>
              </a:rPr>
              <a:t>,</a:t>
            </a:r>
            <a:r>
              <a:rPr lang="en-US" sz="2800" b="0" i="0" u="none" strike="noStrike" baseline="30000" dirty="0">
                <a:solidFill>
                  <a:srgbClr val="0B0080"/>
                </a:solidFill>
                <a:effectLst/>
                <a:latin typeface="Arial" panose="020B0604020202020204" pitchFamily="34" charset="0"/>
                <a:hlinkClick r:id="rId12"/>
              </a:rPr>
              <a:t>[1]</a:t>
            </a:r>
            <a:r>
              <a:rPr lang="en-US" sz="2800" b="0" i="0" dirty="0">
                <a:solidFill>
                  <a:srgbClr val="202122"/>
                </a:solidFill>
                <a:effectLst/>
                <a:latin typeface="Arial" panose="020B0604020202020204" pitchFamily="34" charset="0"/>
              </a:rPr>
              <a:t>) is a general statement or default position that there is no difference between two measured phenomena or that two samples derive from the same general population</a:t>
            </a:r>
            <a:endParaRPr lang="en-US" sz="1800" b="0" i="0" dirty="0">
              <a:solidFill>
                <a:srgbClr val="242021"/>
              </a:solidFill>
              <a:effectLst/>
              <a:latin typeface="TimesTenLTStd-Roman"/>
            </a:endParaRPr>
          </a:p>
          <a:p>
            <a:pPr algn="l" rtl="0"/>
            <a:endParaRPr lang="en-US" sz="1800" b="0" i="0" dirty="0">
              <a:solidFill>
                <a:srgbClr val="242021"/>
              </a:solidFill>
              <a:effectLst/>
              <a:latin typeface="TimesTenLTStd-Roman"/>
            </a:endParaRPr>
          </a:p>
          <a:p>
            <a:pPr algn="l" rtl="0"/>
            <a:r>
              <a:rPr lang="en-US" sz="1800" b="0" i="0" dirty="0">
                <a:solidFill>
                  <a:srgbClr val="242021"/>
                </a:solidFill>
                <a:effectLst/>
                <a:latin typeface="TimesTenLTStd-Roman"/>
              </a:rPr>
              <a:t>Methods for making inferences about parameters fall into one of two categories.</a:t>
            </a:r>
          </a:p>
          <a:p>
            <a:pPr marL="285750" indent="-285750" algn="l" rtl="0">
              <a:buFontTx/>
              <a:buChar char="-"/>
            </a:pPr>
            <a:r>
              <a:rPr lang="en-US" sz="1800" b="0" i="0" dirty="0">
                <a:solidFill>
                  <a:srgbClr val="242021"/>
                </a:solidFill>
                <a:effectLst/>
                <a:latin typeface="TimesTenLTStd-Roman"/>
              </a:rPr>
              <a:t>Either we will </a:t>
            </a:r>
            <a:r>
              <a:rPr lang="en-US" sz="1800" b="1" i="0" dirty="0">
                <a:solidFill>
                  <a:srgbClr val="242021"/>
                </a:solidFill>
                <a:effectLst/>
                <a:latin typeface="TimesTenLTStd-Bold"/>
              </a:rPr>
              <a:t>estimate </a:t>
            </a:r>
            <a:r>
              <a:rPr lang="en-US" sz="1800" b="0" i="0" dirty="0">
                <a:solidFill>
                  <a:srgbClr val="242021"/>
                </a:solidFill>
                <a:effectLst/>
                <a:latin typeface="TimesTenLTStd-Roman"/>
              </a:rPr>
              <a:t>the value of the population parameter of interest</a:t>
            </a:r>
          </a:p>
          <a:p>
            <a:pPr marL="742950" lvl="1" indent="-285750" algn="l" rtl="0">
              <a:buFontTx/>
              <a:buChar char="-"/>
            </a:pPr>
            <a:r>
              <a:rPr lang="en-US" sz="1800" b="0" i="0" dirty="0">
                <a:solidFill>
                  <a:srgbClr val="242021"/>
                </a:solidFill>
                <a:effectLst/>
                <a:latin typeface="TimesTenLTStd-Roman"/>
              </a:rPr>
              <a:t>“What is the value of the population parameter?”</a:t>
            </a:r>
            <a:r>
              <a:rPr lang="en-US" sz="2800" dirty="0"/>
              <a:t> </a:t>
            </a:r>
            <a:endParaRPr lang="en-US" sz="1800" b="0" i="0" dirty="0">
              <a:solidFill>
                <a:srgbClr val="242021"/>
              </a:solidFill>
              <a:effectLst/>
              <a:latin typeface="TimesTenLTStd-Roman"/>
            </a:endParaRPr>
          </a:p>
          <a:p>
            <a:pPr marL="285750" indent="-285750" algn="l" rtl="0">
              <a:buFontTx/>
              <a:buChar char="-"/>
            </a:pPr>
            <a:r>
              <a:rPr lang="en-US" sz="1800" b="0" i="0" dirty="0">
                <a:solidFill>
                  <a:srgbClr val="242021"/>
                </a:solidFill>
                <a:effectLst/>
                <a:latin typeface="TimesTenLTStd-Roman"/>
              </a:rPr>
              <a:t>Or we will </a:t>
            </a:r>
            <a:r>
              <a:rPr lang="en-US" sz="1800" b="1" i="0" dirty="0">
                <a:solidFill>
                  <a:srgbClr val="242021"/>
                </a:solidFill>
                <a:effectLst/>
                <a:latin typeface="TimesTenLTStd-Bold"/>
              </a:rPr>
              <a:t>test a hypothesis </a:t>
            </a:r>
            <a:r>
              <a:rPr lang="en-US" sz="1800" b="0" i="0" dirty="0">
                <a:solidFill>
                  <a:srgbClr val="242021"/>
                </a:solidFill>
                <a:effectLst/>
                <a:latin typeface="TimesTenLTStd-Roman"/>
              </a:rPr>
              <a:t>about the value of the parameter.</a:t>
            </a:r>
          </a:p>
          <a:p>
            <a:pPr marL="742950" lvl="1" indent="-285750" algn="l" rtl="0">
              <a:buFontTx/>
              <a:buChar char="-"/>
            </a:pPr>
            <a:r>
              <a:rPr lang="en-US" sz="1800" b="0" i="0" dirty="0">
                <a:solidFill>
                  <a:srgbClr val="242021"/>
                </a:solidFill>
                <a:effectLst/>
                <a:latin typeface="TimesTenLTStd-Roman"/>
              </a:rPr>
              <a:t>“Does the population parameter satisfy a specified condition</a:t>
            </a:r>
          </a:p>
          <a:p>
            <a:pPr marL="1200150" lvl="2" indent="-285750" algn="l" rtl="0">
              <a:buFontTx/>
              <a:buChar char="-"/>
            </a:pPr>
            <a:r>
              <a:rPr lang="en-US" sz="1800" b="0" i="0" dirty="0">
                <a:solidFill>
                  <a:srgbClr val="242021"/>
                </a:solidFill>
                <a:effectLst/>
                <a:latin typeface="TimesTenLTStd-Roman"/>
              </a:rPr>
              <a:t>for example, ‘</a:t>
            </a:r>
            <a:r>
              <a:rPr lang="en-US" sz="1800" b="0" i="0" dirty="0">
                <a:solidFill>
                  <a:srgbClr val="242021"/>
                </a:solidFill>
                <a:effectLst/>
                <a:latin typeface="WWDOC01"/>
              </a:rPr>
              <a:t>mean &gt; </a:t>
            </a:r>
            <a:r>
              <a:rPr lang="en-US" sz="1800" b="0" i="0" dirty="0">
                <a:solidFill>
                  <a:srgbClr val="242021"/>
                </a:solidFill>
                <a:effectLst/>
                <a:latin typeface="TimesTenLTStd-Roman"/>
              </a:rPr>
              <a:t>20’ or ‘</a:t>
            </a:r>
            <a:r>
              <a:rPr lang="en-US" sz="1800" b="0" i="0" dirty="0">
                <a:solidFill>
                  <a:srgbClr val="242021"/>
                </a:solidFill>
                <a:effectLst/>
                <a:latin typeface="WWDOC01"/>
              </a:rPr>
              <a:t>pi &lt; </a:t>
            </a:r>
            <a:r>
              <a:rPr lang="en-US" sz="1800" b="0" i="0" dirty="0">
                <a:solidFill>
                  <a:srgbClr val="242021"/>
                </a:solidFill>
                <a:effectLst/>
                <a:latin typeface="TimesTenLTStd-Roman"/>
              </a:rPr>
              <a:t>.3’ ?”</a:t>
            </a:r>
            <a:r>
              <a:rPr lang="en-US" dirty="0"/>
              <a:t> </a:t>
            </a:r>
            <a:br>
              <a:rPr lang="en-US" dirty="0"/>
            </a:br>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7</a:t>
            </a:fld>
            <a:endParaRPr lang="en-IL"/>
          </a:p>
        </p:txBody>
      </p:sp>
    </p:spTree>
    <p:extLst>
      <p:ext uri="{BB962C8B-B14F-4D97-AF65-F5344CB8AC3E}">
        <p14:creationId xmlns:p14="http://schemas.microsoft.com/office/powerpoint/2010/main" val="131704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Inference – </a:t>
            </a:r>
            <a:r>
              <a:rPr lang="he-IL" dirty="0"/>
              <a:t>הסקה</a:t>
            </a:r>
          </a:p>
          <a:p>
            <a:pPr algn="r" rtl="1"/>
            <a:r>
              <a:rPr lang="he-IL" dirty="0"/>
              <a:t>הצגת התוצאות וניתוחם יכול לתת לנו תובנות על המדגם שלנו אבל בחיים אנחנו רוצים להסיק מזה על כלל האוכלוסייה ממנה נלקח המדגם.</a:t>
            </a:r>
          </a:p>
          <a:p>
            <a:pPr algn="r" rtl="1"/>
            <a:endParaRPr lang="he-IL" dirty="0"/>
          </a:p>
          <a:p>
            <a:pPr algn="l" rtl="0"/>
            <a:r>
              <a:rPr lang="en-US" dirty="0">
                <a:hlinkClick r:id="rId3"/>
              </a:rPr>
              <a:t>https://en.wikipedia.org/wiki/Statistical_hypothesis_testing</a:t>
            </a:r>
            <a:endParaRPr lang="he-IL" dirty="0"/>
          </a:p>
          <a:p>
            <a:pPr algn="l" rtl="0"/>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statistical hypothesis</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4" tooltip="Hypothesis"/>
              </a:rPr>
              <a:t>hypothesis</a:t>
            </a:r>
            <a:r>
              <a:rPr lang="en-US" sz="1200" b="0" i="0" kern="1200" dirty="0">
                <a:solidFill>
                  <a:schemeClr val="tx1"/>
                </a:solidFill>
                <a:effectLst/>
                <a:latin typeface="+mn-lt"/>
                <a:ea typeface="+mn-ea"/>
                <a:cs typeface="+mn-cs"/>
              </a:rPr>
              <a:t> that is testable on the basis</a:t>
            </a:r>
            <a:r>
              <a:rPr lang="en-US" sz="1200" b="0" i="0" kern="1200" baseline="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5" tooltip="Observable variable"/>
              </a:rPr>
              <a:t>observed</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data </a:t>
            </a:r>
            <a:r>
              <a:rPr lang="en-US" sz="1200" b="0" i="0" u="none" strike="noStrike" kern="1200" dirty="0">
                <a:solidFill>
                  <a:schemeClr val="tx1"/>
                </a:solidFill>
                <a:effectLst/>
                <a:latin typeface="+mn-lt"/>
                <a:ea typeface="+mn-ea"/>
                <a:cs typeface="+mn-cs"/>
                <a:hlinkClick r:id="rId6" tooltip="Statistical model"/>
              </a:rPr>
              <a:t>modeled</a:t>
            </a:r>
            <a:r>
              <a:rPr lang="en-US" sz="1200" b="0" i="0" kern="1200" dirty="0">
                <a:solidFill>
                  <a:schemeClr val="tx1"/>
                </a:solidFill>
                <a:effectLst/>
                <a:latin typeface="+mn-lt"/>
                <a:ea typeface="+mn-ea"/>
                <a:cs typeface="+mn-cs"/>
              </a:rPr>
              <a:t> as the </a:t>
            </a:r>
            <a:r>
              <a:rPr lang="en-US" sz="1200" b="0" i="0" kern="1200" dirty="0" err="1">
                <a:solidFill>
                  <a:schemeClr val="tx1"/>
                </a:solidFill>
                <a:effectLst/>
                <a:latin typeface="+mn-lt"/>
                <a:ea typeface="+mn-ea"/>
                <a:cs typeface="+mn-cs"/>
              </a:rPr>
              <a:t>realised</a:t>
            </a:r>
            <a:r>
              <a:rPr lang="en-US" sz="1200" b="0" i="0" kern="1200" dirty="0">
                <a:solidFill>
                  <a:schemeClr val="tx1"/>
                </a:solidFill>
                <a:effectLst/>
                <a:latin typeface="+mn-lt"/>
                <a:ea typeface="+mn-ea"/>
                <a:cs typeface="+mn-cs"/>
              </a:rPr>
              <a:t> values taken by a collection of </a:t>
            </a:r>
            <a:r>
              <a:rPr lang="en-US" sz="1200" b="0" i="0" u="none" strike="noStrike" kern="1200" dirty="0">
                <a:solidFill>
                  <a:schemeClr val="tx1"/>
                </a:solidFill>
                <a:effectLst/>
                <a:latin typeface="+mn-lt"/>
                <a:ea typeface="+mn-ea"/>
                <a:cs typeface="+mn-cs"/>
                <a:hlinkClick r:id="rId7" tooltip="Random variable"/>
              </a:rPr>
              <a:t>random variables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8"/>
              </a:rPr>
              <a:t>[1]</a:t>
            </a:r>
            <a:r>
              <a:rPr lang="en-US" sz="1200" b="0" i="0" kern="1200" dirty="0">
                <a:solidFill>
                  <a:schemeClr val="tx1"/>
                </a:solidFill>
                <a:effectLst/>
                <a:latin typeface="+mn-lt"/>
                <a:ea typeface="+mn-ea"/>
                <a:cs typeface="+mn-cs"/>
              </a:rPr>
              <a:t> </a:t>
            </a:r>
          </a:p>
          <a:p>
            <a:pPr algn="l" rtl="0"/>
            <a:r>
              <a:rPr lang="en-US" sz="1200" b="0" i="0" kern="1200" dirty="0">
                <a:solidFill>
                  <a:schemeClr val="tx1"/>
                </a:solidFill>
                <a:effectLst/>
                <a:latin typeface="+mn-lt"/>
                <a:ea typeface="+mn-ea"/>
                <a:cs typeface="+mn-cs"/>
              </a:rPr>
              <a:t>A set of data (or several sets of data, taken together) are modelled as being </a:t>
            </a:r>
            <a:r>
              <a:rPr lang="en-US" sz="1200" b="0" i="0" kern="1200" dirty="0" err="1">
                <a:solidFill>
                  <a:schemeClr val="tx1"/>
                </a:solidFill>
                <a:effectLst/>
                <a:latin typeface="+mn-lt"/>
                <a:ea typeface="+mn-ea"/>
                <a:cs typeface="+mn-cs"/>
              </a:rPr>
              <a:t>realised</a:t>
            </a:r>
            <a:r>
              <a:rPr lang="en-US" sz="1200" b="0" i="0" kern="1200" dirty="0">
                <a:solidFill>
                  <a:schemeClr val="tx1"/>
                </a:solidFill>
                <a:effectLst/>
                <a:latin typeface="+mn-lt"/>
                <a:ea typeface="+mn-ea"/>
                <a:cs typeface="+mn-cs"/>
              </a:rPr>
              <a:t> values of a collection of random variables (for example mean of each set) having a joint probability distribution in some set of possible joint distributions.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hypothesis being tested is exactly that set of possible probability distributions.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statistical hypothesis test</a:t>
            </a:r>
            <a:r>
              <a:rPr lang="en-US" sz="1200" b="0" i="0" kern="1200" dirty="0">
                <a:solidFill>
                  <a:schemeClr val="tx1"/>
                </a:solidFill>
                <a:effectLst/>
                <a:latin typeface="+mn-lt"/>
                <a:ea typeface="+mn-ea"/>
                <a:cs typeface="+mn-cs"/>
              </a:rPr>
              <a:t> is a method of </a:t>
            </a:r>
            <a:r>
              <a:rPr lang="en-US" sz="1200" b="0" i="0" u="none" strike="noStrike" kern="1200" dirty="0">
                <a:solidFill>
                  <a:schemeClr val="tx1"/>
                </a:solidFill>
                <a:effectLst/>
                <a:latin typeface="+mn-lt"/>
                <a:ea typeface="+mn-ea"/>
                <a:cs typeface="+mn-cs"/>
                <a:hlinkClick r:id="rId9" tooltip="Statistical inference"/>
              </a:rPr>
              <a:t>statistical inference</a:t>
            </a:r>
            <a:r>
              <a:rPr lang="en-US" sz="1200" b="0" i="0" kern="1200" dirty="0">
                <a:solidFill>
                  <a:schemeClr val="tx1"/>
                </a:solidFill>
                <a:effectLst/>
                <a:latin typeface="+mn-lt"/>
                <a:ea typeface="+mn-ea"/>
                <a:cs typeface="+mn-cs"/>
              </a:rPr>
              <a:t>. An </a:t>
            </a:r>
            <a:r>
              <a:rPr lang="en-US" sz="1200" b="0" i="0" u="none" strike="noStrike" kern="1200" dirty="0">
                <a:solidFill>
                  <a:schemeClr val="tx1"/>
                </a:solidFill>
                <a:effectLst/>
                <a:latin typeface="+mn-lt"/>
                <a:ea typeface="+mn-ea"/>
                <a:cs typeface="+mn-cs"/>
                <a:hlinkClick r:id="rId10" tooltip="Alternative hypothesis"/>
              </a:rPr>
              <a:t>alternative hypothesis</a:t>
            </a:r>
            <a:r>
              <a:rPr lang="en-US" sz="1200" b="0" i="0" kern="1200" dirty="0">
                <a:solidFill>
                  <a:schemeClr val="tx1"/>
                </a:solidFill>
                <a:effectLst/>
                <a:latin typeface="+mn-lt"/>
                <a:ea typeface="+mn-ea"/>
                <a:cs typeface="+mn-cs"/>
              </a:rPr>
              <a:t> is proposed for the probability distribution of the data, either explicitly or only informally. The comparison of the two models is deemed </a:t>
            </a:r>
            <a:r>
              <a:rPr lang="en-US" sz="1200" b="0" i="1" u="none" strike="noStrike" kern="1200" dirty="0">
                <a:solidFill>
                  <a:schemeClr val="tx1"/>
                </a:solidFill>
                <a:effectLst/>
                <a:latin typeface="+mn-lt"/>
                <a:ea typeface="+mn-ea"/>
                <a:cs typeface="+mn-cs"/>
                <a:hlinkClick r:id="rId11" tooltip="Statistically significant"/>
              </a:rPr>
              <a:t>statistically significant</a:t>
            </a:r>
            <a:r>
              <a:rPr lang="en-US" sz="1200" b="0" i="0" kern="1200" dirty="0">
                <a:solidFill>
                  <a:schemeClr val="tx1"/>
                </a:solidFill>
                <a:effectLst/>
                <a:latin typeface="+mn-lt"/>
                <a:ea typeface="+mn-ea"/>
                <a:cs typeface="+mn-cs"/>
              </a:rPr>
              <a:t> if, according to a threshold probability -- the significance level -- the data is very unlikely to have occurred under the </a:t>
            </a:r>
            <a:r>
              <a:rPr lang="en-US" sz="1200" b="0" i="0" u="none" strike="noStrike" kern="1200" dirty="0">
                <a:solidFill>
                  <a:schemeClr val="tx1"/>
                </a:solidFill>
                <a:effectLst/>
                <a:latin typeface="+mn-lt"/>
                <a:ea typeface="+mn-ea"/>
                <a:cs typeface="+mn-cs"/>
                <a:hlinkClick r:id="rId12" tooltip="Null hypothesis"/>
              </a:rPr>
              <a:t>null hypothesis</a:t>
            </a:r>
            <a:r>
              <a:rPr lang="en-US" sz="1200" b="0" i="0" kern="1200" dirty="0">
                <a:solidFill>
                  <a:schemeClr val="tx1"/>
                </a:solidFill>
                <a:effectLst/>
                <a:latin typeface="+mn-lt"/>
                <a:ea typeface="+mn-ea"/>
                <a:cs typeface="+mn-cs"/>
              </a:rPr>
              <a:t>. A hypothesis test specifies which outcomes of a study may lead to a rejection of the null hypothesis at a pre-specified level of significance, while using a pre-chosen measure of deviation from that hypothesis (the test statistic, or goodness-of-fit measure). The pre-chosen level of significance is the maximal allowed "false positive rate". One wants to control the risk of incorrectly rejecting a true null hypothesis.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process of distinguishing between the null hypothesis and the </a:t>
            </a:r>
            <a:r>
              <a:rPr lang="en-US" sz="1200" b="0" i="0" u="none" strike="noStrike" kern="1200" dirty="0">
                <a:solidFill>
                  <a:schemeClr val="tx1"/>
                </a:solidFill>
                <a:effectLst/>
                <a:latin typeface="+mn-lt"/>
                <a:ea typeface="+mn-ea"/>
                <a:cs typeface="+mn-cs"/>
                <a:hlinkClick r:id="rId10" tooltip="Alternative hypothesis"/>
              </a:rPr>
              <a:t>alternative hypothesis</a:t>
            </a:r>
            <a:r>
              <a:rPr lang="en-US" sz="1200" b="0" i="0" kern="1200" dirty="0">
                <a:solidFill>
                  <a:schemeClr val="tx1"/>
                </a:solidFill>
                <a:effectLst/>
                <a:latin typeface="+mn-lt"/>
                <a:ea typeface="+mn-ea"/>
                <a:cs typeface="+mn-cs"/>
              </a:rPr>
              <a:t> is aided by considering two conceptual types of errors. The first type of error occurs when the null hypothesis is wrongly rejected. The second type of error occurs when the null hypothesis is wrongly not rejected. (The two types are known as </a:t>
            </a:r>
            <a:r>
              <a:rPr lang="en-US" sz="1200" b="0" i="0" u="none" strike="noStrike" kern="1200" dirty="0">
                <a:solidFill>
                  <a:schemeClr val="tx1"/>
                </a:solidFill>
                <a:effectLst/>
                <a:latin typeface="+mn-lt"/>
                <a:ea typeface="+mn-ea"/>
                <a:cs typeface="+mn-cs"/>
                <a:hlinkClick r:id="rId13" tooltip="Type I and type II errors"/>
              </a:rPr>
              <a:t>type 1 and type 2 errors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5.2 estimation of </a:t>
            </a:r>
            <a:r>
              <a:rPr lang="en-US" sz="1200" b="0" i="0" kern="1200" dirty="0" err="1">
                <a:solidFill>
                  <a:schemeClr val="tx1"/>
                </a:solidFill>
                <a:effectLst/>
                <a:latin typeface="+mn-lt"/>
                <a:ea typeface="+mn-ea"/>
                <a:cs typeface="+mn-cs"/>
              </a:rPr>
              <a:t>m</a:t>
            </a:r>
            <a:r>
              <a:rPr lang="en-US" dirty="0" err="1"/>
              <a:t>ue</a:t>
            </a:r>
            <a:r>
              <a:rPr lang="en-US" dirty="0"/>
              <a:t> (page 235)</a:t>
            </a:r>
          </a:p>
          <a:p>
            <a:pPr algn="l" rtl="0"/>
            <a:r>
              <a:rPr lang="en-US" sz="1200" b="0" i="0" kern="1200" dirty="0">
                <a:solidFill>
                  <a:schemeClr val="tx1"/>
                </a:solidFill>
                <a:effectLst/>
                <a:latin typeface="+mn-lt"/>
                <a:ea typeface="+mn-ea"/>
                <a:cs typeface="+mn-cs"/>
              </a:rPr>
              <a:t>sample mean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as a point estimate of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interval estimate for the population mean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Central Limit Theorem </a:t>
            </a:r>
            <a:r>
              <a:rPr lang="en-US" sz="1200" b="0" i="0" kern="1200" dirty="0">
                <a:solidFill>
                  <a:schemeClr val="tx1"/>
                </a:solidFill>
                <a:effectLst/>
                <a:latin typeface="+mn-lt"/>
                <a:ea typeface="+mn-ea"/>
                <a:cs typeface="+mn-cs"/>
              </a:rPr>
              <a:t>for the sample mean (Chapter 4), we know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a large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will be approximately normally distributed, with a mean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and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standard error s/</a:t>
            </a:r>
            <a:r>
              <a:rPr lang="en-US" sz="1200" b="0" i="0" kern="1200" dirty="0" err="1">
                <a:solidFill>
                  <a:schemeClr val="tx1"/>
                </a:solidFill>
                <a:effectLst/>
                <a:latin typeface="+mn-lt"/>
                <a:ea typeface="+mn-ea"/>
                <a:cs typeface="+mn-cs"/>
              </a:rPr>
              <a:t>squr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Y ~ N(</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Then from our knowledge of the Empirical Rule and areas under a normal curve, we know that the interval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+- 2s/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or, more precisely,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interval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+- 1.96s/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includes 95% of the </a:t>
            </a:r>
            <a:r>
              <a:rPr lang="en-US" sz="1200" b="0" i="1" kern="1200" dirty="0" err="1">
                <a:solidFill>
                  <a:schemeClr val="tx1"/>
                </a:solidFill>
                <a:effectLst/>
                <a:latin typeface="+mn-lt"/>
                <a:ea typeface="+mn-ea"/>
                <a:cs typeface="+mn-cs"/>
              </a:rPr>
              <a:t>y</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in repeated sampling, as shown in Figure 5.1.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Figure 5.1, we can observe that the sample mean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may not be very close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population mean m, the quantity it is supposed to estimate. Thus, when the value of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is reported, we should also provide an indication of how accurately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estimates m.</a:t>
            </a:r>
            <a:r>
              <a:rPr lang="en-US" dirty="0"/>
              <a:t> </a:t>
            </a:r>
          </a:p>
          <a:p>
            <a:pPr algn="l" rtl="0"/>
            <a:endParaRPr lang="en-US" dirty="0"/>
          </a:p>
          <a:p>
            <a:pPr algn="l" rtl="0"/>
            <a:r>
              <a:rPr lang="en-US" sz="1200" b="0" i="0" kern="1200" dirty="0">
                <a:solidFill>
                  <a:schemeClr val="tx1"/>
                </a:solidFill>
                <a:effectLst/>
                <a:latin typeface="+mn-lt"/>
                <a:ea typeface="+mn-ea"/>
                <a:cs typeface="+mn-cs"/>
              </a:rPr>
              <a:t>The probability of </a:t>
            </a:r>
            <a:r>
              <a:rPr lang="en-US" sz="1200" b="0" i="1" kern="1200" dirty="0">
                <a:solidFill>
                  <a:schemeClr val="tx1"/>
                </a:solidFill>
                <a:effectLst/>
                <a:latin typeface="+mn-lt"/>
                <a:ea typeface="+mn-ea"/>
                <a:cs typeface="+mn-cs"/>
              </a:rPr>
              <a:t>y </a:t>
            </a:r>
            <a:r>
              <a:rPr lang="en-US" sz="1200" b="0" i="0" kern="1200" dirty="0">
                <a:solidFill>
                  <a:schemeClr val="tx1"/>
                </a:solidFill>
                <a:effectLst/>
                <a:latin typeface="+mn-lt"/>
                <a:ea typeface="+mn-ea"/>
                <a:cs typeface="+mn-cs"/>
              </a:rPr>
              <a:t>falling in the interval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+- 1.96s/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is .95</a:t>
            </a:r>
          </a:p>
          <a:p>
            <a:pPr algn="l" rtl="0"/>
            <a:r>
              <a:rPr lang="en-US" sz="1200" b="0" i="0" kern="1200" dirty="0">
                <a:solidFill>
                  <a:schemeClr val="tx1"/>
                </a:solidFill>
                <a:effectLst/>
                <a:latin typeface="+mn-lt"/>
                <a:ea typeface="+mn-ea"/>
                <a:cs typeface="+mn-cs"/>
              </a:rPr>
              <a:t>So we state that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+- 1.96s/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is an </a:t>
            </a:r>
            <a:r>
              <a:rPr lang="en-US" sz="1200" b="1" i="0" kern="1200" dirty="0">
                <a:solidFill>
                  <a:schemeClr val="tx1"/>
                </a:solidFill>
                <a:effectLst/>
                <a:latin typeface="+mn-lt"/>
                <a:ea typeface="+mn-ea"/>
                <a:cs typeface="+mn-cs"/>
              </a:rPr>
              <a:t>interval estimate </a:t>
            </a:r>
            <a:r>
              <a:rPr lang="en-US" sz="1200" b="0" i="0" kern="1200" dirty="0">
                <a:solidFill>
                  <a:schemeClr val="tx1"/>
                </a:solidFill>
                <a:effectLst/>
                <a:latin typeface="+mn-lt"/>
                <a:ea typeface="+mn-ea"/>
                <a:cs typeface="+mn-cs"/>
              </a:rPr>
              <a:t>of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 with </a:t>
            </a:r>
            <a:r>
              <a:rPr lang="en-US" sz="1200" b="1" i="0" kern="1200" dirty="0">
                <a:solidFill>
                  <a:schemeClr val="tx1"/>
                </a:solidFill>
                <a:effectLst/>
                <a:latin typeface="+mn-lt"/>
                <a:ea typeface="+mn-ea"/>
                <a:cs typeface="+mn-cs"/>
              </a:rPr>
              <a:t>level of confidence </a:t>
            </a:r>
            <a:r>
              <a:rPr lang="en-US" sz="1200" b="0" i="0" kern="1200" dirty="0">
                <a:solidFill>
                  <a:schemeClr val="tx1"/>
                </a:solidFill>
                <a:effectLst/>
                <a:latin typeface="+mn-lt"/>
                <a:ea typeface="+mn-ea"/>
                <a:cs typeface="+mn-cs"/>
              </a:rPr>
              <a:t>.95.</a:t>
            </a:r>
            <a:r>
              <a:rPr lang="en-US" dirty="0"/>
              <a:t> </a:t>
            </a:r>
            <a:br>
              <a:rPr lang="en-US" dirty="0"/>
            </a:br>
            <a:endParaRPr lang="en-US" dirty="0"/>
          </a:p>
          <a:p>
            <a:pPr algn="l" rtl="0"/>
            <a:r>
              <a:rPr lang="en-US" sz="1200" b="0" i="0" kern="1200" dirty="0">
                <a:solidFill>
                  <a:schemeClr val="tx1"/>
                </a:solidFill>
                <a:effectLst/>
                <a:latin typeface="+mn-lt"/>
                <a:ea typeface="+mn-ea"/>
                <a:cs typeface="+mn-cs"/>
              </a:rPr>
              <a:t>We evaluate the </a:t>
            </a:r>
            <a:r>
              <a:rPr lang="en-US" sz="1200" b="1" i="0" kern="1200" dirty="0">
                <a:solidFill>
                  <a:schemeClr val="tx1"/>
                </a:solidFill>
                <a:effectLst/>
                <a:latin typeface="+mn-lt"/>
                <a:ea typeface="+mn-ea"/>
                <a:cs typeface="+mn-cs"/>
              </a:rPr>
              <a:t>goodness of an interval estimation procedure</a:t>
            </a:r>
            <a:r>
              <a:rPr lang="en-US" sz="1200" b="0" i="0" kern="1200" dirty="0">
                <a:solidFill>
                  <a:schemeClr val="tx1"/>
                </a:solidFill>
                <a:effectLst/>
                <a:latin typeface="+mn-lt"/>
                <a:ea typeface="+mn-ea"/>
                <a:cs typeface="+mn-cs"/>
              </a:rPr>
              <a:t> by examining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fraction of times in repeated sampling that interval estimates would encompass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parameter to be estimated. This fraction, called the </a:t>
            </a:r>
            <a:r>
              <a:rPr lang="en-US" sz="1200" b="1" i="0" kern="1200" dirty="0">
                <a:solidFill>
                  <a:schemeClr val="tx1"/>
                </a:solidFill>
                <a:effectLst/>
                <a:latin typeface="+mn-lt"/>
                <a:ea typeface="+mn-ea"/>
                <a:cs typeface="+mn-cs"/>
              </a:rPr>
              <a:t>confidence coefficient, </a:t>
            </a:r>
            <a:r>
              <a:rPr lang="en-US" sz="1200" b="0" i="0" kern="1200" dirty="0">
                <a:solidFill>
                  <a:schemeClr val="tx1"/>
                </a:solidFill>
                <a:effectLst/>
                <a:latin typeface="+mn-lt"/>
                <a:ea typeface="+mn-ea"/>
                <a:cs typeface="+mn-cs"/>
              </a:rPr>
              <a:t>is .95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using the y +- 1.96s/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 that is, 95% of the time in repeated sampling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intervals calculated using the formula y +- 1.96s/</a:t>
            </a:r>
            <a:r>
              <a:rPr lang="en-US" sz="1200" b="0" i="0" kern="1200" dirty="0" err="1">
                <a:solidFill>
                  <a:schemeClr val="tx1"/>
                </a:solidFill>
                <a:effectLst/>
                <a:latin typeface="+mn-lt"/>
                <a:ea typeface="+mn-ea"/>
                <a:cs typeface="+mn-cs"/>
              </a:rPr>
              <a:t>sqr</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 </a:t>
            </a:r>
            <a:r>
              <a:rPr lang="en-US" sz="1200" b="0" i="0" kern="1200" dirty="0">
                <a:solidFill>
                  <a:schemeClr val="tx1"/>
                </a:solidFill>
                <a:effectLst/>
                <a:latin typeface="+mn-lt"/>
                <a:ea typeface="+mn-ea"/>
                <a:cs typeface="+mn-cs"/>
              </a:rPr>
              <a:t>will contain the mean </a:t>
            </a:r>
            <a:r>
              <a:rPr lang="en-US" sz="1200" b="0" i="0" kern="1200" dirty="0" err="1">
                <a:solidFill>
                  <a:schemeClr val="tx1"/>
                </a:solidFill>
                <a:effectLst/>
                <a:latin typeface="+mn-lt"/>
                <a:ea typeface="+mn-ea"/>
                <a:cs typeface="+mn-cs"/>
              </a:rPr>
              <a:t>mue</a:t>
            </a:r>
            <a:r>
              <a:rPr lang="en-US" sz="1200" b="0" i="0" kern="1200" dirty="0">
                <a:solidFill>
                  <a:schemeClr val="tx1"/>
                </a:solidFill>
                <a:effectLst/>
                <a:latin typeface="+mn-lt"/>
                <a:ea typeface="+mn-ea"/>
                <a:cs typeface="+mn-cs"/>
              </a:rPr>
              <a:t>.</a:t>
            </a:r>
            <a:br>
              <a:rPr lang="en-US" dirty="0"/>
            </a:br>
            <a:br>
              <a:rPr lang="en-US" dirty="0"/>
            </a:br>
            <a:endParaRPr lang="en-US" dirty="0"/>
          </a:p>
          <a:p>
            <a:pPr algn="l" rtl="0"/>
            <a:endParaRPr lang="en-US" dirty="0"/>
          </a:p>
          <a:p>
            <a:pPr algn="l" rtl="0"/>
            <a:br>
              <a:rPr lang="en-US" dirty="0"/>
            </a:br>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8</a:t>
            </a:fld>
            <a:endParaRPr lang="en-IL"/>
          </a:p>
        </p:txBody>
      </p:sp>
    </p:spTree>
    <p:extLst>
      <p:ext uri="{BB962C8B-B14F-4D97-AF65-F5344CB8AC3E}">
        <p14:creationId xmlns:p14="http://schemas.microsoft.com/office/powerpoint/2010/main" val="237822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 – Population std</a:t>
            </a:r>
          </a:p>
          <a:p>
            <a:pPr algn="l" rtl="0"/>
            <a:r>
              <a:rPr lang="en-US" dirty="0"/>
              <a:t>Sigma - Sample STD</a:t>
            </a:r>
          </a:p>
          <a:p>
            <a:pPr algn="l" rtl="0"/>
            <a:r>
              <a:rPr lang="en-US" dirty="0"/>
              <a:t>N – Sample size</a:t>
            </a:r>
          </a:p>
          <a:p>
            <a:pPr algn="l" rtl="0"/>
            <a:endParaRPr lang="en-US" dirty="0"/>
          </a:p>
          <a:p>
            <a:pPr algn="l" rtl="0"/>
            <a:r>
              <a:rPr lang="en-US" dirty="0"/>
              <a:t>S = Sigma / sqrt(n)</a:t>
            </a:r>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137AC3"/>
                </a:solidFill>
                <a:effectLst/>
              </a:rPr>
              <a:t>Small Sample Estimation of a Population Mean</a:t>
            </a:r>
          </a:p>
          <a:p>
            <a:pPr algn="l" rtl="0"/>
            <a:r>
              <a:rPr lang="en-US" dirty="0"/>
              <a:t>https://stats.libretexts.org/Bookshelves/Introductory_Statistics/Book%3A_Introductory_Statistics_(Shafer_and_Zhang)/07%3A_Estimation/7.02%3A_Small_Sample_Estimation_of_a_Population_Mean</a:t>
            </a:r>
          </a:p>
          <a:p>
            <a:pPr algn="l" rtl="0"/>
            <a:endParaRPr lang="en-US" dirty="0"/>
          </a:p>
          <a:p>
            <a:pPr algn="l" rtl="0"/>
            <a:r>
              <a:rPr lang="en-US" dirty="0" err="1"/>
              <a:t>Xc</a:t>
            </a:r>
            <a:r>
              <a:rPr lang="en-US" dirty="0"/>
              <a:t> = 3+1.645*0.5/sqrt(16) = 3.21</a:t>
            </a:r>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9</a:t>
            </a:fld>
            <a:endParaRPr lang="en-IL"/>
          </a:p>
        </p:txBody>
      </p:sp>
    </p:spTree>
    <p:extLst>
      <p:ext uri="{BB962C8B-B14F-4D97-AF65-F5344CB8AC3E}">
        <p14:creationId xmlns:p14="http://schemas.microsoft.com/office/powerpoint/2010/main" val="38561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1-Alpha = Probability that </a:t>
            </a:r>
            <a:r>
              <a:rPr lang="en-US" dirty="0" err="1"/>
              <a:t>Mue</a:t>
            </a:r>
            <a:r>
              <a:rPr lang="en-US" dirty="0"/>
              <a:t> falls in Interval around E(X)</a:t>
            </a:r>
          </a:p>
          <a:p>
            <a:pPr algn="l" rtl="0"/>
            <a:endParaRPr lang="en-US" dirty="0"/>
          </a:p>
          <a:p>
            <a:pPr algn="l" rtl="0"/>
            <a:r>
              <a:rPr lang="en-US" sz="1800" b="0" i="0" dirty="0">
                <a:solidFill>
                  <a:srgbClr val="000000"/>
                </a:solidFill>
                <a:effectLst/>
                <a:latin typeface="Times-Roman"/>
              </a:rPr>
              <a:t>Level of Significance	0.10	0.05	0.01	0.005	0.002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Times-Roman"/>
              </a:rPr>
              <a:t>Critical Values of </a:t>
            </a:r>
            <a:r>
              <a:rPr lang="en-US" sz="1800" b="0" i="1" dirty="0">
                <a:solidFill>
                  <a:srgbClr val="000000"/>
                </a:solidFill>
                <a:effectLst/>
                <a:latin typeface="Times-Italic"/>
              </a:rPr>
              <a:t>z </a:t>
            </a:r>
            <a:r>
              <a:rPr lang="en-US" sz="1800" b="0" i="0" dirty="0">
                <a:solidFill>
                  <a:srgbClr val="000000"/>
                </a:solidFill>
                <a:effectLst/>
                <a:latin typeface="Times-Roman"/>
              </a:rPr>
              <a:t>for 	    1.28	   -1.645	  –2.33	   -2.58	   -2.88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Times-Roman"/>
              </a:rPr>
              <a:t>One-Tailed Tests	</a:t>
            </a:r>
            <a:r>
              <a:rPr lang="en-US" sz="1800" b="0" i="1" dirty="0">
                <a:solidFill>
                  <a:srgbClr val="000000"/>
                </a:solidFill>
                <a:effectLst/>
                <a:latin typeface="Times-Italic"/>
              </a:rPr>
              <a:t>or </a:t>
            </a:r>
            <a:r>
              <a:rPr lang="en-US" sz="1800" b="0" i="0" dirty="0">
                <a:solidFill>
                  <a:srgbClr val="000000"/>
                </a:solidFill>
                <a:effectLst/>
                <a:latin typeface="Times-Roman"/>
              </a:rPr>
              <a:t>1.28	</a:t>
            </a:r>
            <a:r>
              <a:rPr lang="en-US" sz="1800" b="0" i="1" dirty="0">
                <a:solidFill>
                  <a:srgbClr val="000000"/>
                </a:solidFill>
                <a:effectLst/>
                <a:latin typeface="Times-Italic"/>
              </a:rPr>
              <a:t>or </a:t>
            </a:r>
            <a:r>
              <a:rPr lang="en-US" sz="1800" b="1" i="0" dirty="0">
                <a:solidFill>
                  <a:schemeClr val="tx1"/>
                </a:solidFill>
                <a:effectLst/>
                <a:latin typeface="Times-Roman"/>
              </a:rPr>
              <a:t>1.645</a:t>
            </a:r>
            <a:r>
              <a:rPr lang="en-US" sz="1800" b="0" i="0" dirty="0">
                <a:solidFill>
                  <a:srgbClr val="000000"/>
                </a:solidFill>
                <a:effectLst/>
                <a:latin typeface="Times-Roman"/>
              </a:rPr>
              <a:t>	</a:t>
            </a:r>
            <a:r>
              <a:rPr lang="en-US" sz="1800" b="0" i="1" dirty="0">
                <a:solidFill>
                  <a:srgbClr val="000000"/>
                </a:solidFill>
                <a:effectLst/>
                <a:latin typeface="Times-Italic"/>
              </a:rPr>
              <a:t>or </a:t>
            </a:r>
            <a:r>
              <a:rPr lang="en-US" sz="1800" b="0" i="0" dirty="0">
                <a:solidFill>
                  <a:srgbClr val="000000"/>
                </a:solidFill>
                <a:effectLst/>
                <a:latin typeface="Times-Roman"/>
              </a:rPr>
              <a:t>2.33	</a:t>
            </a:r>
            <a:r>
              <a:rPr lang="en-US" sz="1800" b="0" i="1" dirty="0">
                <a:solidFill>
                  <a:srgbClr val="000000"/>
                </a:solidFill>
                <a:effectLst/>
                <a:latin typeface="Times-Italic"/>
              </a:rPr>
              <a:t>or </a:t>
            </a:r>
            <a:r>
              <a:rPr lang="en-US" sz="1800" b="0" i="0" dirty="0">
                <a:solidFill>
                  <a:srgbClr val="000000"/>
                </a:solidFill>
                <a:effectLst/>
                <a:latin typeface="Times-Roman"/>
              </a:rPr>
              <a:t>2.58	o</a:t>
            </a:r>
            <a:r>
              <a:rPr lang="en-US" sz="1800" b="0" i="1" dirty="0">
                <a:solidFill>
                  <a:srgbClr val="000000"/>
                </a:solidFill>
                <a:effectLst/>
                <a:latin typeface="Times-Italic"/>
              </a:rPr>
              <a:t>r </a:t>
            </a:r>
            <a:r>
              <a:rPr lang="en-US" sz="1800" b="0" i="0" dirty="0">
                <a:solidFill>
                  <a:srgbClr val="000000"/>
                </a:solidFill>
                <a:effectLst/>
                <a:latin typeface="Times-Roman"/>
              </a:rPr>
              <a:t>2.88</a:t>
            </a:r>
          </a:p>
          <a:p>
            <a:pPr algn="l" rtl="0"/>
            <a:endParaRPr lang="en-US" sz="1800" b="0" i="0" dirty="0">
              <a:solidFill>
                <a:srgbClr val="000000"/>
              </a:solidFill>
              <a:effectLst/>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Times-Roman"/>
              </a:rPr>
              <a:t>Critical Values of </a:t>
            </a:r>
            <a:r>
              <a:rPr lang="en-US" sz="1800" b="0" i="1" dirty="0">
                <a:solidFill>
                  <a:srgbClr val="000000"/>
                </a:solidFill>
                <a:effectLst/>
                <a:latin typeface="Times-Italic"/>
              </a:rPr>
              <a:t>z </a:t>
            </a:r>
            <a:r>
              <a:rPr lang="en-US" sz="1800" b="0" i="0" dirty="0">
                <a:solidFill>
                  <a:srgbClr val="000000"/>
                </a:solidFill>
                <a:effectLst/>
                <a:latin typeface="Times-Roman"/>
              </a:rPr>
              <a:t>for	     -1.645	     -1.96	    –2.58	     -2.81	     -3.08</a:t>
            </a:r>
            <a:br>
              <a:rPr lang="en-US" sz="1800" dirty="0"/>
            </a:br>
            <a:r>
              <a:rPr lang="en-US" sz="1800" dirty="0"/>
              <a:t>T</a:t>
            </a:r>
            <a:r>
              <a:rPr lang="en-US" sz="1800" b="0" i="0" dirty="0">
                <a:solidFill>
                  <a:srgbClr val="000000"/>
                </a:solidFill>
                <a:effectLst/>
                <a:latin typeface="Times-Roman"/>
              </a:rPr>
              <a:t>wo-Tailed Tests	</a:t>
            </a:r>
            <a:r>
              <a:rPr lang="en-US" sz="1800" b="0" i="1" dirty="0">
                <a:solidFill>
                  <a:srgbClr val="000000"/>
                </a:solidFill>
                <a:effectLst/>
                <a:latin typeface="Times-Italic"/>
              </a:rPr>
              <a:t>and </a:t>
            </a:r>
            <a:r>
              <a:rPr lang="en-US" sz="1800" b="0" i="0" dirty="0">
                <a:solidFill>
                  <a:srgbClr val="000000"/>
                </a:solidFill>
                <a:effectLst/>
                <a:latin typeface="Times-Roman"/>
              </a:rPr>
              <a:t>1.645	</a:t>
            </a:r>
            <a:r>
              <a:rPr lang="en-US" sz="1800" b="0" i="1" dirty="0">
                <a:solidFill>
                  <a:srgbClr val="000000"/>
                </a:solidFill>
                <a:effectLst/>
                <a:latin typeface="Times-Italic"/>
              </a:rPr>
              <a:t>and </a:t>
            </a:r>
            <a:r>
              <a:rPr lang="en-US" sz="1800" b="0" i="0" dirty="0">
                <a:solidFill>
                  <a:srgbClr val="000000"/>
                </a:solidFill>
                <a:effectLst/>
                <a:latin typeface="Times-Roman"/>
              </a:rPr>
              <a:t>1.96	</a:t>
            </a:r>
            <a:r>
              <a:rPr lang="en-US" sz="1800" b="0" i="1" dirty="0">
                <a:solidFill>
                  <a:srgbClr val="000000"/>
                </a:solidFill>
                <a:effectLst/>
                <a:latin typeface="Times-Italic"/>
              </a:rPr>
              <a:t>and </a:t>
            </a:r>
            <a:r>
              <a:rPr lang="en-US" sz="1800" b="0" i="0" dirty="0">
                <a:solidFill>
                  <a:srgbClr val="000000"/>
                </a:solidFill>
                <a:effectLst/>
                <a:latin typeface="Times-Roman"/>
              </a:rPr>
              <a:t>2.58	</a:t>
            </a:r>
            <a:r>
              <a:rPr lang="en-US" sz="1800" b="0" i="1" dirty="0">
                <a:solidFill>
                  <a:srgbClr val="000000"/>
                </a:solidFill>
                <a:effectLst/>
                <a:latin typeface="Times-Italic"/>
              </a:rPr>
              <a:t>and </a:t>
            </a:r>
            <a:r>
              <a:rPr lang="en-US" sz="1800" b="0" i="0" dirty="0">
                <a:solidFill>
                  <a:srgbClr val="000000"/>
                </a:solidFill>
                <a:effectLst/>
                <a:latin typeface="Times-Roman"/>
              </a:rPr>
              <a:t>2.81	</a:t>
            </a:r>
            <a:r>
              <a:rPr lang="en-US" sz="1800" b="0" i="1" dirty="0">
                <a:solidFill>
                  <a:srgbClr val="000000"/>
                </a:solidFill>
                <a:effectLst/>
                <a:latin typeface="Times-Italic"/>
              </a:rPr>
              <a:t>and </a:t>
            </a:r>
            <a:r>
              <a:rPr lang="en-US" sz="1800" b="0" i="0" dirty="0">
                <a:solidFill>
                  <a:srgbClr val="000000"/>
                </a:solidFill>
                <a:effectLst/>
                <a:latin typeface="Times-Roman"/>
              </a:rPr>
              <a:t>3.08</a:t>
            </a:r>
          </a:p>
          <a:p>
            <a:pPr algn="l" rtl="0"/>
            <a:endParaRPr lang="en-US" sz="1800" b="0" i="0" dirty="0">
              <a:solidFill>
                <a:srgbClr val="000000"/>
              </a:solidFill>
              <a:effectLst/>
              <a:latin typeface="Times-Roman"/>
            </a:endParaRPr>
          </a:p>
          <a:p>
            <a:pPr algn="l" rtl="0"/>
            <a:endParaRPr lang="he-IL" sz="1200" b="1" i="0" u="none" strike="noStrike" dirty="0">
              <a:solidFill>
                <a:srgbClr val="242021"/>
              </a:solidFill>
              <a:effectLst/>
              <a:latin typeface="TimesTenLTStd-Bold"/>
            </a:endParaRPr>
          </a:p>
          <a:p>
            <a:pPr algn="l" rtl="0"/>
            <a:r>
              <a:rPr lang="en-US" sz="1200" b="1" i="0" u="none" strike="noStrike" dirty="0">
                <a:solidFill>
                  <a:srgbClr val="242021"/>
                </a:solidFill>
                <a:effectLst/>
                <a:latin typeface="TimesTenLTStd-Bold"/>
              </a:rPr>
              <a:t>	Confidence	</a:t>
            </a:r>
            <a:r>
              <a:rPr lang="en-US" sz="1200" b="0" i="0" u="none" strike="noStrike" dirty="0">
                <a:solidFill>
                  <a:srgbClr val="000000"/>
                </a:solidFill>
                <a:effectLst/>
                <a:latin typeface="Calibri" panose="020F0502020204030204" pitchFamily="34" charset="0"/>
              </a:rPr>
              <a:t>Value of	Area in	Corresponding</a:t>
            </a:r>
          </a:p>
          <a:p>
            <a:pPr algn="l" rtl="0"/>
            <a:r>
              <a:rPr lang="en-US" sz="1200" b="0" i="0" u="none" strike="noStrike" dirty="0">
                <a:solidFill>
                  <a:srgbClr val="000000"/>
                </a:solidFill>
                <a:effectLst/>
                <a:latin typeface="Calibri" panose="020F0502020204030204" pitchFamily="34" charset="0"/>
              </a:rPr>
              <a:t>	</a:t>
            </a:r>
            <a:r>
              <a:rPr lang="en-US" sz="1200" b="1" i="0" u="none" strike="noStrike" dirty="0">
                <a:solidFill>
                  <a:srgbClr val="242021"/>
                </a:solidFill>
                <a:effectLst/>
                <a:latin typeface="TimesTenLTStd-Bold"/>
              </a:rPr>
              <a:t>Coefficient		</a:t>
            </a:r>
            <a:r>
              <a:rPr lang="en-US" sz="1200" b="0" i="0" u="none" strike="noStrike" dirty="0">
                <a:solidFill>
                  <a:srgbClr val="000000"/>
                </a:solidFill>
                <a:effectLst/>
                <a:latin typeface="Calibri" panose="020F0502020204030204" pitchFamily="34" charset="0"/>
              </a:rPr>
              <a:t>Table 1	z-Value</a:t>
            </a:r>
          </a:p>
          <a:p>
            <a:pPr algn="l" rtl="0"/>
            <a:r>
              <a:rPr lang="en-US" sz="1200" b="1" i="0" u="none" strike="noStrike" dirty="0">
                <a:solidFill>
                  <a:srgbClr val="242021"/>
                </a:solidFill>
                <a:effectLst/>
                <a:latin typeface="TimesTenLTStd-Bold"/>
              </a:rPr>
              <a:t>a	(1-</a:t>
            </a:r>
            <a:r>
              <a:rPr lang="en-US" sz="1200" b="0" i="0" u="none" strike="noStrike" dirty="0">
                <a:solidFill>
                  <a:srgbClr val="242021"/>
                </a:solidFill>
                <a:effectLst/>
                <a:latin typeface="WWDOC04"/>
              </a:rPr>
              <a:t>a</a:t>
            </a:r>
            <a:r>
              <a:rPr lang="en-US" sz="1200" b="1" i="0" u="none" strike="noStrike" dirty="0">
                <a:solidFill>
                  <a:srgbClr val="242021"/>
                </a:solidFill>
                <a:effectLst/>
                <a:latin typeface="TimesTenLTStd-Bold"/>
              </a:rPr>
              <a:t>)	</a:t>
            </a:r>
            <a:r>
              <a:rPr lang="en-US" sz="1200" b="0" i="0" u="none" strike="noStrike" dirty="0">
                <a:solidFill>
                  <a:srgbClr val="000000"/>
                </a:solidFill>
                <a:effectLst/>
                <a:latin typeface="Calibri" panose="020F0502020204030204" pitchFamily="34" charset="0"/>
              </a:rPr>
              <a:t>a/2	1-a/2	za/2</a:t>
            </a:r>
          </a:p>
          <a:p>
            <a:pPr algn="l" rtl="0"/>
            <a:r>
              <a:rPr lang="en-US" sz="1200" b="1" i="0" u="none" strike="noStrike" dirty="0">
                <a:solidFill>
                  <a:srgbClr val="242021"/>
                </a:solidFill>
                <a:effectLst/>
                <a:latin typeface="TimesTenLTStd-Roman"/>
              </a:rPr>
              <a:t>0.1	0.9	</a:t>
            </a:r>
            <a:r>
              <a:rPr lang="en-US" sz="1200" b="1" i="0" u="none" strike="noStrike" dirty="0">
                <a:solidFill>
                  <a:srgbClr val="000000"/>
                </a:solidFill>
                <a:effectLst/>
                <a:latin typeface="Calibri" panose="020F0502020204030204" pitchFamily="34" charset="0"/>
              </a:rPr>
              <a:t>0.05	0.95	1.645</a:t>
            </a:r>
          </a:p>
          <a:p>
            <a:pPr algn="l" rtl="0"/>
            <a:r>
              <a:rPr lang="en-US" sz="1200" b="0" i="0" u="none" strike="noStrike" dirty="0">
                <a:solidFill>
                  <a:srgbClr val="242021"/>
                </a:solidFill>
                <a:effectLst/>
                <a:latin typeface="TimesTenLTStd-Roman"/>
              </a:rPr>
              <a:t>0.05	0.95	</a:t>
            </a:r>
            <a:r>
              <a:rPr lang="en-US" sz="1200" b="0" i="0" u="none" strike="noStrike" dirty="0">
                <a:solidFill>
                  <a:srgbClr val="000000"/>
                </a:solidFill>
                <a:effectLst/>
                <a:latin typeface="Calibri" panose="020F0502020204030204" pitchFamily="34" charset="0"/>
              </a:rPr>
              <a:t>0.025	0.975	1.96</a:t>
            </a:r>
          </a:p>
          <a:p>
            <a:pPr algn="l" rtl="0"/>
            <a:r>
              <a:rPr lang="en-US" sz="1200" b="0" i="0" u="none" strike="noStrike" dirty="0">
                <a:solidFill>
                  <a:srgbClr val="242021"/>
                </a:solidFill>
                <a:effectLst/>
                <a:latin typeface="TimesTenLTStd-Roman"/>
              </a:rPr>
              <a:t>0.02	0.98	</a:t>
            </a:r>
            <a:r>
              <a:rPr lang="en-US" sz="1200" b="0" i="0" u="none" strike="noStrike" dirty="0">
                <a:solidFill>
                  <a:srgbClr val="000000"/>
                </a:solidFill>
                <a:effectLst/>
                <a:latin typeface="Calibri" panose="020F0502020204030204" pitchFamily="34" charset="0"/>
              </a:rPr>
              <a:t>0.01	0.99	2.33</a:t>
            </a:r>
          </a:p>
          <a:p>
            <a:pPr algn="l" rtl="0"/>
            <a:r>
              <a:rPr lang="en-US" sz="1200" b="0" i="0" u="none" strike="noStrike" dirty="0">
                <a:solidFill>
                  <a:srgbClr val="242021"/>
                </a:solidFill>
                <a:effectLst/>
                <a:latin typeface="TimesTenLTStd-Roman"/>
              </a:rPr>
              <a:t>0.01	0.99	</a:t>
            </a:r>
            <a:r>
              <a:rPr lang="en-US" sz="1200" b="0" i="0" u="none" strike="noStrike" dirty="0">
                <a:solidFill>
                  <a:srgbClr val="000000"/>
                </a:solidFill>
                <a:effectLst/>
                <a:latin typeface="Calibri" panose="020F0502020204030204" pitchFamily="34" charset="0"/>
              </a:rPr>
              <a:t>0.005	0.995	2.58</a:t>
            </a:r>
            <a:r>
              <a:rPr lang="en-US" dirty="0"/>
              <a:t> </a:t>
            </a:r>
          </a:p>
          <a:p>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10</a:t>
            </a:fld>
            <a:endParaRPr lang="en-IL"/>
          </a:p>
        </p:txBody>
      </p:sp>
    </p:spTree>
    <p:extLst>
      <p:ext uri="{BB962C8B-B14F-4D97-AF65-F5344CB8AC3E}">
        <p14:creationId xmlns:p14="http://schemas.microsoft.com/office/powerpoint/2010/main" val="47662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lgn="l" rtl="0">
              <a:buAutoNum type="arabicPeriod"/>
            </a:pPr>
            <a:r>
              <a:rPr lang="en-US" dirty="0"/>
              <a:t>Ave(X) &gt; </a:t>
            </a:r>
            <a:r>
              <a:rPr lang="en-US" dirty="0" err="1"/>
              <a:t>Xc</a:t>
            </a:r>
            <a:endParaRPr lang="en-US" dirty="0"/>
          </a:p>
          <a:p>
            <a:pPr marL="228600" indent="-228600" algn="l" rtl="0">
              <a:buAutoNum type="arabicPeriod"/>
            </a:pPr>
            <a:r>
              <a:rPr lang="en-US" dirty="0"/>
              <a:t>P(X) &lt; alpha</a:t>
            </a:r>
          </a:p>
          <a:p>
            <a:pPr marL="228600" indent="-228600" algn="l" rtl="0">
              <a:buAutoNum type="arabicPeriod"/>
            </a:pPr>
            <a:endParaRPr lang="en-US" dirty="0"/>
          </a:p>
          <a:p>
            <a:pPr algn="l" rtl="0"/>
            <a:r>
              <a:rPr lang="en-US" dirty="0"/>
              <a:t>P&lt;alpha </a:t>
            </a:r>
            <a:r>
              <a:rPr lang="en-US" dirty="0">
                <a:sym typeface="Wingdings" panose="05000000000000000000" pitchFamily="2" charset="2"/>
              </a:rPr>
              <a:t> </a:t>
            </a:r>
            <a:r>
              <a:rPr lang="en-US" dirty="0" err="1">
                <a:sym typeface="Wingdings" panose="05000000000000000000" pitchFamily="2" charset="2"/>
              </a:rPr>
              <a:t>Mue</a:t>
            </a:r>
            <a:r>
              <a:rPr lang="en-US" dirty="0">
                <a:sym typeface="Wingdings" panose="05000000000000000000" pitchFamily="2" charset="2"/>
              </a:rPr>
              <a:t> is in the rejection zone (</a:t>
            </a:r>
            <a:r>
              <a:rPr lang="en-US" dirty="0" err="1">
                <a:sym typeface="Wingdings" panose="05000000000000000000" pitchFamily="2" charset="2"/>
              </a:rPr>
              <a:t>ave</a:t>
            </a:r>
            <a:r>
              <a:rPr lang="en-US" dirty="0">
                <a:sym typeface="Wingdings" panose="05000000000000000000" pitchFamily="2" charset="2"/>
              </a:rPr>
              <a:t>(X) higher then </a:t>
            </a:r>
            <a:r>
              <a:rPr lang="en-US" dirty="0" err="1">
                <a:sym typeface="Wingdings" panose="05000000000000000000" pitchFamily="2" charset="2"/>
              </a:rPr>
              <a:t>Xc</a:t>
            </a:r>
            <a:r>
              <a:rPr lang="en-US" dirty="0">
                <a:sym typeface="Wingdings" panose="05000000000000000000" pitchFamily="2" charset="2"/>
              </a:rPr>
              <a:t>)</a:t>
            </a:r>
          </a:p>
          <a:p>
            <a:pPr algn="l" rtl="0"/>
            <a:endParaRPr lang="en-US"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dirty="0">
                <a:sym typeface="Wingdings" panose="05000000000000000000" pitchFamily="2" charset="2"/>
              </a:rPr>
              <a:t>Z = </a:t>
            </a:r>
            <a:r>
              <a:rPr lang="en-US" sz="1200" i="1"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(X - m)/(s/√n) = (3.26-3)/(0.5/√16) = 0.26*8 = 2.08</a:t>
            </a:r>
            <a:endParaRPr lang="en-US" dirty="0">
              <a:sym typeface="Wingdings" panose="05000000000000000000" pitchFamily="2" charset="2"/>
            </a:endParaRPr>
          </a:p>
          <a:p>
            <a:pPr marL="171450" indent="-171450" algn="l" rtl="0">
              <a:buFont typeface="Wingdings" panose="05000000000000000000" pitchFamily="2" charset="2"/>
              <a:buChar char="à"/>
            </a:pPr>
            <a:r>
              <a:rPr lang="en-US" dirty="0">
                <a:sym typeface="Wingdings" panose="05000000000000000000" pitchFamily="2" charset="2"/>
              </a:rPr>
              <a:t>P(z) = P(2.08) = 0.0188 &lt; 0.05  reject H</a:t>
            </a:r>
            <a:r>
              <a:rPr lang="en-US" baseline="-25000" dirty="0">
                <a:sym typeface="Wingdings" panose="05000000000000000000" pitchFamily="2" charset="2"/>
              </a:rPr>
              <a:t>0</a:t>
            </a:r>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11</a:t>
            </a:fld>
            <a:endParaRPr lang="en-IL"/>
          </a:p>
        </p:txBody>
      </p:sp>
    </p:spTree>
    <p:extLst>
      <p:ext uri="{BB962C8B-B14F-4D97-AF65-F5344CB8AC3E}">
        <p14:creationId xmlns:p14="http://schemas.microsoft.com/office/powerpoint/2010/main" val="122076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1" i="0" dirty="0">
                <a:solidFill>
                  <a:srgbClr val="000000"/>
                </a:solidFill>
                <a:effectLst/>
                <a:latin typeface="RnqgpbTimes-Bold"/>
              </a:rPr>
              <a:t>H0 – Negative </a:t>
            </a:r>
            <a:r>
              <a:rPr lang="he-IL" sz="1800" b="1" i="0" dirty="0">
                <a:solidFill>
                  <a:srgbClr val="000000"/>
                </a:solidFill>
                <a:effectLst/>
                <a:latin typeface="RnqgpbTimes-Bold"/>
              </a:rPr>
              <a:t>-</a:t>
            </a:r>
            <a:r>
              <a:rPr lang="en-US" sz="1800" b="1" i="0" dirty="0">
                <a:solidFill>
                  <a:srgbClr val="000000"/>
                </a:solidFill>
                <a:effectLst/>
                <a:latin typeface="RnqgpbTimes-Bold"/>
              </a:rPr>
              <a:t> </a:t>
            </a:r>
            <a:r>
              <a:rPr lang="he-IL" sz="1800" b="1" i="0" dirty="0">
                <a:solidFill>
                  <a:srgbClr val="000000"/>
                </a:solidFill>
                <a:effectLst/>
                <a:latin typeface="RnqgpbTimes-Bold"/>
              </a:rPr>
              <a:t>בריא</a:t>
            </a:r>
            <a:endParaRPr lang="en-US" sz="1800" b="1" i="0" dirty="0">
              <a:solidFill>
                <a:srgbClr val="000000"/>
              </a:solidFill>
              <a:effectLst/>
              <a:latin typeface="RnqgpbTimes-Bold"/>
            </a:endParaRPr>
          </a:p>
          <a:p>
            <a:pPr algn="l" rtl="0"/>
            <a:r>
              <a:rPr lang="en-US" sz="1800" b="1" i="0" dirty="0">
                <a:solidFill>
                  <a:srgbClr val="000000"/>
                </a:solidFill>
                <a:effectLst/>
                <a:latin typeface="RnqgpbTimes-Bold"/>
              </a:rPr>
              <a:t>H1 - Positive</a:t>
            </a:r>
            <a:r>
              <a:rPr lang="he-IL" sz="1800" b="1" i="0" dirty="0">
                <a:solidFill>
                  <a:srgbClr val="000000"/>
                </a:solidFill>
                <a:effectLst/>
                <a:latin typeface="RnqgpbTimes-Bold"/>
              </a:rPr>
              <a:t>	</a:t>
            </a:r>
            <a:r>
              <a:rPr lang="en-US" sz="1800" b="1" i="0" dirty="0">
                <a:solidFill>
                  <a:srgbClr val="000000"/>
                </a:solidFill>
                <a:effectLst/>
                <a:latin typeface="RnqgpbTimes-Bold"/>
              </a:rPr>
              <a:t>   - </a:t>
            </a:r>
            <a:r>
              <a:rPr lang="he-IL" sz="1800" b="1" i="0" dirty="0">
                <a:solidFill>
                  <a:srgbClr val="000000"/>
                </a:solidFill>
                <a:effectLst/>
                <a:latin typeface="RnqgpbTimes-Bold"/>
              </a:rPr>
              <a:t>חולה</a:t>
            </a:r>
            <a:endParaRPr lang="en-US" sz="1800" b="1" i="0" dirty="0">
              <a:solidFill>
                <a:srgbClr val="000000"/>
              </a:solidFill>
              <a:effectLst/>
              <a:latin typeface="RnqgpbTimes-Bold"/>
            </a:endParaRPr>
          </a:p>
          <a:p>
            <a:pPr algn="l" rtl="0"/>
            <a:endParaRPr lang="en-US" sz="1800" b="0" i="0" dirty="0">
              <a:solidFill>
                <a:srgbClr val="000000"/>
              </a:solidFill>
              <a:effectLst/>
              <a:latin typeface="RnqgpbTimes-Bold"/>
            </a:endParaRPr>
          </a:p>
          <a:p>
            <a:pPr algn="l" rtl="0"/>
            <a:r>
              <a:rPr lang="en-US" sz="1800" b="0" i="0" dirty="0">
                <a:solidFill>
                  <a:srgbClr val="000000"/>
                </a:solidFill>
                <a:effectLst/>
                <a:latin typeface="RnqgpbTimes-Bold"/>
              </a:rPr>
              <a:t>H0 – null hypothesis of all pups (mean and sigma of H0 is known)</a:t>
            </a:r>
          </a:p>
          <a:p>
            <a:pPr algn="l" rtl="0"/>
            <a:r>
              <a:rPr lang="en-US" sz="1800" b="0" i="0" dirty="0">
                <a:solidFill>
                  <a:srgbClr val="000000"/>
                </a:solidFill>
                <a:effectLst/>
                <a:latin typeface="RnqgpbTimes-Bold"/>
              </a:rPr>
              <a:t>H1 – alternative (research) hypothesis in case of Labrador pups</a:t>
            </a:r>
          </a:p>
          <a:p>
            <a:pPr algn="l" rtl="0"/>
            <a:endParaRPr lang="he-IL" sz="1800" b="1" i="0" dirty="0">
              <a:solidFill>
                <a:srgbClr val="000000"/>
              </a:solidFill>
              <a:effectLst/>
              <a:latin typeface="RnqgpbTimes-Bold"/>
            </a:endParaRPr>
          </a:p>
          <a:p>
            <a:pPr algn="l" rtl="0"/>
            <a:r>
              <a:rPr lang="en-US" sz="1800" b="0" i="1" dirty="0">
                <a:solidFill>
                  <a:srgbClr val="000000"/>
                </a:solidFill>
                <a:effectLst/>
                <a:latin typeface="YtwwvfTimes-Italic"/>
              </a:rPr>
              <a:t>P</a:t>
            </a:r>
            <a:r>
              <a:rPr lang="en-US" sz="1800" b="0" i="1" dirty="0">
                <a:solidFill>
                  <a:srgbClr val="000000"/>
                </a:solidFill>
                <a:effectLst/>
                <a:latin typeface="XxblltMTMI"/>
              </a:rPr>
              <a:t>(</a:t>
            </a:r>
            <a:r>
              <a:rPr lang="en-US" sz="1800" b="0" i="1" dirty="0">
                <a:solidFill>
                  <a:srgbClr val="000000"/>
                </a:solidFill>
                <a:effectLst/>
                <a:latin typeface="YtwwvfTimes-Italic"/>
              </a:rPr>
              <a:t>H</a:t>
            </a:r>
            <a:r>
              <a:rPr lang="en-US" sz="1800" b="0" i="0" dirty="0">
                <a:solidFill>
                  <a:srgbClr val="000000"/>
                </a:solidFill>
                <a:effectLst/>
                <a:latin typeface="HhrvrnTimes-Roman"/>
              </a:rPr>
              <a:t>1</a:t>
            </a:r>
            <a:r>
              <a:rPr lang="en-US" sz="1800" b="0" i="0" dirty="0">
                <a:solidFill>
                  <a:srgbClr val="000000"/>
                </a:solidFill>
                <a:effectLst/>
                <a:latin typeface="PdklqdMTSYN"/>
              </a:rPr>
              <a:t>|</a:t>
            </a:r>
            <a:r>
              <a:rPr lang="en-US" sz="1800" b="0" i="1" dirty="0">
                <a:solidFill>
                  <a:srgbClr val="000000"/>
                </a:solidFill>
                <a:effectLst/>
                <a:latin typeface="YtwwvfTimes-Italic"/>
              </a:rPr>
              <a:t>H</a:t>
            </a:r>
            <a:r>
              <a:rPr lang="en-US" sz="1800" b="0" i="0" dirty="0">
                <a:solidFill>
                  <a:srgbClr val="000000"/>
                </a:solidFill>
                <a:effectLst/>
                <a:latin typeface="HhrvrnTimes-Roman"/>
              </a:rPr>
              <a:t>0</a:t>
            </a:r>
            <a:r>
              <a:rPr lang="en-US" sz="1800" b="0" i="1" dirty="0">
                <a:solidFill>
                  <a:srgbClr val="000000"/>
                </a:solidFill>
                <a:effectLst/>
                <a:latin typeface="XxblltMTMI"/>
              </a:rPr>
              <a:t>) </a:t>
            </a:r>
            <a:r>
              <a:rPr lang="en-US" sz="1800" b="0" i="0" dirty="0">
                <a:solidFill>
                  <a:srgbClr val="000000"/>
                </a:solidFill>
                <a:effectLst/>
                <a:latin typeface="PdklqdMTSYN"/>
              </a:rPr>
              <a:t>= </a:t>
            </a:r>
            <a:r>
              <a:rPr lang="el-GR" sz="1800" b="0" i="1" dirty="0">
                <a:solidFill>
                  <a:srgbClr val="000000"/>
                </a:solidFill>
                <a:effectLst/>
                <a:latin typeface="JfysvnCMMI10"/>
              </a:rPr>
              <a:t>α</a:t>
            </a:r>
            <a:r>
              <a:rPr lang="el-GR" sz="2800" dirty="0"/>
              <a:t> </a:t>
            </a:r>
            <a:br>
              <a:rPr lang="el-GR" sz="2800" dirty="0"/>
            </a:br>
            <a:endParaRPr lang="he-IL" sz="1800" b="1" i="0" dirty="0">
              <a:solidFill>
                <a:srgbClr val="000000"/>
              </a:solidFill>
              <a:effectLst/>
              <a:latin typeface="RnqgpbTimes-Bold"/>
            </a:endParaRPr>
          </a:p>
          <a:p>
            <a:pPr algn="l" rtl="0"/>
            <a:r>
              <a:rPr lang="el-GR" sz="1800" dirty="0">
                <a:solidFill>
                  <a:srgbClr val="009900"/>
                </a:solidFill>
                <a:latin typeface="Arial"/>
                <a:cs typeface="Arial"/>
              </a:rPr>
              <a:t>α</a:t>
            </a:r>
            <a:r>
              <a:rPr lang="en-US" sz="1800" dirty="0">
                <a:solidFill>
                  <a:srgbClr val="009900"/>
                </a:solidFill>
                <a:latin typeface="Arial"/>
                <a:cs typeface="Arial"/>
              </a:rPr>
              <a:t> = </a:t>
            </a:r>
            <a:r>
              <a:rPr lang="en-US" sz="1800" b="1" i="0" dirty="0">
                <a:solidFill>
                  <a:srgbClr val="000000"/>
                </a:solidFill>
                <a:effectLst/>
                <a:latin typeface="RnqgpbTimes-Bold"/>
              </a:rPr>
              <a:t>type I error     </a:t>
            </a:r>
            <a:r>
              <a:rPr lang="en-US" sz="1800" b="0" i="0" dirty="0">
                <a:solidFill>
                  <a:srgbClr val="000000"/>
                </a:solidFill>
                <a:effectLst/>
                <a:latin typeface="HhrvrnTimes-Roman"/>
              </a:rPr>
              <a:t>- False Positive  - </a:t>
            </a:r>
            <a:r>
              <a:rPr lang="en-US" sz="1800" b="0" i="1" dirty="0">
                <a:solidFill>
                  <a:srgbClr val="000000"/>
                </a:solidFill>
                <a:effectLst/>
                <a:latin typeface="YtwwvfTimes-Italic"/>
              </a:rPr>
              <a:t>P</a:t>
            </a:r>
            <a:r>
              <a:rPr lang="en-US" sz="1800" b="0" i="1" dirty="0">
                <a:solidFill>
                  <a:srgbClr val="000000"/>
                </a:solidFill>
                <a:effectLst/>
                <a:latin typeface="XxblltMTMI"/>
              </a:rPr>
              <a:t>(</a:t>
            </a:r>
            <a:r>
              <a:rPr lang="en-US" sz="1800" b="0" i="1" dirty="0">
                <a:solidFill>
                  <a:srgbClr val="000000"/>
                </a:solidFill>
                <a:effectLst/>
                <a:latin typeface="YtwwvfTimes-Italic"/>
              </a:rPr>
              <a:t>H</a:t>
            </a:r>
            <a:r>
              <a:rPr lang="en-US" sz="1800" b="0" i="0" dirty="0">
                <a:solidFill>
                  <a:srgbClr val="000000"/>
                </a:solidFill>
                <a:effectLst/>
                <a:latin typeface="HhrvrnTimes-Roman"/>
              </a:rPr>
              <a:t>1</a:t>
            </a:r>
            <a:r>
              <a:rPr lang="en-US" sz="1800" b="0" i="0" dirty="0">
                <a:solidFill>
                  <a:srgbClr val="000000"/>
                </a:solidFill>
                <a:effectLst/>
                <a:latin typeface="PdklqdMTSYN"/>
              </a:rPr>
              <a:t>|</a:t>
            </a:r>
            <a:r>
              <a:rPr lang="en-US" sz="1800" b="0" i="1" dirty="0">
                <a:solidFill>
                  <a:srgbClr val="000000"/>
                </a:solidFill>
                <a:effectLst/>
                <a:latin typeface="YtwwvfTimes-Italic"/>
              </a:rPr>
              <a:t>H</a:t>
            </a:r>
            <a:r>
              <a:rPr lang="en-US" sz="1800" b="0" i="0" dirty="0">
                <a:solidFill>
                  <a:srgbClr val="000000"/>
                </a:solidFill>
                <a:effectLst/>
                <a:latin typeface="HhrvrnTimes-Roman"/>
              </a:rPr>
              <a:t>0</a:t>
            </a:r>
            <a:r>
              <a:rPr lang="en-US" sz="1800" b="0" i="1" dirty="0">
                <a:solidFill>
                  <a:srgbClr val="000000"/>
                </a:solidFill>
                <a:effectLst/>
                <a:latin typeface="XxblltMTMI"/>
              </a:rPr>
              <a:t>) - </a:t>
            </a:r>
            <a:r>
              <a:rPr lang="en-US" sz="1800" b="0" i="0" dirty="0">
                <a:solidFill>
                  <a:srgbClr val="000000"/>
                </a:solidFill>
                <a:effectLst/>
                <a:latin typeface="HhrvrnTimes-Roman"/>
              </a:rPr>
              <a:t>The hypothesis </a:t>
            </a:r>
            <a:r>
              <a:rPr lang="en-US" sz="1800" b="0" i="1" dirty="0">
                <a:solidFill>
                  <a:srgbClr val="000000"/>
                </a:solidFill>
                <a:effectLst/>
                <a:latin typeface="YtwwvfTimes-Italic"/>
              </a:rPr>
              <a:t>H</a:t>
            </a:r>
            <a:r>
              <a:rPr lang="en-US" sz="1800" b="0" i="0" dirty="0">
                <a:solidFill>
                  <a:srgbClr val="000000"/>
                </a:solidFill>
                <a:effectLst/>
                <a:latin typeface="HhrvrnTimes-Roman"/>
              </a:rPr>
              <a:t>0 is true but is rejected</a:t>
            </a:r>
            <a:br>
              <a:rPr lang="en-US" sz="1800" b="0" i="0" dirty="0">
                <a:solidFill>
                  <a:srgbClr val="000000"/>
                </a:solidFill>
                <a:effectLst/>
                <a:latin typeface="HhrvrnTimes-Roman"/>
              </a:rPr>
            </a:br>
            <a:r>
              <a:rPr lang="en-US" sz="1800" b="0" i="0" dirty="0">
                <a:solidFill>
                  <a:srgbClr val="242021"/>
                </a:solidFill>
                <a:effectLst/>
                <a:latin typeface="Calibri" panose="020F0502020204030204" pitchFamily="34" charset="0"/>
                <a:ea typeface="Calibri" panose="020F0502020204030204" pitchFamily="34" charset="0"/>
                <a:cs typeface="Arial" panose="020B0604020202020204" pitchFamily="34" charset="0"/>
              </a:rPr>
              <a:t>β = </a:t>
            </a:r>
            <a:r>
              <a:rPr lang="en-US" sz="1800" b="1" i="0" dirty="0">
                <a:solidFill>
                  <a:srgbClr val="000000"/>
                </a:solidFill>
                <a:effectLst/>
                <a:latin typeface="RnqgpbTimes-Bold"/>
              </a:rPr>
              <a:t>type II error   </a:t>
            </a:r>
            <a:r>
              <a:rPr lang="en-US" sz="1800" b="0" i="0" dirty="0">
                <a:solidFill>
                  <a:srgbClr val="000000"/>
                </a:solidFill>
                <a:effectLst/>
                <a:latin typeface="HhrvrnTimes-Roman"/>
              </a:rPr>
              <a:t>- False Negative - </a:t>
            </a:r>
            <a:r>
              <a:rPr lang="en-US" sz="1800" b="0" i="1" dirty="0">
                <a:solidFill>
                  <a:srgbClr val="000000"/>
                </a:solidFill>
                <a:effectLst/>
                <a:latin typeface="YtwwvfTimes-Italic"/>
              </a:rPr>
              <a:t>P</a:t>
            </a:r>
            <a:r>
              <a:rPr lang="en-US" sz="1800" b="0" i="1" dirty="0">
                <a:solidFill>
                  <a:srgbClr val="000000"/>
                </a:solidFill>
                <a:effectLst/>
                <a:latin typeface="XxblltMTMI"/>
              </a:rPr>
              <a:t>(</a:t>
            </a:r>
            <a:r>
              <a:rPr lang="en-US" sz="1800" b="0" i="1" dirty="0">
                <a:solidFill>
                  <a:srgbClr val="000000"/>
                </a:solidFill>
                <a:effectLst/>
                <a:latin typeface="YtwwvfTimes-Italic"/>
              </a:rPr>
              <a:t>H</a:t>
            </a:r>
            <a:r>
              <a:rPr lang="en-US" sz="1800" b="0" i="0" dirty="0">
                <a:solidFill>
                  <a:srgbClr val="000000"/>
                </a:solidFill>
                <a:effectLst/>
                <a:latin typeface="HhrvrnTimes-Roman"/>
              </a:rPr>
              <a:t>0</a:t>
            </a:r>
            <a:r>
              <a:rPr lang="en-US" sz="1800" b="0" i="0" dirty="0">
                <a:solidFill>
                  <a:srgbClr val="000000"/>
                </a:solidFill>
                <a:effectLst/>
                <a:latin typeface="PdklqdMTSYN"/>
              </a:rPr>
              <a:t>|</a:t>
            </a:r>
            <a:r>
              <a:rPr lang="en-US" sz="1800" b="0" i="1" dirty="0">
                <a:solidFill>
                  <a:srgbClr val="000000"/>
                </a:solidFill>
                <a:effectLst/>
                <a:latin typeface="YtwwvfTimes-Italic"/>
              </a:rPr>
              <a:t>H</a:t>
            </a:r>
            <a:r>
              <a:rPr lang="en-US" sz="1800" b="0" i="0" dirty="0">
                <a:solidFill>
                  <a:srgbClr val="000000"/>
                </a:solidFill>
                <a:effectLst/>
                <a:latin typeface="HhrvrnTimes-Roman"/>
              </a:rPr>
              <a:t>1</a:t>
            </a:r>
            <a:r>
              <a:rPr lang="en-US" sz="1800" b="0" i="1" dirty="0">
                <a:solidFill>
                  <a:srgbClr val="000000"/>
                </a:solidFill>
                <a:effectLst/>
                <a:latin typeface="XxblltMTMI"/>
              </a:rPr>
              <a:t>)</a:t>
            </a:r>
            <a:r>
              <a:rPr lang="en-US" sz="2800" dirty="0"/>
              <a:t> - </a:t>
            </a:r>
            <a:r>
              <a:rPr lang="en-US" sz="1800" b="0" i="0" dirty="0">
                <a:solidFill>
                  <a:srgbClr val="000000"/>
                </a:solidFill>
                <a:effectLst/>
                <a:latin typeface="HhrvrnTimes-Roman"/>
              </a:rPr>
              <a:t>The hypothesis </a:t>
            </a:r>
            <a:r>
              <a:rPr lang="en-US" sz="1800" b="0" i="1" dirty="0">
                <a:solidFill>
                  <a:srgbClr val="000000"/>
                </a:solidFill>
                <a:effectLst/>
                <a:latin typeface="YtwwvfTimes-Italic"/>
              </a:rPr>
              <a:t>H</a:t>
            </a:r>
            <a:r>
              <a:rPr lang="en-US" sz="1800" b="0" i="0" dirty="0">
                <a:solidFill>
                  <a:srgbClr val="000000"/>
                </a:solidFill>
                <a:effectLst/>
                <a:latin typeface="HhrvrnTimes-Roman"/>
              </a:rPr>
              <a:t>0 is not rejected although it is wrong</a:t>
            </a:r>
            <a:br>
              <a:rPr lang="en-US" dirty="0"/>
            </a:br>
            <a:r>
              <a:rPr lang="en-US" sz="1800" dirty="0">
                <a:effectLst/>
                <a:latin typeface="Calibri" panose="020F0502020204030204" pitchFamily="34" charset="0"/>
                <a:ea typeface="Calibri" panose="020F0502020204030204" pitchFamily="34" charset="0"/>
                <a:cs typeface="Calibri" panose="020F0502020204030204" pitchFamily="34" charset="0"/>
              </a:rPr>
              <a:t>power of the test = </a:t>
            </a:r>
            <a:r>
              <a:rPr lang="en-US" sz="1800" b="0" i="1" dirty="0">
                <a:solidFill>
                  <a:srgbClr val="000000"/>
                </a:solidFill>
                <a:effectLst/>
                <a:latin typeface="YtwwvfTimes-Italic"/>
              </a:rPr>
              <a:t>P</a:t>
            </a:r>
            <a:r>
              <a:rPr lang="en-US" sz="1800" b="0" i="1" dirty="0">
                <a:solidFill>
                  <a:srgbClr val="000000"/>
                </a:solidFill>
                <a:effectLst/>
                <a:latin typeface="XxblltMTMI"/>
              </a:rPr>
              <a:t>(</a:t>
            </a:r>
            <a:r>
              <a:rPr lang="en-US" sz="1800" b="0" i="1" dirty="0">
                <a:solidFill>
                  <a:srgbClr val="000000"/>
                </a:solidFill>
                <a:effectLst/>
                <a:latin typeface="YtwwvfTimes-Italic"/>
              </a:rPr>
              <a:t>H</a:t>
            </a:r>
            <a:r>
              <a:rPr lang="en-US" sz="1800" b="0" i="0" dirty="0">
                <a:solidFill>
                  <a:srgbClr val="000000"/>
                </a:solidFill>
                <a:effectLst/>
                <a:latin typeface="HhrvrnTimes-Roman"/>
              </a:rPr>
              <a:t>1</a:t>
            </a:r>
            <a:r>
              <a:rPr lang="en-US" sz="1800" b="0" i="0" dirty="0">
                <a:solidFill>
                  <a:srgbClr val="000000"/>
                </a:solidFill>
                <a:effectLst/>
                <a:latin typeface="PdklqdMTSYN"/>
              </a:rPr>
              <a:t>|</a:t>
            </a:r>
            <a:r>
              <a:rPr lang="en-US" sz="1800" b="0" i="1" dirty="0">
                <a:solidFill>
                  <a:srgbClr val="000000"/>
                </a:solidFill>
                <a:effectLst/>
                <a:latin typeface="YtwwvfTimes-Italic"/>
              </a:rPr>
              <a:t>H</a:t>
            </a:r>
            <a:r>
              <a:rPr lang="en-US" sz="1800" b="0" i="0" dirty="0">
                <a:solidFill>
                  <a:srgbClr val="000000"/>
                </a:solidFill>
                <a:effectLst/>
                <a:latin typeface="HhrvrnTimes-Roman"/>
              </a:rPr>
              <a:t>1</a:t>
            </a:r>
            <a:r>
              <a:rPr lang="en-US" sz="1800" b="0" i="1" dirty="0">
                <a:solidFill>
                  <a:srgbClr val="000000"/>
                </a:solidFill>
                <a:effectLst/>
                <a:latin typeface="XxblltMTMI"/>
              </a:rPr>
              <a:t>)</a:t>
            </a:r>
            <a:r>
              <a:rPr lang="en-US" dirty="0"/>
              <a:t> </a:t>
            </a:r>
            <a:br>
              <a:rPr lang="en-US" dirty="0"/>
            </a:br>
            <a:endParaRPr lang="he-IL" dirty="0"/>
          </a:p>
          <a:p>
            <a:pPr algn="l" rtl="0"/>
            <a:r>
              <a:rPr lang="en-US" dirty="0"/>
              <a:t>Type 1 – </a:t>
            </a:r>
            <a:r>
              <a:rPr lang="he-IL" dirty="0"/>
              <a:t>להסיק חולה כאשר האדם בריא</a:t>
            </a:r>
          </a:p>
          <a:p>
            <a:pPr algn="l" rtl="0"/>
            <a:r>
              <a:rPr lang="en-US" dirty="0"/>
              <a:t>Type 2 – </a:t>
            </a:r>
            <a:r>
              <a:rPr lang="he-IL" dirty="0"/>
              <a:t>להסיק בריא כאשר האדם חולה</a:t>
            </a:r>
            <a:endParaRPr lang="en-US" dirty="0"/>
          </a:p>
          <a:p>
            <a:pPr algn="l" rtl="0"/>
            <a:endParaRPr lang="en-US" dirty="0"/>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Calibri" panose="020F0502020204030204" pitchFamily="34" charset="0"/>
              </a:rPr>
              <a:t>m = 3	- Null Hypothesis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Calibri" panose="020F0502020204030204" pitchFamily="34" charset="0"/>
              </a:rPr>
              <a:t>m</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0</a:t>
            </a:r>
            <a:r>
              <a:rPr lang="en-US" sz="1800" b="1" dirty="0">
                <a:effectLst/>
                <a:latin typeface="Calibri" panose="020F0502020204030204" pitchFamily="34" charset="0"/>
                <a:ea typeface="Calibri" panose="020F0502020204030204" pitchFamily="34" charset="0"/>
                <a:cs typeface="Calibri" panose="020F0502020204030204" pitchFamily="34" charset="0"/>
              </a:rPr>
              <a:t> = 3.3	- Actual value of the mean in Alternative Hypothesis H1</a:t>
            </a:r>
          </a:p>
          <a:p>
            <a:pPr marL="0" marR="0" algn="l" rtl="0">
              <a:lnSpc>
                <a:spcPct val="107000"/>
              </a:lnSpc>
              <a:spcBef>
                <a:spcPts val="0"/>
              </a:spcBef>
              <a:spcAft>
                <a:spcPts val="0"/>
              </a:spcAft>
            </a:pPr>
            <a:endPar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endParaRPr>
          </a:p>
          <a:p>
            <a:pPr marL="0" marR="0" algn="l" rt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Z</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0.05 </a:t>
            </a:r>
            <a:r>
              <a:rPr lang="en-US" sz="1800" dirty="0">
                <a:effectLst/>
                <a:latin typeface="Calibri" panose="020F0502020204030204" pitchFamily="34" charset="0"/>
                <a:ea typeface="Calibri" panose="020F0502020204030204" pitchFamily="34" charset="0"/>
                <a:cs typeface="Calibri" panose="020F0502020204030204" pitchFamily="34" charset="0"/>
              </a:rPr>
              <a:t>= 1.64</a:t>
            </a:r>
            <a:endPar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endParaRPr>
          </a:p>
          <a:p>
            <a:pPr marL="0" marR="0" algn="l" rtl="0">
              <a:lnSpc>
                <a:spcPct val="107000"/>
              </a:lnSpc>
              <a:spcBef>
                <a:spcPts val="0"/>
              </a:spcBef>
              <a:spcAft>
                <a:spcPts val="0"/>
              </a:spcAft>
            </a:pPr>
            <a:r>
              <a:rPr lang="en-US" sz="1800" b="1" i="1"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Test Statistics</a:t>
            </a:r>
          </a:p>
          <a:p>
            <a:pPr marL="0" marR="0" algn="l" rtl="0">
              <a:lnSpc>
                <a:spcPct val="107000"/>
              </a:lnSpc>
              <a:spcBef>
                <a:spcPts val="0"/>
              </a:spcBef>
              <a:spcAft>
                <a:spcPts val="0"/>
              </a:spcAft>
            </a:pPr>
            <a:r>
              <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Z = (</a:t>
            </a:r>
            <a:r>
              <a:rPr lang="en-US" sz="1800" dirty="0">
                <a:effectLst/>
                <a:latin typeface="Calibri" panose="020F0502020204030204" pitchFamily="34" charset="0"/>
                <a:ea typeface="Calibri" panose="020F0502020204030204" pitchFamily="34" charset="0"/>
                <a:cs typeface="Calibri" panose="020F0502020204030204" pitchFamily="34" charset="0"/>
              </a:rPr>
              <a:t>m</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a:t>
            </a:r>
            <a:r>
              <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 – m)/(σ/√n) = (3.3-3)/(0.5/√16) = 0.3/1/8 = 2.4</a:t>
            </a:r>
          </a:p>
          <a:p>
            <a:pPr marL="0" marR="0" algn="l" rtl="0">
              <a:lnSpc>
                <a:spcPct val="107000"/>
              </a:lnSpc>
              <a:spcBef>
                <a:spcPts val="0"/>
              </a:spcBef>
              <a:spcAft>
                <a:spcPts val="0"/>
              </a:spcAft>
            </a:pPr>
            <a:endPar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endParaRPr>
          </a:p>
          <a:p>
            <a:pPr marL="0" marR="0" algn="l" rtl="0">
              <a:lnSpc>
                <a:spcPct val="107000"/>
              </a:lnSpc>
              <a:spcBef>
                <a:spcPts val="0"/>
              </a:spcBef>
              <a:spcAft>
                <a:spcPts val="0"/>
              </a:spcAft>
            </a:pPr>
            <a:r>
              <a:rPr lang="en-US" sz="1800" i="1"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Calculation of  </a:t>
            </a:r>
            <a:r>
              <a:rPr lang="en-US" sz="1800" b="0" i="0" dirty="0">
                <a:solidFill>
                  <a:srgbClr val="242021"/>
                </a:solidFill>
                <a:effectLst/>
                <a:latin typeface="Calibri" panose="020F0502020204030204" pitchFamily="34" charset="0"/>
                <a:ea typeface="Calibri" panose="020F0502020204030204" pitchFamily="34" charset="0"/>
                <a:cs typeface="Arial" panose="020B0604020202020204" pitchFamily="34" charset="0"/>
              </a:rPr>
              <a:t>β(3.3) (in alternative hypothesis)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P(z &lt; Z</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0.05</a:t>
            </a:r>
            <a:r>
              <a:rPr lang="en-US" sz="1800" dirty="0">
                <a:effectLst/>
                <a:latin typeface="Calibri" panose="020F0502020204030204" pitchFamily="34" charset="0"/>
                <a:ea typeface="Calibri" panose="020F0502020204030204" pitchFamily="34" charset="0"/>
                <a:cs typeface="Calibri" panose="020F0502020204030204" pitchFamily="34" charset="0"/>
              </a:rPr>
              <a:t> – Z) = P(z &lt; 1.64-2.4) = P(z &lt; -0.76) = 0.2236</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pPr>
            <a:r>
              <a:rPr lang="en-US" sz="1800" b="0" i="0" dirty="0">
                <a:solidFill>
                  <a:srgbClr val="242021"/>
                </a:solidFill>
                <a:effectLst/>
                <a:latin typeface="Calibri" panose="020F0502020204030204" pitchFamily="34" charset="0"/>
                <a:ea typeface="Calibri" panose="020F0502020204030204" pitchFamily="34" charset="0"/>
                <a:cs typeface="Arial" panose="020B0604020202020204" pitchFamily="34" charset="0"/>
              </a:rPr>
              <a:t>β(395) = </a:t>
            </a:r>
            <a:r>
              <a:rPr lang="en-US" sz="1800" dirty="0">
                <a:effectLst/>
                <a:latin typeface="Calibri" panose="020F0502020204030204" pitchFamily="34" charset="0"/>
                <a:ea typeface="Calibri" panose="020F0502020204030204" pitchFamily="34" charset="0"/>
                <a:cs typeface="Calibri" panose="020F0502020204030204" pitchFamily="34" charset="0"/>
              </a:rPr>
              <a:t>0.2236</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power PWR(m</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0</a:t>
            </a:r>
            <a:r>
              <a:rPr lang="en-US" sz="1800" dirty="0">
                <a:effectLst/>
                <a:latin typeface="Calibri" panose="020F0502020204030204" pitchFamily="34" charset="0"/>
                <a:ea typeface="Calibri" panose="020F0502020204030204" pitchFamily="34" charset="0"/>
                <a:cs typeface="Calibri" panose="020F0502020204030204" pitchFamily="34" charset="0"/>
              </a:rPr>
              <a:t>) = 1-</a:t>
            </a:r>
            <a:r>
              <a:rPr lang="en-US" sz="1800" b="0" i="0" dirty="0">
                <a:solidFill>
                  <a:srgbClr val="242021"/>
                </a:solidFill>
                <a:effectLst/>
                <a:latin typeface="Calibri" panose="020F0502020204030204" pitchFamily="34" charset="0"/>
                <a:ea typeface="Calibri" panose="020F0502020204030204" pitchFamily="34" charset="0"/>
                <a:cs typeface="Calibri" panose="020F0502020204030204" pitchFamily="34" charset="0"/>
              </a:rPr>
              <a:t> β(395) = </a:t>
            </a:r>
            <a:r>
              <a:rPr lang="en-US" sz="1800" b="0" i="0" dirty="0">
                <a:solidFill>
                  <a:srgbClr val="242021"/>
                </a:solidFill>
                <a:effectLst/>
                <a:latin typeface="TimesTenLTStd-Roman"/>
                <a:ea typeface="Calibri" panose="020F0502020204030204" pitchFamily="34" charset="0"/>
                <a:cs typeface="Calibri" panose="020F0502020204030204" pitchFamily="34" charset="0"/>
              </a:rPr>
              <a:t>0.7764</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p:sp>
        <p:nvSpPr>
          <p:cNvPr id="4" name="מציין מיקום של מספר שקופית 3"/>
          <p:cNvSpPr>
            <a:spLocks noGrp="1"/>
          </p:cNvSpPr>
          <p:nvPr>
            <p:ph type="sldNum" sz="quarter" idx="5"/>
          </p:nvPr>
        </p:nvSpPr>
        <p:spPr/>
        <p:txBody>
          <a:bodyPr/>
          <a:lstStyle/>
          <a:p>
            <a:fld id="{75868643-6059-48E2-B881-D8A50A0CA767}" type="slidenum">
              <a:rPr lang="en-IL" smtClean="0"/>
              <a:t>12</a:t>
            </a:fld>
            <a:endParaRPr lang="en-IL"/>
          </a:p>
        </p:txBody>
      </p:sp>
    </p:spTree>
    <p:extLst>
      <p:ext uri="{BB962C8B-B14F-4D97-AF65-F5344CB8AC3E}">
        <p14:creationId xmlns:p14="http://schemas.microsoft.com/office/powerpoint/2010/main" val="15836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11/12/2020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11/12/2020</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6318" y="1708964"/>
            <a:ext cx="8889241" cy="1760956"/>
          </a:xfrm>
          <a:prstGeom prst="rect">
            <a:avLst/>
          </a:prstGeom>
        </p:spPr>
        <p:txBody>
          <a:bodyPr vert="horz" wrap="square" lIns="0" tIns="0" rIns="0" bIns="0" rtlCol="0">
            <a:spAutoFit/>
          </a:bodyPr>
          <a:lstStyle/>
          <a:p>
            <a:pPr marL="0" marR="0">
              <a:lnSpc>
                <a:spcPts val="6966"/>
              </a:lnSpc>
              <a:spcBef>
                <a:spcPct val="0"/>
              </a:spcBef>
              <a:spcAft>
                <a:spcPct val="0"/>
              </a:spcAft>
            </a:pPr>
            <a:r>
              <a:rPr sz="6000" spc="-58">
                <a:solidFill>
                  <a:srgbClr val="000000"/>
                </a:solidFill>
                <a:latin typeface="Trebuchet MS"/>
                <a:cs typeface="Trebuchet MS"/>
              </a:rPr>
              <a:t>Statistical</a:t>
            </a:r>
            <a:r>
              <a:rPr sz="6000" spc="-1075">
                <a:solidFill>
                  <a:srgbClr val="000000"/>
                </a:solidFill>
                <a:latin typeface="Trebuchet MS"/>
                <a:cs typeface="Trebuchet MS"/>
              </a:rPr>
              <a:t> </a:t>
            </a:r>
            <a:r>
              <a:rPr sz="6000" spc="-46">
                <a:solidFill>
                  <a:srgbClr val="000000"/>
                </a:solidFill>
                <a:latin typeface="Trebuchet MS"/>
                <a:cs typeface="Trebuchet MS"/>
              </a:rPr>
              <a:t>Methodology</a:t>
            </a:r>
            <a:r>
              <a:rPr sz="6000" spc="-1071">
                <a:solidFill>
                  <a:srgbClr val="000000"/>
                </a:solidFill>
                <a:latin typeface="Trebuchet MS"/>
                <a:cs typeface="Trebuchet MS"/>
              </a:rPr>
              <a:t> </a:t>
            </a:r>
            <a:r>
              <a:rPr sz="6000" spc="-47">
                <a:solidFill>
                  <a:srgbClr val="000000"/>
                </a:solidFill>
                <a:latin typeface="Trebuchet MS"/>
                <a:cs typeface="Trebuchet MS"/>
              </a:rPr>
              <a:t>for</a:t>
            </a:r>
          </a:p>
          <a:p>
            <a:pPr marL="855586" marR="0">
              <a:lnSpc>
                <a:spcPts val="6598"/>
              </a:lnSpc>
              <a:spcBef>
                <a:spcPct val="0"/>
              </a:spcBef>
              <a:spcAft>
                <a:spcPct val="0"/>
              </a:spcAft>
            </a:pPr>
            <a:r>
              <a:rPr sz="6000" spc="-52">
                <a:solidFill>
                  <a:srgbClr val="000000"/>
                </a:solidFill>
                <a:latin typeface="Trebuchet MS"/>
                <a:cs typeface="Trebuchet MS"/>
              </a:rPr>
              <a:t>Software</a:t>
            </a:r>
            <a:r>
              <a:rPr sz="6000" spc="-916">
                <a:solidFill>
                  <a:srgbClr val="000000"/>
                </a:solidFill>
                <a:latin typeface="Trebuchet MS"/>
                <a:cs typeface="Trebuchet MS"/>
              </a:rPr>
              <a:t> </a:t>
            </a:r>
            <a:r>
              <a:rPr sz="6000" spc="-41">
                <a:solidFill>
                  <a:srgbClr val="000000"/>
                </a:solidFill>
                <a:latin typeface="Trebuchet MS"/>
                <a:cs typeface="Trebuchet MS"/>
              </a:rPr>
              <a:t>Engineering</a:t>
            </a:r>
          </a:p>
        </p:txBody>
      </p:sp>
      <p:sp>
        <p:nvSpPr>
          <p:cNvPr id="3" name="object 3"/>
          <p:cNvSpPr txBox="1"/>
          <p:nvPr/>
        </p:nvSpPr>
        <p:spPr>
          <a:xfrm>
            <a:off x="4800371" y="4267459"/>
            <a:ext cx="2743555"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Hadas Lapid, PhD</a:t>
            </a:r>
          </a:p>
        </p:txBody>
      </p:sp>
      <p:sp>
        <p:nvSpPr>
          <p:cNvPr id="4" name="object 4"/>
          <p:cNvSpPr txBox="1"/>
          <p:nvPr/>
        </p:nvSpPr>
        <p:spPr>
          <a:xfrm>
            <a:off x="10113518" y="649905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10"/>
              </a:lnSpc>
              <a:spcBef>
                <a:spcPts val="50"/>
              </a:spcBef>
              <a:spcAft>
                <a:spcPct val="0"/>
              </a:spcAft>
            </a:pPr>
            <a:r>
              <a:rPr sz="1200">
                <a:solidFill>
                  <a:srgbClr val="000000"/>
                </a:solidFill>
                <a:latin typeface="Arial"/>
                <a:cs typeface="Arial"/>
              </a:rPr>
              <a:t>Engineers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object 1"/>
          <p:cNvSpPr/>
          <p:nvPr/>
        </p:nvSpPr>
        <p:spPr>
          <a:xfrm>
            <a:off x="3765803" y="5480032"/>
            <a:ext cx="711200" cy="391794"/>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3758819" y="5374881"/>
            <a:ext cx="717803" cy="25907"/>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5741670" y="5350751"/>
            <a:ext cx="1085850" cy="114300"/>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4648200" y="4080230"/>
            <a:ext cx="500379" cy="391795"/>
          </a:xfrm>
          <a:prstGeom prst="rect">
            <a:avLst/>
          </a:prstGeom>
          <a:blipFill>
            <a:blip r:embed="rId6"/>
            <a:stretch>
              <a:fillRect/>
            </a:stretch>
          </a:blipFill>
        </p:spPr>
        <p:txBody>
          <a:bodyPr wrap="square" lIns="0" tIns="0" rIns="0" bIns="0" rtlCol="0">
            <a:spAutoFit/>
          </a:bodyPr>
          <a:lstStyle/>
          <a:p>
            <a:endParaRPr/>
          </a:p>
        </p:txBody>
      </p:sp>
      <p:sp>
        <p:nvSpPr>
          <p:cNvPr id="5" name="object 5"/>
          <p:cNvSpPr/>
          <p:nvPr/>
        </p:nvSpPr>
        <p:spPr>
          <a:xfrm>
            <a:off x="4641215" y="3977233"/>
            <a:ext cx="507491" cy="25907"/>
          </a:xfrm>
          <a:prstGeom prst="rect">
            <a:avLst/>
          </a:prstGeom>
          <a:blipFill>
            <a:blip r:embed="rId7"/>
            <a:stretch>
              <a:fillRect/>
            </a:stretch>
          </a:blipFill>
        </p:spPr>
        <p:txBody>
          <a:bodyPr wrap="square" lIns="0" tIns="0" rIns="0" bIns="0" rtlCol="0">
            <a:spAutoFit/>
          </a:bodyPr>
          <a:lstStyle/>
          <a:p>
            <a:endParaRPr/>
          </a:p>
        </p:txBody>
      </p:sp>
      <p:sp>
        <p:nvSpPr>
          <p:cNvPr id="7" name="object 7"/>
          <p:cNvSpPr txBox="1"/>
          <p:nvPr/>
        </p:nvSpPr>
        <p:spPr>
          <a:xfrm>
            <a:off x="4059555" y="384924"/>
            <a:ext cx="4783405" cy="605631"/>
          </a:xfrm>
          <a:prstGeom prst="rect">
            <a:avLst/>
          </a:prstGeom>
        </p:spPr>
        <p:txBody>
          <a:bodyPr vert="horz" wrap="square" lIns="0" tIns="0" rIns="0" bIns="0" rtlCol="0">
            <a:spAutoFit/>
          </a:bodyPr>
          <a:lstStyle/>
          <a:p>
            <a:pPr marL="0" marR="0">
              <a:lnSpc>
                <a:spcPts val="4468"/>
              </a:lnSpc>
              <a:spcBef>
                <a:spcPct val="0"/>
              </a:spcBef>
              <a:spcAft>
                <a:spcPct val="0"/>
              </a:spcAft>
            </a:pPr>
            <a:r>
              <a:rPr sz="4000" b="1">
                <a:solidFill>
                  <a:srgbClr val="000000"/>
                </a:solidFill>
                <a:latin typeface="Arial"/>
                <a:cs typeface="Arial"/>
              </a:rPr>
              <a:t>Numerical example</a:t>
            </a:r>
          </a:p>
        </p:txBody>
      </p:sp>
      <p:sp>
        <p:nvSpPr>
          <p:cNvPr id="8" name="object 8"/>
          <p:cNvSpPr txBox="1"/>
          <p:nvPr/>
        </p:nvSpPr>
        <p:spPr>
          <a:xfrm>
            <a:off x="1475740" y="1075847"/>
            <a:ext cx="3365300" cy="1707338"/>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Given</a:t>
            </a:r>
          </a:p>
          <a:p>
            <a:pPr marL="0" marR="0">
              <a:lnSpc>
                <a:spcPts val="3128"/>
              </a:lnSpc>
              <a:spcBef>
                <a:spcPts val="91"/>
              </a:spcBef>
              <a:spcAft>
                <a:spcPct val="0"/>
              </a:spcAft>
            </a:pPr>
            <a:r>
              <a:rPr sz="2800">
                <a:solidFill>
                  <a:srgbClr val="000000"/>
                </a:solidFill>
                <a:latin typeface="Arial"/>
                <a:cs typeface="Arial"/>
              </a:rPr>
              <a:t>:</a:t>
            </a:r>
          </a:p>
          <a:p>
            <a:pPr marL="0" marR="0">
              <a:lnSpc>
                <a:spcPts val="3128"/>
              </a:lnSpc>
              <a:spcBef>
                <a:spcPts val="56"/>
              </a:spcBef>
              <a:spcAft>
                <a:spcPct val="0"/>
              </a:spcAft>
            </a:pPr>
            <a:r>
              <a:rPr sz="2800">
                <a:solidFill>
                  <a:srgbClr val="000000"/>
                </a:solidFill>
                <a:latin typeface="Arial"/>
                <a:cs typeface="Arial"/>
              </a:rPr>
              <a:t>α=0.05,</a:t>
            </a:r>
            <a:r>
              <a:rPr sz="2800" spc="79">
                <a:solidFill>
                  <a:srgbClr val="000000"/>
                </a:solidFill>
                <a:latin typeface="Times New Roman"/>
                <a:cs typeface="Times New Roman"/>
              </a:rPr>
              <a:t> </a:t>
            </a:r>
            <a:r>
              <a:rPr sz="2800">
                <a:solidFill>
                  <a:srgbClr val="000000"/>
                </a:solidFill>
                <a:latin typeface="Arial"/>
                <a:cs typeface="Arial"/>
              </a:rPr>
              <a:t>n=16, </a:t>
            </a:r>
            <a:r>
              <a:rPr sz="2800" spc="-20">
                <a:solidFill>
                  <a:srgbClr val="000000"/>
                </a:solidFill>
                <a:latin typeface="Arial"/>
                <a:cs typeface="Arial"/>
              </a:rPr>
              <a:t>σ=0.5</a:t>
            </a:r>
          </a:p>
          <a:p>
            <a:pPr marL="0" marR="0">
              <a:lnSpc>
                <a:spcPts val="3128"/>
              </a:lnSpc>
              <a:spcBef>
                <a:spcPts val="83"/>
              </a:spcBef>
              <a:spcAft>
                <a:spcPct val="0"/>
              </a:spcAft>
            </a:pPr>
            <a:r>
              <a:rPr sz="2800">
                <a:solidFill>
                  <a:srgbClr val="000000"/>
                </a:solidFill>
                <a:latin typeface="Arial"/>
                <a:cs typeface="Arial"/>
              </a:rPr>
              <a:t>H</a:t>
            </a:r>
            <a:r>
              <a:rPr sz="2800" baseline="-23214">
                <a:solidFill>
                  <a:srgbClr val="000000"/>
                </a:solidFill>
                <a:latin typeface="Arial"/>
                <a:cs typeface="Arial"/>
              </a:rPr>
              <a:t>0</a:t>
            </a:r>
            <a:r>
              <a:rPr sz="2800">
                <a:solidFill>
                  <a:srgbClr val="000000"/>
                </a:solidFill>
                <a:latin typeface="Arial"/>
                <a:cs typeface="Arial"/>
              </a:rPr>
              <a:t>:</a:t>
            </a:r>
            <a:r>
              <a:rPr sz="2800" spc="15">
                <a:solidFill>
                  <a:srgbClr val="000000"/>
                </a:solidFill>
                <a:latin typeface="Arial"/>
                <a:cs typeface="Arial"/>
              </a:rPr>
              <a:t> </a:t>
            </a:r>
            <a:r>
              <a:rPr sz="2800">
                <a:solidFill>
                  <a:srgbClr val="000000"/>
                </a:solidFill>
                <a:latin typeface="Arial"/>
                <a:cs typeface="Arial"/>
              </a:rPr>
              <a:t>μ=3</a:t>
            </a:r>
          </a:p>
        </p:txBody>
      </p:sp>
      <p:sp>
        <p:nvSpPr>
          <p:cNvPr id="9" name="object 9"/>
          <p:cNvSpPr txBox="1"/>
          <p:nvPr/>
        </p:nvSpPr>
        <p:spPr>
          <a:xfrm>
            <a:off x="1475740" y="2737908"/>
            <a:ext cx="1348921" cy="435371"/>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H</a:t>
            </a:r>
            <a:r>
              <a:rPr sz="2800" spc="251">
                <a:solidFill>
                  <a:srgbClr val="000000"/>
                </a:solidFill>
                <a:latin typeface="Arial"/>
                <a:cs typeface="Arial"/>
              </a:rPr>
              <a:t> </a:t>
            </a:r>
            <a:r>
              <a:rPr sz="2800">
                <a:solidFill>
                  <a:srgbClr val="000000"/>
                </a:solidFill>
                <a:latin typeface="Arial"/>
                <a:cs typeface="Arial"/>
              </a:rPr>
              <a:t>: μ&gt;3</a:t>
            </a:r>
          </a:p>
        </p:txBody>
      </p:sp>
      <p:sp>
        <p:nvSpPr>
          <p:cNvPr id="10" name="object 10"/>
          <p:cNvSpPr txBox="1"/>
          <p:nvPr/>
        </p:nvSpPr>
        <p:spPr>
          <a:xfrm>
            <a:off x="1732546" y="2929680"/>
            <a:ext cx="283068" cy="300583"/>
          </a:xfrm>
          <a:prstGeom prst="rect">
            <a:avLst/>
          </a:prstGeom>
        </p:spPr>
        <p:txBody>
          <a:bodyPr vert="horz" wrap="square" lIns="0" tIns="0" rIns="0" bIns="0" rtlCol="0">
            <a:spAutoFit/>
          </a:bodyPr>
          <a:lstStyle/>
          <a:p>
            <a:pPr marL="0" marR="0">
              <a:lnSpc>
                <a:spcPts val="2066"/>
              </a:lnSpc>
              <a:spcBef>
                <a:spcPct val="0"/>
              </a:spcBef>
              <a:spcAft>
                <a:spcPct val="0"/>
              </a:spcAft>
            </a:pPr>
            <a:r>
              <a:rPr sz="1850">
                <a:solidFill>
                  <a:srgbClr val="000000"/>
                </a:solidFill>
                <a:latin typeface="Arial"/>
                <a:cs typeface="Arial"/>
              </a:rPr>
              <a:t>1</a:t>
            </a:r>
          </a:p>
        </p:txBody>
      </p:sp>
      <p:sp>
        <p:nvSpPr>
          <p:cNvPr id="11" name="object 11"/>
          <p:cNvSpPr txBox="1"/>
          <p:nvPr/>
        </p:nvSpPr>
        <p:spPr>
          <a:xfrm>
            <a:off x="1475740" y="3114463"/>
            <a:ext cx="2990650" cy="435371"/>
          </a:xfrm>
          <a:prstGeom prst="rect">
            <a:avLst/>
          </a:prstGeom>
        </p:spPr>
        <p:txBody>
          <a:bodyPr vert="horz" wrap="square" lIns="0" tIns="0" rIns="0" bIns="0" rtlCol="0">
            <a:spAutoFit/>
          </a:bodyPr>
          <a:lstStyle/>
          <a:p>
            <a:pPr marL="0" marR="0">
              <a:lnSpc>
                <a:spcPts val="3128"/>
              </a:lnSpc>
              <a:spcBef>
                <a:spcPct val="0"/>
              </a:spcBef>
              <a:spcAft>
                <a:spcPct val="0"/>
              </a:spcAft>
            </a:pPr>
            <a:r>
              <a:rPr sz="2800" spc="-61">
                <a:solidFill>
                  <a:srgbClr val="000000"/>
                </a:solidFill>
                <a:latin typeface="Arial"/>
                <a:cs typeface="Arial"/>
              </a:rPr>
              <a:t>We</a:t>
            </a:r>
            <a:r>
              <a:rPr sz="2800" spc="-56">
                <a:solidFill>
                  <a:srgbClr val="000000"/>
                </a:solidFill>
                <a:latin typeface="Arial"/>
                <a:cs typeface="Arial"/>
              </a:rPr>
              <a:t> </a:t>
            </a:r>
            <a:r>
              <a:rPr sz="2800">
                <a:solidFill>
                  <a:srgbClr val="000000"/>
                </a:solidFill>
                <a:latin typeface="Arial"/>
                <a:cs typeface="Arial"/>
              </a:rPr>
              <a:t>will reject H</a:t>
            </a:r>
            <a:r>
              <a:rPr sz="2800" spc="1061">
                <a:solidFill>
                  <a:srgbClr val="000000"/>
                </a:solidFill>
                <a:latin typeface="Arial"/>
                <a:cs typeface="Arial"/>
              </a:rPr>
              <a:t> </a:t>
            </a:r>
            <a:r>
              <a:rPr sz="2800">
                <a:solidFill>
                  <a:srgbClr val="000000"/>
                </a:solidFill>
                <a:latin typeface="Arial"/>
                <a:cs typeface="Arial"/>
              </a:rPr>
              <a:t>if</a:t>
            </a:r>
          </a:p>
        </p:txBody>
      </p:sp>
      <p:sp>
        <p:nvSpPr>
          <p:cNvPr id="12" name="object 12"/>
          <p:cNvSpPr txBox="1"/>
          <p:nvPr/>
        </p:nvSpPr>
        <p:spPr>
          <a:xfrm>
            <a:off x="4532947" y="3141324"/>
            <a:ext cx="868679" cy="798591"/>
          </a:xfrm>
          <a:prstGeom prst="rect">
            <a:avLst/>
          </a:prstGeom>
        </p:spPr>
        <p:txBody>
          <a:bodyPr vert="horz" wrap="square" lIns="0" tIns="0" rIns="0" bIns="0" rtlCol="0">
            <a:spAutoFit/>
          </a:bodyPr>
          <a:lstStyle/>
          <a:p>
            <a:pPr marL="0" marR="0">
              <a:lnSpc>
                <a:spcPts val="5988"/>
              </a:lnSpc>
              <a:spcBef>
                <a:spcPct val="0"/>
              </a:spcBef>
              <a:spcAft>
                <a:spcPct val="0"/>
              </a:spcAft>
            </a:pPr>
            <a:r>
              <a:rPr sz="5350">
                <a:solidFill>
                  <a:srgbClr val="000000"/>
                </a:solidFill>
                <a:latin typeface="Arial"/>
                <a:cs typeface="Arial"/>
              </a:rPr>
              <a:t>ꢀ</a:t>
            </a:r>
          </a:p>
        </p:txBody>
      </p:sp>
      <p:sp>
        <p:nvSpPr>
          <p:cNvPr id="13" name="object 13"/>
          <p:cNvSpPr txBox="1"/>
          <p:nvPr/>
        </p:nvSpPr>
        <p:spPr>
          <a:xfrm>
            <a:off x="3902837" y="3306235"/>
            <a:ext cx="283068" cy="300583"/>
          </a:xfrm>
          <a:prstGeom prst="rect">
            <a:avLst/>
          </a:prstGeom>
        </p:spPr>
        <p:txBody>
          <a:bodyPr vert="horz" wrap="square" lIns="0" tIns="0" rIns="0" bIns="0" rtlCol="0">
            <a:spAutoFit/>
          </a:bodyPr>
          <a:lstStyle/>
          <a:p>
            <a:pPr marL="0" marR="0">
              <a:lnSpc>
                <a:spcPts val="2066"/>
              </a:lnSpc>
              <a:spcBef>
                <a:spcPct val="0"/>
              </a:spcBef>
              <a:spcAft>
                <a:spcPct val="0"/>
              </a:spcAft>
            </a:pPr>
            <a:r>
              <a:rPr sz="1850">
                <a:solidFill>
                  <a:srgbClr val="000000"/>
                </a:solidFill>
                <a:latin typeface="Arial"/>
                <a:cs typeface="Arial"/>
              </a:rPr>
              <a:t>0</a:t>
            </a:r>
          </a:p>
        </p:txBody>
      </p:sp>
      <p:sp>
        <p:nvSpPr>
          <p:cNvPr id="14" name="object 14"/>
          <p:cNvSpPr txBox="1"/>
          <p:nvPr/>
        </p:nvSpPr>
        <p:spPr>
          <a:xfrm>
            <a:off x="999540" y="3468802"/>
            <a:ext cx="967966" cy="843700"/>
          </a:xfrm>
          <a:prstGeom prst="rect">
            <a:avLst/>
          </a:prstGeom>
        </p:spPr>
        <p:txBody>
          <a:bodyPr vert="horz" wrap="square" lIns="0" tIns="0" rIns="0" bIns="0" rtlCol="0">
            <a:spAutoFit/>
          </a:bodyPr>
          <a:lstStyle/>
          <a:p>
            <a:pPr marL="0" marR="0">
              <a:lnSpc>
                <a:spcPts val="6343"/>
              </a:lnSpc>
              <a:spcBef>
                <a:spcPct val="0"/>
              </a:spcBef>
              <a:spcAft>
                <a:spcPct val="0"/>
              </a:spcAft>
            </a:pPr>
            <a:r>
              <a:rPr sz="5750">
                <a:solidFill>
                  <a:srgbClr val="000000"/>
                </a:solidFill>
                <a:latin typeface="Times New Roman"/>
                <a:cs typeface="Times New Roman"/>
              </a:rPr>
              <a:t>ത</a:t>
            </a:r>
          </a:p>
        </p:txBody>
      </p:sp>
      <p:sp>
        <p:nvSpPr>
          <p:cNvPr id="15" name="object 15"/>
          <p:cNvSpPr txBox="1"/>
          <p:nvPr/>
        </p:nvSpPr>
        <p:spPr>
          <a:xfrm>
            <a:off x="4572051" y="3539421"/>
            <a:ext cx="1838222" cy="761326"/>
          </a:xfrm>
          <a:prstGeom prst="rect">
            <a:avLst/>
          </a:prstGeom>
        </p:spPr>
        <p:txBody>
          <a:bodyPr vert="horz" wrap="square" lIns="0" tIns="0" rIns="0" bIns="0" rtlCol="0">
            <a:spAutoFit/>
          </a:bodyPr>
          <a:lstStyle/>
          <a:p>
            <a:pPr marL="0" marR="0">
              <a:lnSpc>
                <a:spcPts val="5652"/>
              </a:lnSpc>
              <a:spcBef>
                <a:spcPct val="0"/>
              </a:spcBef>
              <a:spcAft>
                <a:spcPct val="0"/>
              </a:spcAft>
            </a:pPr>
            <a:r>
              <a:rPr sz="3700">
                <a:solidFill>
                  <a:srgbClr val="000000"/>
                </a:solidFill>
                <a:latin typeface="Times New Roman"/>
                <a:cs typeface="Times New Roman"/>
              </a:rPr>
              <a:t>=</a:t>
            </a:r>
            <a:r>
              <a:rPr sz="3700" spc="251">
                <a:solidFill>
                  <a:srgbClr val="000000"/>
                </a:solidFill>
                <a:latin typeface="Times New Roman"/>
                <a:cs typeface="Times New Roman"/>
              </a:rPr>
              <a:t> </a:t>
            </a:r>
            <a:r>
              <a:rPr sz="5100">
                <a:solidFill>
                  <a:srgbClr val="000000"/>
                </a:solidFill>
                <a:latin typeface="Times New Roman"/>
                <a:cs typeface="Times New Roman"/>
              </a:rPr>
              <a:t>ത</a:t>
            </a:r>
            <a:r>
              <a:rPr sz="5100" spc="2388">
                <a:solidFill>
                  <a:srgbClr val="000000"/>
                </a:solidFill>
                <a:latin typeface="Times New Roman"/>
                <a:cs typeface="Times New Roman"/>
              </a:rPr>
              <a:t> </a:t>
            </a:r>
            <a:r>
              <a:rPr sz="3700">
                <a:solidFill>
                  <a:srgbClr val="000000"/>
                </a:solidFill>
                <a:latin typeface="Times New Roman"/>
                <a:cs typeface="Times New Roman"/>
              </a:rPr>
              <a:t>+</a:t>
            </a:r>
          </a:p>
          <a:p>
            <a:pPr marL="1105319" marR="0">
              <a:lnSpc>
                <a:spcPts val="600"/>
              </a:lnSpc>
              <a:spcBef>
                <a:spcPct val="0"/>
              </a:spcBef>
              <a:spcAft>
                <a:spcPct val="0"/>
              </a:spcAft>
            </a:pPr>
            <a:r>
              <a:rPr sz="2550">
                <a:solidFill>
                  <a:srgbClr val="000000"/>
                </a:solidFill>
                <a:latin typeface="Times New Roman"/>
                <a:cs typeface="Times New Roman"/>
              </a:rPr>
              <a:t>0</a:t>
            </a:r>
          </a:p>
        </p:txBody>
      </p:sp>
      <p:sp>
        <p:nvSpPr>
          <p:cNvPr id="16" name="object 16"/>
          <p:cNvSpPr txBox="1"/>
          <p:nvPr/>
        </p:nvSpPr>
        <p:spPr>
          <a:xfrm>
            <a:off x="1777009" y="3792989"/>
            <a:ext cx="619009" cy="535517"/>
          </a:xfrm>
          <a:prstGeom prst="rect">
            <a:avLst/>
          </a:prstGeom>
        </p:spPr>
        <p:txBody>
          <a:bodyPr vert="horz" wrap="square" lIns="0" tIns="0" rIns="0" bIns="0" rtlCol="0">
            <a:spAutoFit/>
          </a:bodyPr>
          <a:lstStyle/>
          <a:p>
            <a:pPr marL="0" marR="0">
              <a:lnSpc>
                <a:spcPts val="3916"/>
              </a:lnSpc>
              <a:spcBef>
                <a:spcPct val="0"/>
              </a:spcBef>
              <a:spcAft>
                <a:spcPct val="0"/>
              </a:spcAft>
            </a:pPr>
            <a:r>
              <a:rPr sz="3550">
                <a:solidFill>
                  <a:srgbClr val="000000"/>
                </a:solidFill>
                <a:latin typeface="Times New Roman"/>
                <a:cs typeface="Times New Roman"/>
              </a:rPr>
              <a:t>ത</a:t>
            </a:r>
          </a:p>
        </p:txBody>
      </p:sp>
      <p:sp>
        <p:nvSpPr>
          <p:cNvPr id="17" name="object 17"/>
          <p:cNvSpPr txBox="1"/>
          <p:nvPr/>
        </p:nvSpPr>
        <p:spPr>
          <a:xfrm>
            <a:off x="4908549" y="3799834"/>
            <a:ext cx="853439" cy="787241"/>
          </a:xfrm>
          <a:prstGeom prst="rect">
            <a:avLst/>
          </a:prstGeom>
        </p:spPr>
        <p:txBody>
          <a:bodyPr vert="horz" wrap="square" lIns="0" tIns="0" rIns="0" bIns="0" rtlCol="0">
            <a:spAutoFit/>
          </a:bodyPr>
          <a:lstStyle/>
          <a:p>
            <a:pPr marL="0" marR="0">
              <a:lnSpc>
                <a:spcPts val="5898"/>
              </a:lnSpc>
              <a:spcBef>
                <a:spcPct val="0"/>
              </a:spcBef>
              <a:spcAft>
                <a:spcPct val="0"/>
              </a:spcAft>
            </a:pPr>
            <a:r>
              <a:rPr sz="5300">
                <a:solidFill>
                  <a:srgbClr val="000000"/>
                </a:solidFill>
                <a:latin typeface="Arial"/>
                <a:cs typeface="Arial"/>
              </a:rPr>
              <a:t>ꢀ</a:t>
            </a:r>
          </a:p>
        </p:txBody>
      </p:sp>
      <p:sp>
        <p:nvSpPr>
          <p:cNvPr id="18" name="object 18"/>
          <p:cNvSpPr txBox="1"/>
          <p:nvPr/>
        </p:nvSpPr>
        <p:spPr>
          <a:xfrm>
            <a:off x="1691182" y="3910167"/>
            <a:ext cx="901582" cy="796444"/>
          </a:xfrm>
          <a:prstGeom prst="rect">
            <a:avLst/>
          </a:prstGeom>
        </p:spPr>
        <p:txBody>
          <a:bodyPr vert="horz" wrap="square" lIns="0" tIns="0" rIns="0" bIns="0" rtlCol="0">
            <a:spAutoFit/>
          </a:bodyPr>
          <a:lstStyle/>
          <a:p>
            <a:pPr marL="0" marR="0">
              <a:lnSpc>
                <a:spcPts val="5971"/>
              </a:lnSpc>
              <a:spcBef>
                <a:spcPct val="0"/>
              </a:spcBef>
              <a:spcAft>
                <a:spcPct val="0"/>
              </a:spcAft>
            </a:pPr>
            <a:r>
              <a:rPr sz="5400">
                <a:solidFill>
                  <a:srgbClr val="000000"/>
                </a:solidFill>
                <a:latin typeface="Times New Roman"/>
                <a:cs typeface="Times New Roman"/>
              </a:rPr>
              <a:t>ത</a:t>
            </a:r>
          </a:p>
        </p:txBody>
      </p:sp>
      <p:sp>
        <p:nvSpPr>
          <p:cNvPr id="19" name="object 19"/>
          <p:cNvSpPr txBox="1"/>
          <p:nvPr/>
        </p:nvSpPr>
        <p:spPr>
          <a:xfrm>
            <a:off x="3085719" y="4187210"/>
            <a:ext cx="237743" cy="452151"/>
          </a:xfrm>
          <a:prstGeom prst="rect">
            <a:avLst/>
          </a:prstGeom>
        </p:spPr>
        <p:txBody>
          <a:bodyPr vert="horz" wrap="square" lIns="0" tIns="0" rIns="0" bIns="0" rtlCol="0">
            <a:spAutoFit/>
          </a:bodyPr>
          <a:lstStyle/>
          <a:p>
            <a:pPr marL="0" marR="0">
              <a:lnSpc>
                <a:spcPts val="3260"/>
              </a:lnSpc>
              <a:spcBef>
                <a:spcPct val="0"/>
              </a:spcBef>
              <a:spcAft>
                <a:spcPct val="0"/>
              </a:spcAft>
            </a:pPr>
            <a:r>
              <a:rPr sz="2950">
                <a:solidFill>
                  <a:srgbClr val="000000"/>
                </a:solidFill>
                <a:latin typeface="Times New Roman"/>
                <a:cs typeface="Times New Roman"/>
              </a:rPr>
              <a:t>∙</a:t>
            </a:r>
          </a:p>
        </p:txBody>
      </p:sp>
      <p:sp>
        <p:nvSpPr>
          <p:cNvPr id="20" name="object 20"/>
          <p:cNvSpPr txBox="1"/>
          <p:nvPr/>
        </p:nvSpPr>
        <p:spPr>
          <a:xfrm>
            <a:off x="5263692" y="4100295"/>
            <a:ext cx="454937" cy="560165"/>
          </a:xfrm>
          <a:prstGeom prst="rect">
            <a:avLst/>
          </a:prstGeom>
        </p:spPr>
        <p:txBody>
          <a:bodyPr vert="horz" wrap="square" lIns="0" tIns="0" rIns="0" bIns="0" rtlCol="0">
            <a:spAutoFit/>
          </a:bodyPr>
          <a:lstStyle/>
          <a:p>
            <a:pPr marL="0" marR="0">
              <a:lnSpc>
                <a:spcPts val="4110"/>
              </a:lnSpc>
              <a:spcBef>
                <a:spcPct val="0"/>
              </a:spcBef>
              <a:spcAft>
                <a:spcPct val="0"/>
              </a:spcAft>
            </a:pPr>
            <a:r>
              <a:rPr sz="3700">
                <a:solidFill>
                  <a:srgbClr val="000000"/>
                </a:solidFill>
                <a:latin typeface="Times New Roman"/>
                <a:cs typeface="Times New Roman"/>
              </a:rPr>
              <a:t>=</a:t>
            </a:r>
          </a:p>
        </p:txBody>
      </p:sp>
      <p:sp>
        <p:nvSpPr>
          <p:cNvPr id="21" name="object 21"/>
          <p:cNvSpPr txBox="1"/>
          <p:nvPr/>
        </p:nvSpPr>
        <p:spPr>
          <a:xfrm>
            <a:off x="2414968" y="4310688"/>
            <a:ext cx="719328" cy="393398"/>
          </a:xfrm>
          <a:prstGeom prst="rect">
            <a:avLst/>
          </a:prstGeom>
        </p:spPr>
        <p:txBody>
          <a:bodyPr vert="horz" wrap="square" lIns="0" tIns="0" rIns="0" bIns="0" rtlCol="0">
            <a:spAutoFit/>
          </a:bodyPr>
          <a:lstStyle/>
          <a:p>
            <a:pPr marL="0" marR="0">
              <a:lnSpc>
                <a:spcPts val="2797"/>
              </a:lnSpc>
              <a:spcBef>
                <a:spcPct val="0"/>
              </a:spcBef>
              <a:spcAft>
                <a:spcPct val="0"/>
              </a:spcAft>
            </a:pPr>
            <a:r>
              <a:rPr sz="2550" spc="76">
                <a:solidFill>
                  <a:srgbClr val="000000"/>
                </a:solidFill>
                <a:latin typeface="Times New Roman"/>
                <a:cs typeface="Times New Roman"/>
              </a:rPr>
              <a:t>0</a:t>
            </a:r>
            <a:r>
              <a:rPr sz="2150" spc="-62">
                <a:solidFill>
                  <a:srgbClr val="000000"/>
                </a:solidFill>
                <a:latin typeface="Times New Roman"/>
                <a:cs typeface="Times New Roman"/>
              </a:rPr>
              <a:t>.</a:t>
            </a:r>
            <a:r>
              <a:rPr sz="2500" spc="71">
                <a:solidFill>
                  <a:srgbClr val="000000"/>
                </a:solidFill>
                <a:latin typeface="Times New Roman"/>
                <a:cs typeface="Times New Roman"/>
              </a:rPr>
              <a:t>95</a:t>
            </a:r>
          </a:p>
        </p:txBody>
      </p:sp>
      <p:sp>
        <p:nvSpPr>
          <p:cNvPr id="22" name="object 22"/>
          <p:cNvSpPr txBox="1"/>
          <p:nvPr/>
        </p:nvSpPr>
        <p:spPr>
          <a:xfrm>
            <a:off x="3850640" y="4753780"/>
            <a:ext cx="660400" cy="488156"/>
          </a:xfrm>
          <a:prstGeom prst="rect">
            <a:avLst/>
          </a:prstGeom>
        </p:spPr>
        <p:txBody>
          <a:bodyPr vert="horz" wrap="square" lIns="0" tIns="0" rIns="0" bIns="0" rtlCol="0">
            <a:spAutoFit/>
          </a:bodyPr>
          <a:lstStyle/>
          <a:p>
            <a:pPr marL="0" marR="0">
              <a:lnSpc>
                <a:spcPts val="3543"/>
              </a:lnSpc>
              <a:spcBef>
                <a:spcPct val="0"/>
              </a:spcBef>
              <a:spcAft>
                <a:spcPct val="0"/>
              </a:spcAft>
            </a:pPr>
            <a:r>
              <a:rPr sz="3200">
                <a:solidFill>
                  <a:srgbClr val="000000"/>
                </a:solidFill>
                <a:latin typeface="Times New Roman"/>
                <a:cs typeface="Times New Roman"/>
              </a:rPr>
              <a:t>0.5</a:t>
            </a:r>
          </a:p>
        </p:txBody>
      </p:sp>
      <p:sp>
        <p:nvSpPr>
          <p:cNvPr id="23" name="object 23"/>
          <p:cNvSpPr txBox="1"/>
          <p:nvPr/>
        </p:nvSpPr>
        <p:spPr>
          <a:xfrm>
            <a:off x="6929754" y="5004257"/>
            <a:ext cx="2829859" cy="672679"/>
          </a:xfrm>
          <a:prstGeom prst="rect">
            <a:avLst/>
          </a:prstGeom>
        </p:spPr>
        <p:txBody>
          <a:bodyPr vert="horz" wrap="square" lIns="0" tIns="0" rIns="0" bIns="0" rtlCol="0">
            <a:spAutoFit/>
          </a:bodyPr>
          <a:lstStyle/>
          <a:p>
            <a:pPr marL="2023109" marR="0">
              <a:lnSpc>
                <a:spcPts val="4996"/>
              </a:lnSpc>
              <a:spcBef>
                <a:spcPct val="0"/>
              </a:spcBef>
              <a:spcAft>
                <a:spcPct val="0"/>
              </a:spcAft>
            </a:pPr>
            <a:r>
              <a:rPr sz="4500">
                <a:solidFill>
                  <a:srgbClr val="000000"/>
                </a:solidFill>
                <a:latin typeface="Times New Roman"/>
                <a:cs typeface="Times New Roman"/>
              </a:rPr>
              <a:t>ത</a:t>
            </a:r>
          </a:p>
          <a:p>
            <a:pPr marL="0" marR="0">
              <a:lnSpc>
                <a:spcPts val="2748"/>
              </a:lnSpc>
              <a:spcBef>
                <a:spcPct val="0"/>
              </a:spcBef>
              <a:spcAft>
                <a:spcPct val="0"/>
              </a:spcAft>
            </a:pPr>
            <a:r>
              <a:rPr sz="2450" b="1" spc="27">
                <a:solidFill>
                  <a:srgbClr val="000000"/>
                </a:solidFill>
                <a:latin typeface="Arial"/>
                <a:cs typeface="Arial"/>
              </a:rPr>
              <a:t>Critical</a:t>
            </a:r>
            <a:r>
              <a:rPr sz="2450" b="1" spc="-345">
                <a:solidFill>
                  <a:srgbClr val="000000"/>
                </a:solidFill>
                <a:latin typeface="Arial"/>
                <a:cs typeface="Arial"/>
              </a:rPr>
              <a:t> </a:t>
            </a:r>
            <a:r>
              <a:rPr sz="2450" b="1" spc="28">
                <a:solidFill>
                  <a:srgbClr val="000000"/>
                </a:solidFill>
                <a:latin typeface="Arial"/>
                <a:cs typeface="Arial"/>
              </a:rPr>
              <a:t>value</a:t>
            </a:r>
          </a:p>
        </p:txBody>
      </p:sp>
      <p:sp>
        <p:nvSpPr>
          <p:cNvPr id="24" name="object 24"/>
          <p:cNvSpPr txBox="1"/>
          <p:nvPr/>
        </p:nvSpPr>
        <p:spPr>
          <a:xfrm>
            <a:off x="1577975" y="5149528"/>
            <a:ext cx="4287507" cy="521910"/>
          </a:xfrm>
          <a:prstGeom prst="rect">
            <a:avLst/>
          </a:prstGeom>
        </p:spPr>
        <p:txBody>
          <a:bodyPr vert="horz" wrap="square" lIns="0" tIns="0" rIns="0" bIns="0" rtlCol="0">
            <a:spAutoFit/>
          </a:bodyPr>
          <a:lstStyle/>
          <a:p>
            <a:pPr marL="0" marR="0">
              <a:lnSpc>
                <a:spcPts val="3809"/>
              </a:lnSpc>
              <a:spcBef>
                <a:spcPct val="0"/>
              </a:spcBef>
              <a:spcAft>
                <a:spcPct val="0"/>
              </a:spcAft>
            </a:pPr>
            <a:r>
              <a:rPr sz="3450">
                <a:solidFill>
                  <a:srgbClr val="000000"/>
                </a:solidFill>
                <a:latin typeface="Times New Roman"/>
                <a:cs typeface="Times New Roman"/>
              </a:rPr>
              <a:t>=</a:t>
            </a:r>
            <a:r>
              <a:rPr sz="3450" spc="87">
                <a:solidFill>
                  <a:srgbClr val="000000"/>
                </a:solidFill>
                <a:latin typeface="Times New Roman"/>
                <a:cs typeface="Times New Roman"/>
              </a:rPr>
              <a:t> </a:t>
            </a:r>
            <a:r>
              <a:rPr sz="3450">
                <a:solidFill>
                  <a:srgbClr val="000000"/>
                </a:solidFill>
                <a:latin typeface="Times New Roman"/>
                <a:cs typeface="Times New Roman"/>
              </a:rPr>
              <a:t>3</a:t>
            </a:r>
            <a:r>
              <a:rPr sz="3450" spc="-93">
                <a:solidFill>
                  <a:srgbClr val="000000"/>
                </a:solidFill>
                <a:latin typeface="Times New Roman"/>
                <a:cs typeface="Times New Roman"/>
              </a:rPr>
              <a:t> </a:t>
            </a:r>
            <a:r>
              <a:rPr sz="3450">
                <a:solidFill>
                  <a:srgbClr val="000000"/>
                </a:solidFill>
                <a:latin typeface="Times New Roman"/>
                <a:cs typeface="Times New Roman"/>
              </a:rPr>
              <a:t>+</a:t>
            </a:r>
            <a:r>
              <a:rPr sz="3450" spc="-78">
                <a:solidFill>
                  <a:srgbClr val="000000"/>
                </a:solidFill>
                <a:latin typeface="Times New Roman"/>
                <a:cs typeface="Times New Roman"/>
              </a:rPr>
              <a:t> </a:t>
            </a:r>
            <a:r>
              <a:rPr sz="3450" spc="96">
                <a:solidFill>
                  <a:srgbClr val="000000"/>
                </a:solidFill>
                <a:latin typeface="Times New Roman"/>
                <a:cs typeface="Times New Roman"/>
              </a:rPr>
              <a:t>1.64</a:t>
            </a:r>
            <a:r>
              <a:rPr sz="3450" spc="-183">
                <a:solidFill>
                  <a:srgbClr val="000000"/>
                </a:solidFill>
                <a:latin typeface="Times New Roman"/>
                <a:cs typeface="Times New Roman"/>
              </a:rPr>
              <a:t> </a:t>
            </a:r>
            <a:r>
              <a:rPr sz="3450">
                <a:solidFill>
                  <a:srgbClr val="000000"/>
                </a:solidFill>
                <a:latin typeface="Times New Roman"/>
                <a:cs typeface="Times New Roman"/>
              </a:rPr>
              <a:t>∙</a:t>
            </a:r>
            <a:r>
              <a:rPr sz="3450" spc="6774">
                <a:solidFill>
                  <a:srgbClr val="000000"/>
                </a:solidFill>
                <a:latin typeface="Times New Roman"/>
                <a:cs typeface="Times New Roman"/>
              </a:rPr>
              <a:t> </a:t>
            </a:r>
            <a:r>
              <a:rPr sz="3300">
                <a:solidFill>
                  <a:srgbClr val="000000"/>
                </a:solidFill>
                <a:latin typeface="Times New Roman"/>
                <a:cs typeface="Times New Roman"/>
              </a:rPr>
              <a:t>=</a:t>
            </a:r>
            <a:r>
              <a:rPr sz="3300" spc="274">
                <a:solidFill>
                  <a:srgbClr val="000000"/>
                </a:solidFill>
                <a:latin typeface="Times New Roman"/>
                <a:cs typeface="Times New Roman"/>
              </a:rPr>
              <a:t> </a:t>
            </a:r>
            <a:r>
              <a:rPr sz="3300" spc="25">
                <a:solidFill>
                  <a:srgbClr val="000000"/>
                </a:solidFill>
                <a:latin typeface="Times New Roman"/>
                <a:cs typeface="Times New Roman"/>
              </a:rPr>
              <a:t>3.21</a:t>
            </a:r>
          </a:p>
        </p:txBody>
      </p:sp>
      <p:sp>
        <p:nvSpPr>
          <p:cNvPr id="25" name="object 25"/>
          <p:cNvSpPr txBox="1"/>
          <p:nvPr/>
        </p:nvSpPr>
        <p:spPr>
          <a:xfrm>
            <a:off x="9223666" y="5223710"/>
            <a:ext cx="334954" cy="336824"/>
          </a:xfrm>
          <a:prstGeom prst="rect">
            <a:avLst/>
          </a:prstGeom>
        </p:spPr>
        <p:txBody>
          <a:bodyPr vert="horz" wrap="square" lIns="0" tIns="0" rIns="0" bIns="0" rtlCol="0">
            <a:spAutoFit/>
          </a:bodyPr>
          <a:lstStyle/>
          <a:p>
            <a:pPr marL="0" marR="0">
              <a:lnSpc>
                <a:spcPts val="2352"/>
              </a:lnSpc>
              <a:spcBef>
                <a:spcPct val="0"/>
              </a:spcBef>
              <a:spcAft>
                <a:spcPct val="0"/>
              </a:spcAft>
            </a:pPr>
            <a:r>
              <a:rPr sz="2100">
                <a:solidFill>
                  <a:srgbClr val="000000"/>
                </a:solidFill>
                <a:latin typeface="Times New Roman"/>
                <a:cs typeface="Times New Roman"/>
              </a:rPr>
              <a:t>ത</a:t>
            </a:r>
          </a:p>
        </p:txBody>
      </p:sp>
      <p:sp>
        <p:nvSpPr>
          <p:cNvPr id="26" name="object 26"/>
          <p:cNvSpPr txBox="1"/>
          <p:nvPr/>
        </p:nvSpPr>
        <p:spPr>
          <a:xfrm>
            <a:off x="4026153" y="5458424"/>
            <a:ext cx="599440" cy="510659"/>
          </a:xfrm>
          <a:prstGeom prst="rect">
            <a:avLst/>
          </a:prstGeom>
        </p:spPr>
        <p:txBody>
          <a:bodyPr vert="horz" wrap="square" lIns="0" tIns="0" rIns="0" bIns="0" rtlCol="0">
            <a:spAutoFit/>
          </a:bodyPr>
          <a:lstStyle/>
          <a:p>
            <a:pPr marL="0" marR="0">
              <a:lnSpc>
                <a:spcPts val="3720"/>
              </a:lnSpc>
              <a:spcBef>
                <a:spcPct val="0"/>
              </a:spcBef>
              <a:spcAft>
                <a:spcPct val="0"/>
              </a:spcAft>
            </a:pPr>
            <a:r>
              <a:rPr sz="3350" spc="85">
                <a:solidFill>
                  <a:srgbClr val="000000"/>
                </a:solidFill>
                <a:latin typeface="Times New Roman"/>
                <a:cs typeface="Times New Roman"/>
              </a:rPr>
              <a:t>16</a:t>
            </a:r>
          </a:p>
        </p:txBody>
      </p:sp>
      <p:sp>
        <p:nvSpPr>
          <p:cNvPr id="27" name="object 27"/>
          <p:cNvSpPr txBox="1"/>
          <p:nvPr/>
        </p:nvSpPr>
        <p:spPr>
          <a:xfrm>
            <a:off x="4590415" y="5696576"/>
            <a:ext cx="454468" cy="387131"/>
          </a:xfrm>
          <a:prstGeom prst="rect">
            <a:avLst/>
          </a:prstGeom>
        </p:spPr>
        <p:txBody>
          <a:bodyPr vert="horz" wrap="square" lIns="0" tIns="0" rIns="0" bIns="0" rtlCol="0">
            <a:spAutoFit/>
          </a:bodyPr>
          <a:lstStyle/>
          <a:p>
            <a:pPr marL="0" marR="0">
              <a:lnSpc>
                <a:spcPts val="2748"/>
              </a:lnSpc>
              <a:spcBef>
                <a:spcPct val="0"/>
              </a:spcBef>
              <a:spcAft>
                <a:spcPct val="0"/>
              </a:spcAft>
            </a:pPr>
            <a:r>
              <a:rPr sz="2450" b="1">
                <a:solidFill>
                  <a:srgbClr val="000000"/>
                </a:solidFill>
                <a:latin typeface="Arial"/>
                <a:cs typeface="Arial"/>
              </a:rPr>
              <a:t>of</a:t>
            </a:r>
          </a:p>
        </p:txBody>
      </p:sp>
      <p:sp>
        <p:nvSpPr>
          <p:cNvPr id="28" name="object 28"/>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6" name="תמונה 5">
            <a:extLst>
              <a:ext uri="{FF2B5EF4-FFF2-40B4-BE49-F238E27FC236}">
                <a16:creationId xmlns:a16="http://schemas.microsoft.com/office/drawing/2014/main" id="{BE869348-A51F-4498-BCCD-092521724BBC}"/>
              </a:ext>
            </a:extLst>
          </p:cNvPr>
          <p:cNvPicPr>
            <a:picLocks noChangeAspect="1"/>
          </p:cNvPicPr>
          <p:nvPr/>
        </p:nvPicPr>
        <p:blipFill>
          <a:blip r:embed="rId8"/>
          <a:stretch>
            <a:fillRect/>
          </a:stretch>
        </p:blipFill>
        <p:spPr>
          <a:xfrm>
            <a:off x="0" y="0"/>
            <a:ext cx="12192000" cy="6857999"/>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
          <p:cNvSpPr/>
          <p:nvPr/>
        </p:nvSpPr>
        <p:spPr>
          <a:xfrm>
            <a:off x="3014218" y="1430884"/>
            <a:ext cx="5620384" cy="4030344"/>
          </a:xfrm>
          <a:prstGeom prst="rect">
            <a:avLst/>
          </a:prstGeom>
          <a:blipFill>
            <a:blip r:embed="rId3"/>
            <a:stretch>
              <a:fillRect/>
            </a:stretch>
          </a:blipFill>
        </p:spPr>
        <p:txBody>
          <a:bodyPr wrap="square" lIns="0" tIns="0" rIns="0" bIns="0" rtlCol="0">
            <a:spAutoFit/>
          </a:bodyPr>
          <a:lstStyle/>
          <a:p>
            <a:endParaRPr/>
          </a:p>
        </p:txBody>
      </p:sp>
      <p:sp>
        <p:nvSpPr>
          <p:cNvPr id="3" name="object 3"/>
          <p:cNvSpPr txBox="1"/>
          <p:nvPr/>
        </p:nvSpPr>
        <p:spPr>
          <a:xfrm>
            <a:off x="2647340" y="21861"/>
            <a:ext cx="7057852" cy="627955"/>
          </a:xfrm>
          <a:prstGeom prst="rect">
            <a:avLst/>
          </a:prstGeom>
        </p:spPr>
        <p:txBody>
          <a:bodyPr vert="horz" wrap="square" lIns="0" tIns="0" rIns="0" bIns="0" rtlCol="0">
            <a:spAutoFit/>
          </a:bodyPr>
          <a:lstStyle/>
          <a:p>
            <a:pPr marL="0" marR="0">
              <a:lnSpc>
                <a:spcPts val="4644"/>
              </a:lnSpc>
              <a:spcBef>
                <a:spcPct val="0"/>
              </a:spcBef>
              <a:spcAft>
                <a:spcPct val="0"/>
              </a:spcAft>
            </a:pPr>
            <a:r>
              <a:rPr sz="4000">
                <a:solidFill>
                  <a:srgbClr val="000000"/>
                </a:solidFill>
                <a:latin typeface="Trebuchet MS"/>
                <a:cs typeface="Trebuchet MS"/>
              </a:rPr>
              <a:t>a</a:t>
            </a:r>
            <a:r>
              <a:rPr sz="4000" spc="-579">
                <a:solidFill>
                  <a:srgbClr val="000000"/>
                </a:solidFill>
                <a:latin typeface="Trebuchet MS"/>
                <a:cs typeface="Trebuchet MS"/>
              </a:rPr>
              <a:t> </a:t>
            </a:r>
            <a:r>
              <a:rPr sz="4000" spc="-54">
                <a:solidFill>
                  <a:srgbClr val="000000"/>
                </a:solidFill>
                <a:latin typeface="Trebuchet MS"/>
                <a:cs typeface="Trebuchet MS"/>
              </a:rPr>
              <a:t>different</a:t>
            </a:r>
            <a:r>
              <a:rPr sz="4000" spc="-659">
                <a:solidFill>
                  <a:srgbClr val="000000"/>
                </a:solidFill>
                <a:latin typeface="Trebuchet MS"/>
                <a:cs typeface="Trebuchet MS"/>
              </a:rPr>
              <a:t> </a:t>
            </a:r>
            <a:r>
              <a:rPr sz="4000" spc="-37">
                <a:solidFill>
                  <a:srgbClr val="000000"/>
                </a:solidFill>
                <a:latin typeface="Trebuchet MS"/>
                <a:cs typeface="Trebuchet MS"/>
              </a:rPr>
              <a:t>perspective:</a:t>
            </a:r>
            <a:r>
              <a:rPr sz="4000" spc="-634">
                <a:solidFill>
                  <a:srgbClr val="000000"/>
                </a:solidFill>
                <a:latin typeface="Trebuchet MS"/>
                <a:cs typeface="Trebuchet MS"/>
              </a:rPr>
              <a:t> </a:t>
            </a:r>
            <a:r>
              <a:rPr sz="4000" spc="-26">
                <a:solidFill>
                  <a:srgbClr val="000000"/>
                </a:solidFill>
                <a:latin typeface="Trebuchet MS"/>
                <a:cs typeface="Trebuchet MS"/>
              </a:rPr>
              <a:t>P-value</a:t>
            </a:r>
          </a:p>
        </p:txBody>
      </p:sp>
      <p:sp>
        <p:nvSpPr>
          <p:cNvPr id="4" name="object 4"/>
          <p:cNvSpPr txBox="1"/>
          <p:nvPr/>
        </p:nvSpPr>
        <p:spPr>
          <a:xfrm>
            <a:off x="2587586" y="717446"/>
            <a:ext cx="7168544"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Observed significance (p-value) </a:t>
            </a:r>
            <a:r>
              <a:rPr sz="2600" spc="-25">
                <a:solidFill>
                  <a:srgbClr val="000000"/>
                </a:solidFill>
                <a:latin typeface="Arial"/>
                <a:cs typeface="Arial"/>
              </a:rPr>
              <a:t>for</a:t>
            </a:r>
            <a:r>
              <a:rPr sz="2600" spc="-27">
                <a:solidFill>
                  <a:srgbClr val="000000"/>
                </a:solidFill>
                <a:latin typeface="Arial"/>
                <a:cs typeface="Arial"/>
              </a:rPr>
              <a:t> </a:t>
            </a:r>
            <a:r>
              <a:rPr sz="2600">
                <a:solidFill>
                  <a:srgbClr val="000000"/>
                </a:solidFill>
                <a:latin typeface="Arial"/>
                <a:cs typeface="Arial"/>
              </a:rPr>
              <a:t>given critical</a:t>
            </a:r>
          </a:p>
        </p:txBody>
      </p:sp>
      <p:sp>
        <p:nvSpPr>
          <p:cNvPr id="5" name="object 5"/>
          <p:cNvSpPr txBox="1"/>
          <p:nvPr/>
        </p:nvSpPr>
        <p:spPr>
          <a:xfrm>
            <a:off x="2783154" y="1090141"/>
            <a:ext cx="6777553"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value under</a:t>
            </a:r>
            <a:r>
              <a:rPr sz="2600" spc="-31">
                <a:solidFill>
                  <a:srgbClr val="000000"/>
                </a:solidFill>
                <a:latin typeface="Arial"/>
                <a:cs typeface="Arial"/>
              </a:rPr>
              <a:t> </a:t>
            </a:r>
            <a:r>
              <a:rPr sz="2600">
                <a:solidFill>
                  <a:srgbClr val="000000"/>
                </a:solidFill>
                <a:latin typeface="Arial"/>
                <a:cs typeface="Arial"/>
              </a:rPr>
              <a:t>the</a:t>
            </a:r>
            <a:r>
              <a:rPr sz="2600" spc="-13">
                <a:solidFill>
                  <a:srgbClr val="000000"/>
                </a:solidFill>
                <a:latin typeface="Arial"/>
                <a:cs typeface="Arial"/>
              </a:rPr>
              <a:t> </a:t>
            </a:r>
            <a:r>
              <a:rPr sz="2600">
                <a:solidFill>
                  <a:srgbClr val="000000"/>
                </a:solidFill>
                <a:latin typeface="Arial"/>
                <a:cs typeface="Arial"/>
              </a:rPr>
              <a:t>hypothesis:</a:t>
            </a:r>
            <a:r>
              <a:rPr sz="2600" spc="1265">
                <a:solidFill>
                  <a:srgbClr val="000000"/>
                </a:solidFill>
                <a:latin typeface="Arial"/>
                <a:cs typeface="Arial"/>
              </a:rPr>
              <a:t> </a:t>
            </a:r>
            <a:r>
              <a:rPr sz="2400">
                <a:solidFill>
                  <a:srgbClr val="000000"/>
                </a:solidFill>
                <a:latin typeface="Arial"/>
                <a:cs typeface="Arial"/>
              </a:rPr>
              <a:t>H</a:t>
            </a:r>
            <a:r>
              <a:rPr sz="2400" spc="222">
                <a:solidFill>
                  <a:srgbClr val="000000"/>
                </a:solidFill>
                <a:latin typeface="Arial"/>
                <a:cs typeface="Arial"/>
              </a:rPr>
              <a:t> </a:t>
            </a:r>
            <a:r>
              <a:rPr sz="2400">
                <a:solidFill>
                  <a:srgbClr val="000000"/>
                </a:solidFill>
                <a:latin typeface="Arial"/>
                <a:cs typeface="Arial"/>
              </a:rPr>
              <a:t>: μ=3,</a:t>
            </a:r>
            <a:r>
              <a:rPr sz="2400" spc="1022">
                <a:solidFill>
                  <a:srgbClr val="000000"/>
                </a:solidFill>
                <a:latin typeface="Times New Roman"/>
                <a:cs typeface="Times New Roman"/>
              </a:rPr>
              <a:t> </a:t>
            </a:r>
            <a:r>
              <a:rPr sz="2400">
                <a:solidFill>
                  <a:srgbClr val="000000"/>
                </a:solidFill>
                <a:latin typeface="Arial"/>
                <a:cs typeface="Arial"/>
              </a:rPr>
              <a:t>H</a:t>
            </a:r>
            <a:r>
              <a:rPr sz="2400" spc="222">
                <a:solidFill>
                  <a:srgbClr val="000000"/>
                </a:solidFill>
                <a:latin typeface="Arial"/>
                <a:cs typeface="Arial"/>
              </a:rPr>
              <a:t> </a:t>
            </a:r>
            <a:r>
              <a:rPr sz="2400">
                <a:solidFill>
                  <a:srgbClr val="000000"/>
                </a:solidFill>
                <a:latin typeface="Arial"/>
                <a:cs typeface="Arial"/>
              </a:rPr>
              <a:t>:</a:t>
            </a:r>
            <a:r>
              <a:rPr sz="2400" spc="-11">
                <a:solidFill>
                  <a:srgbClr val="000000"/>
                </a:solidFill>
                <a:latin typeface="Arial"/>
                <a:cs typeface="Arial"/>
              </a:rPr>
              <a:t> </a:t>
            </a:r>
            <a:r>
              <a:rPr sz="2400">
                <a:solidFill>
                  <a:srgbClr val="000000"/>
                </a:solidFill>
                <a:latin typeface="Arial"/>
                <a:cs typeface="Arial"/>
              </a:rPr>
              <a:t>μ&gt;3</a:t>
            </a:r>
          </a:p>
        </p:txBody>
      </p:sp>
      <p:sp>
        <p:nvSpPr>
          <p:cNvPr id="6" name="object 6"/>
          <p:cNvSpPr txBox="1"/>
          <p:nvPr/>
        </p:nvSpPr>
        <p:spPr>
          <a:xfrm>
            <a:off x="7288250" y="1274961"/>
            <a:ext cx="265410" cy="265112"/>
          </a:xfrm>
          <a:prstGeom prst="rect">
            <a:avLst/>
          </a:prstGeom>
        </p:spPr>
        <p:txBody>
          <a:bodyPr vert="horz" wrap="square" lIns="0" tIns="0" rIns="0" bIns="0" rtlCol="0">
            <a:spAutoFit/>
          </a:bodyPr>
          <a:lstStyle/>
          <a:p>
            <a:pPr marL="0" marR="0">
              <a:lnSpc>
                <a:spcPts val="1787"/>
              </a:lnSpc>
              <a:spcBef>
                <a:spcPct val="0"/>
              </a:spcBef>
              <a:spcAft>
                <a:spcPct val="0"/>
              </a:spcAft>
            </a:pPr>
            <a:r>
              <a:rPr sz="1600">
                <a:solidFill>
                  <a:srgbClr val="000000"/>
                </a:solidFill>
                <a:latin typeface="Arial"/>
                <a:cs typeface="Arial"/>
              </a:rPr>
              <a:t>0</a:t>
            </a:r>
          </a:p>
        </p:txBody>
      </p:sp>
      <p:sp>
        <p:nvSpPr>
          <p:cNvPr id="7" name="object 7"/>
          <p:cNvSpPr txBox="1"/>
          <p:nvPr/>
        </p:nvSpPr>
        <p:spPr>
          <a:xfrm>
            <a:off x="8603971" y="1274961"/>
            <a:ext cx="265410" cy="265112"/>
          </a:xfrm>
          <a:prstGeom prst="rect">
            <a:avLst/>
          </a:prstGeom>
        </p:spPr>
        <p:txBody>
          <a:bodyPr vert="horz" wrap="square" lIns="0" tIns="0" rIns="0" bIns="0" rtlCol="0">
            <a:spAutoFit/>
          </a:bodyPr>
          <a:lstStyle/>
          <a:p>
            <a:pPr marL="0" marR="0">
              <a:lnSpc>
                <a:spcPts val="1787"/>
              </a:lnSpc>
              <a:spcBef>
                <a:spcPct val="0"/>
              </a:spcBef>
              <a:spcAft>
                <a:spcPct val="0"/>
              </a:spcAft>
            </a:pPr>
            <a:r>
              <a:rPr sz="1600">
                <a:solidFill>
                  <a:srgbClr val="000000"/>
                </a:solidFill>
                <a:latin typeface="Arial"/>
                <a:cs typeface="Arial"/>
              </a:rPr>
              <a:t>1</a:t>
            </a:r>
          </a:p>
        </p:txBody>
      </p:sp>
      <p:sp>
        <p:nvSpPr>
          <p:cNvPr id="8" name="object 8"/>
          <p:cNvSpPr txBox="1"/>
          <p:nvPr/>
        </p:nvSpPr>
        <p:spPr>
          <a:xfrm>
            <a:off x="8563699" y="3686510"/>
            <a:ext cx="1702900" cy="42693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p</a:t>
            </a:r>
            <a:r>
              <a:rPr sz="2400" b="1" baseline="-22916">
                <a:solidFill>
                  <a:srgbClr val="000000"/>
                </a:solidFill>
                <a:latin typeface="Arial"/>
                <a:cs typeface="Arial"/>
              </a:rPr>
              <a:t>v</a:t>
            </a:r>
            <a:r>
              <a:rPr sz="2400" b="1" spc="-222" baseline="-22916">
                <a:solidFill>
                  <a:srgbClr val="000000"/>
                </a:solidFill>
                <a:latin typeface="Arial"/>
                <a:cs typeface="Arial"/>
              </a:rPr>
              <a:t> </a:t>
            </a:r>
            <a:r>
              <a:rPr sz="2400" b="1">
                <a:solidFill>
                  <a:srgbClr val="000000"/>
                </a:solidFill>
                <a:latin typeface="Arial"/>
                <a:cs typeface="Arial"/>
              </a:rPr>
              <a:t>= 0.0188</a:t>
            </a:r>
          </a:p>
        </p:txBody>
      </p:sp>
      <p:sp>
        <p:nvSpPr>
          <p:cNvPr id="9" name="object 9"/>
          <p:cNvSpPr txBox="1"/>
          <p:nvPr/>
        </p:nvSpPr>
        <p:spPr>
          <a:xfrm>
            <a:off x="6664197" y="5148339"/>
            <a:ext cx="840926" cy="293489"/>
          </a:xfrm>
          <a:prstGeom prst="rect">
            <a:avLst/>
          </a:prstGeom>
        </p:spPr>
        <p:txBody>
          <a:bodyPr vert="horz" wrap="square" lIns="0" tIns="0" rIns="0" bIns="0" rtlCol="0">
            <a:spAutoFit/>
          </a:bodyPr>
          <a:lstStyle/>
          <a:p>
            <a:pPr marL="0" marR="0">
              <a:lnSpc>
                <a:spcPts val="2010"/>
              </a:lnSpc>
              <a:spcBef>
                <a:spcPct val="0"/>
              </a:spcBef>
              <a:spcAft>
                <a:spcPct val="0"/>
              </a:spcAft>
            </a:pPr>
            <a:r>
              <a:rPr sz="1800" b="1">
                <a:solidFill>
                  <a:srgbClr val="FF0000"/>
                </a:solidFill>
                <a:latin typeface="Arial"/>
                <a:cs typeface="Arial"/>
              </a:rPr>
              <a:t>X</a:t>
            </a:r>
            <a:r>
              <a:rPr sz="1800" b="1" spc="167">
                <a:solidFill>
                  <a:srgbClr val="FF0000"/>
                </a:solidFill>
                <a:latin typeface="Arial"/>
                <a:cs typeface="Arial"/>
              </a:rPr>
              <a:t> </a:t>
            </a:r>
            <a:r>
              <a:rPr sz="1800" b="1">
                <a:solidFill>
                  <a:srgbClr val="FF0000"/>
                </a:solidFill>
                <a:latin typeface="Arial"/>
                <a:cs typeface="Arial"/>
              </a:rPr>
              <a:t>=3.2</a:t>
            </a:r>
          </a:p>
        </p:txBody>
      </p:sp>
      <p:sp>
        <p:nvSpPr>
          <p:cNvPr id="10" name="object 10"/>
          <p:cNvSpPr txBox="1"/>
          <p:nvPr/>
        </p:nvSpPr>
        <p:spPr>
          <a:xfrm>
            <a:off x="6816673" y="5268121"/>
            <a:ext cx="237157" cy="208359"/>
          </a:xfrm>
          <a:prstGeom prst="rect">
            <a:avLst/>
          </a:prstGeom>
        </p:spPr>
        <p:txBody>
          <a:bodyPr vert="horz" wrap="square" lIns="0" tIns="0" rIns="0" bIns="0" rtlCol="0">
            <a:spAutoFit/>
          </a:bodyPr>
          <a:lstStyle/>
          <a:p>
            <a:pPr marL="0" marR="0">
              <a:lnSpc>
                <a:spcPts val="1340"/>
              </a:lnSpc>
              <a:spcBef>
                <a:spcPct val="0"/>
              </a:spcBef>
              <a:spcAft>
                <a:spcPct val="0"/>
              </a:spcAft>
            </a:pPr>
            <a:r>
              <a:rPr sz="1200" b="1">
                <a:solidFill>
                  <a:srgbClr val="FF0000"/>
                </a:solidFill>
                <a:latin typeface="Arial"/>
                <a:cs typeface="Arial"/>
              </a:rPr>
              <a:t>c</a:t>
            </a:r>
          </a:p>
        </p:txBody>
      </p:sp>
      <p:sp>
        <p:nvSpPr>
          <p:cNvPr id="11" name="object 11"/>
          <p:cNvSpPr txBox="1"/>
          <p:nvPr/>
        </p:nvSpPr>
        <p:spPr>
          <a:xfrm>
            <a:off x="7112000" y="5334515"/>
            <a:ext cx="983992" cy="311275"/>
          </a:xfrm>
          <a:prstGeom prst="rect">
            <a:avLst/>
          </a:prstGeom>
        </p:spPr>
        <p:txBody>
          <a:bodyPr vert="horz" wrap="square" lIns="0" tIns="0" rIns="0" bIns="0" rtlCol="0">
            <a:spAutoFit/>
          </a:bodyPr>
          <a:lstStyle/>
          <a:p>
            <a:pPr marL="2526" marR="0">
              <a:lnSpc>
                <a:spcPts val="2010"/>
              </a:lnSpc>
              <a:spcBef>
                <a:spcPct val="0"/>
              </a:spcBef>
              <a:spcAft>
                <a:spcPct val="0"/>
              </a:spcAft>
            </a:pPr>
            <a:r>
              <a:rPr sz="1600" spc="223">
                <a:solidFill>
                  <a:srgbClr val="000000"/>
                </a:solidFill>
                <a:latin typeface="Times New Roman"/>
                <a:cs typeface="Times New Roman"/>
              </a:rPr>
              <a:t>ത</a:t>
            </a:r>
            <a:r>
              <a:rPr sz="1800">
                <a:solidFill>
                  <a:srgbClr val="000000"/>
                </a:solidFill>
                <a:latin typeface="Arial"/>
                <a:cs typeface="Arial"/>
              </a:rPr>
              <a:t>=</a:t>
            </a:r>
            <a:r>
              <a:rPr sz="1800" spc="15">
                <a:solidFill>
                  <a:srgbClr val="000000"/>
                </a:solidFill>
                <a:latin typeface="Arial"/>
                <a:cs typeface="Arial"/>
              </a:rPr>
              <a:t> </a:t>
            </a:r>
            <a:r>
              <a:rPr sz="1800">
                <a:solidFill>
                  <a:srgbClr val="000000"/>
                </a:solidFill>
                <a:latin typeface="Arial"/>
                <a:cs typeface="Arial"/>
              </a:rPr>
              <a:t>3.26</a:t>
            </a:r>
          </a:p>
          <a:p>
            <a:pPr marL="0" marR="0">
              <a:lnSpc>
                <a:spcPts val="1794"/>
              </a:lnSpc>
              <a:spcBef>
                <a:spcPct val="0"/>
              </a:spcBef>
              <a:spcAft>
                <a:spcPct val="0"/>
              </a:spcAft>
            </a:pPr>
            <a:r>
              <a:rPr sz="1600">
                <a:solidFill>
                  <a:srgbClr val="000000"/>
                </a:solidFill>
                <a:latin typeface="Times New Roman"/>
                <a:cs typeface="Times New Roman"/>
              </a:rPr>
              <a:t>X</a:t>
            </a:r>
          </a:p>
        </p:txBody>
      </p:sp>
      <p:sp>
        <p:nvSpPr>
          <p:cNvPr id="12" name="object 12"/>
          <p:cNvSpPr txBox="1"/>
          <p:nvPr/>
        </p:nvSpPr>
        <p:spPr>
          <a:xfrm>
            <a:off x="1685290" y="5642539"/>
            <a:ext cx="8511827" cy="42693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When p≤α</a:t>
            </a:r>
            <a:r>
              <a:rPr sz="2400" spc="67">
                <a:solidFill>
                  <a:srgbClr val="000000"/>
                </a:solidFill>
                <a:latin typeface="Times New Roman"/>
                <a:cs typeface="Times New Roman"/>
              </a:rPr>
              <a:t> </a:t>
            </a:r>
            <a:r>
              <a:rPr sz="2400" spc="-15">
                <a:solidFill>
                  <a:srgbClr val="000000"/>
                </a:solidFill>
                <a:latin typeface="Arial"/>
                <a:cs typeface="Arial"/>
              </a:rPr>
              <a:t>we</a:t>
            </a:r>
            <a:r>
              <a:rPr sz="2400" spc="-14">
                <a:solidFill>
                  <a:srgbClr val="000000"/>
                </a:solidFill>
                <a:latin typeface="Arial"/>
                <a:cs typeface="Arial"/>
              </a:rPr>
              <a:t> </a:t>
            </a:r>
            <a:r>
              <a:rPr sz="2400">
                <a:solidFill>
                  <a:srgbClr val="000000"/>
                </a:solidFill>
                <a:latin typeface="Arial"/>
                <a:cs typeface="Arial"/>
              </a:rPr>
              <a:t>can reject H</a:t>
            </a:r>
            <a:r>
              <a:rPr sz="2400" baseline="-23027">
                <a:solidFill>
                  <a:srgbClr val="000000"/>
                </a:solidFill>
                <a:latin typeface="Arial"/>
                <a:cs typeface="Arial"/>
              </a:rPr>
              <a:t>0</a:t>
            </a:r>
            <a:r>
              <a:rPr sz="2400" spc="-222" baseline="-23027">
                <a:solidFill>
                  <a:srgbClr val="000000"/>
                </a:solidFill>
                <a:latin typeface="Arial"/>
                <a:cs typeface="Arial"/>
              </a:rPr>
              <a:t> </a:t>
            </a:r>
            <a:r>
              <a:rPr sz="2400">
                <a:solidFill>
                  <a:srgbClr val="000000"/>
                </a:solidFill>
                <a:latin typeface="Arial"/>
                <a:cs typeface="Arial"/>
              </a:rPr>
              <a:t>and </a:t>
            </a:r>
            <a:r>
              <a:rPr sz="2400" spc="-19">
                <a:solidFill>
                  <a:srgbClr val="000000"/>
                </a:solidFill>
                <a:latin typeface="Arial"/>
                <a:cs typeface="Arial"/>
              </a:rPr>
              <a:t>say</a:t>
            </a:r>
            <a:r>
              <a:rPr sz="2400" spc="1076">
                <a:solidFill>
                  <a:srgbClr val="000000"/>
                </a:solidFill>
                <a:latin typeface="Arial"/>
                <a:cs typeface="Arial"/>
              </a:rPr>
              <a:t> </a:t>
            </a:r>
            <a:r>
              <a:rPr sz="2100">
                <a:solidFill>
                  <a:srgbClr val="000000"/>
                </a:solidFill>
                <a:latin typeface="Times New Roman"/>
                <a:cs typeface="Times New Roman"/>
              </a:rPr>
              <a:t>ത</a:t>
            </a:r>
          </a:p>
          <a:p>
            <a:pPr marL="5020944" marR="0">
              <a:lnSpc>
                <a:spcPts val="2681"/>
              </a:lnSpc>
              <a:spcBef>
                <a:spcPct val="0"/>
              </a:spcBef>
              <a:spcAft>
                <a:spcPct val="0"/>
              </a:spcAft>
            </a:pPr>
            <a:r>
              <a:rPr sz="2150">
                <a:solidFill>
                  <a:srgbClr val="000000"/>
                </a:solidFill>
                <a:latin typeface="Times New Roman"/>
                <a:cs typeface="Times New Roman"/>
              </a:rPr>
              <a:t>X</a:t>
            </a:r>
            <a:r>
              <a:rPr sz="2150" spc="-91">
                <a:solidFill>
                  <a:srgbClr val="000000"/>
                </a:solidFill>
                <a:latin typeface="Times New Roman"/>
                <a:cs typeface="Times New Roman"/>
              </a:rPr>
              <a:t> </a:t>
            </a:r>
            <a:r>
              <a:rPr sz="2400">
                <a:solidFill>
                  <a:srgbClr val="000000"/>
                </a:solidFill>
                <a:latin typeface="Arial"/>
                <a:cs typeface="Arial"/>
              </a:rPr>
              <a:t>distribute normally with</a:t>
            </a:r>
          </a:p>
        </p:txBody>
      </p:sp>
      <p:sp>
        <p:nvSpPr>
          <p:cNvPr id="13" name="object 13"/>
          <p:cNvSpPr txBox="1"/>
          <p:nvPr/>
        </p:nvSpPr>
        <p:spPr>
          <a:xfrm>
            <a:off x="1685290" y="6041357"/>
            <a:ext cx="660796"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that</a:t>
            </a:r>
          </a:p>
        </p:txBody>
      </p:sp>
      <p:sp>
        <p:nvSpPr>
          <p:cNvPr id="14" name="object 14"/>
          <p:cNvSpPr txBox="1"/>
          <p:nvPr/>
        </p:nvSpPr>
        <p:spPr>
          <a:xfrm>
            <a:off x="1685798" y="6323881"/>
            <a:ext cx="3948121"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population mean larger than</a:t>
            </a:r>
          </a:p>
        </p:txBody>
      </p:sp>
      <p:sp>
        <p:nvSpPr>
          <p:cNvPr id="15" name="object 15"/>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2" name="תמונה 1">
            <a:extLst>
              <a:ext uri="{FF2B5EF4-FFF2-40B4-BE49-F238E27FC236}">
                <a16:creationId xmlns:a16="http://schemas.microsoft.com/office/drawing/2014/main" id="{AF11F415-AFB3-4B87-AF4D-AA3766E9AF57}"/>
              </a:ext>
            </a:extLst>
          </p:cNvPr>
          <p:cNvPicPr>
            <a:picLocks noChangeAspect="1"/>
          </p:cNvPicPr>
          <p:nvPr/>
        </p:nvPicPr>
        <p:blipFill>
          <a:blip r:embed="rId4"/>
          <a:stretch>
            <a:fillRect/>
          </a:stretch>
        </p:blipFill>
        <p:spPr>
          <a:xfrm>
            <a:off x="0" y="0"/>
            <a:ext cx="12192000" cy="6857999"/>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4646" y="-149887"/>
            <a:ext cx="9272435" cy="816827"/>
          </a:xfrm>
          <a:prstGeom prst="rect">
            <a:avLst/>
          </a:prstGeom>
        </p:spPr>
        <p:txBody>
          <a:bodyPr vert="horz" wrap="square" lIns="0" tIns="0" rIns="0" bIns="0" rtlCol="0">
            <a:spAutoFit/>
          </a:bodyPr>
          <a:lstStyle/>
          <a:p>
            <a:pPr marL="0" marR="0">
              <a:lnSpc>
                <a:spcPts val="7440"/>
              </a:lnSpc>
              <a:spcBef>
                <a:spcPct val="0"/>
              </a:spcBef>
              <a:spcAft>
                <a:spcPct val="0"/>
              </a:spcAft>
            </a:pPr>
            <a:r>
              <a:rPr sz="3600" b="1" spc="-32" dirty="0">
                <a:solidFill>
                  <a:srgbClr val="000000"/>
                </a:solidFill>
                <a:latin typeface="Arial"/>
                <a:cs typeface="Arial"/>
              </a:rPr>
              <a:t>P</a:t>
            </a:r>
            <a:r>
              <a:rPr lang="en-US" sz="3600" dirty="0">
                <a:solidFill>
                  <a:srgbClr val="000000"/>
                </a:solidFill>
                <a:latin typeface="Arial"/>
                <a:cs typeface="Arial"/>
              </a:rPr>
              <a:t>robability of Error and the Inference Power</a:t>
            </a:r>
            <a:endParaRPr sz="3600" dirty="0">
              <a:solidFill>
                <a:srgbClr val="000000"/>
              </a:solidFill>
              <a:latin typeface="Arial"/>
              <a:cs typeface="Arial"/>
            </a:endParaRPr>
          </a:p>
        </p:txBody>
      </p:sp>
      <p:sp>
        <p:nvSpPr>
          <p:cNvPr id="12" name="object 2"/>
          <p:cNvSpPr/>
          <p:nvPr/>
        </p:nvSpPr>
        <p:spPr>
          <a:xfrm>
            <a:off x="0" y="0"/>
            <a:ext cx="12700" cy="12700"/>
          </a:xfrm>
          <a:prstGeom prst="rect">
            <a:avLst/>
          </a:prstGeom>
          <a:blipFill>
            <a:blip r:embed="rId3"/>
            <a:stretch>
              <a:fillRect/>
            </a:stretch>
          </a:blipFill>
        </p:spPr>
        <p:txBody>
          <a:bodyPr wrap="square" lIns="0" tIns="0" rIns="0" bIns="0" rtlCol="0">
            <a:spAutoFit/>
          </a:bodyPr>
          <a:lstStyle/>
          <a:p>
            <a:endParaRPr/>
          </a:p>
        </p:txBody>
      </p:sp>
      <p:sp>
        <p:nvSpPr>
          <p:cNvPr id="4" name="object 4"/>
          <p:cNvSpPr/>
          <p:nvPr/>
        </p:nvSpPr>
        <p:spPr>
          <a:xfrm>
            <a:off x="7968208" y="1782991"/>
            <a:ext cx="3337559" cy="954404"/>
          </a:xfrm>
          <a:prstGeom prst="rect">
            <a:avLst/>
          </a:prstGeom>
          <a:blipFill>
            <a:blip r:embed="rId4"/>
            <a:stretch>
              <a:fillRect/>
            </a:stretch>
          </a:blipFill>
        </p:spPr>
        <p:txBody>
          <a:bodyPr wrap="square" lIns="0" tIns="0" rIns="0" bIns="0" rtlCol="0">
            <a:spAutoFit/>
          </a:bodyPr>
          <a:lstStyle/>
          <a:p>
            <a:endParaRPr/>
          </a:p>
        </p:txBody>
      </p:sp>
      <p:sp>
        <p:nvSpPr>
          <p:cNvPr id="6" name="object 6"/>
          <p:cNvSpPr txBox="1"/>
          <p:nvPr/>
        </p:nvSpPr>
        <p:spPr>
          <a:xfrm>
            <a:off x="8087795" y="1871190"/>
            <a:ext cx="3120773" cy="765722"/>
          </a:xfrm>
          <a:prstGeom prst="rect">
            <a:avLst/>
          </a:prstGeom>
        </p:spPr>
        <p:txBody>
          <a:bodyPr vert="horz" wrap="square" lIns="0" tIns="0" rIns="0" bIns="0" rtlCol="0">
            <a:spAutoFit/>
          </a:bodyPr>
          <a:lstStyle/>
          <a:p>
            <a:pPr marL="73025" marR="0">
              <a:lnSpc>
                <a:spcPts val="3128"/>
              </a:lnSpc>
              <a:spcBef>
                <a:spcPct val="0"/>
              </a:spcBef>
              <a:spcAft>
                <a:spcPct val="0"/>
              </a:spcAft>
            </a:pPr>
            <a:r>
              <a:rPr sz="2400" b="1" dirty="0">
                <a:solidFill>
                  <a:srgbClr val="000000"/>
                </a:solidFill>
                <a:latin typeface="Arial"/>
                <a:cs typeface="Arial"/>
              </a:rPr>
              <a:t>Positive = decide</a:t>
            </a:r>
            <a:r>
              <a:rPr lang="en-US" sz="2400" b="1" dirty="0">
                <a:solidFill>
                  <a:srgbClr val="000000"/>
                </a:solidFill>
                <a:latin typeface="Arial"/>
                <a:cs typeface="Arial"/>
              </a:rPr>
              <a:t> </a:t>
            </a:r>
            <a:r>
              <a:rPr sz="2400" b="1" dirty="0">
                <a:solidFill>
                  <a:srgbClr val="000000"/>
                </a:solidFill>
                <a:latin typeface="Arial"/>
                <a:cs typeface="Arial"/>
              </a:rPr>
              <a:t>H</a:t>
            </a:r>
            <a:r>
              <a:rPr sz="2400" b="1" baseline="-23214" dirty="0">
                <a:solidFill>
                  <a:srgbClr val="000000"/>
                </a:solidFill>
                <a:latin typeface="Arial"/>
                <a:cs typeface="Arial"/>
              </a:rPr>
              <a:t>1</a:t>
            </a:r>
            <a:r>
              <a:rPr sz="2400" b="1" spc="-263" baseline="-23214" dirty="0">
                <a:solidFill>
                  <a:srgbClr val="000000"/>
                </a:solidFill>
                <a:latin typeface="Arial"/>
                <a:cs typeface="Arial"/>
              </a:rPr>
              <a:t> </a:t>
            </a:r>
            <a:r>
              <a:rPr sz="2400" b="1" dirty="0">
                <a:solidFill>
                  <a:srgbClr val="000000"/>
                </a:solidFill>
                <a:latin typeface="Arial"/>
                <a:cs typeface="Arial"/>
              </a:rPr>
              <a:t>Negative =</a:t>
            </a:r>
            <a:r>
              <a:rPr lang="en-US" sz="2400" b="1" dirty="0">
                <a:solidFill>
                  <a:srgbClr val="000000"/>
                </a:solidFill>
                <a:latin typeface="Arial"/>
                <a:cs typeface="Arial"/>
              </a:rPr>
              <a:t> decide H</a:t>
            </a:r>
            <a:r>
              <a:rPr lang="en-US" sz="2400" b="1" baseline="-23214" dirty="0">
                <a:solidFill>
                  <a:srgbClr val="000000"/>
                </a:solidFill>
                <a:latin typeface="Arial"/>
                <a:cs typeface="Arial"/>
              </a:rPr>
              <a:t>0</a:t>
            </a:r>
            <a:endParaRPr sz="2400" b="1" dirty="0">
              <a:solidFill>
                <a:srgbClr val="000000"/>
              </a:solidFill>
              <a:latin typeface="Arial"/>
              <a:cs typeface="Arial"/>
            </a:endParaRPr>
          </a:p>
        </p:txBody>
      </p:sp>
      <p:sp>
        <p:nvSpPr>
          <p:cNvPr id="9" name="object 9"/>
          <p:cNvSpPr txBox="1"/>
          <p:nvPr/>
        </p:nvSpPr>
        <p:spPr>
          <a:xfrm>
            <a:off x="7608168" y="3024694"/>
            <a:ext cx="4408981" cy="1485984"/>
          </a:xfrm>
          <a:prstGeom prst="rect">
            <a:avLst/>
          </a:prstGeom>
        </p:spPr>
        <p:txBody>
          <a:bodyPr vert="horz" wrap="square" lIns="0" tIns="0" rIns="0" bIns="0" rtlCol="0">
            <a:spAutoFit/>
          </a:bodyPr>
          <a:lstStyle/>
          <a:p>
            <a:pPr marL="0" marR="0">
              <a:lnSpc>
                <a:spcPts val="2904"/>
              </a:lnSpc>
              <a:spcBef>
                <a:spcPct val="0"/>
              </a:spcBef>
              <a:spcAft>
                <a:spcPct val="0"/>
              </a:spcAft>
            </a:pPr>
            <a:r>
              <a:rPr lang="el-GR" sz="2000" dirty="0">
                <a:solidFill>
                  <a:srgbClr val="FF0000"/>
                </a:solidFill>
                <a:latin typeface="Arial"/>
                <a:cs typeface="Arial"/>
              </a:rPr>
              <a:t>α</a:t>
            </a:r>
            <a:r>
              <a:rPr lang="en-US" sz="2000" b="1" dirty="0">
                <a:solidFill>
                  <a:srgbClr val="FF0000"/>
                </a:solidFill>
                <a:latin typeface="Arial"/>
                <a:cs typeface="Arial"/>
              </a:rPr>
              <a:t> </a:t>
            </a:r>
            <a:r>
              <a:rPr sz="2000" b="1" dirty="0">
                <a:solidFill>
                  <a:srgbClr val="FF0000"/>
                </a:solidFill>
                <a:latin typeface="Arial"/>
                <a:cs typeface="Arial"/>
              </a:rPr>
              <a:t>=</a:t>
            </a:r>
            <a:r>
              <a:rPr lang="en-US" sz="2000" b="1" dirty="0">
                <a:solidFill>
                  <a:srgbClr val="FF0000"/>
                </a:solidFill>
                <a:latin typeface="Arial"/>
                <a:cs typeface="Arial"/>
              </a:rPr>
              <a:t> </a:t>
            </a:r>
            <a:r>
              <a:rPr sz="2000" b="1" dirty="0">
                <a:solidFill>
                  <a:srgbClr val="FF0000"/>
                </a:solidFill>
                <a:latin typeface="Arial"/>
                <a:cs typeface="Arial"/>
              </a:rPr>
              <a:t>false</a:t>
            </a:r>
            <a:r>
              <a:rPr sz="2000" b="1" spc="72" dirty="0">
                <a:solidFill>
                  <a:srgbClr val="FF0000"/>
                </a:solidFill>
                <a:latin typeface="Times New Roman"/>
                <a:cs typeface="Times New Roman"/>
              </a:rPr>
              <a:t> </a:t>
            </a:r>
            <a:r>
              <a:rPr sz="2000" b="1" dirty="0">
                <a:solidFill>
                  <a:srgbClr val="FF0000"/>
                </a:solidFill>
                <a:latin typeface="Arial"/>
                <a:cs typeface="Arial"/>
              </a:rPr>
              <a:t>positive (type</a:t>
            </a:r>
            <a:r>
              <a:rPr lang="en-US" sz="2000" b="1" dirty="0">
                <a:solidFill>
                  <a:srgbClr val="FF0000"/>
                </a:solidFill>
                <a:latin typeface="Arial"/>
                <a:cs typeface="Arial"/>
              </a:rPr>
              <a:t> </a:t>
            </a:r>
            <a:r>
              <a:rPr sz="2000" b="1" dirty="0">
                <a:solidFill>
                  <a:srgbClr val="FF0000"/>
                </a:solidFill>
                <a:latin typeface="Arial"/>
                <a:cs typeface="Arial"/>
              </a:rPr>
              <a:t>I)</a:t>
            </a:r>
            <a:r>
              <a:rPr lang="en-US" sz="2000" b="1" dirty="0">
                <a:solidFill>
                  <a:srgbClr val="FF0000"/>
                </a:solidFill>
                <a:latin typeface="Arial"/>
                <a:cs typeface="Arial"/>
              </a:rPr>
              <a:t>  - </a:t>
            </a:r>
            <a:r>
              <a:rPr lang="en-US" sz="2000" b="0" i="1" dirty="0">
                <a:solidFill>
                  <a:srgbClr val="FF0000"/>
                </a:solidFill>
                <a:effectLst/>
                <a:latin typeface="YtwwvfTimes-Italic"/>
              </a:rPr>
              <a:t>P</a:t>
            </a:r>
            <a:r>
              <a:rPr lang="en-US" sz="2000" b="0" i="1" dirty="0">
                <a:solidFill>
                  <a:srgbClr val="FF0000"/>
                </a:solidFill>
                <a:effectLst/>
                <a:latin typeface="XxblltMTMI"/>
              </a:rPr>
              <a:t>(</a:t>
            </a:r>
            <a:r>
              <a:rPr lang="en-US" sz="2000" b="0" i="1" dirty="0">
                <a:solidFill>
                  <a:srgbClr val="FF0000"/>
                </a:solidFill>
                <a:effectLst/>
                <a:latin typeface="YtwwvfTimes-Italic"/>
              </a:rPr>
              <a:t>H</a:t>
            </a:r>
            <a:r>
              <a:rPr lang="en-US" sz="2000" b="0" i="0" dirty="0">
                <a:solidFill>
                  <a:srgbClr val="FF0000"/>
                </a:solidFill>
                <a:effectLst/>
                <a:latin typeface="HhrvrnTimes-Roman"/>
              </a:rPr>
              <a:t>1</a:t>
            </a:r>
            <a:r>
              <a:rPr lang="en-US" sz="2000" b="0" i="0" dirty="0">
                <a:solidFill>
                  <a:srgbClr val="FF0000"/>
                </a:solidFill>
                <a:effectLst/>
                <a:latin typeface="PdklqdMTSYN"/>
              </a:rPr>
              <a:t>|</a:t>
            </a:r>
            <a:r>
              <a:rPr lang="en-US" sz="2000" b="0" i="1" dirty="0">
                <a:solidFill>
                  <a:srgbClr val="FF0000"/>
                </a:solidFill>
                <a:effectLst/>
                <a:latin typeface="YtwwvfTimes-Italic"/>
              </a:rPr>
              <a:t>H</a:t>
            </a:r>
            <a:r>
              <a:rPr lang="en-US" sz="2000" b="0" i="0" dirty="0">
                <a:solidFill>
                  <a:srgbClr val="FF0000"/>
                </a:solidFill>
                <a:effectLst/>
                <a:latin typeface="HhrvrnTimes-Roman"/>
              </a:rPr>
              <a:t>0</a:t>
            </a:r>
            <a:r>
              <a:rPr lang="en-US" sz="2000" b="0" i="1" dirty="0">
                <a:solidFill>
                  <a:srgbClr val="FF0000"/>
                </a:solidFill>
                <a:effectLst/>
                <a:latin typeface="XxblltMTMI"/>
              </a:rPr>
              <a:t>) </a:t>
            </a:r>
            <a:endParaRPr sz="2000" b="1" dirty="0">
              <a:solidFill>
                <a:srgbClr val="FF0000"/>
              </a:solidFill>
              <a:latin typeface="Arial"/>
              <a:cs typeface="Arial"/>
            </a:endParaRPr>
          </a:p>
          <a:p>
            <a:pPr marL="0" marR="0">
              <a:lnSpc>
                <a:spcPts val="2904"/>
              </a:lnSpc>
              <a:spcBef>
                <a:spcPts val="182"/>
              </a:spcBef>
              <a:spcAft>
                <a:spcPct val="0"/>
              </a:spcAft>
            </a:pPr>
            <a:r>
              <a:rPr sz="2000" dirty="0">
                <a:solidFill>
                  <a:srgbClr val="009900"/>
                </a:solidFill>
                <a:latin typeface="Arial"/>
                <a:cs typeface="Arial"/>
              </a:rPr>
              <a:t>1-α</a:t>
            </a:r>
            <a:r>
              <a:rPr lang="en-US" sz="2000" dirty="0">
                <a:solidFill>
                  <a:srgbClr val="009900"/>
                </a:solidFill>
                <a:latin typeface="Arial"/>
                <a:cs typeface="Arial"/>
              </a:rPr>
              <a:t> </a:t>
            </a:r>
            <a:r>
              <a:rPr sz="2000" dirty="0">
                <a:solidFill>
                  <a:srgbClr val="009900"/>
                </a:solidFill>
                <a:latin typeface="Arial"/>
                <a:cs typeface="Arial"/>
              </a:rPr>
              <a:t>=</a:t>
            </a:r>
            <a:r>
              <a:rPr lang="en-US" sz="2000" dirty="0">
                <a:solidFill>
                  <a:srgbClr val="009900"/>
                </a:solidFill>
                <a:latin typeface="Arial"/>
                <a:cs typeface="Arial"/>
              </a:rPr>
              <a:t> </a:t>
            </a:r>
            <a:r>
              <a:rPr sz="2000" dirty="0">
                <a:solidFill>
                  <a:srgbClr val="009900"/>
                </a:solidFill>
                <a:latin typeface="Arial"/>
                <a:cs typeface="Arial"/>
              </a:rPr>
              <a:t>true</a:t>
            </a:r>
            <a:r>
              <a:rPr sz="2000" spc="73" dirty="0">
                <a:solidFill>
                  <a:srgbClr val="009900"/>
                </a:solidFill>
                <a:latin typeface="Times New Roman"/>
                <a:cs typeface="Times New Roman"/>
              </a:rPr>
              <a:t> </a:t>
            </a:r>
            <a:r>
              <a:rPr sz="2000" dirty="0">
                <a:solidFill>
                  <a:srgbClr val="009900"/>
                </a:solidFill>
                <a:latin typeface="Arial"/>
                <a:cs typeface="Arial"/>
              </a:rPr>
              <a:t>negative</a:t>
            </a:r>
            <a:r>
              <a:rPr lang="en-US" sz="2000" dirty="0">
                <a:solidFill>
                  <a:srgbClr val="009900"/>
                </a:solidFill>
                <a:latin typeface="Arial"/>
                <a:cs typeface="Arial"/>
              </a:rPr>
              <a:t> </a:t>
            </a:r>
            <a:r>
              <a:rPr sz="2000" dirty="0">
                <a:solidFill>
                  <a:srgbClr val="009900"/>
                </a:solidFill>
                <a:latin typeface="Arial"/>
                <a:cs typeface="Arial"/>
              </a:rPr>
              <a:t>(power)</a:t>
            </a:r>
            <a:r>
              <a:rPr lang="en-US" sz="2000" dirty="0">
                <a:solidFill>
                  <a:srgbClr val="009900"/>
                </a:solidFill>
                <a:latin typeface="Arial"/>
                <a:cs typeface="Arial"/>
              </a:rPr>
              <a:t> - </a:t>
            </a:r>
            <a:r>
              <a:rPr lang="en-US" sz="2000" b="0" i="1" dirty="0">
                <a:solidFill>
                  <a:srgbClr val="009900"/>
                </a:solidFill>
                <a:effectLst/>
                <a:latin typeface="YtwwvfTimes-Italic"/>
              </a:rPr>
              <a:t>P</a:t>
            </a:r>
            <a:r>
              <a:rPr lang="en-US" sz="2000" b="0" i="1" dirty="0">
                <a:solidFill>
                  <a:srgbClr val="009900"/>
                </a:solidFill>
                <a:effectLst/>
                <a:latin typeface="XxblltMTMI"/>
              </a:rPr>
              <a:t>(</a:t>
            </a:r>
            <a:r>
              <a:rPr lang="en-US" sz="2000" b="0" i="1" dirty="0">
                <a:solidFill>
                  <a:srgbClr val="009900"/>
                </a:solidFill>
                <a:effectLst/>
                <a:latin typeface="YtwwvfTimes-Italic"/>
              </a:rPr>
              <a:t>H</a:t>
            </a:r>
            <a:r>
              <a:rPr lang="en-US" sz="2000" b="0" i="0" dirty="0">
                <a:solidFill>
                  <a:srgbClr val="009900"/>
                </a:solidFill>
                <a:effectLst/>
                <a:latin typeface="HhrvrnTimes-Roman"/>
              </a:rPr>
              <a:t>0</a:t>
            </a:r>
            <a:r>
              <a:rPr lang="en-US" sz="2000" b="0" i="0" dirty="0">
                <a:solidFill>
                  <a:srgbClr val="009900"/>
                </a:solidFill>
                <a:effectLst/>
                <a:latin typeface="PdklqdMTSYN"/>
              </a:rPr>
              <a:t>|</a:t>
            </a:r>
            <a:r>
              <a:rPr lang="en-US" sz="2000" b="0" i="1" dirty="0">
                <a:solidFill>
                  <a:srgbClr val="009900"/>
                </a:solidFill>
                <a:effectLst/>
                <a:latin typeface="YtwwvfTimes-Italic"/>
              </a:rPr>
              <a:t>H0</a:t>
            </a:r>
            <a:r>
              <a:rPr lang="en-US" sz="2000" b="0" i="1" dirty="0">
                <a:solidFill>
                  <a:srgbClr val="009900"/>
                </a:solidFill>
                <a:effectLst/>
                <a:latin typeface="XxblltMTMI"/>
              </a:rPr>
              <a:t>)</a:t>
            </a:r>
            <a:br>
              <a:rPr lang="en-US" sz="2000" b="1" dirty="0">
                <a:solidFill>
                  <a:srgbClr val="FF00FF"/>
                </a:solidFill>
                <a:latin typeface="Arial"/>
                <a:cs typeface="Arial"/>
              </a:rPr>
            </a:br>
            <a:r>
              <a:rPr sz="2000" b="1" dirty="0">
                <a:solidFill>
                  <a:srgbClr val="FF00FF"/>
                </a:solidFill>
                <a:latin typeface="Arial"/>
                <a:cs typeface="Arial"/>
              </a:rPr>
              <a:t>β</a:t>
            </a:r>
            <a:r>
              <a:rPr lang="en-US" sz="2000" b="1" dirty="0">
                <a:solidFill>
                  <a:srgbClr val="FF00FF"/>
                </a:solidFill>
                <a:latin typeface="Arial"/>
                <a:cs typeface="Arial"/>
              </a:rPr>
              <a:t> </a:t>
            </a:r>
            <a:r>
              <a:rPr sz="2000" b="1" dirty="0">
                <a:solidFill>
                  <a:srgbClr val="FF00FF"/>
                </a:solidFill>
                <a:latin typeface="Arial"/>
                <a:cs typeface="Arial"/>
              </a:rPr>
              <a:t>=</a:t>
            </a:r>
            <a:r>
              <a:rPr lang="en-US" sz="2000" b="1" dirty="0">
                <a:solidFill>
                  <a:srgbClr val="FF00FF"/>
                </a:solidFill>
                <a:latin typeface="Arial"/>
                <a:cs typeface="Arial"/>
              </a:rPr>
              <a:t> </a:t>
            </a:r>
            <a:r>
              <a:rPr sz="2000" b="1" dirty="0">
                <a:solidFill>
                  <a:srgbClr val="FF00FF"/>
                </a:solidFill>
                <a:latin typeface="Arial"/>
                <a:cs typeface="Arial"/>
              </a:rPr>
              <a:t>false</a:t>
            </a:r>
            <a:r>
              <a:rPr lang="en-US" sz="2000" b="1" dirty="0">
                <a:solidFill>
                  <a:srgbClr val="FF00FF"/>
                </a:solidFill>
                <a:latin typeface="Arial"/>
                <a:cs typeface="Arial"/>
              </a:rPr>
              <a:t> </a:t>
            </a:r>
            <a:r>
              <a:rPr sz="2000" b="1" dirty="0">
                <a:solidFill>
                  <a:srgbClr val="FF00FF"/>
                </a:solidFill>
                <a:latin typeface="Arial"/>
                <a:cs typeface="Arial"/>
              </a:rPr>
              <a:t>negative (type II)</a:t>
            </a:r>
            <a:r>
              <a:rPr lang="en-US" sz="2000" b="1" dirty="0">
                <a:solidFill>
                  <a:srgbClr val="FF00FF"/>
                </a:solidFill>
                <a:latin typeface="Arial"/>
                <a:cs typeface="Arial"/>
              </a:rPr>
              <a:t> </a:t>
            </a:r>
            <a:r>
              <a:rPr lang="en-US" sz="2000" dirty="0">
                <a:solidFill>
                  <a:srgbClr val="FF00FF"/>
                </a:solidFill>
                <a:latin typeface="Arial"/>
                <a:cs typeface="Arial"/>
              </a:rPr>
              <a:t>- </a:t>
            </a:r>
            <a:r>
              <a:rPr lang="en-US" sz="2000" b="0" i="1" dirty="0">
                <a:solidFill>
                  <a:srgbClr val="FF00FF"/>
                </a:solidFill>
                <a:effectLst/>
                <a:latin typeface="YtwwvfTimes-Italic"/>
              </a:rPr>
              <a:t>P</a:t>
            </a:r>
            <a:r>
              <a:rPr lang="en-US" sz="2000" b="0" i="1" dirty="0">
                <a:solidFill>
                  <a:srgbClr val="FF00FF"/>
                </a:solidFill>
                <a:effectLst/>
                <a:latin typeface="XxblltMTMI"/>
              </a:rPr>
              <a:t>(</a:t>
            </a:r>
            <a:r>
              <a:rPr lang="en-US" sz="2000" b="0" i="1" dirty="0">
                <a:solidFill>
                  <a:srgbClr val="FF00FF"/>
                </a:solidFill>
                <a:effectLst/>
                <a:latin typeface="YtwwvfTimes-Italic"/>
              </a:rPr>
              <a:t>H</a:t>
            </a:r>
            <a:r>
              <a:rPr lang="en-US" sz="2000" b="0" i="0" dirty="0">
                <a:solidFill>
                  <a:srgbClr val="FF00FF"/>
                </a:solidFill>
                <a:effectLst/>
                <a:latin typeface="HhrvrnTimes-Roman"/>
              </a:rPr>
              <a:t>0</a:t>
            </a:r>
            <a:r>
              <a:rPr lang="en-US" sz="2000" b="0" i="0" dirty="0">
                <a:solidFill>
                  <a:srgbClr val="FF00FF"/>
                </a:solidFill>
                <a:effectLst/>
                <a:latin typeface="PdklqdMTSYN"/>
              </a:rPr>
              <a:t>|</a:t>
            </a:r>
            <a:r>
              <a:rPr lang="en-US" sz="2000" b="0" i="1" dirty="0">
                <a:solidFill>
                  <a:srgbClr val="FF00FF"/>
                </a:solidFill>
                <a:effectLst/>
                <a:latin typeface="YtwwvfTimes-Italic"/>
              </a:rPr>
              <a:t>H</a:t>
            </a:r>
            <a:r>
              <a:rPr lang="en-US" sz="2000" b="0" i="0" dirty="0">
                <a:solidFill>
                  <a:srgbClr val="FF00FF"/>
                </a:solidFill>
                <a:effectLst/>
                <a:latin typeface="HhrvrnTimes-Roman"/>
              </a:rPr>
              <a:t>1</a:t>
            </a:r>
            <a:r>
              <a:rPr lang="en-US" sz="2000" b="0" i="1" dirty="0">
                <a:solidFill>
                  <a:srgbClr val="FF00FF"/>
                </a:solidFill>
                <a:effectLst/>
                <a:latin typeface="XxblltMTMI"/>
              </a:rPr>
              <a:t>)</a:t>
            </a:r>
            <a:br>
              <a:rPr lang="en-US" sz="2000" b="1" dirty="0">
                <a:solidFill>
                  <a:srgbClr val="FF00FF"/>
                </a:solidFill>
                <a:latin typeface="Arial"/>
                <a:cs typeface="Arial"/>
              </a:rPr>
            </a:br>
            <a:r>
              <a:rPr sz="2000" dirty="0">
                <a:solidFill>
                  <a:srgbClr val="7030A0"/>
                </a:solidFill>
                <a:latin typeface="Arial"/>
                <a:cs typeface="Arial"/>
              </a:rPr>
              <a:t>π</a:t>
            </a:r>
            <a:r>
              <a:rPr lang="en-US" sz="2000" dirty="0">
                <a:solidFill>
                  <a:srgbClr val="7030A0"/>
                </a:solidFill>
                <a:latin typeface="Arial"/>
                <a:cs typeface="Arial"/>
              </a:rPr>
              <a:t> </a:t>
            </a:r>
            <a:r>
              <a:rPr sz="2000" dirty="0">
                <a:solidFill>
                  <a:srgbClr val="7030A0"/>
                </a:solidFill>
                <a:latin typeface="Arial"/>
                <a:cs typeface="Arial"/>
              </a:rPr>
              <a:t>=</a:t>
            </a:r>
            <a:r>
              <a:rPr lang="en-US" sz="2000" dirty="0">
                <a:solidFill>
                  <a:srgbClr val="7030A0"/>
                </a:solidFill>
                <a:latin typeface="Arial"/>
                <a:cs typeface="Arial"/>
              </a:rPr>
              <a:t> </a:t>
            </a:r>
            <a:r>
              <a:rPr sz="2000" dirty="0">
                <a:solidFill>
                  <a:srgbClr val="7030A0"/>
                </a:solidFill>
                <a:latin typeface="Arial"/>
                <a:cs typeface="Arial"/>
              </a:rPr>
              <a:t>1</a:t>
            </a:r>
            <a:r>
              <a:rPr lang="en-US" sz="2000" dirty="0">
                <a:solidFill>
                  <a:srgbClr val="7030A0"/>
                </a:solidFill>
                <a:latin typeface="Arial"/>
                <a:cs typeface="Arial"/>
              </a:rPr>
              <a:t> </a:t>
            </a:r>
            <a:r>
              <a:rPr lang="en-IL" sz="2000" dirty="0">
                <a:solidFill>
                  <a:srgbClr val="7030A0"/>
                </a:solidFill>
                <a:latin typeface="Arial"/>
                <a:cs typeface="Arial"/>
              </a:rPr>
              <a:t>–</a:t>
            </a:r>
            <a:r>
              <a:rPr lang="en-US" sz="2000" dirty="0">
                <a:solidFill>
                  <a:srgbClr val="7030A0"/>
                </a:solidFill>
                <a:latin typeface="Arial"/>
                <a:cs typeface="Arial"/>
              </a:rPr>
              <a:t> </a:t>
            </a:r>
            <a:r>
              <a:rPr sz="2000" dirty="0">
                <a:solidFill>
                  <a:srgbClr val="7030A0"/>
                </a:solidFill>
                <a:latin typeface="Arial"/>
                <a:cs typeface="Arial"/>
              </a:rPr>
              <a:t>β</a:t>
            </a:r>
            <a:r>
              <a:rPr lang="en-US" sz="2000" dirty="0">
                <a:solidFill>
                  <a:srgbClr val="7030A0"/>
                </a:solidFill>
                <a:latin typeface="Arial"/>
                <a:cs typeface="Arial"/>
              </a:rPr>
              <a:t> </a:t>
            </a:r>
            <a:r>
              <a:rPr sz="2000" dirty="0">
                <a:solidFill>
                  <a:srgbClr val="7030A0"/>
                </a:solidFill>
                <a:latin typeface="Arial"/>
                <a:cs typeface="Arial"/>
              </a:rPr>
              <a:t>=</a:t>
            </a:r>
            <a:r>
              <a:rPr lang="en-US" sz="2000" dirty="0">
                <a:solidFill>
                  <a:srgbClr val="7030A0"/>
                </a:solidFill>
                <a:latin typeface="Arial"/>
                <a:cs typeface="Arial"/>
              </a:rPr>
              <a:t> </a:t>
            </a:r>
            <a:r>
              <a:rPr sz="2000" dirty="0">
                <a:solidFill>
                  <a:srgbClr val="7030A0"/>
                </a:solidFill>
                <a:latin typeface="Arial"/>
                <a:cs typeface="Arial"/>
              </a:rPr>
              <a:t>true</a:t>
            </a:r>
            <a:r>
              <a:rPr sz="2000" spc="72" dirty="0">
                <a:solidFill>
                  <a:srgbClr val="7030A0"/>
                </a:solidFill>
                <a:latin typeface="Times New Roman"/>
                <a:cs typeface="Times New Roman"/>
              </a:rPr>
              <a:t> </a:t>
            </a:r>
            <a:r>
              <a:rPr sz="2000" dirty="0">
                <a:solidFill>
                  <a:srgbClr val="7030A0"/>
                </a:solidFill>
                <a:latin typeface="Arial"/>
                <a:cs typeface="Arial"/>
              </a:rPr>
              <a:t>positive</a:t>
            </a:r>
            <a:r>
              <a:rPr lang="en-US" sz="2000" dirty="0">
                <a:solidFill>
                  <a:srgbClr val="7030A0"/>
                </a:solidFill>
                <a:latin typeface="Arial"/>
                <a:cs typeface="Arial"/>
              </a:rPr>
              <a:t>       - </a:t>
            </a:r>
            <a:r>
              <a:rPr lang="en-US" sz="2000" b="0" i="1" dirty="0">
                <a:solidFill>
                  <a:srgbClr val="7030A0"/>
                </a:solidFill>
                <a:effectLst/>
                <a:latin typeface="YtwwvfTimes-Italic"/>
              </a:rPr>
              <a:t>P</a:t>
            </a:r>
            <a:r>
              <a:rPr lang="en-US" sz="2000" b="0" i="1" dirty="0">
                <a:solidFill>
                  <a:srgbClr val="7030A0"/>
                </a:solidFill>
                <a:effectLst/>
                <a:latin typeface="XxblltMTMI"/>
              </a:rPr>
              <a:t>(</a:t>
            </a:r>
            <a:r>
              <a:rPr lang="en-US" sz="2000" b="0" i="1" dirty="0">
                <a:solidFill>
                  <a:srgbClr val="7030A0"/>
                </a:solidFill>
                <a:effectLst/>
                <a:latin typeface="YtwwvfTimes-Italic"/>
              </a:rPr>
              <a:t>H1</a:t>
            </a:r>
            <a:r>
              <a:rPr lang="en-US" sz="2000" b="0" i="0" dirty="0">
                <a:solidFill>
                  <a:srgbClr val="7030A0"/>
                </a:solidFill>
                <a:effectLst/>
                <a:latin typeface="PdklqdMTSYN"/>
              </a:rPr>
              <a:t>|</a:t>
            </a:r>
            <a:r>
              <a:rPr lang="en-US" sz="2000" b="0" i="1" dirty="0">
                <a:solidFill>
                  <a:srgbClr val="7030A0"/>
                </a:solidFill>
                <a:effectLst/>
                <a:latin typeface="YtwwvfTimes-Italic"/>
              </a:rPr>
              <a:t>H</a:t>
            </a:r>
            <a:r>
              <a:rPr lang="en-US" sz="2000" b="0" i="0" dirty="0">
                <a:solidFill>
                  <a:srgbClr val="7030A0"/>
                </a:solidFill>
                <a:effectLst/>
                <a:latin typeface="HhrvrnTimes-Roman"/>
              </a:rPr>
              <a:t>1</a:t>
            </a:r>
            <a:r>
              <a:rPr lang="en-US" sz="2000" b="0" i="1" dirty="0">
                <a:solidFill>
                  <a:srgbClr val="7030A0"/>
                </a:solidFill>
                <a:effectLst/>
                <a:latin typeface="XxblltMTMI"/>
              </a:rPr>
              <a:t>)</a:t>
            </a:r>
            <a:endParaRPr sz="2000" dirty="0">
              <a:solidFill>
                <a:srgbClr val="7030A0"/>
              </a:solidFill>
              <a:latin typeface="Arial"/>
              <a:cs typeface="Arial"/>
            </a:endParaRPr>
          </a:p>
        </p:txBody>
      </p:sp>
      <p:sp>
        <p:nvSpPr>
          <p:cNvPr id="11" name="object 11"/>
          <p:cNvSpPr txBox="1"/>
          <p:nvPr/>
        </p:nvSpPr>
        <p:spPr>
          <a:xfrm>
            <a:off x="10082149" y="6485340"/>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dirty="0">
                <a:solidFill>
                  <a:srgbClr val="000000"/>
                </a:solidFill>
                <a:latin typeface="Arial"/>
                <a:cs typeface="Arial"/>
              </a:rPr>
              <a:t>Statistics for Software</a:t>
            </a:r>
          </a:p>
          <a:p>
            <a:pPr marL="0" marR="0">
              <a:lnSpc>
                <a:spcPts val="1309"/>
              </a:lnSpc>
              <a:spcBef>
                <a:spcPts val="50"/>
              </a:spcBef>
              <a:spcAft>
                <a:spcPct val="0"/>
              </a:spcAft>
            </a:pPr>
            <a:r>
              <a:rPr sz="1200" dirty="0">
                <a:solidFill>
                  <a:srgbClr val="000000"/>
                </a:solidFill>
                <a:latin typeface="Arial"/>
                <a:cs typeface="Arial"/>
              </a:rPr>
              <a:t>Engineers</a:t>
            </a:r>
          </a:p>
        </p:txBody>
      </p:sp>
      <p:pic>
        <p:nvPicPr>
          <p:cNvPr id="5" name="תמונה 4">
            <a:extLst>
              <a:ext uri="{FF2B5EF4-FFF2-40B4-BE49-F238E27FC236}">
                <a16:creationId xmlns:a16="http://schemas.microsoft.com/office/drawing/2014/main" id="{49781220-690C-4E37-B11C-607FE4132518}"/>
              </a:ext>
            </a:extLst>
          </p:cNvPr>
          <p:cNvPicPr>
            <a:picLocks noChangeAspect="1"/>
          </p:cNvPicPr>
          <p:nvPr/>
        </p:nvPicPr>
        <p:blipFill>
          <a:blip r:embed="rId5"/>
          <a:stretch>
            <a:fillRect/>
          </a:stretch>
        </p:blipFill>
        <p:spPr>
          <a:xfrm>
            <a:off x="479376" y="980728"/>
            <a:ext cx="6912768" cy="5687721"/>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4646" y="-149887"/>
            <a:ext cx="9272435" cy="816827"/>
          </a:xfrm>
          <a:prstGeom prst="rect">
            <a:avLst/>
          </a:prstGeom>
        </p:spPr>
        <p:txBody>
          <a:bodyPr vert="horz" wrap="square" lIns="0" tIns="0" rIns="0" bIns="0" rtlCol="0">
            <a:spAutoFit/>
          </a:bodyPr>
          <a:lstStyle/>
          <a:p>
            <a:pPr marL="0" marR="0">
              <a:lnSpc>
                <a:spcPts val="7440"/>
              </a:lnSpc>
              <a:spcBef>
                <a:spcPct val="0"/>
              </a:spcBef>
              <a:spcAft>
                <a:spcPct val="0"/>
              </a:spcAft>
            </a:pPr>
            <a:r>
              <a:rPr sz="3600" b="1" spc="-32" dirty="0">
                <a:solidFill>
                  <a:srgbClr val="000000"/>
                </a:solidFill>
                <a:latin typeface="Arial"/>
                <a:cs typeface="Arial"/>
              </a:rPr>
              <a:t>P</a:t>
            </a:r>
            <a:r>
              <a:rPr lang="en-US" sz="3600" b="1" spc="-32" dirty="0">
                <a:solidFill>
                  <a:srgbClr val="000000"/>
                </a:solidFill>
                <a:latin typeface="Arial"/>
                <a:cs typeface="Arial"/>
              </a:rPr>
              <a:t>robability of Error and Inference Power</a:t>
            </a:r>
            <a:endParaRPr sz="3600" dirty="0">
              <a:solidFill>
                <a:srgbClr val="000000"/>
              </a:solidFill>
              <a:latin typeface="Arial"/>
              <a:cs typeface="Arial"/>
            </a:endParaRPr>
          </a:p>
        </p:txBody>
      </p:sp>
      <p:sp>
        <p:nvSpPr>
          <p:cNvPr id="15" name="object 2"/>
          <p:cNvSpPr/>
          <p:nvPr/>
        </p:nvSpPr>
        <p:spPr>
          <a:xfrm>
            <a:off x="2116074" y="2667482"/>
            <a:ext cx="8965312" cy="3633622"/>
          </a:xfrm>
          <a:prstGeom prst="rect">
            <a:avLst/>
          </a:prstGeom>
          <a:blipFill>
            <a:blip r:embed="rId2"/>
            <a:stretch>
              <a:fillRect/>
            </a:stretch>
          </a:blipFill>
        </p:spPr>
        <p:txBody>
          <a:bodyPr wrap="square" lIns="0" tIns="0" rIns="0" bIns="0" rtlCol="0">
            <a:spAutoFit/>
          </a:bodyPr>
          <a:lstStyle/>
          <a:p>
            <a:endParaRPr/>
          </a:p>
        </p:txBody>
      </p:sp>
      <p:sp>
        <p:nvSpPr>
          <p:cNvPr id="4" name="object 4"/>
          <p:cNvSpPr txBox="1"/>
          <p:nvPr/>
        </p:nvSpPr>
        <p:spPr>
          <a:xfrm>
            <a:off x="5917565" y="1846669"/>
            <a:ext cx="3962827" cy="605631"/>
          </a:xfrm>
          <a:prstGeom prst="rect">
            <a:avLst/>
          </a:prstGeom>
        </p:spPr>
        <p:txBody>
          <a:bodyPr vert="horz" wrap="square" lIns="0" tIns="0" rIns="0" bIns="0" rtlCol="0">
            <a:spAutoFit/>
          </a:bodyPr>
          <a:lstStyle/>
          <a:p>
            <a:pPr marL="0" marR="0">
              <a:lnSpc>
                <a:spcPts val="4468"/>
              </a:lnSpc>
              <a:spcBef>
                <a:spcPct val="0"/>
              </a:spcBef>
              <a:spcAft>
                <a:spcPct val="0"/>
              </a:spcAft>
            </a:pPr>
            <a:r>
              <a:rPr sz="4000" b="1">
                <a:solidFill>
                  <a:srgbClr val="000000"/>
                </a:solidFill>
                <a:latin typeface="Arial"/>
                <a:cs typeface="Arial"/>
              </a:rPr>
              <a:t>The actual truth</a:t>
            </a:r>
          </a:p>
        </p:txBody>
      </p:sp>
      <p:sp>
        <p:nvSpPr>
          <p:cNvPr id="5" name="object 5"/>
          <p:cNvSpPr txBox="1"/>
          <p:nvPr/>
        </p:nvSpPr>
        <p:spPr>
          <a:xfrm>
            <a:off x="5462905" y="2760815"/>
            <a:ext cx="706437" cy="689948"/>
          </a:xfrm>
          <a:prstGeom prst="rect">
            <a:avLst/>
          </a:prstGeom>
        </p:spPr>
        <p:txBody>
          <a:bodyPr vert="horz" wrap="square" lIns="0" tIns="0" rIns="0" bIns="0" rtlCol="0">
            <a:spAutoFit/>
          </a:bodyPr>
          <a:lstStyle/>
          <a:p>
            <a:pPr marL="0" marR="0">
              <a:lnSpc>
                <a:spcPts val="4468"/>
              </a:lnSpc>
              <a:spcBef>
                <a:spcPct val="0"/>
              </a:spcBef>
              <a:spcAft>
                <a:spcPct val="0"/>
              </a:spcAft>
            </a:pPr>
            <a:r>
              <a:rPr sz="4000">
                <a:solidFill>
                  <a:srgbClr val="000000"/>
                </a:solidFill>
                <a:latin typeface="Arial"/>
                <a:cs typeface="Arial"/>
              </a:rPr>
              <a:t>H</a:t>
            </a:r>
            <a:r>
              <a:rPr sz="4000" baseline="-23750">
                <a:solidFill>
                  <a:srgbClr val="000000"/>
                </a:solidFill>
                <a:latin typeface="Arial"/>
                <a:cs typeface="Arial"/>
              </a:rPr>
              <a:t>0</a:t>
            </a:r>
          </a:p>
        </p:txBody>
      </p:sp>
      <p:sp>
        <p:nvSpPr>
          <p:cNvPr id="6" name="object 6"/>
          <p:cNvSpPr txBox="1"/>
          <p:nvPr/>
        </p:nvSpPr>
        <p:spPr>
          <a:xfrm>
            <a:off x="8314690" y="2760815"/>
            <a:ext cx="706437" cy="689948"/>
          </a:xfrm>
          <a:prstGeom prst="rect">
            <a:avLst/>
          </a:prstGeom>
        </p:spPr>
        <p:txBody>
          <a:bodyPr vert="horz" wrap="square" lIns="0" tIns="0" rIns="0" bIns="0" rtlCol="0">
            <a:spAutoFit/>
          </a:bodyPr>
          <a:lstStyle/>
          <a:p>
            <a:pPr marL="0" marR="0">
              <a:lnSpc>
                <a:spcPts val="4468"/>
              </a:lnSpc>
              <a:spcBef>
                <a:spcPct val="0"/>
              </a:spcBef>
              <a:spcAft>
                <a:spcPct val="0"/>
              </a:spcAft>
            </a:pPr>
            <a:r>
              <a:rPr sz="4000">
                <a:solidFill>
                  <a:srgbClr val="000000"/>
                </a:solidFill>
                <a:latin typeface="Arial"/>
                <a:cs typeface="Arial"/>
              </a:rPr>
              <a:t>H</a:t>
            </a:r>
            <a:r>
              <a:rPr sz="4000" baseline="-23750">
                <a:solidFill>
                  <a:srgbClr val="000000"/>
                </a:solidFill>
                <a:latin typeface="Arial"/>
                <a:cs typeface="Arial"/>
              </a:rPr>
              <a:t>1</a:t>
            </a:r>
          </a:p>
        </p:txBody>
      </p:sp>
      <p:sp>
        <p:nvSpPr>
          <p:cNvPr id="7" name="object 7"/>
          <p:cNvSpPr txBox="1"/>
          <p:nvPr/>
        </p:nvSpPr>
        <p:spPr>
          <a:xfrm>
            <a:off x="2611120" y="3419555"/>
            <a:ext cx="2480451" cy="577081"/>
          </a:xfrm>
          <a:prstGeom prst="rect">
            <a:avLst/>
          </a:prstGeom>
        </p:spPr>
        <p:txBody>
          <a:bodyPr vert="horz" wrap="square" lIns="0" tIns="0" rIns="0" bIns="0" rtlCol="0">
            <a:spAutoFit/>
          </a:bodyPr>
          <a:lstStyle/>
          <a:p>
            <a:pPr marL="0" marR="0">
              <a:lnSpc>
                <a:spcPts val="4468"/>
              </a:lnSpc>
              <a:spcBef>
                <a:spcPct val="0"/>
              </a:spcBef>
              <a:spcAft>
                <a:spcPct val="0"/>
              </a:spcAft>
            </a:pPr>
            <a:r>
              <a:rPr sz="4000" dirty="0">
                <a:solidFill>
                  <a:srgbClr val="000000"/>
                </a:solidFill>
                <a:latin typeface="Arial"/>
                <a:cs typeface="Arial"/>
              </a:rPr>
              <a:t>Decide H</a:t>
            </a:r>
            <a:endParaRPr sz="2800" b="1" dirty="0">
              <a:solidFill>
                <a:srgbClr val="000000"/>
              </a:solidFill>
              <a:latin typeface="Arial"/>
              <a:cs typeface="Arial"/>
            </a:endParaRPr>
          </a:p>
        </p:txBody>
      </p:sp>
      <p:sp>
        <p:nvSpPr>
          <p:cNvPr id="8" name="object 8"/>
          <p:cNvSpPr txBox="1"/>
          <p:nvPr/>
        </p:nvSpPr>
        <p:spPr>
          <a:xfrm>
            <a:off x="8314690" y="3430401"/>
            <a:ext cx="2840027" cy="804195"/>
          </a:xfrm>
          <a:prstGeom prst="rect">
            <a:avLst/>
          </a:prstGeom>
        </p:spPr>
        <p:txBody>
          <a:bodyPr vert="horz" wrap="square" lIns="0" tIns="0" rIns="0" bIns="0" rtlCol="0">
            <a:spAutoFit/>
          </a:bodyPr>
          <a:lstStyle/>
          <a:p>
            <a:pPr marL="0" marR="0">
              <a:lnSpc>
                <a:spcPts val="3128"/>
              </a:lnSpc>
              <a:spcBef>
                <a:spcPct val="0"/>
              </a:spcBef>
              <a:spcAft>
                <a:spcPct val="0"/>
              </a:spcAft>
            </a:pPr>
            <a:r>
              <a:rPr sz="2400" b="1" dirty="0">
                <a:solidFill>
                  <a:srgbClr val="000000"/>
                </a:solidFill>
                <a:latin typeface="Arial"/>
                <a:cs typeface="Arial"/>
              </a:rPr>
              <a:t>Type II error, β</a:t>
            </a:r>
          </a:p>
          <a:p>
            <a:pPr marL="0" marR="0">
              <a:lnSpc>
                <a:spcPts val="3128"/>
              </a:lnSpc>
              <a:spcBef>
                <a:spcPts val="261"/>
              </a:spcBef>
              <a:spcAft>
                <a:spcPct val="0"/>
              </a:spcAft>
            </a:pPr>
            <a:r>
              <a:rPr sz="2400" b="1" dirty="0">
                <a:solidFill>
                  <a:srgbClr val="000000"/>
                </a:solidFill>
                <a:latin typeface="Arial"/>
                <a:cs typeface="Arial"/>
              </a:rPr>
              <a:t>(False negative)</a:t>
            </a:r>
          </a:p>
        </p:txBody>
      </p:sp>
      <p:sp>
        <p:nvSpPr>
          <p:cNvPr id="9" name="object 9"/>
          <p:cNvSpPr txBox="1"/>
          <p:nvPr/>
        </p:nvSpPr>
        <p:spPr>
          <a:xfrm>
            <a:off x="4700422" y="3698459"/>
            <a:ext cx="339573" cy="414089"/>
          </a:xfrm>
          <a:prstGeom prst="rect">
            <a:avLst/>
          </a:prstGeom>
        </p:spPr>
        <p:txBody>
          <a:bodyPr vert="horz" wrap="square" lIns="0" tIns="0" rIns="0" bIns="0" rtlCol="0">
            <a:spAutoFit/>
          </a:bodyPr>
          <a:lstStyle/>
          <a:p>
            <a:pPr marL="0" marR="0">
              <a:lnSpc>
                <a:spcPts val="2960"/>
              </a:lnSpc>
              <a:spcBef>
                <a:spcPct val="0"/>
              </a:spcBef>
              <a:spcAft>
                <a:spcPct val="0"/>
              </a:spcAft>
            </a:pPr>
            <a:r>
              <a:rPr sz="2650">
                <a:solidFill>
                  <a:srgbClr val="000000"/>
                </a:solidFill>
                <a:latin typeface="Arial"/>
                <a:cs typeface="Arial"/>
              </a:rPr>
              <a:t>0</a:t>
            </a:r>
          </a:p>
        </p:txBody>
      </p:sp>
      <p:sp>
        <p:nvSpPr>
          <p:cNvPr id="10" name="object 10"/>
          <p:cNvSpPr txBox="1"/>
          <p:nvPr/>
        </p:nvSpPr>
        <p:spPr>
          <a:xfrm>
            <a:off x="394969" y="3808809"/>
            <a:ext cx="1349771" cy="877933"/>
          </a:xfrm>
          <a:prstGeom prst="rect">
            <a:avLst/>
          </a:prstGeom>
        </p:spPr>
        <p:txBody>
          <a:bodyPr vert="horz" wrap="square" lIns="0" tIns="0" rIns="0" bIns="0" rtlCol="0">
            <a:spAutoFit/>
          </a:bodyPr>
          <a:lstStyle/>
          <a:p>
            <a:pPr marL="0" marR="0">
              <a:lnSpc>
                <a:spcPts val="3575"/>
              </a:lnSpc>
              <a:spcBef>
                <a:spcPct val="0"/>
              </a:spcBef>
              <a:spcAft>
                <a:spcPct val="0"/>
              </a:spcAft>
            </a:pPr>
            <a:r>
              <a:rPr sz="2400" b="1" dirty="0">
                <a:solidFill>
                  <a:srgbClr val="000000"/>
                </a:solidFill>
                <a:latin typeface="Arial"/>
                <a:cs typeface="Arial"/>
              </a:rPr>
              <a:t>Our</a:t>
            </a:r>
          </a:p>
          <a:p>
            <a:pPr marL="0" marR="0">
              <a:lnSpc>
                <a:spcPts val="3575"/>
              </a:lnSpc>
              <a:spcBef>
                <a:spcPts val="28"/>
              </a:spcBef>
              <a:spcAft>
                <a:spcPct val="0"/>
              </a:spcAft>
            </a:pPr>
            <a:r>
              <a:rPr sz="2400" b="1" dirty="0">
                <a:solidFill>
                  <a:srgbClr val="000000"/>
                </a:solidFill>
                <a:latin typeface="Arial"/>
                <a:cs typeface="Arial"/>
              </a:rPr>
              <a:t>Decision</a:t>
            </a:r>
          </a:p>
        </p:txBody>
      </p:sp>
      <p:sp>
        <p:nvSpPr>
          <p:cNvPr id="11" name="object 11"/>
          <p:cNvSpPr txBox="1"/>
          <p:nvPr/>
        </p:nvSpPr>
        <p:spPr>
          <a:xfrm>
            <a:off x="5462905" y="3528541"/>
            <a:ext cx="2721308" cy="1188915"/>
          </a:xfrm>
          <a:prstGeom prst="rect">
            <a:avLst/>
          </a:prstGeom>
        </p:spPr>
        <p:txBody>
          <a:bodyPr vert="horz" wrap="square" lIns="0" tIns="0" rIns="0" bIns="0" rtlCol="0">
            <a:spAutoFit/>
          </a:bodyPr>
          <a:lstStyle/>
          <a:p>
            <a:pPr marL="0" marR="0">
              <a:lnSpc>
                <a:spcPts val="3128"/>
              </a:lnSpc>
              <a:spcBef>
                <a:spcPct val="0"/>
              </a:spcBef>
              <a:spcAft>
                <a:spcPct val="0"/>
              </a:spcAft>
            </a:pPr>
            <a:r>
              <a:rPr lang="en-US" sz="2400" b="1" dirty="0">
                <a:solidFill>
                  <a:srgbClr val="000000"/>
                </a:solidFill>
                <a:latin typeface="Arial"/>
                <a:cs typeface="Arial"/>
              </a:rPr>
              <a:t>Correct </a:t>
            </a:r>
            <a:r>
              <a:rPr sz="2400" b="1" dirty="0">
                <a:solidFill>
                  <a:srgbClr val="000000"/>
                </a:solidFill>
                <a:latin typeface="Arial"/>
                <a:cs typeface="Arial"/>
              </a:rPr>
              <a:t>inference (True</a:t>
            </a:r>
            <a:r>
              <a:rPr lang="en-US" sz="2400" b="1" dirty="0">
                <a:solidFill>
                  <a:srgbClr val="000000"/>
                </a:solidFill>
                <a:latin typeface="Arial"/>
                <a:cs typeface="Arial"/>
              </a:rPr>
              <a:t> </a:t>
            </a:r>
            <a:r>
              <a:rPr sz="2400" b="1" dirty="0">
                <a:solidFill>
                  <a:srgbClr val="000000"/>
                </a:solidFill>
                <a:latin typeface="Arial"/>
                <a:cs typeface="Arial"/>
              </a:rPr>
              <a:t>negative)</a:t>
            </a:r>
          </a:p>
          <a:p>
            <a:pPr marL="0" marR="0">
              <a:lnSpc>
                <a:spcPts val="3128"/>
              </a:lnSpc>
              <a:spcBef>
                <a:spcPts val="164"/>
              </a:spcBef>
              <a:spcAft>
                <a:spcPct val="0"/>
              </a:spcAft>
            </a:pPr>
            <a:r>
              <a:rPr sz="2400" b="1" dirty="0">
                <a:solidFill>
                  <a:srgbClr val="000000"/>
                </a:solidFill>
                <a:latin typeface="Arial"/>
                <a:cs typeface="Arial"/>
              </a:rPr>
              <a:t>1-α</a:t>
            </a:r>
          </a:p>
        </p:txBody>
      </p:sp>
      <p:sp>
        <p:nvSpPr>
          <p:cNvPr id="12" name="object 12"/>
          <p:cNvSpPr txBox="1"/>
          <p:nvPr/>
        </p:nvSpPr>
        <p:spPr>
          <a:xfrm>
            <a:off x="2611120" y="5104604"/>
            <a:ext cx="7120842" cy="693628"/>
          </a:xfrm>
          <a:prstGeom prst="rect">
            <a:avLst/>
          </a:prstGeom>
        </p:spPr>
        <p:txBody>
          <a:bodyPr vert="horz" wrap="square" lIns="0" tIns="0" rIns="0" bIns="0" rtlCol="0">
            <a:spAutoFit/>
          </a:bodyPr>
          <a:lstStyle/>
          <a:p>
            <a:pPr marL="0" marR="0">
              <a:lnSpc>
                <a:spcPts val="4468"/>
              </a:lnSpc>
              <a:spcBef>
                <a:spcPct val="0"/>
              </a:spcBef>
              <a:spcAft>
                <a:spcPct val="0"/>
              </a:spcAft>
            </a:pPr>
            <a:r>
              <a:rPr sz="4000" dirty="0">
                <a:solidFill>
                  <a:srgbClr val="000000"/>
                </a:solidFill>
                <a:latin typeface="Arial"/>
                <a:cs typeface="Arial"/>
              </a:rPr>
              <a:t>Decide H</a:t>
            </a:r>
            <a:r>
              <a:rPr sz="4000" baseline="-30418" dirty="0">
                <a:solidFill>
                  <a:srgbClr val="000000"/>
                </a:solidFill>
                <a:latin typeface="Arial"/>
                <a:cs typeface="Arial"/>
              </a:rPr>
              <a:t>1</a:t>
            </a:r>
            <a:r>
              <a:rPr sz="4000" spc="3418" baseline="-30418" dirty="0">
                <a:solidFill>
                  <a:srgbClr val="000000"/>
                </a:solidFill>
                <a:latin typeface="Arial"/>
                <a:cs typeface="Arial"/>
              </a:rPr>
              <a:t> </a:t>
            </a:r>
            <a:r>
              <a:rPr sz="2800" b="1" dirty="0">
                <a:solidFill>
                  <a:srgbClr val="000000"/>
                </a:solidFill>
                <a:latin typeface="Arial"/>
                <a:cs typeface="Arial"/>
              </a:rPr>
              <a:t>Type I error, α</a:t>
            </a:r>
            <a:r>
              <a:rPr sz="2800" b="1" spc="3071" dirty="0">
                <a:solidFill>
                  <a:srgbClr val="000000"/>
                </a:solidFill>
                <a:latin typeface="Times New Roman"/>
                <a:cs typeface="Times New Roman"/>
              </a:rPr>
              <a:t> </a:t>
            </a:r>
            <a:r>
              <a:rPr sz="2800" b="1" dirty="0">
                <a:solidFill>
                  <a:srgbClr val="FFFFFF"/>
                </a:solidFill>
                <a:latin typeface="Arial"/>
                <a:cs typeface="Arial"/>
              </a:rPr>
              <a:t>Correct</a:t>
            </a:r>
          </a:p>
        </p:txBody>
      </p:sp>
      <p:sp>
        <p:nvSpPr>
          <p:cNvPr id="13" name="object 13"/>
          <p:cNvSpPr txBox="1"/>
          <p:nvPr/>
        </p:nvSpPr>
        <p:spPr>
          <a:xfrm>
            <a:off x="8314690" y="5504997"/>
            <a:ext cx="2721309" cy="435371"/>
          </a:xfrm>
          <a:prstGeom prst="rect">
            <a:avLst/>
          </a:prstGeom>
        </p:spPr>
        <p:txBody>
          <a:bodyPr vert="horz" wrap="square" lIns="0" tIns="0" rIns="0" bIns="0" rtlCol="0">
            <a:spAutoFit/>
          </a:bodyPr>
          <a:lstStyle/>
          <a:p>
            <a:pPr marL="0" marR="0">
              <a:lnSpc>
                <a:spcPts val="3128"/>
              </a:lnSpc>
              <a:spcBef>
                <a:spcPct val="0"/>
              </a:spcBef>
              <a:spcAft>
                <a:spcPct val="0"/>
              </a:spcAft>
            </a:pPr>
            <a:r>
              <a:rPr sz="2800" b="1">
                <a:solidFill>
                  <a:srgbClr val="FFFFFF"/>
                </a:solidFill>
                <a:latin typeface="Arial"/>
                <a:cs typeface="Arial"/>
              </a:rPr>
              <a:t>inference (True</a:t>
            </a:r>
          </a:p>
        </p:txBody>
      </p:sp>
      <p:sp>
        <p:nvSpPr>
          <p:cNvPr id="14" name="object 14"/>
          <p:cNvSpPr txBox="1"/>
          <p:nvPr/>
        </p:nvSpPr>
        <p:spPr>
          <a:xfrm>
            <a:off x="10082149" y="6485340"/>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3" name="תמונה 2">
            <a:extLst>
              <a:ext uri="{FF2B5EF4-FFF2-40B4-BE49-F238E27FC236}">
                <a16:creationId xmlns:a16="http://schemas.microsoft.com/office/drawing/2014/main" id="{3EF23D40-B831-4B25-BEA4-F65ADEB714BB}"/>
              </a:ext>
            </a:extLst>
          </p:cNvPr>
          <p:cNvPicPr>
            <a:picLocks noChangeAspect="1"/>
          </p:cNvPicPr>
          <p:nvPr/>
        </p:nvPicPr>
        <p:blipFill>
          <a:blip r:embed="rId3"/>
          <a:stretch>
            <a:fillRect/>
          </a:stretch>
        </p:blipFill>
        <p:spPr>
          <a:xfrm>
            <a:off x="119336" y="2437453"/>
            <a:ext cx="11189275" cy="359428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7145" y="438474"/>
            <a:ext cx="2371274" cy="686941"/>
          </a:xfrm>
          <a:prstGeom prst="rect">
            <a:avLst/>
          </a:prstGeom>
        </p:spPr>
        <p:txBody>
          <a:bodyPr vert="horz" wrap="square" lIns="0" tIns="0" rIns="0" bIns="0" rtlCol="0">
            <a:spAutoFit/>
          </a:bodyPr>
          <a:lstStyle/>
          <a:p>
            <a:pPr marL="0" marR="0">
              <a:lnSpc>
                <a:spcPts val="5108"/>
              </a:lnSpc>
              <a:spcBef>
                <a:spcPct val="0"/>
              </a:spcBef>
              <a:spcAft>
                <a:spcPct val="0"/>
              </a:spcAft>
            </a:pPr>
            <a:r>
              <a:rPr sz="4400">
                <a:solidFill>
                  <a:srgbClr val="000000"/>
                </a:solidFill>
                <a:latin typeface="Trebuchet MS"/>
                <a:cs typeface="Trebuchet MS"/>
              </a:rPr>
              <a:t>Contents</a:t>
            </a:r>
          </a:p>
        </p:txBody>
      </p:sp>
      <p:sp>
        <p:nvSpPr>
          <p:cNvPr id="3" name="object 3"/>
          <p:cNvSpPr txBox="1"/>
          <p:nvPr/>
        </p:nvSpPr>
        <p:spPr>
          <a:xfrm>
            <a:off x="1431290" y="1908661"/>
            <a:ext cx="3941015" cy="865902"/>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a:t>
            </a:r>
            <a:r>
              <a:rPr sz="2800" spc="502">
                <a:solidFill>
                  <a:srgbClr val="000000"/>
                </a:solidFill>
                <a:latin typeface="Arial"/>
                <a:cs typeface="Arial"/>
              </a:rPr>
              <a:t> </a:t>
            </a:r>
            <a:r>
              <a:rPr sz="2800" spc="-20">
                <a:solidFill>
                  <a:srgbClr val="000000"/>
                </a:solidFill>
                <a:latin typeface="Arial"/>
                <a:cs typeface="Arial"/>
              </a:rPr>
              <a:t>Central</a:t>
            </a:r>
            <a:r>
              <a:rPr sz="2800" spc="-22">
                <a:solidFill>
                  <a:srgbClr val="000000"/>
                </a:solidFill>
                <a:latin typeface="Arial"/>
                <a:cs typeface="Arial"/>
              </a:rPr>
              <a:t> </a:t>
            </a:r>
            <a:r>
              <a:rPr sz="2800">
                <a:solidFill>
                  <a:srgbClr val="000000"/>
                </a:solidFill>
                <a:latin typeface="Arial"/>
                <a:cs typeface="Arial"/>
              </a:rPr>
              <a:t>Limit</a:t>
            </a:r>
            <a:r>
              <a:rPr sz="2800" spc="34">
                <a:solidFill>
                  <a:srgbClr val="000000"/>
                </a:solidFill>
                <a:latin typeface="Arial"/>
                <a:cs typeface="Arial"/>
              </a:rPr>
              <a:t> </a:t>
            </a:r>
            <a:r>
              <a:rPr sz="2800">
                <a:solidFill>
                  <a:srgbClr val="000000"/>
                </a:solidFill>
                <a:latin typeface="Arial"/>
                <a:cs typeface="Arial"/>
              </a:rPr>
              <a:t>Theorem</a:t>
            </a:r>
          </a:p>
          <a:p>
            <a:pPr marL="0" marR="0">
              <a:lnSpc>
                <a:spcPts val="3128"/>
              </a:lnSpc>
              <a:spcBef>
                <a:spcPts val="261"/>
              </a:spcBef>
              <a:spcAft>
                <a:spcPct val="0"/>
              </a:spcAft>
            </a:pPr>
            <a:r>
              <a:rPr sz="2800">
                <a:solidFill>
                  <a:srgbClr val="000000"/>
                </a:solidFill>
                <a:latin typeface="Arial"/>
                <a:cs typeface="Arial"/>
              </a:rPr>
              <a:t>•</a:t>
            </a:r>
            <a:r>
              <a:rPr sz="2800" spc="502">
                <a:solidFill>
                  <a:srgbClr val="000000"/>
                </a:solidFill>
                <a:latin typeface="Arial"/>
                <a:cs typeface="Arial"/>
              </a:rPr>
              <a:t> </a:t>
            </a:r>
            <a:r>
              <a:rPr sz="2800">
                <a:solidFill>
                  <a:srgbClr val="000000"/>
                </a:solidFill>
                <a:latin typeface="Arial"/>
                <a:cs typeface="Arial"/>
              </a:rPr>
              <a:t>Hypothesis</a:t>
            </a:r>
            <a:r>
              <a:rPr sz="2800" spc="40">
                <a:solidFill>
                  <a:srgbClr val="000000"/>
                </a:solidFill>
                <a:latin typeface="Arial"/>
                <a:cs typeface="Arial"/>
              </a:rPr>
              <a:t> </a:t>
            </a:r>
            <a:r>
              <a:rPr sz="2800" spc="-45">
                <a:solidFill>
                  <a:srgbClr val="000000"/>
                </a:solidFill>
                <a:latin typeface="Arial"/>
                <a:cs typeface="Arial"/>
              </a:rPr>
              <a:t>Testing</a:t>
            </a:r>
          </a:p>
        </p:txBody>
      </p:sp>
      <p:sp>
        <p:nvSpPr>
          <p:cNvPr id="4" name="object 4"/>
          <p:cNvSpPr txBox="1"/>
          <p:nvPr/>
        </p:nvSpPr>
        <p:spPr>
          <a:xfrm>
            <a:off x="10113518" y="649905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10"/>
              </a:lnSpc>
              <a:spcBef>
                <a:spcPts val="50"/>
              </a:spcBef>
              <a:spcAft>
                <a:spcPct val="0"/>
              </a:spcAft>
            </a:pPr>
            <a:r>
              <a:rPr sz="1200">
                <a:solidFill>
                  <a:srgbClr val="000000"/>
                </a:solidFill>
                <a:latin typeface="Arial"/>
                <a:cs typeface="Arial"/>
              </a:rPr>
              <a:t>Engineers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1457960" y="1425841"/>
            <a:ext cx="8571887" cy="4989195"/>
          </a:xfrm>
          <a:prstGeom prst="rect">
            <a:avLst/>
          </a:prstGeom>
          <a:blipFill>
            <a:blip r:embed="rId2"/>
            <a:stretch>
              <a:fillRect/>
            </a:stretch>
          </a:blipFill>
        </p:spPr>
        <p:txBody>
          <a:bodyPr wrap="square" lIns="0" tIns="0" rIns="0" bIns="0" rtlCol="0">
            <a:spAutoFit/>
          </a:bodyPr>
          <a:lstStyle/>
          <a:p>
            <a:endParaRPr/>
          </a:p>
        </p:txBody>
      </p:sp>
      <p:sp>
        <p:nvSpPr>
          <p:cNvPr id="3" name="object 3"/>
          <p:cNvSpPr txBox="1"/>
          <p:nvPr/>
        </p:nvSpPr>
        <p:spPr>
          <a:xfrm>
            <a:off x="2897378" y="403100"/>
            <a:ext cx="4984092" cy="548878"/>
          </a:xfrm>
          <a:prstGeom prst="rect">
            <a:avLst/>
          </a:prstGeom>
        </p:spPr>
        <p:txBody>
          <a:bodyPr vert="horz" wrap="square" lIns="0" tIns="0" rIns="0" bIns="0" rtlCol="0">
            <a:spAutoFit/>
          </a:bodyPr>
          <a:lstStyle/>
          <a:p>
            <a:pPr marL="0" marR="0">
              <a:lnSpc>
                <a:spcPts val="4021"/>
              </a:lnSpc>
              <a:spcBef>
                <a:spcPct val="0"/>
              </a:spcBef>
              <a:spcAft>
                <a:spcPct val="0"/>
              </a:spcAft>
            </a:pPr>
            <a:r>
              <a:rPr sz="3600" b="1" spc="-20">
                <a:solidFill>
                  <a:srgbClr val="000000"/>
                </a:solidFill>
                <a:latin typeface="Arial"/>
                <a:cs typeface="Arial"/>
              </a:rPr>
              <a:t>Central</a:t>
            </a:r>
            <a:r>
              <a:rPr sz="3600" b="1" spc="-18">
                <a:solidFill>
                  <a:srgbClr val="000000"/>
                </a:solidFill>
                <a:latin typeface="Arial"/>
                <a:cs typeface="Arial"/>
              </a:rPr>
              <a:t> </a:t>
            </a:r>
            <a:r>
              <a:rPr sz="3600" b="1">
                <a:solidFill>
                  <a:srgbClr val="000000"/>
                </a:solidFill>
                <a:latin typeface="Arial"/>
                <a:cs typeface="Arial"/>
              </a:rPr>
              <a:t>limit theorem -</a:t>
            </a:r>
          </a:p>
        </p:txBody>
      </p:sp>
      <p:sp>
        <p:nvSpPr>
          <p:cNvPr id="4" name="object 4"/>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2237232" y="2601392"/>
            <a:ext cx="7434343" cy="3488435"/>
          </a:xfrm>
          <a:prstGeom prst="rect">
            <a:avLst/>
          </a:prstGeom>
          <a:blipFill>
            <a:blip r:embed="rId2"/>
            <a:stretch>
              <a:fillRect/>
            </a:stretch>
          </a:blipFill>
        </p:spPr>
        <p:txBody>
          <a:bodyPr wrap="square" lIns="0" tIns="0" rIns="0" bIns="0" rtlCol="0">
            <a:spAutoFit/>
          </a:bodyPr>
          <a:lstStyle/>
          <a:p>
            <a:endParaRPr/>
          </a:p>
        </p:txBody>
      </p:sp>
      <p:sp>
        <p:nvSpPr>
          <p:cNvPr id="3" name="object 3"/>
          <p:cNvSpPr txBox="1"/>
          <p:nvPr/>
        </p:nvSpPr>
        <p:spPr>
          <a:xfrm>
            <a:off x="2897378" y="403100"/>
            <a:ext cx="4984092" cy="548878"/>
          </a:xfrm>
          <a:prstGeom prst="rect">
            <a:avLst/>
          </a:prstGeom>
        </p:spPr>
        <p:txBody>
          <a:bodyPr vert="horz" wrap="square" lIns="0" tIns="0" rIns="0" bIns="0" rtlCol="0">
            <a:spAutoFit/>
          </a:bodyPr>
          <a:lstStyle/>
          <a:p>
            <a:pPr marL="0" marR="0">
              <a:lnSpc>
                <a:spcPts val="4021"/>
              </a:lnSpc>
              <a:spcBef>
                <a:spcPct val="0"/>
              </a:spcBef>
              <a:spcAft>
                <a:spcPct val="0"/>
              </a:spcAft>
            </a:pPr>
            <a:r>
              <a:rPr sz="3600" b="1" spc="-20">
                <a:solidFill>
                  <a:srgbClr val="000000"/>
                </a:solidFill>
                <a:latin typeface="Arial"/>
                <a:cs typeface="Arial"/>
              </a:rPr>
              <a:t>Central</a:t>
            </a:r>
            <a:r>
              <a:rPr sz="3600" b="1" spc="-18">
                <a:solidFill>
                  <a:srgbClr val="000000"/>
                </a:solidFill>
                <a:latin typeface="Arial"/>
                <a:cs typeface="Arial"/>
              </a:rPr>
              <a:t> </a:t>
            </a:r>
            <a:r>
              <a:rPr sz="3600" b="1">
                <a:solidFill>
                  <a:srgbClr val="000000"/>
                </a:solidFill>
                <a:latin typeface="Arial"/>
                <a:cs typeface="Arial"/>
              </a:rPr>
              <a:t>limit theorem -</a:t>
            </a:r>
          </a:p>
        </p:txBody>
      </p:sp>
      <p:sp>
        <p:nvSpPr>
          <p:cNvPr id="4" name="object 4"/>
          <p:cNvSpPr txBox="1"/>
          <p:nvPr/>
        </p:nvSpPr>
        <p:spPr>
          <a:xfrm>
            <a:off x="2475230" y="1453697"/>
            <a:ext cx="6891298" cy="835764"/>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Distribution of the means of 100 random</a:t>
            </a:r>
          </a:p>
          <a:p>
            <a:pPr marL="2143125" marR="0">
              <a:lnSpc>
                <a:spcPts val="3128"/>
              </a:lnSpc>
              <a:spcBef>
                <a:spcPts val="74"/>
              </a:spcBef>
              <a:spcAft>
                <a:spcPct val="0"/>
              </a:spcAft>
            </a:pPr>
            <a:r>
              <a:rPr sz="2800">
                <a:solidFill>
                  <a:srgbClr val="000000"/>
                </a:solidFill>
                <a:latin typeface="Arial"/>
                <a:cs typeface="Arial"/>
              </a:rPr>
              <a:t>samples of n=10 petal widths</a:t>
            </a:r>
          </a:p>
        </p:txBody>
      </p:sp>
      <p:sp>
        <p:nvSpPr>
          <p:cNvPr id="5" name="object 5"/>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2025396" y="2489060"/>
            <a:ext cx="7262336" cy="3529964"/>
          </a:xfrm>
          <a:prstGeom prst="rect">
            <a:avLst/>
          </a:prstGeom>
          <a:blipFill>
            <a:blip r:embed="rId2"/>
            <a:stretch>
              <a:fillRect/>
            </a:stretch>
          </a:blipFill>
        </p:spPr>
        <p:txBody>
          <a:bodyPr wrap="square" lIns="0" tIns="0" rIns="0" bIns="0" rtlCol="0">
            <a:spAutoFit/>
          </a:bodyPr>
          <a:lstStyle/>
          <a:p>
            <a:endParaRPr/>
          </a:p>
        </p:txBody>
      </p:sp>
      <p:sp>
        <p:nvSpPr>
          <p:cNvPr id="3" name="object 3"/>
          <p:cNvSpPr txBox="1"/>
          <p:nvPr/>
        </p:nvSpPr>
        <p:spPr>
          <a:xfrm>
            <a:off x="2897378" y="403100"/>
            <a:ext cx="4984092" cy="548878"/>
          </a:xfrm>
          <a:prstGeom prst="rect">
            <a:avLst/>
          </a:prstGeom>
        </p:spPr>
        <p:txBody>
          <a:bodyPr vert="horz" wrap="square" lIns="0" tIns="0" rIns="0" bIns="0" rtlCol="0">
            <a:spAutoFit/>
          </a:bodyPr>
          <a:lstStyle/>
          <a:p>
            <a:pPr marL="0" marR="0">
              <a:lnSpc>
                <a:spcPts val="4021"/>
              </a:lnSpc>
              <a:spcBef>
                <a:spcPct val="0"/>
              </a:spcBef>
              <a:spcAft>
                <a:spcPct val="0"/>
              </a:spcAft>
            </a:pPr>
            <a:r>
              <a:rPr sz="3600" b="1" spc="-20">
                <a:solidFill>
                  <a:srgbClr val="000000"/>
                </a:solidFill>
                <a:latin typeface="Arial"/>
                <a:cs typeface="Arial"/>
              </a:rPr>
              <a:t>Central</a:t>
            </a:r>
            <a:r>
              <a:rPr sz="3600" b="1" spc="-18">
                <a:solidFill>
                  <a:srgbClr val="000000"/>
                </a:solidFill>
                <a:latin typeface="Arial"/>
                <a:cs typeface="Arial"/>
              </a:rPr>
              <a:t> </a:t>
            </a:r>
            <a:r>
              <a:rPr sz="3600" b="1">
                <a:solidFill>
                  <a:srgbClr val="000000"/>
                </a:solidFill>
                <a:latin typeface="Arial"/>
                <a:cs typeface="Arial"/>
              </a:rPr>
              <a:t>limit theorem -</a:t>
            </a:r>
          </a:p>
        </p:txBody>
      </p:sp>
      <p:sp>
        <p:nvSpPr>
          <p:cNvPr id="4" name="object 4"/>
          <p:cNvSpPr txBox="1"/>
          <p:nvPr/>
        </p:nvSpPr>
        <p:spPr>
          <a:xfrm>
            <a:off x="2475230" y="1383542"/>
            <a:ext cx="6891298" cy="835764"/>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Distribution of the means of 100 random</a:t>
            </a:r>
          </a:p>
          <a:p>
            <a:pPr marL="2143125" marR="0">
              <a:lnSpc>
                <a:spcPts val="3128"/>
              </a:lnSpc>
              <a:spcBef>
                <a:spcPts val="74"/>
              </a:spcBef>
              <a:spcAft>
                <a:spcPct val="0"/>
              </a:spcAft>
            </a:pPr>
            <a:r>
              <a:rPr sz="2800">
                <a:solidFill>
                  <a:srgbClr val="000000"/>
                </a:solidFill>
                <a:latin typeface="Arial"/>
                <a:cs typeface="Arial"/>
              </a:rPr>
              <a:t>samples of n=30 petal widths</a:t>
            </a:r>
          </a:p>
        </p:txBody>
      </p:sp>
      <p:sp>
        <p:nvSpPr>
          <p:cNvPr id="5" name="object 5"/>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40548" y="431577"/>
            <a:ext cx="9275870" cy="642701"/>
          </a:xfrm>
          <a:prstGeom prst="rect">
            <a:avLst/>
          </a:prstGeom>
        </p:spPr>
        <p:txBody>
          <a:bodyPr vert="horz" wrap="square" lIns="0" tIns="0" rIns="0" bIns="0" rtlCol="0">
            <a:spAutoFit/>
          </a:bodyPr>
          <a:lstStyle/>
          <a:p>
            <a:pPr marL="0" marR="0">
              <a:lnSpc>
                <a:spcPts val="4760"/>
              </a:lnSpc>
              <a:spcBef>
                <a:spcPct val="0"/>
              </a:spcBef>
              <a:spcAft>
                <a:spcPct val="0"/>
              </a:spcAft>
            </a:pPr>
            <a:r>
              <a:rPr sz="4000" spc="-39">
                <a:solidFill>
                  <a:srgbClr val="000000"/>
                </a:solidFill>
                <a:latin typeface="Trebuchet MS"/>
                <a:cs typeface="Trebuchet MS"/>
              </a:rPr>
              <a:t>Central</a:t>
            </a:r>
            <a:r>
              <a:rPr sz="4000" spc="-781">
                <a:solidFill>
                  <a:srgbClr val="000000"/>
                </a:solidFill>
                <a:latin typeface="Trebuchet MS"/>
                <a:cs typeface="Trebuchet MS"/>
              </a:rPr>
              <a:t> </a:t>
            </a:r>
            <a:r>
              <a:rPr sz="4000" spc="-16">
                <a:solidFill>
                  <a:srgbClr val="000000"/>
                </a:solidFill>
                <a:latin typeface="Trebuchet MS"/>
                <a:cs typeface="Trebuchet MS"/>
              </a:rPr>
              <a:t>limit</a:t>
            </a:r>
            <a:r>
              <a:rPr sz="4000" spc="-747">
                <a:solidFill>
                  <a:srgbClr val="000000"/>
                </a:solidFill>
                <a:latin typeface="Trebuchet MS"/>
                <a:cs typeface="Trebuchet MS"/>
              </a:rPr>
              <a:t> </a:t>
            </a:r>
            <a:r>
              <a:rPr sz="4000" spc="-30">
                <a:solidFill>
                  <a:srgbClr val="000000"/>
                </a:solidFill>
                <a:latin typeface="Trebuchet MS"/>
                <a:cs typeface="Trebuchet MS"/>
              </a:rPr>
              <a:t>theorem</a:t>
            </a:r>
            <a:r>
              <a:rPr sz="4100" spc="522">
                <a:solidFill>
                  <a:srgbClr val="000000"/>
                </a:solidFill>
                <a:latin typeface="Trebuchet MS"/>
                <a:cs typeface="Trebuchet MS"/>
              </a:rPr>
              <a:t>–</a:t>
            </a:r>
            <a:r>
              <a:rPr sz="4000" spc="-39">
                <a:solidFill>
                  <a:srgbClr val="000000"/>
                </a:solidFill>
                <a:latin typeface="Trebuchet MS"/>
                <a:cs typeface="Trebuchet MS"/>
              </a:rPr>
              <a:t>informal</a:t>
            </a:r>
            <a:r>
              <a:rPr sz="4000" spc="-773">
                <a:solidFill>
                  <a:srgbClr val="000000"/>
                </a:solidFill>
                <a:latin typeface="Trebuchet MS"/>
                <a:cs typeface="Trebuchet MS"/>
              </a:rPr>
              <a:t> </a:t>
            </a:r>
            <a:r>
              <a:rPr sz="4000" spc="-27">
                <a:solidFill>
                  <a:srgbClr val="000000"/>
                </a:solidFill>
                <a:latin typeface="Trebuchet MS"/>
                <a:cs typeface="Trebuchet MS"/>
              </a:rPr>
              <a:t>definition</a:t>
            </a:r>
          </a:p>
        </p:txBody>
      </p:sp>
      <p:sp>
        <p:nvSpPr>
          <p:cNvPr id="8" name="object 8"/>
          <p:cNvSpPr txBox="1"/>
          <p:nvPr/>
        </p:nvSpPr>
        <p:spPr>
          <a:xfrm>
            <a:off x="1577975" y="1385852"/>
            <a:ext cx="8450922" cy="2236586"/>
          </a:xfrm>
          <a:prstGeom prst="rect">
            <a:avLst/>
          </a:prstGeom>
        </p:spPr>
        <p:txBody>
          <a:bodyPr vert="horz" wrap="square" lIns="0" tIns="0" rIns="0" bIns="0" rtlCol="0">
            <a:spAutoFit/>
          </a:bodyPr>
          <a:lstStyle/>
          <a:p>
            <a:pPr marL="0" marR="0">
              <a:lnSpc>
                <a:spcPts val="3575"/>
              </a:lnSpc>
              <a:spcBef>
                <a:spcPct val="0"/>
              </a:spcBef>
              <a:spcAft>
                <a:spcPct val="0"/>
              </a:spcAft>
            </a:pPr>
            <a:r>
              <a:rPr sz="3000">
                <a:solidFill>
                  <a:srgbClr val="000000"/>
                </a:solidFill>
                <a:latin typeface="Arial"/>
                <a:cs typeface="Arial"/>
              </a:rPr>
              <a:t>•</a:t>
            </a:r>
            <a:r>
              <a:rPr sz="3000" spc="375">
                <a:solidFill>
                  <a:srgbClr val="000000"/>
                </a:solidFill>
                <a:latin typeface="Arial"/>
                <a:cs typeface="Arial"/>
              </a:rPr>
              <a:t> </a:t>
            </a:r>
            <a:r>
              <a:rPr sz="3000">
                <a:solidFill>
                  <a:srgbClr val="000000"/>
                </a:solidFill>
                <a:latin typeface="Arial"/>
                <a:cs typeface="Arial"/>
              </a:rPr>
              <a:t>The </a:t>
            </a:r>
            <a:r>
              <a:rPr sz="3200" b="1">
                <a:solidFill>
                  <a:srgbClr val="000000"/>
                </a:solidFill>
                <a:latin typeface="Arial"/>
                <a:cs typeface="Arial"/>
              </a:rPr>
              <a:t>probability distribution of the mean </a:t>
            </a:r>
            <a:r>
              <a:rPr sz="3000">
                <a:solidFill>
                  <a:srgbClr val="000000"/>
                </a:solidFill>
                <a:latin typeface="Arial"/>
                <a:cs typeface="Arial"/>
              </a:rPr>
              <a:t>of</a:t>
            </a:r>
          </a:p>
          <a:p>
            <a:pPr marL="287020" marR="0">
              <a:lnSpc>
                <a:spcPts val="3351"/>
              </a:lnSpc>
              <a:spcBef>
                <a:spcPts val="25"/>
              </a:spcBef>
              <a:spcAft>
                <a:spcPct val="0"/>
              </a:spcAft>
            </a:pPr>
            <a:r>
              <a:rPr sz="3000" spc="-20">
                <a:solidFill>
                  <a:srgbClr val="000000"/>
                </a:solidFill>
                <a:latin typeface="Arial"/>
                <a:cs typeface="Arial"/>
              </a:rPr>
              <a:t>repeated,</a:t>
            </a:r>
            <a:r>
              <a:rPr sz="3000" spc="-18">
                <a:solidFill>
                  <a:srgbClr val="000000"/>
                </a:solidFill>
                <a:latin typeface="Arial"/>
                <a:cs typeface="Arial"/>
              </a:rPr>
              <a:t> </a:t>
            </a:r>
            <a:r>
              <a:rPr sz="3000">
                <a:solidFill>
                  <a:srgbClr val="000000"/>
                </a:solidFill>
                <a:latin typeface="Arial"/>
                <a:cs typeface="Arial"/>
              </a:rPr>
              <a:t>independent, </a:t>
            </a:r>
            <a:r>
              <a:rPr sz="3000" spc="-15">
                <a:solidFill>
                  <a:srgbClr val="000000"/>
                </a:solidFill>
                <a:latin typeface="Arial"/>
                <a:cs typeface="Arial"/>
              </a:rPr>
              <a:t>large </a:t>
            </a:r>
            <a:r>
              <a:rPr sz="3000">
                <a:solidFill>
                  <a:srgbClr val="000000"/>
                </a:solidFill>
                <a:latin typeface="Arial"/>
                <a:cs typeface="Arial"/>
              </a:rPr>
              <a:t>enough, random</a:t>
            </a:r>
          </a:p>
          <a:p>
            <a:pPr marL="287020" marR="0">
              <a:lnSpc>
                <a:spcPts val="3561"/>
              </a:lnSpc>
              <a:spcBef>
                <a:spcPct val="0"/>
              </a:spcBef>
              <a:spcAft>
                <a:spcPct val="0"/>
              </a:spcAft>
            </a:pPr>
            <a:r>
              <a:rPr sz="3000">
                <a:solidFill>
                  <a:srgbClr val="000000"/>
                </a:solidFill>
                <a:latin typeface="Arial"/>
                <a:cs typeface="Arial"/>
              </a:rPr>
              <a:t>samples of a variable </a:t>
            </a:r>
            <a:r>
              <a:rPr sz="3200" b="1">
                <a:solidFill>
                  <a:srgbClr val="000000"/>
                </a:solidFill>
                <a:latin typeface="Arial"/>
                <a:cs typeface="Arial"/>
              </a:rPr>
              <a:t>will </a:t>
            </a:r>
            <a:r>
              <a:rPr sz="3200" b="1" spc="-25">
                <a:solidFill>
                  <a:srgbClr val="000000"/>
                </a:solidFill>
                <a:latin typeface="Arial"/>
                <a:cs typeface="Arial"/>
              </a:rPr>
              <a:t>always</a:t>
            </a:r>
            <a:r>
              <a:rPr sz="3200" b="1" spc="-23">
                <a:solidFill>
                  <a:srgbClr val="000000"/>
                </a:solidFill>
                <a:latin typeface="Arial"/>
                <a:cs typeface="Arial"/>
              </a:rPr>
              <a:t> </a:t>
            </a:r>
            <a:r>
              <a:rPr sz="3200" b="1">
                <a:solidFill>
                  <a:srgbClr val="000000"/>
                </a:solidFill>
                <a:latin typeface="Arial"/>
                <a:cs typeface="Arial"/>
              </a:rPr>
              <a:t>be normal</a:t>
            </a:r>
            <a:r>
              <a:rPr sz="3000">
                <a:solidFill>
                  <a:srgbClr val="000000"/>
                </a:solidFill>
                <a:latin typeface="Arial"/>
                <a:cs typeface="Arial"/>
              </a:rPr>
              <a:t>,</a:t>
            </a:r>
          </a:p>
          <a:p>
            <a:pPr marL="287020" marR="0">
              <a:lnSpc>
                <a:spcPts val="3351"/>
              </a:lnSpc>
              <a:spcBef>
                <a:spcPts val="25"/>
              </a:spcBef>
              <a:spcAft>
                <a:spcPct val="0"/>
              </a:spcAft>
            </a:pPr>
            <a:r>
              <a:rPr sz="3000" spc="-15">
                <a:solidFill>
                  <a:srgbClr val="000000"/>
                </a:solidFill>
                <a:latin typeface="Arial"/>
                <a:cs typeface="Arial"/>
              </a:rPr>
              <a:t>even </a:t>
            </a:r>
            <a:r>
              <a:rPr sz="3000">
                <a:solidFill>
                  <a:srgbClr val="000000"/>
                </a:solidFill>
                <a:latin typeface="Arial"/>
                <a:cs typeface="Arial"/>
              </a:rPr>
              <a:t>if the variable itself does not distribute</a:t>
            </a:r>
          </a:p>
          <a:p>
            <a:pPr marL="287020" marR="0">
              <a:lnSpc>
                <a:spcPts val="3351"/>
              </a:lnSpc>
              <a:spcBef>
                <a:spcPts val="26"/>
              </a:spcBef>
              <a:spcAft>
                <a:spcPct val="0"/>
              </a:spcAft>
            </a:pPr>
            <a:r>
              <a:rPr sz="3000" spc="-25">
                <a:solidFill>
                  <a:srgbClr val="000000"/>
                </a:solidFill>
                <a:latin typeface="Arial"/>
                <a:cs typeface="Arial"/>
              </a:rPr>
              <a:t>normally.</a:t>
            </a:r>
          </a:p>
        </p:txBody>
      </p:sp>
      <p:sp>
        <p:nvSpPr>
          <p:cNvPr id="9" name="object 9"/>
          <p:cNvSpPr txBox="1"/>
          <p:nvPr/>
        </p:nvSpPr>
        <p:spPr>
          <a:xfrm>
            <a:off x="1577975" y="3746256"/>
            <a:ext cx="3623749" cy="463748"/>
          </a:xfrm>
          <a:prstGeom prst="rect">
            <a:avLst/>
          </a:prstGeom>
        </p:spPr>
        <p:txBody>
          <a:bodyPr vert="horz" wrap="square" lIns="0" tIns="0" rIns="0" bIns="0" rtlCol="0">
            <a:spAutoFit/>
          </a:bodyPr>
          <a:lstStyle/>
          <a:p>
            <a:pPr marL="0" marR="0">
              <a:lnSpc>
                <a:spcPts val="3351"/>
              </a:lnSpc>
              <a:spcBef>
                <a:spcPct val="0"/>
              </a:spcBef>
              <a:spcAft>
                <a:spcPct val="0"/>
              </a:spcAft>
            </a:pPr>
            <a:r>
              <a:rPr sz="3000">
                <a:solidFill>
                  <a:srgbClr val="000000"/>
                </a:solidFill>
                <a:latin typeface="Arial"/>
                <a:cs typeface="Arial"/>
              </a:rPr>
              <a:t>•</a:t>
            </a:r>
            <a:r>
              <a:rPr sz="3000" spc="375">
                <a:solidFill>
                  <a:srgbClr val="000000"/>
                </a:solidFill>
                <a:latin typeface="Arial"/>
                <a:cs typeface="Arial"/>
              </a:rPr>
              <a:t> </a:t>
            </a:r>
            <a:r>
              <a:rPr sz="3000" spc="-15">
                <a:solidFill>
                  <a:srgbClr val="000000"/>
                </a:solidFill>
                <a:latin typeface="Arial"/>
                <a:cs typeface="Arial"/>
              </a:rPr>
              <a:t>Large </a:t>
            </a:r>
            <a:r>
              <a:rPr sz="3000">
                <a:solidFill>
                  <a:srgbClr val="000000"/>
                </a:solidFill>
                <a:latin typeface="Arial"/>
                <a:cs typeface="Arial"/>
              </a:rPr>
              <a:t>enough ≈</a:t>
            </a:r>
            <a:r>
              <a:rPr sz="3000" spc="79">
                <a:solidFill>
                  <a:srgbClr val="000000"/>
                </a:solidFill>
                <a:latin typeface="Times New Roman"/>
                <a:cs typeface="Times New Roman"/>
              </a:rPr>
              <a:t> </a:t>
            </a:r>
            <a:r>
              <a:rPr sz="3000">
                <a:solidFill>
                  <a:srgbClr val="000000"/>
                </a:solidFill>
                <a:latin typeface="Arial"/>
                <a:cs typeface="Arial"/>
              </a:rPr>
              <a:t>30</a:t>
            </a:r>
          </a:p>
        </p:txBody>
      </p:sp>
      <p:sp>
        <p:nvSpPr>
          <p:cNvPr id="25" name="object 25"/>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6" name="תמונה 5">
            <a:extLst>
              <a:ext uri="{FF2B5EF4-FFF2-40B4-BE49-F238E27FC236}">
                <a16:creationId xmlns:a16="http://schemas.microsoft.com/office/drawing/2014/main" id="{322D5451-9174-439B-B25F-69BE5AD0E99A}"/>
              </a:ext>
            </a:extLst>
          </p:cNvPr>
          <p:cNvPicPr>
            <a:picLocks noChangeAspect="1"/>
          </p:cNvPicPr>
          <p:nvPr/>
        </p:nvPicPr>
        <p:blipFill>
          <a:blip r:embed="rId3"/>
          <a:stretch>
            <a:fillRect/>
          </a:stretch>
        </p:blipFill>
        <p:spPr>
          <a:xfrm>
            <a:off x="1343472" y="4333822"/>
            <a:ext cx="2673487" cy="236867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41939" y="259859"/>
            <a:ext cx="4070687" cy="1144337"/>
          </a:xfrm>
          <a:prstGeom prst="rect">
            <a:avLst/>
          </a:prstGeom>
        </p:spPr>
        <p:txBody>
          <a:bodyPr vert="horz" wrap="square" lIns="0" tIns="0" rIns="0" bIns="0" rtlCol="0">
            <a:spAutoFit/>
          </a:bodyPr>
          <a:lstStyle/>
          <a:p>
            <a:pPr marL="92366" marR="0">
              <a:lnSpc>
                <a:spcPts val="4412"/>
              </a:lnSpc>
              <a:spcBef>
                <a:spcPct val="0"/>
              </a:spcBef>
              <a:spcAft>
                <a:spcPct val="0"/>
              </a:spcAft>
            </a:pPr>
            <a:r>
              <a:rPr sz="3800" spc="-128" dirty="0">
                <a:solidFill>
                  <a:srgbClr val="000000"/>
                </a:solidFill>
                <a:latin typeface="Trebuchet MS"/>
                <a:cs typeface="Trebuchet MS"/>
              </a:rPr>
              <a:t>Hypothesis</a:t>
            </a:r>
            <a:r>
              <a:rPr sz="3800" spc="-73" dirty="0">
                <a:solidFill>
                  <a:srgbClr val="000000"/>
                </a:solidFill>
                <a:latin typeface="Trebuchet MS"/>
                <a:cs typeface="Trebuchet MS"/>
              </a:rPr>
              <a:t> </a:t>
            </a:r>
            <a:r>
              <a:rPr sz="3800" spc="-177" dirty="0">
                <a:solidFill>
                  <a:srgbClr val="000000"/>
                </a:solidFill>
                <a:latin typeface="Trebuchet MS"/>
                <a:cs typeface="Trebuchet MS"/>
              </a:rPr>
              <a:t>Testing</a:t>
            </a:r>
          </a:p>
          <a:p>
            <a:pPr marL="0" marR="0">
              <a:lnSpc>
                <a:spcPts val="4253"/>
              </a:lnSpc>
              <a:spcBef>
                <a:spcPct val="0"/>
              </a:spcBef>
              <a:spcAft>
                <a:spcPct val="0"/>
              </a:spcAft>
            </a:pPr>
            <a:r>
              <a:rPr sz="4000" spc="-15" dirty="0">
                <a:solidFill>
                  <a:srgbClr val="000000"/>
                </a:solidFill>
                <a:latin typeface="Trebuchet MS"/>
                <a:cs typeface="Trebuchet MS"/>
              </a:rPr>
              <a:t>Basic</a:t>
            </a:r>
            <a:r>
              <a:rPr sz="4000" spc="-454" dirty="0">
                <a:solidFill>
                  <a:srgbClr val="000000"/>
                </a:solidFill>
                <a:latin typeface="Trebuchet MS"/>
                <a:cs typeface="Trebuchet MS"/>
              </a:rPr>
              <a:t> </a:t>
            </a:r>
            <a:r>
              <a:rPr sz="4000" spc="-35" dirty="0">
                <a:solidFill>
                  <a:srgbClr val="000000"/>
                </a:solidFill>
                <a:latin typeface="Trebuchet MS"/>
                <a:cs typeface="Trebuchet MS"/>
              </a:rPr>
              <a:t>terminology</a:t>
            </a:r>
          </a:p>
        </p:txBody>
      </p:sp>
      <p:sp>
        <p:nvSpPr>
          <p:cNvPr id="8" name="object 8"/>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sp>
        <p:nvSpPr>
          <p:cNvPr id="10" name="object 3">
            <a:extLst>
              <a:ext uri="{FF2B5EF4-FFF2-40B4-BE49-F238E27FC236}">
                <a16:creationId xmlns:a16="http://schemas.microsoft.com/office/drawing/2014/main" id="{66422473-9065-4285-9E0C-1D187342B793}"/>
              </a:ext>
            </a:extLst>
          </p:cNvPr>
          <p:cNvSpPr txBox="1"/>
          <p:nvPr/>
        </p:nvSpPr>
        <p:spPr>
          <a:xfrm>
            <a:off x="2035174" y="1712885"/>
            <a:ext cx="7445202" cy="4732065"/>
          </a:xfrm>
          <a:prstGeom prst="rect">
            <a:avLst/>
          </a:prstGeom>
        </p:spPr>
        <p:txBody>
          <a:bodyPr vert="horz" wrap="square" lIns="0" tIns="0" rIns="0" bIns="0" rtlCol="0">
            <a:spAutoFit/>
          </a:bodyPr>
          <a:lstStyle/>
          <a:p>
            <a:pPr marL="457200" marR="0" indent="-457200">
              <a:lnSpc>
                <a:spcPts val="3200"/>
              </a:lnSpc>
              <a:spcBef>
                <a:spcPct val="0"/>
              </a:spcBef>
              <a:spcAft>
                <a:spcPct val="0"/>
              </a:spcAft>
              <a:buFont typeface="Arial" panose="020B0604020202020204" pitchFamily="34" charset="0"/>
              <a:buChar char="•"/>
            </a:pPr>
            <a:r>
              <a:rPr sz="2600" dirty="0">
                <a:solidFill>
                  <a:srgbClr val="000000"/>
                </a:solidFill>
                <a:latin typeface="Arial"/>
                <a:cs typeface="Arial"/>
              </a:rPr>
              <a:t>Unknown population </a:t>
            </a:r>
            <a:r>
              <a:rPr sz="2600" spc="-15" dirty="0">
                <a:solidFill>
                  <a:srgbClr val="000000"/>
                </a:solidFill>
                <a:latin typeface="Arial"/>
                <a:cs typeface="Arial"/>
              </a:rPr>
              <a:t>parameter</a:t>
            </a:r>
            <a:r>
              <a:rPr sz="2600" spc="-16" dirty="0">
                <a:solidFill>
                  <a:srgbClr val="000000"/>
                </a:solidFill>
                <a:latin typeface="Arial"/>
                <a:cs typeface="Arial"/>
              </a:rPr>
              <a:t> </a:t>
            </a:r>
            <a:r>
              <a:rPr sz="2600" dirty="0">
                <a:solidFill>
                  <a:srgbClr val="000000"/>
                </a:solidFill>
                <a:latin typeface="Arial"/>
                <a:cs typeface="Arial"/>
              </a:rPr>
              <a:t>(e.g.,</a:t>
            </a:r>
            <a:r>
              <a:rPr sz="2600" spc="-36" dirty="0">
                <a:solidFill>
                  <a:srgbClr val="000000"/>
                </a:solidFill>
                <a:latin typeface="Arial"/>
                <a:cs typeface="Arial"/>
              </a:rPr>
              <a:t> </a:t>
            </a:r>
            <a:r>
              <a:rPr sz="2600" dirty="0">
                <a:solidFill>
                  <a:srgbClr val="000000"/>
                </a:solidFill>
                <a:latin typeface="Arial"/>
                <a:cs typeface="Arial"/>
              </a:rPr>
              <a:t>μ)</a:t>
            </a:r>
          </a:p>
          <a:p>
            <a:pPr marL="457200" marR="0" indent="-457200">
              <a:lnSpc>
                <a:spcPts val="3200"/>
              </a:lnSpc>
              <a:spcBef>
                <a:spcPts val="384"/>
              </a:spcBef>
              <a:spcAft>
                <a:spcPct val="0"/>
              </a:spcAft>
              <a:buFont typeface="Arial" panose="020B0604020202020204" pitchFamily="34" charset="0"/>
              <a:buChar char="•"/>
            </a:pPr>
            <a:r>
              <a:rPr sz="2600" dirty="0">
                <a:solidFill>
                  <a:srgbClr val="000000"/>
                </a:solidFill>
                <a:latin typeface="Arial"/>
                <a:cs typeface="Arial"/>
              </a:rPr>
              <a:t>Null hypothesis:</a:t>
            </a:r>
            <a:r>
              <a:rPr sz="2600" spc="-54" dirty="0">
                <a:solidFill>
                  <a:srgbClr val="000000"/>
                </a:solidFill>
                <a:latin typeface="Arial"/>
                <a:cs typeface="Arial"/>
              </a:rPr>
              <a:t> </a:t>
            </a:r>
            <a:r>
              <a:rPr sz="2600" dirty="0">
                <a:solidFill>
                  <a:srgbClr val="000000"/>
                </a:solidFill>
                <a:latin typeface="Arial"/>
                <a:cs typeface="Arial"/>
              </a:rPr>
              <a:t>H</a:t>
            </a:r>
            <a:r>
              <a:rPr sz="2600" baseline="-23076" dirty="0">
                <a:solidFill>
                  <a:srgbClr val="000000"/>
                </a:solidFill>
                <a:latin typeface="Arial"/>
                <a:cs typeface="Arial"/>
              </a:rPr>
              <a:t>0</a:t>
            </a:r>
            <a:endParaRPr lang="en-US" sz="2600" baseline="-23076" dirty="0">
              <a:solidFill>
                <a:srgbClr val="000000"/>
              </a:solidFill>
              <a:latin typeface="Arial"/>
              <a:cs typeface="Arial"/>
            </a:endParaRPr>
          </a:p>
          <a:p>
            <a:pPr marL="457200" indent="-457200">
              <a:lnSpc>
                <a:spcPts val="3200"/>
              </a:lnSpc>
              <a:spcBef>
                <a:spcPct val="0"/>
              </a:spcBef>
              <a:spcAft>
                <a:spcPct val="0"/>
              </a:spcAft>
              <a:buFont typeface="Arial" panose="020B0604020202020204" pitchFamily="34" charset="0"/>
              <a:buChar char="•"/>
            </a:pPr>
            <a:r>
              <a:rPr lang="en-US" sz="2600" spc="-65" dirty="0">
                <a:solidFill>
                  <a:srgbClr val="000000"/>
                </a:solidFill>
                <a:latin typeface="Arial"/>
                <a:cs typeface="Arial"/>
              </a:rPr>
              <a:t>Alternative Hypothesis: </a:t>
            </a:r>
            <a:r>
              <a:rPr lang="en-US" sz="2600" spc="-54" dirty="0">
                <a:solidFill>
                  <a:srgbClr val="000000"/>
                </a:solidFill>
                <a:latin typeface="Arial"/>
                <a:cs typeface="Arial"/>
              </a:rPr>
              <a:t> </a:t>
            </a:r>
            <a:r>
              <a:rPr lang="en-US" sz="2600" dirty="0">
                <a:solidFill>
                  <a:srgbClr val="000000"/>
                </a:solidFill>
                <a:latin typeface="Arial"/>
                <a:cs typeface="Arial"/>
              </a:rPr>
              <a:t>H</a:t>
            </a:r>
            <a:r>
              <a:rPr lang="en-US" sz="2600" baseline="-23076" dirty="0">
                <a:solidFill>
                  <a:srgbClr val="000000"/>
                </a:solidFill>
                <a:latin typeface="Arial"/>
                <a:cs typeface="Arial"/>
              </a:rPr>
              <a:t>1</a:t>
            </a:r>
          </a:p>
          <a:p>
            <a:pPr marL="457200" indent="-457200">
              <a:lnSpc>
                <a:spcPts val="3200"/>
              </a:lnSpc>
              <a:spcBef>
                <a:spcPct val="0"/>
              </a:spcBef>
              <a:spcAft>
                <a:spcPct val="0"/>
              </a:spcAft>
              <a:buFont typeface="Arial" panose="020B0604020202020204" pitchFamily="34" charset="0"/>
              <a:buChar char="•"/>
            </a:pPr>
            <a:r>
              <a:rPr lang="en-US" sz="2600" spc="-65" dirty="0">
                <a:solidFill>
                  <a:srgbClr val="000000"/>
                </a:solidFill>
                <a:latin typeface="Arial"/>
                <a:cs typeface="Arial"/>
              </a:rPr>
              <a:t>One-sided / two-sided alternative</a:t>
            </a:r>
          </a:p>
          <a:p>
            <a:pPr marL="457200" indent="-457200">
              <a:lnSpc>
                <a:spcPts val="3200"/>
              </a:lnSpc>
              <a:spcBef>
                <a:spcPct val="0"/>
              </a:spcBef>
              <a:spcAft>
                <a:spcPct val="0"/>
              </a:spcAft>
              <a:buFont typeface="Arial" panose="020B0604020202020204" pitchFamily="34" charset="0"/>
              <a:buChar char="•"/>
            </a:pPr>
            <a:r>
              <a:rPr lang="en-US" sz="2600" spc="-65" dirty="0">
                <a:solidFill>
                  <a:srgbClr val="000000"/>
                </a:solidFill>
                <a:latin typeface="Arial"/>
                <a:cs typeface="Arial"/>
              </a:rPr>
              <a:t>Test</a:t>
            </a:r>
            <a:r>
              <a:rPr lang="en-US" sz="2600" spc="-36" dirty="0">
                <a:solidFill>
                  <a:srgbClr val="000000"/>
                </a:solidFill>
                <a:latin typeface="Arial"/>
                <a:cs typeface="Arial"/>
              </a:rPr>
              <a:t> </a:t>
            </a:r>
            <a:r>
              <a:rPr lang="en-US" sz="2600" spc="-15" dirty="0">
                <a:solidFill>
                  <a:srgbClr val="000000"/>
                </a:solidFill>
                <a:latin typeface="Arial"/>
                <a:cs typeface="Arial"/>
              </a:rPr>
              <a:t>statistic </a:t>
            </a:r>
          </a:p>
          <a:p>
            <a:pPr marL="457200" marR="0" indent="-457200">
              <a:lnSpc>
                <a:spcPts val="3200"/>
              </a:lnSpc>
              <a:spcBef>
                <a:spcPts val="215"/>
              </a:spcBef>
              <a:spcAft>
                <a:spcPct val="0"/>
              </a:spcAft>
              <a:buFont typeface="Arial" panose="020B0604020202020204" pitchFamily="34" charset="0"/>
              <a:buChar char="•"/>
            </a:pPr>
            <a:r>
              <a:rPr lang="en-US" sz="2600" dirty="0">
                <a:solidFill>
                  <a:srgbClr val="000000"/>
                </a:solidFill>
                <a:latin typeface="Arial"/>
                <a:cs typeface="Arial"/>
              </a:rPr>
              <a:t>Statistical</a:t>
            </a:r>
            <a:r>
              <a:rPr lang="en-US" sz="2600" spc="-18" dirty="0">
                <a:solidFill>
                  <a:srgbClr val="000000"/>
                </a:solidFill>
                <a:latin typeface="Arial"/>
                <a:cs typeface="Arial"/>
              </a:rPr>
              <a:t> </a:t>
            </a:r>
            <a:r>
              <a:rPr lang="en-US" sz="2600" spc="-16" dirty="0">
                <a:solidFill>
                  <a:srgbClr val="000000"/>
                </a:solidFill>
                <a:latin typeface="Arial"/>
                <a:cs typeface="Arial"/>
              </a:rPr>
              <a:t>test</a:t>
            </a:r>
          </a:p>
          <a:p>
            <a:pPr marL="457200" marR="0" indent="-457200">
              <a:lnSpc>
                <a:spcPts val="3200"/>
              </a:lnSpc>
              <a:spcBef>
                <a:spcPts val="215"/>
              </a:spcBef>
              <a:spcAft>
                <a:spcPct val="0"/>
              </a:spcAft>
              <a:buFont typeface="Arial" panose="020B0604020202020204" pitchFamily="34" charset="0"/>
              <a:buChar char="•"/>
            </a:pPr>
            <a:r>
              <a:rPr lang="en-US" sz="2600" dirty="0">
                <a:solidFill>
                  <a:srgbClr val="000000"/>
                </a:solidFill>
                <a:latin typeface="Arial"/>
                <a:cs typeface="Arial"/>
              </a:rPr>
              <a:t>Rejection region,</a:t>
            </a:r>
            <a:r>
              <a:rPr lang="en-US" sz="2600" spc="-36" dirty="0">
                <a:solidFill>
                  <a:srgbClr val="000000"/>
                </a:solidFill>
                <a:latin typeface="Arial"/>
                <a:cs typeface="Arial"/>
              </a:rPr>
              <a:t> </a:t>
            </a:r>
            <a:r>
              <a:rPr lang="en-US" sz="2600" dirty="0">
                <a:solidFill>
                  <a:srgbClr val="000000"/>
                </a:solidFill>
                <a:latin typeface="Arial"/>
                <a:cs typeface="Arial"/>
              </a:rPr>
              <a:t>R</a:t>
            </a:r>
          </a:p>
          <a:p>
            <a:pPr marL="457200" marR="0" indent="-457200">
              <a:lnSpc>
                <a:spcPts val="3200"/>
              </a:lnSpc>
              <a:spcBef>
                <a:spcPts val="265"/>
              </a:spcBef>
              <a:spcAft>
                <a:spcPct val="0"/>
              </a:spcAft>
              <a:buFont typeface="Arial" panose="020B0604020202020204" pitchFamily="34" charset="0"/>
              <a:buChar char="•"/>
            </a:pPr>
            <a:r>
              <a:rPr lang="en-US" sz="2600" dirty="0">
                <a:solidFill>
                  <a:srgbClr val="000000"/>
                </a:solidFill>
                <a:latin typeface="Arial"/>
                <a:cs typeface="Arial"/>
              </a:rPr>
              <a:t>Probability of </a:t>
            </a:r>
            <a:r>
              <a:rPr lang="en-US" sz="2600" spc="-36" dirty="0">
                <a:solidFill>
                  <a:srgbClr val="000000"/>
                </a:solidFill>
                <a:latin typeface="Arial"/>
                <a:cs typeface="Arial"/>
              </a:rPr>
              <a:t>Type</a:t>
            </a:r>
            <a:r>
              <a:rPr lang="en-US" sz="2600" spc="-32" dirty="0">
                <a:solidFill>
                  <a:srgbClr val="000000"/>
                </a:solidFill>
                <a:latin typeface="Arial"/>
                <a:cs typeface="Arial"/>
              </a:rPr>
              <a:t> </a:t>
            </a:r>
            <a:r>
              <a:rPr lang="en-US" sz="2600" dirty="0">
                <a:solidFill>
                  <a:srgbClr val="000000"/>
                </a:solidFill>
                <a:latin typeface="Arial"/>
                <a:cs typeface="Arial"/>
              </a:rPr>
              <a:t>I </a:t>
            </a:r>
            <a:r>
              <a:rPr lang="en-US" sz="2600" spc="-45" dirty="0">
                <a:solidFill>
                  <a:srgbClr val="000000"/>
                </a:solidFill>
                <a:latin typeface="Arial"/>
                <a:cs typeface="Arial"/>
              </a:rPr>
              <a:t>error,</a:t>
            </a:r>
            <a:r>
              <a:rPr lang="en-US" sz="2600" spc="-30" dirty="0">
                <a:solidFill>
                  <a:srgbClr val="000000"/>
                </a:solidFill>
                <a:latin typeface="Arial"/>
                <a:cs typeface="Arial"/>
              </a:rPr>
              <a:t> </a:t>
            </a:r>
            <a:r>
              <a:rPr lang="en-US" sz="2600" dirty="0">
                <a:solidFill>
                  <a:srgbClr val="000000"/>
                </a:solidFill>
                <a:latin typeface="Arial"/>
                <a:cs typeface="Arial"/>
              </a:rPr>
              <a:t>σ</a:t>
            </a:r>
          </a:p>
          <a:p>
            <a:pPr marL="457200" marR="0" indent="-457200">
              <a:lnSpc>
                <a:spcPts val="3200"/>
              </a:lnSpc>
              <a:spcBef>
                <a:spcPts val="215"/>
              </a:spcBef>
              <a:spcAft>
                <a:spcPct val="0"/>
              </a:spcAft>
              <a:buFont typeface="Arial" panose="020B0604020202020204" pitchFamily="34" charset="0"/>
              <a:buChar char="•"/>
            </a:pPr>
            <a:r>
              <a:rPr lang="en-US" sz="2600" dirty="0">
                <a:solidFill>
                  <a:srgbClr val="000000"/>
                </a:solidFill>
                <a:latin typeface="Arial"/>
                <a:cs typeface="Arial"/>
              </a:rPr>
              <a:t>Probability of </a:t>
            </a:r>
            <a:r>
              <a:rPr lang="en-US" sz="2600" spc="-30" dirty="0">
                <a:solidFill>
                  <a:srgbClr val="000000"/>
                </a:solidFill>
                <a:latin typeface="Arial"/>
                <a:cs typeface="Arial"/>
              </a:rPr>
              <a:t>Type</a:t>
            </a:r>
            <a:r>
              <a:rPr lang="en-US" sz="2600" spc="-29" dirty="0">
                <a:solidFill>
                  <a:srgbClr val="000000"/>
                </a:solidFill>
                <a:latin typeface="Arial"/>
                <a:cs typeface="Arial"/>
              </a:rPr>
              <a:t> </a:t>
            </a:r>
            <a:r>
              <a:rPr lang="en-US" sz="2600" dirty="0">
                <a:solidFill>
                  <a:srgbClr val="000000"/>
                </a:solidFill>
                <a:latin typeface="Arial"/>
                <a:cs typeface="Arial"/>
              </a:rPr>
              <a:t>II </a:t>
            </a:r>
            <a:r>
              <a:rPr lang="en-US" sz="2600" spc="-50" dirty="0">
                <a:solidFill>
                  <a:srgbClr val="000000"/>
                </a:solidFill>
                <a:latin typeface="Arial"/>
                <a:cs typeface="Arial"/>
              </a:rPr>
              <a:t>error,</a:t>
            </a:r>
            <a:r>
              <a:rPr lang="en-US" sz="2600" spc="-56" dirty="0">
                <a:solidFill>
                  <a:srgbClr val="000000"/>
                </a:solidFill>
                <a:latin typeface="Arial"/>
                <a:cs typeface="Arial"/>
              </a:rPr>
              <a:t> </a:t>
            </a:r>
            <a:r>
              <a:rPr lang="en-US" sz="2600" dirty="0">
                <a:solidFill>
                  <a:srgbClr val="000000"/>
                </a:solidFill>
                <a:latin typeface="Arial"/>
                <a:cs typeface="Arial"/>
              </a:rPr>
              <a:t>β</a:t>
            </a:r>
          </a:p>
          <a:p>
            <a:pPr marL="457200" marR="0" indent="-457200">
              <a:lnSpc>
                <a:spcPts val="3200"/>
              </a:lnSpc>
              <a:spcBef>
                <a:spcPts val="215"/>
              </a:spcBef>
              <a:spcAft>
                <a:spcPct val="0"/>
              </a:spcAft>
              <a:buFont typeface="Arial" panose="020B0604020202020204" pitchFamily="34" charset="0"/>
              <a:buChar char="•"/>
            </a:pPr>
            <a:r>
              <a:rPr lang="en-US" sz="2600" spc="-20" dirty="0">
                <a:solidFill>
                  <a:srgbClr val="000000"/>
                </a:solidFill>
                <a:latin typeface="Arial"/>
                <a:cs typeface="Arial"/>
              </a:rPr>
              <a:t>Power</a:t>
            </a:r>
          </a:p>
          <a:p>
            <a:pPr marL="457200" indent="-457200">
              <a:lnSpc>
                <a:spcPts val="3200"/>
              </a:lnSpc>
              <a:spcBef>
                <a:spcPts val="215"/>
              </a:spcBef>
              <a:spcAft>
                <a:spcPct val="0"/>
              </a:spcAft>
              <a:buFont typeface="Arial" panose="020B0604020202020204" pitchFamily="34" charset="0"/>
              <a:buChar char="•"/>
            </a:pPr>
            <a:r>
              <a:rPr lang="en-US" sz="2600" dirty="0">
                <a:solidFill>
                  <a:srgbClr val="000000"/>
                </a:solidFill>
                <a:latin typeface="Arial"/>
                <a:cs typeface="Arial"/>
              </a:rPr>
              <a:t>p</a:t>
            </a:r>
            <a:r>
              <a:rPr lang="en-US" sz="2600" spc="-18" dirty="0">
                <a:solidFill>
                  <a:srgbClr val="000000"/>
                </a:solidFill>
                <a:latin typeface="Arial"/>
                <a:cs typeface="Arial"/>
              </a:rPr>
              <a:t> </a:t>
            </a:r>
            <a:r>
              <a:rPr lang="en-US" sz="2600" dirty="0">
                <a:solidFill>
                  <a:srgbClr val="000000"/>
                </a:solidFill>
                <a:latin typeface="Arial"/>
                <a:cs typeface="Arial"/>
              </a:rPr>
              <a:t>value</a:t>
            </a:r>
            <a:endParaRPr lang="en-US" sz="2600" baseline="-23076" dirty="0">
              <a:solidFill>
                <a:srgbClr val="000000"/>
              </a:solidFill>
              <a:latin typeface="Arial"/>
              <a:cs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object 1"/>
          <p:cNvSpPr/>
          <p:nvPr/>
        </p:nvSpPr>
        <p:spPr>
          <a:xfrm>
            <a:off x="6687311" y="3261931"/>
            <a:ext cx="2062480" cy="309879"/>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6667500" y="2744851"/>
            <a:ext cx="2061209" cy="222250"/>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5146548" y="4673587"/>
            <a:ext cx="315595" cy="232409"/>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5137785" y="4592815"/>
            <a:ext cx="329184" cy="21335"/>
          </a:xfrm>
          <a:prstGeom prst="rect">
            <a:avLst/>
          </a:prstGeom>
          <a:blipFill>
            <a:blip r:embed="rId6"/>
            <a:stretch>
              <a:fillRect/>
            </a:stretch>
          </a:blipFill>
        </p:spPr>
        <p:txBody>
          <a:bodyPr wrap="square" lIns="0" tIns="0" rIns="0" bIns="0" rtlCol="0">
            <a:spAutoFit/>
          </a:bodyPr>
          <a:lstStyle/>
          <a:p>
            <a:endParaRPr/>
          </a:p>
        </p:txBody>
      </p:sp>
      <p:sp>
        <p:nvSpPr>
          <p:cNvPr id="6" name="object 6"/>
          <p:cNvSpPr txBox="1"/>
          <p:nvPr/>
        </p:nvSpPr>
        <p:spPr>
          <a:xfrm>
            <a:off x="3846830" y="259859"/>
            <a:ext cx="4638503" cy="1138694"/>
          </a:xfrm>
          <a:prstGeom prst="rect">
            <a:avLst/>
          </a:prstGeom>
        </p:spPr>
        <p:txBody>
          <a:bodyPr vert="horz" wrap="square" lIns="0" tIns="0" rIns="0" bIns="0" rtlCol="0">
            <a:spAutoFit/>
          </a:bodyPr>
          <a:lstStyle/>
          <a:p>
            <a:pPr marL="387476" marR="0">
              <a:lnSpc>
                <a:spcPts val="4412"/>
              </a:lnSpc>
              <a:spcBef>
                <a:spcPct val="0"/>
              </a:spcBef>
              <a:spcAft>
                <a:spcPct val="0"/>
              </a:spcAft>
            </a:pPr>
            <a:r>
              <a:rPr sz="3800" spc="-128">
                <a:solidFill>
                  <a:srgbClr val="000000"/>
                </a:solidFill>
                <a:latin typeface="Trebuchet MS"/>
                <a:cs typeface="Trebuchet MS"/>
              </a:rPr>
              <a:t>Hypothesis</a:t>
            </a:r>
            <a:r>
              <a:rPr sz="3800" spc="-73">
                <a:solidFill>
                  <a:srgbClr val="000000"/>
                </a:solidFill>
                <a:latin typeface="Trebuchet MS"/>
                <a:cs typeface="Trebuchet MS"/>
              </a:rPr>
              <a:t> </a:t>
            </a:r>
            <a:r>
              <a:rPr sz="3800" spc="-177">
                <a:solidFill>
                  <a:srgbClr val="000000"/>
                </a:solidFill>
                <a:latin typeface="Trebuchet MS"/>
                <a:cs typeface="Trebuchet MS"/>
              </a:rPr>
              <a:t>Testing</a:t>
            </a:r>
          </a:p>
          <a:p>
            <a:pPr marL="0" marR="0">
              <a:lnSpc>
                <a:spcPts val="4253"/>
              </a:lnSpc>
              <a:spcBef>
                <a:spcPct val="0"/>
              </a:spcBef>
              <a:spcAft>
                <a:spcPct val="0"/>
              </a:spcAft>
            </a:pPr>
            <a:r>
              <a:rPr sz="3800" spc="-146">
                <a:solidFill>
                  <a:srgbClr val="000000"/>
                </a:solidFill>
                <a:latin typeface="Trebuchet MS"/>
                <a:cs typeface="Trebuchet MS"/>
              </a:rPr>
              <a:t>work</a:t>
            </a:r>
            <a:r>
              <a:rPr sz="3800" spc="-85">
                <a:solidFill>
                  <a:srgbClr val="000000"/>
                </a:solidFill>
                <a:latin typeface="Trebuchet MS"/>
                <a:cs typeface="Trebuchet MS"/>
              </a:rPr>
              <a:t> </a:t>
            </a:r>
            <a:r>
              <a:rPr sz="3800" spc="-132">
                <a:solidFill>
                  <a:srgbClr val="000000"/>
                </a:solidFill>
                <a:latin typeface="Trebuchet MS"/>
                <a:cs typeface="Trebuchet MS"/>
              </a:rPr>
              <a:t>through</a:t>
            </a:r>
            <a:r>
              <a:rPr sz="3800" spc="-107">
                <a:solidFill>
                  <a:srgbClr val="000000"/>
                </a:solidFill>
                <a:latin typeface="Trebuchet MS"/>
                <a:cs typeface="Trebuchet MS"/>
              </a:rPr>
              <a:t> </a:t>
            </a:r>
            <a:r>
              <a:rPr sz="3800" spc="-168">
                <a:solidFill>
                  <a:srgbClr val="000000"/>
                </a:solidFill>
                <a:latin typeface="Trebuchet MS"/>
                <a:cs typeface="Trebuchet MS"/>
              </a:rPr>
              <a:t>example</a:t>
            </a:r>
          </a:p>
        </p:txBody>
      </p:sp>
      <p:sp>
        <p:nvSpPr>
          <p:cNvPr id="7" name="object 7"/>
          <p:cNvSpPr txBox="1"/>
          <p:nvPr/>
        </p:nvSpPr>
        <p:spPr>
          <a:xfrm>
            <a:off x="1449070" y="1562644"/>
            <a:ext cx="5409699" cy="810782"/>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a:t>
            </a:r>
            <a:r>
              <a:rPr sz="2600" spc="627">
                <a:solidFill>
                  <a:srgbClr val="000000"/>
                </a:solidFill>
                <a:latin typeface="Arial"/>
                <a:cs typeface="Arial"/>
              </a:rPr>
              <a:t> </a:t>
            </a:r>
            <a:r>
              <a:rPr sz="2600" spc="-25">
                <a:solidFill>
                  <a:srgbClr val="000000"/>
                </a:solidFill>
                <a:latin typeface="Arial"/>
                <a:cs typeface="Arial"/>
              </a:rPr>
              <a:t>Past</a:t>
            </a:r>
            <a:r>
              <a:rPr sz="2600" spc="-23">
                <a:solidFill>
                  <a:srgbClr val="000000"/>
                </a:solidFill>
                <a:latin typeface="Arial"/>
                <a:cs typeface="Arial"/>
              </a:rPr>
              <a:t> </a:t>
            </a:r>
            <a:r>
              <a:rPr sz="2600" spc="-15">
                <a:solidFill>
                  <a:srgbClr val="000000"/>
                </a:solidFill>
                <a:latin typeface="Arial"/>
                <a:cs typeface="Arial"/>
              </a:rPr>
              <a:t>expectation</a:t>
            </a:r>
            <a:r>
              <a:rPr sz="2600" spc="-16">
                <a:solidFill>
                  <a:srgbClr val="000000"/>
                </a:solidFill>
                <a:latin typeface="Arial"/>
                <a:cs typeface="Arial"/>
              </a:rPr>
              <a:t> </a:t>
            </a:r>
            <a:r>
              <a:rPr sz="2600">
                <a:solidFill>
                  <a:srgbClr val="000000"/>
                </a:solidFill>
                <a:latin typeface="Arial"/>
                <a:cs typeface="Arial"/>
              </a:rPr>
              <a:t>birth weight = 3</a:t>
            </a:r>
            <a:r>
              <a:rPr sz="2550" baseline="-23076">
                <a:solidFill>
                  <a:srgbClr val="000000"/>
                </a:solidFill>
                <a:latin typeface="Arial"/>
                <a:cs typeface="Arial"/>
              </a:rPr>
              <a:t>kg</a:t>
            </a:r>
          </a:p>
          <a:p>
            <a:pPr marL="0" marR="0">
              <a:lnSpc>
                <a:spcPts val="2904"/>
              </a:lnSpc>
              <a:spcBef>
                <a:spcPct val="0"/>
              </a:spcBef>
              <a:spcAft>
                <a:spcPct val="0"/>
              </a:spcAft>
            </a:pPr>
            <a:r>
              <a:rPr sz="2600">
                <a:solidFill>
                  <a:srgbClr val="000000"/>
                </a:solidFill>
                <a:latin typeface="Arial"/>
                <a:cs typeface="Arial"/>
              </a:rPr>
              <a:t>•</a:t>
            </a:r>
            <a:r>
              <a:rPr sz="2600" spc="627">
                <a:solidFill>
                  <a:srgbClr val="000000"/>
                </a:solidFill>
                <a:latin typeface="Arial"/>
                <a:cs typeface="Arial"/>
              </a:rPr>
              <a:t> </a:t>
            </a:r>
            <a:r>
              <a:rPr sz="2600">
                <a:solidFill>
                  <a:srgbClr val="000000"/>
                </a:solidFill>
                <a:latin typeface="Arial"/>
                <a:cs typeface="Arial"/>
              </a:rPr>
              <a:t>Population s.d., </a:t>
            </a:r>
            <a:r>
              <a:rPr sz="2600">
                <a:solidFill>
                  <a:srgbClr val="000000"/>
                </a:solidFill>
                <a:latin typeface="Times New Roman"/>
                <a:cs typeface="Times New Roman"/>
              </a:rPr>
              <a:t>σ </a:t>
            </a:r>
            <a:r>
              <a:rPr sz="2600">
                <a:solidFill>
                  <a:srgbClr val="000000"/>
                </a:solidFill>
                <a:latin typeface="Arial"/>
                <a:cs typeface="Arial"/>
              </a:rPr>
              <a:t>=</a:t>
            </a:r>
            <a:r>
              <a:rPr sz="2600" spc="-80">
                <a:solidFill>
                  <a:srgbClr val="000000"/>
                </a:solidFill>
                <a:latin typeface="Arial"/>
                <a:cs typeface="Arial"/>
              </a:rPr>
              <a:t> </a:t>
            </a:r>
            <a:r>
              <a:rPr sz="2600">
                <a:solidFill>
                  <a:srgbClr val="000000"/>
                </a:solidFill>
                <a:latin typeface="Arial"/>
                <a:cs typeface="Arial"/>
              </a:rPr>
              <a:t>0.5</a:t>
            </a:r>
          </a:p>
        </p:txBody>
      </p:sp>
      <p:sp>
        <p:nvSpPr>
          <p:cNvPr id="8" name="object 8"/>
          <p:cNvSpPr txBox="1"/>
          <p:nvPr/>
        </p:nvSpPr>
        <p:spPr>
          <a:xfrm>
            <a:off x="5098097" y="2144653"/>
            <a:ext cx="380423" cy="279300"/>
          </a:xfrm>
          <a:prstGeom prst="rect">
            <a:avLst/>
          </a:prstGeom>
        </p:spPr>
        <p:txBody>
          <a:bodyPr vert="horz" wrap="square" lIns="0" tIns="0" rIns="0" bIns="0" rtlCol="0">
            <a:spAutoFit/>
          </a:bodyPr>
          <a:lstStyle/>
          <a:p>
            <a:pPr marL="0" marR="0">
              <a:lnSpc>
                <a:spcPts val="1899"/>
              </a:lnSpc>
              <a:spcBef>
                <a:spcPct val="0"/>
              </a:spcBef>
              <a:spcAft>
                <a:spcPct val="0"/>
              </a:spcAft>
            </a:pPr>
            <a:r>
              <a:rPr sz="1700">
                <a:solidFill>
                  <a:srgbClr val="000000"/>
                </a:solidFill>
                <a:latin typeface="Arial"/>
                <a:cs typeface="Arial"/>
              </a:rPr>
              <a:t>kg</a:t>
            </a:r>
          </a:p>
        </p:txBody>
      </p:sp>
      <p:sp>
        <p:nvSpPr>
          <p:cNvPr id="9" name="object 9"/>
          <p:cNvSpPr txBox="1"/>
          <p:nvPr/>
        </p:nvSpPr>
        <p:spPr>
          <a:xfrm>
            <a:off x="1449070" y="2342424"/>
            <a:ext cx="6788780"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a:t>
            </a:r>
            <a:r>
              <a:rPr sz="2600" spc="627">
                <a:solidFill>
                  <a:srgbClr val="000000"/>
                </a:solidFill>
                <a:latin typeface="Arial"/>
                <a:cs typeface="Arial"/>
              </a:rPr>
              <a:t> </a:t>
            </a:r>
            <a:r>
              <a:rPr sz="2600" spc="-46">
                <a:solidFill>
                  <a:srgbClr val="000000"/>
                </a:solidFill>
                <a:latin typeface="Arial"/>
                <a:cs typeface="Arial"/>
              </a:rPr>
              <a:t>Two</a:t>
            </a:r>
            <a:r>
              <a:rPr sz="2600" spc="-43">
                <a:solidFill>
                  <a:srgbClr val="000000"/>
                </a:solidFill>
                <a:latin typeface="Arial"/>
                <a:cs typeface="Arial"/>
              </a:rPr>
              <a:t> </a:t>
            </a:r>
            <a:r>
              <a:rPr sz="2600">
                <a:solidFill>
                  <a:srgbClr val="000000"/>
                </a:solidFill>
                <a:latin typeface="Arial"/>
                <a:cs typeface="Arial"/>
              </a:rPr>
              <a:t>alternative hypotheses </a:t>
            </a:r>
            <a:r>
              <a:rPr sz="2600" spc="-15">
                <a:solidFill>
                  <a:srgbClr val="000000"/>
                </a:solidFill>
                <a:latin typeface="Arial"/>
                <a:cs typeface="Arial"/>
              </a:rPr>
              <a:t>are</a:t>
            </a:r>
            <a:r>
              <a:rPr sz="2600" spc="-76">
                <a:solidFill>
                  <a:srgbClr val="000000"/>
                </a:solidFill>
                <a:latin typeface="Arial"/>
                <a:cs typeface="Arial"/>
              </a:rPr>
              <a:t> </a:t>
            </a:r>
            <a:r>
              <a:rPr sz="2600">
                <a:solidFill>
                  <a:srgbClr val="000000"/>
                </a:solidFill>
                <a:latin typeface="Arial"/>
                <a:cs typeface="Arial"/>
              </a:rPr>
              <a:t>considered:</a:t>
            </a:r>
          </a:p>
        </p:txBody>
      </p:sp>
      <p:sp>
        <p:nvSpPr>
          <p:cNvPr id="10" name="object 10"/>
          <p:cNvSpPr txBox="1"/>
          <p:nvPr/>
        </p:nvSpPr>
        <p:spPr>
          <a:xfrm>
            <a:off x="5200650" y="2440467"/>
            <a:ext cx="934974" cy="805402"/>
          </a:xfrm>
          <a:prstGeom prst="rect">
            <a:avLst/>
          </a:prstGeom>
        </p:spPr>
        <p:txBody>
          <a:bodyPr vert="horz" wrap="square" lIns="0" tIns="0" rIns="0" bIns="0" rtlCol="0">
            <a:spAutoFit/>
          </a:bodyPr>
          <a:lstStyle/>
          <a:p>
            <a:pPr marL="0" marR="0">
              <a:lnSpc>
                <a:spcPts val="6041"/>
              </a:lnSpc>
              <a:spcBef>
                <a:spcPct val="0"/>
              </a:spcBef>
              <a:spcAft>
                <a:spcPct val="0"/>
              </a:spcAft>
            </a:pPr>
            <a:r>
              <a:rPr sz="5400">
                <a:solidFill>
                  <a:srgbClr val="000000"/>
                </a:solidFill>
                <a:latin typeface="Arial"/>
                <a:cs typeface="Arial"/>
              </a:rPr>
              <a:t>ꢀ</a:t>
            </a:r>
          </a:p>
        </p:txBody>
      </p:sp>
      <p:sp>
        <p:nvSpPr>
          <p:cNvPr id="11" name="object 11"/>
          <p:cNvSpPr txBox="1"/>
          <p:nvPr/>
        </p:nvSpPr>
        <p:spPr>
          <a:xfrm>
            <a:off x="6442417" y="2585444"/>
            <a:ext cx="1603539" cy="626488"/>
          </a:xfrm>
          <a:prstGeom prst="rect">
            <a:avLst/>
          </a:prstGeom>
        </p:spPr>
        <p:txBody>
          <a:bodyPr vert="horz" wrap="square" lIns="0" tIns="0" rIns="0" bIns="0" rtlCol="0">
            <a:spAutoFit/>
          </a:bodyPr>
          <a:lstStyle/>
          <a:p>
            <a:pPr marL="0" marR="0">
              <a:lnSpc>
                <a:spcPts val="4632"/>
              </a:lnSpc>
              <a:spcBef>
                <a:spcPct val="0"/>
              </a:spcBef>
              <a:spcAft>
                <a:spcPct val="0"/>
              </a:spcAft>
            </a:pPr>
            <a:r>
              <a:rPr sz="2650">
                <a:solidFill>
                  <a:srgbClr val="000000"/>
                </a:solidFill>
                <a:latin typeface="Times New Roman"/>
                <a:cs typeface="Times New Roman"/>
              </a:rPr>
              <a:t>:</a:t>
            </a:r>
            <a:r>
              <a:rPr sz="2650" spc="874">
                <a:solidFill>
                  <a:srgbClr val="000000"/>
                </a:solidFill>
                <a:latin typeface="Times New Roman"/>
                <a:cs typeface="Times New Roman"/>
              </a:rPr>
              <a:t> </a:t>
            </a:r>
            <a:r>
              <a:rPr sz="4150">
                <a:solidFill>
                  <a:srgbClr val="000000"/>
                </a:solidFill>
                <a:latin typeface="Arial"/>
                <a:cs typeface="Arial"/>
              </a:rPr>
              <a:t>ꢀ</a:t>
            </a:r>
            <a:r>
              <a:rPr sz="4150" spc="910">
                <a:solidFill>
                  <a:srgbClr val="000000"/>
                </a:solidFill>
                <a:latin typeface="Times New Roman"/>
                <a:cs typeface="Times New Roman"/>
              </a:rPr>
              <a:t> </a:t>
            </a:r>
            <a:r>
              <a:rPr sz="3000">
                <a:solidFill>
                  <a:srgbClr val="000000"/>
                </a:solidFill>
                <a:latin typeface="Times New Roman"/>
                <a:cs typeface="Times New Roman"/>
              </a:rPr>
              <a:t>=</a:t>
            </a:r>
            <a:r>
              <a:rPr sz="3000" spc="208">
                <a:solidFill>
                  <a:srgbClr val="000000"/>
                </a:solidFill>
                <a:latin typeface="Times New Roman"/>
                <a:cs typeface="Times New Roman"/>
              </a:rPr>
              <a:t> </a:t>
            </a:r>
            <a:r>
              <a:rPr sz="2750">
                <a:solidFill>
                  <a:srgbClr val="000000"/>
                </a:solidFill>
                <a:latin typeface="Times New Roman"/>
                <a:cs typeface="Times New Roman"/>
              </a:rPr>
              <a:t>3</a:t>
            </a:r>
          </a:p>
        </p:txBody>
      </p:sp>
      <p:sp>
        <p:nvSpPr>
          <p:cNvPr id="12" name="object 12"/>
          <p:cNvSpPr txBox="1"/>
          <p:nvPr/>
        </p:nvSpPr>
        <p:spPr>
          <a:xfrm>
            <a:off x="8840470" y="2553708"/>
            <a:ext cx="728116"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Null</a:t>
            </a:r>
          </a:p>
        </p:txBody>
      </p:sp>
      <p:sp>
        <p:nvSpPr>
          <p:cNvPr id="13" name="object 13"/>
          <p:cNvSpPr txBox="1"/>
          <p:nvPr/>
        </p:nvSpPr>
        <p:spPr>
          <a:xfrm>
            <a:off x="5200650" y="2755464"/>
            <a:ext cx="1366234" cy="889240"/>
          </a:xfrm>
          <a:prstGeom prst="rect">
            <a:avLst/>
          </a:prstGeom>
        </p:spPr>
        <p:txBody>
          <a:bodyPr vert="horz" wrap="square" lIns="0" tIns="0" rIns="0" bIns="0" rtlCol="0">
            <a:spAutoFit/>
          </a:bodyPr>
          <a:lstStyle/>
          <a:p>
            <a:pPr marL="781303" marR="0">
              <a:lnSpc>
                <a:spcPts val="3597"/>
              </a:lnSpc>
              <a:spcBef>
                <a:spcPct val="0"/>
              </a:spcBef>
              <a:spcAft>
                <a:spcPct val="0"/>
              </a:spcAft>
            </a:pPr>
            <a:r>
              <a:rPr sz="3200">
                <a:solidFill>
                  <a:srgbClr val="000000"/>
                </a:solidFill>
                <a:latin typeface="Arial"/>
                <a:cs typeface="Arial"/>
              </a:rPr>
              <a:t>ꢀ</a:t>
            </a:r>
          </a:p>
          <a:p>
            <a:pPr marL="0" marR="0">
              <a:lnSpc>
                <a:spcPts val="2606"/>
              </a:lnSpc>
              <a:spcBef>
                <a:spcPct val="0"/>
              </a:spcBef>
              <a:spcAft>
                <a:spcPct val="0"/>
              </a:spcAft>
            </a:pPr>
            <a:r>
              <a:rPr sz="5400">
                <a:solidFill>
                  <a:srgbClr val="000000"/>
                </a:solidFill>
                <a:latin typeface="Arial"/>
                <a:cs typeface="Arial"/>
              </a:rPr>
              <a:t>ꢀ</a:t>
            </a:r>
          </a:p>
          <a:p>
            <a:pPr marL="778827" marR="0">
              <a:lnSpc>
                <a:spcPts val="3587"/>
              </a:lnSpc>
              <a:spcBef>
                <a:spcPct val="0"/>
              </a:spcBef>
              <a:spcAft>
                <a:spcPct val="0"/>
              </a:spcAft>
            </a:pPr>
            <a:r>
              <a:rPr sz="3200">
                <a:solidFill>
                  <a:srgbClr val="000000"/>
                </a:solidFill>
                <a:latin typeface="Arial"/>
                <a:cs typeface="Arial"/>
              </a:rPr>
              <a:t>ꢀ</a:t>
            </a:r>
          </a:p>
        </p:txBody>
      </p:sp>
      <p:sp>
        <p:nvSpPr>
          <p:cNvPr id="14" name="object 14"/>
          <p:cNvSpPr txBox="1"/>
          <p:nvPr/>
        </p:nvSpPr>
        <p:spPr>
          <a:xfrm>
            <a:off x="6438138" y="2979906"/>
            <a:ext cx="1608022" cy="626488"/>
          </a:xfrm>
          <a:prstGeom prst="rect">
            <a:avLst/>
          </a:prstGeom>
        </p:spPr>
        <p:txBody>
          <a:bodyPr vert="horz" wrap="square" lIns="0" tIns="0" rIns="0" bIns="0" rtlCol="0">
            <a:spAutoFit/>
          </a:bodyPr>
          <a:lstStyle/>
          <a:p>
            <a:pPr marL="0" marR="0">
              <a:lnSpc>
                <a:spcPts val="4632"/>
              </a:lnSpc>
              <a:spcBef>
                <a:spcPct val="0"/>
              </a:spcBef>
              <a:spcAft>
                <a:spcPct val="0"/>
              </a:spcAft>
            </a:pPr>
            <a:r>
              <a:rPr sz="2650">
                <a:solidFill>
                  <a:srgbClr val="000000"/>
                </a:solidFill>
                <a:latin typeface="Times New Roman"/>
                <a:cs typeface="Times New Roman"/>
              </a:rPr>
              <a:t>:</a:t>
            </a:r>
            <a:r>
              <a:rPr sz="2650" spc="907">
                <a:solidFill>
                  <a:srgbClr val="000000"/>
                </a:solidFill>
                <a:latin typeface="Times New Roman"/>
                <a:cs typeface="Times New Roman"/>
              </a:rPr>
              <a:t> </a:t>
            </a:r>
            <a:r>
              <a:rPr sz="4150">
                <a:solidFill>
                  <a:srgbClr val="000000"/>
                </a:solidFill>
                <a:latin typeface="Arial"/>
                <a:cs typeface="Arial"/>
              </a:rPr>
              <a:t>ꢀ</a:t>
            </a:r>
            <a:r>
              <a:rPr sz="4150" spc="901">
                <a:solidFill>
                  <a:srgbClr val="000000"/>
                </a:solidFill>
                <a:latin typeface="Times New Roman"/>
                <a:cs typeface="Times New Roman"/>
              </a:rPr>
              <a:t> </a:t>
            </a:r>
            <a:r>
              <a:rPr sz="3050">
                <a:solidFill>
                  <a:srgbClr val="000000"/>
                </a:solidFill>
                <a:latin typeface="Times New Roman"/>
                <a:cs typeface="Times New Roman"/>
              </a:rPr>
              <a:t>&gt;</a:t>
            </a:r>
            <a:r>
              <a:rPr sz="3050" spc="193">
                <a:solidFill>
                  <a:srgbClr val="000000"/>
                </a:solidFill>
                <a:latin typeface="Times New Roman"/>
                <a:cs typeface="Times New Roman"/>
              </a:rPr>
              <a:t> </a:t>
            </a:r>
            <a:r>
              <a:rPr sz="2750">
                <a:solidFill>
                  <a:srgbClr val="000000"/>
                </a:solidFill>
                <a:latin typeface="Times New Roman"/>
                <a:cs typeface="Times New Roman"/>
              </a:rPr>
              <a:t>3</a:t>
            </a:r>
          </a:p>
        </p:txBody>
      </p:sp>
      <p:sp>
        <p:nvSpPr>
          <p:cNvPr id="15" name="object 15"/>
          <p:cNvSpPr txBox="1"/>
          <p:nvPr/>
        </p:nvSpPr>
        <p:spPr>
          <a:xfrm>
            <a:off x="8840470" y="3214108"/>
            <a:ext cx="1761485"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hypothesis</a:t>
            </a:r>
          </a:p>
        </p:txBody>
      </p:sp>
      <p:sp>
        <p:nvSpPr>
          <p:cNvPr id="16" name="object 16"/>
          <p:cNvSpPr txBox="1"/>
          <p:nvPr/>
        </p:nvSpPr>
        <p:spPr>
          <a:xfrm>
            <a:off x="1449070" y="3530637"/>
            <a:ext cx="2255291"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a:t>
            </a:r>
            <a:r>
              <a:rPr sz="2600" spc="1971">
                <a:solidFill>
                  <a:srgbClr val="000000"/>
                </a:solidFill>
                <a:latin typeface="Arial"/>
                <a:cs typeface="Arial"/>
              </a:rPr>
              <a:t> </a:t>
            </a:r>
            <a:r>
              <a:rPr sz="2600" b="1">
                <a:solidFill>
                  <a:srgbClr val="000000"/>
                </a:solidFill>
                <a:latin typeface="Arial"/>
                <a:cs typeface="Arial"/>
              </a:rPr>
              <a:t>n</a:t>
            </a:r>
            <a:r>
              <a:rPr sz="2600">
                <a:solidFill>
                  <a:srgbClr val="000000"/>
                </a:solidFill>
                <a:latin typeface="Arial"/>
                <a:cs typeface="Arial"/>
              </a:rPr>
              <a:t>=16</a:t>
            </a:r>
            <a:r>
              <a:rPr sz="2600" spc="-125">
                <a:solidFill>
                  <a:srgbClr val="000000"/>
                </a:solidFill>
                <a:latin typeface="Arial"/>
                <a:cs typeface="Arial"/>
              </a:rPr>
              <a:t> </a:t>
            </a:r>
            <a:r>
              <a:rPr sz="2600">
                <a:solidFill>
                  <a:srgbClr val="000000"/>
                </a:solidFill>
                <a:latin typeface="Arial"/>
                <a:cs typeface="Arial"/>
              </a:rPr>
              <a:t>births</a:t>
            </a:r>
          </a:p>
        </p:txBody>
      </p:sp>
      <p:sp>
        <p:nvSpPr>
          <p:cNvPr id="17" name="object 17"/>
          <p:cNvSpPr txBox="1"/>
          <p:nvPr/>
        </p:nvSpPr>
        <p:spPr>
          <a:xfrm>
            <a:off x="8840470" y="3874508"/>
            <a:ext cx="1761485" cy="1106150"/>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One-sided</a:t>
            </a:r>
          </a:p>
          <a:p>
            <a:pPr marL="0" marR="0">
              <a:lnSpc>
                <a:spcPts val="2681"/>
              </a:lnSpc>
              <a:spcBef>
                <a:spcPts val="147"/>
              </a:spcBef>
              <a:spcAft>
                <a:spcPct val="0"/>
              </a:spcAft>
            </a:pPr>
            <a:r>
              <a:rPr sz="2400" b="1">
                <a:solidFill>
                  <a:srgbClr val="000000"/>
                </a:solidFill>
                <a:latin typeface="Arial"/>
                <a:cs typeface="Arial"/>
              </a:rPr>
              <a:t>Alternative</a:t>
            </a:r>
          </a:p>
          <a:p>
            <a:pPr marL="0" marR="0">
              <a:lnSpc>
                <a:spcPts val="2681"/>
              </a:lnSpc>
              <a:spcBef>
                <a:spcPts val="218"/>
              </a:spcBef>
              <a:spcAft>
                <a:spcPct val="0"/>
              </a:spcAft>
            </a:pPr>
            <a:r>
              <a:rPr sz="2400" b="1">
                <a:solidFill>
                  <a:srgbClr val="000000"/>
                </a:solidFill>
                <a:latin typeface="Arial"/>
                <a:cs typeface="Arial"/>
              </a:rPr>
              <a:t>hypothesis</a:t>
            </a:r>
          </a:p>
        </p:txBody>
      </p:sp>
      <p:sp>
        <p:nvSpPr>
          <p:cNvPr id="18" name="object 18"/>
          <p:cNvSpPr txBox="1"/>
          <p:nvPr/>
        </p:nvSpPr>
        <p:spPr>
          <a:xfrm>
            <a:off x="1449070" y="3916335"/>
            <a:ext cx="4601412"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a:t>
            </a:r>
            <a:r>
              <a:rPr sz="2600" spc="1971">
                <a:solidFill>
                  <a:srgbClr val="000000"/>
                </a:solidFill>
                <a:latin typeface="Arial"/>
                <a:cs typeface="Arial"/>
              </a:rPr>
              <a:t> </a:t>
            </a:r>
            <a:r>
              <a:rPr sz="2600" b="1">
                <a:solidFill>
                  <a:srgbClr val="000000"/>
                </a:solidFill>
                <a:latin typeface="Arial"/>
                <a:cs typeface="Arial"/>
              </a:rPr>
              <a:t>Significance level</a:t>
            </a:r>
            <a:r>
              <a:rPr sz="2600">
                <a:solidFill>
                  <a:srgbClr val="000000"/>
                </a:solidFill>
                <a:latin typeface="Arial"/>
                <a:cs typeface="Arial"/>
              </a:rPr>
              <a:t>,</a:t>
            </a:r>
            <a:r>
              <a:rPr sz="2600" spc="-15">
                <a:solidFill>
                  <a:srgbClr val="000000"/>
                </a:solidFill>
                <a:latin typeface="Arial"/>
                <a:cs typeface="Arial"/>
              </a:rPr>
              <a:t> </a:t>
            </a:r>
            <a:r>
              <a:rPr sz="2600" b="1">
                <a:solidFill>
                  <a:srgbClr val="000000"/>
                </a:solidFill>
                <a:latin typeface="Arial"/>
                <a:cs typeface="Arial"/>
              </a:rPr>
              <a:t>α=0.05</a:t>
            </a:r>
          </a:p>
        </p:txBody>
      </p:sp>
      <p:sp>
        <p:nvSpPr>
          <p:cNvPr id="19" name="object 19"/>
          <p:cNvSpPr txBox="1"/>
          <p:nvPr/>
        </p:nvSpPr>
        <p:spPr>
          <a:xfrm>
            <a:off x="5597766" y="4221211"/>
            <a:ext cx="454025" cy="30532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0.5</a:t>
            </a:r>
          </a:p>
        </p:txBody>
      </p:sp>
      <p:sp>
        <p:nvSpPr>
          <p:cNvPr id="20" name="object 20"/>
          <p:cNvSpPr txBox="1"/>
          <p:nvPr/>
        </p:nvSpPr>
        <p:spPr>
          <a:xfrm>
            <a:off x="1449070" y="4334165"/>
            <a:ext cx="4216344"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a:t>
            </a:r>
            <a:r>
              <a:rPr sz="2600" spc="1971">
                <a:solidFill>
                  <a:srgbClr val="000000"/>
                </a:solidFill>
                <a:latin typeface="Arial"/>
                <a:cs typeface="Arial"/>
              </a:rPr>
              <a:t> </a:t>
            </a:r>
            <a:r>
              <a:rPr sz="2600">
                <a:solidFill>
                  <a:srgbClr val="000000"/>
                </a:solidFill>
                <a:latin typeface="Arial"/>
                <a:cs typeface="Arial"/>
              </a:rPr>
              <a:t>Assume sample s.d., s =</a:t>
            </a:r>
          </a:p>
        </p:txBody>
      </p:sp>
      <p:sp>
        <p:nvSpPr>
          <p:cNvPr id="21" name="object 21"/>
          <p:cNvSpPr txBox="1"/>
          <p:nvPr/>
        </p:nvSpPr>
        <p:spPr>
          <a:xfrm>
            <a:off x="5301615" y="4500621"/>
            <a:ext cx="622935" cy="523339"/>
          </a:xfrm>
          <a:prstGeom prst="rect">
            <a:avLst/>
          </a:prstGeom>
        </p:spPr>
        <p:txBody>
          <a:bodyPr vert="horz" wrap="square" lIns="0" tIns="0" rIns="0" bIns="0" rtlCol="0">
            <a:spAutoFit/>
          </a:bodyPr>
          <a:lstStyle/>
          <a:p>
            <a:pPr marL="0" marR="0">
              <a:lnSpc>
                <a:spcPts val="3820"/>
              </a:lnSpc>
              <a:spcBef>
                <a:spcPct val="0"/>
              </a:spcBef>
              <a:spcAft>
                <a:spcPct val="0"/>
              </a:spcAft>
            </a:pPr>
            <a:r>
              <a:rPr sz="3400">
                <a:solidFill>
                  <a:srgbClr val="000000"/>
                </a:solidFill>
                <a:latin typeface="Arial"/>
                <a:cs typeface="Arial"/>
              </a:rPr>
              <a:t>ꢀ</a:t>
            </a:r>
          </a:p>
        </p:txBody>
      </p:sp>
      <p:sp>
        <p:nvSpPr>
          <p:cNvPr id="22" name="object 22"/>
          <p:cNvSpPr txBox="1"/>
          <p:nvPr/>
        </p:nvSpPr>
        <p:spPr>
          <a:xfrm>
            <a:off x="1449705" y="4943283"/>
            <a:ext cx="1693776"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b="1">
                <a:solidFill>
                  <a:srgbClr val="000000"/>
                </a:solidFill>
                <a:latin typeface="Arial"/>
                <a:cs typeface="Arial"/>
              </a:rPr>
              <a:t>Our Task:</a:t>
            </a:r>
          </a:p>
        </p:txBody>
      </p:sp>
      <p:sp>
        <p:nvSpPr>
          <p:cNvPr id="23" name="object 23"/>
          <p:cNvSpPr txBox="1"/>
          <p:nvPr/>
        </p:nvSpPr>
        <p:spPr>
          <a:xfrm>
            <a:off x="1449705" y="5326823"/>
            <a:ext cx="8538765"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Determine the </a:t>
            </a:r>
            <a:r>
              <a:rPr sz="2600" b="1">
                <a:solidFill>
                  <a:srgbClr val="000000"/>
                </a:solidFill>
                <a:latin typeface="Arial"/>
                <a:cs typeface="Arial"/>
              </a:rPr>
              <a:t>rejection region (R) </a:t>
            </a:r>
            <a:r>
              <a:rPr sz="2600">
                <a:solidFill>
                  <a:srgbClr val="000000"/>
                </a:solidFill>
                <a:latin typeface="Arial"/>
                <a:cs typeface="Arial"/>
              </a:rPr>
              <a:t>for the sample mean.</a:t>
            </a:r>
          </a:p>
        </p:txBody>
      </p:sp>
      <p:sp>
        <p:nvSpPr>
          <p:cNvPr id="24" name="object 24"/>
          <p:cNvSpPr txBox="1"/>
          <p:nvPr/>
        </p:nvSpPr>
        <p:spPr>
          <a:xfrm>
            <a:off x="1407795" y="5513573"/>
            <a:ext cx="815047" cy="692650"/>
          </a:xfrm>
          <a:prstGeom prst="rect">
            <a:avLst/>
          </a:prstGeom>
        </p:spPr>
        <p:txBody>
          <a:bodyPr vert="horz" wrap="square" lIns="0" tIns="0" rIns="0" bIns="0" rtlCol="0">
            <a:spAutoFit/>
          </a:bodyPr>
          <a:lstStyle/>
          <a:p>
            <a:pPr marL="0" marR="0">
              <a:lnSpc>
                <a:spcPts val="5153"/>
              </a:lnSpc>
              <a:spcBef>
                <a:spcPct val="0"/>
              </a:spcBef>
              <a:spcAft>
                <a:spcPct val="0"/>
              </a:spcAft>
            </a:pPr>
            <a:r>
              <a:rPr sz="4650">
                <a:solidFill>
                  <a:srgbClr val="000000"/>
                </a:solidFill>
                <a:latin typeface="Times New Roman"/>
                <a:cs typeface="Times New Roman"/>
              </a:rPr>
              <a:t>ത</a:t>
            </a:r>
          </a:p>
        </p:txBody>
      </p:sp>
      <p:sp>
        <p:nvSpPr>
          <p:cNvPr id="25" name="object 25"/>
          <p:cNvSpPr txBox="1"/>
          <p:nvPr/>
        </p:nvSpPr>
        <p:spPr>
          <a:xfrm>
            <a:off x="2003424" y="5594147"/>
            <a:ext cx="10154637" cy="568322"/>
          </a:xfrm>
          <a:prstGeom prst="rect">
            <a:avLst/>
          </a:prstGeom>
        </p:spPr>
        <p:txBody>
          <a:bodyPr vert="horz" wrap="square" lIns="0" tIns="0" rIns="0" bIns="0" rtlCol="0">
            <a:spAutoFit/>
          </a:bodyPr>
          <a:lstStyle/>
          <a:p>
            <a:pPr marL="0" marR="0">
              <a:lnSpc>
                <a:spcPts val="4174"/>
              </a:lnSpc>
              <a:spcBef>
                <a:spcPct val="0"/>
              </a:spcBef>
              <a:spcAft>
                <a:spcPct val="0"/>
              </a:spcAft>
            </a:pPr>
            <a:r>
              <a:rPr sz="2750" spc="35">
                <a:solidFill>
                  <a:srgbClr val="000000"/>
                </a:solidFill>
                <a:latin typeface="Arial"/>
                <a:cs typeface="Arial"/>
              </a:rPr>
              <a:t>falls</a:t>
            </a:r>
            <a:r>
              <a:rPr sz="2750" spc="51">
                <a:solidFill>
                  <a:srgbClr val="000000"/>
                </a:solidFill>
                <a:latin typeface="Arial"/>
                <a:cs typeface="Arial"/>
              </a:rPr>
              <a:t> </a:t>
            </a:r>
            <a:r>
              <a:rPr sz="2750" spc="24">
                <a:solidFill>
                  <a:srgbClr val="000000"/>
                </a:solidFill>
                <a:latin typeface="Arial"/>
                <a:cs typeface="Arial"/>
              </a:rPr>
              <a:t>in</a:t>
            </a:r>
            <a:r>
              <a:rPr sz="2750" spc="68">
                <a:solidFill>
                  <a:srgbClr val="000000"/>
                </a:solidFill>
                <a:latin typeface="Arial"/>
                <a:cs typeface="Arial"/>
              </a:rPr>
              <a:t> </a:t>
            </a:r>
            <a:r>
              <a:rPr sz="2750" spc="79">
                <a:solidFill>
                  <a:srgbClr val="000000"/>
                </a:solidFill>
                <a:latin typeface="Arial"/>
                <a:cs typeface="Arial"/>
              </a:rPr>
              <a:t>R,</a:t>
            </a:r>
            <a:r>
              <a:rPr sz="2750" spc="-17">
                <a:solidFill>
                  <a:srgbClr val="000000"/>
                </a:solidFill>
                <a:latin typeface="Arial"/>
                <a:cs typeface="Arial"/>
              </a:rPr>
              <a:t> </a:t>
            </a:r>
            <a:r>
              <a:rPr sz="2750" spc="48">
                <a:solidFill>
                  <a:srgbClr val="000000"/>
                </a:solidFill>
                <a:latin typeface="Arial"/>
                <a:cs typeface="Arial"/>
              </a:rPr>
              <a:t>we’ll</a:t>
            </a:r>
            <a:r>
              <a:rPr sz="2750">
                <a:solidFill>
                  <a:srgbClr val="000000"/>
                </a:solidFill>
                <a:latin typeface="Arial"/>
                <a:cs typeface="Arial"/>
              </a:rPr>
              <a:t> </a:t>
            </a:r>
            <a:r>
              <a:rPr sz="2750" spc="52">
                <a:solidFill>
                  <a:srgbClr val="000000"/>
                </a:solidFill>
                <a:latin typeface="Arial"/>
                <a:cs typeface="Arial"/>
              </a:rPr>
              <a:t>decide</a:t>
            </a:r>
            <a:r>
              <a:rPr sz="2750" spc="38">
                <a:solidFill>
                  <a:srgbClr val="000000"/>
                </a:solidFill>
                <a:latin typeface="Arial"/>
                <a:cs typeface="Arial"/>
              </a:rPr>
              <a:t> </a:t>
            </a:r>
            <a:r>
              <a:rPr sz="2750" spc="51">
                <a:solidFill>
                  <a:srgbClr val="000000"/>
                </a:solidFill>
                <a:latin typeface="Arial"/>
                <a:cs typeface="Arial"/>
              </a:rPr>
              <a:t>that</a:t>
            </a:r>
            <a:r>
              <a:rPr sz="2750" spc="11">
                <a:solidFill>
                  <a:srgbClr val="000000"/>
                </a:solidFill>
                <a:latin typeface="Arial"/>
                <a:cs typeface="Arial"/>
              </a:rPr>
              <a:t> </a:t>
            </a:r>
            <a:r>
              <a:rPr sz="3750">
                <a:solidFill>
                  <a:srgbClr val="000000"/>
                </a:solidFill>
                <a:latin typeface="Times New Roman"/>
                <a:cs typeface="Times New Roman"/>
              </a:rPr>
              <a:t>ത</a:t>
            </a:r>
            <a:r>
              <a:rPr sz="3750" spc="608">
                <a:solidFill>
                  <a:srgbClr val="000000"/>
                </a:solidFill>
                <a:latin typeface="Times New Roman"/>
                <a:cs typeface="Times New Roman"/>
              </a:rPr>
              <a:t> </a:t>
            </a:r>
            <a:r>
              <a:rPr sz="2750">
                <a:solidFill>
                  <a:srgbClr val="000000"/>
                </a:solidFill>
                <a:latin typeface="Times New Roman"/>
                <a:cs typeface="Times New Roman"/>
              </a:rPr>
              <a:t>&gt;</a:t>
            </a:r>
            <a:r>
              <a:rPr sz="2750" spc="89">
                <a:solidFill>
                  <a:srgbClr val="000000"/>
                </a:solidFill>
                <a:latin typeface="Times New Roman"/>
                <a:cs typeface="Times New Roman"/>
              </a:rPr>
              <a:t> </a:t>
            </a:r>
            <a:r>
              <a:rPr sz="2750" spc="55">
                <a:solidFill>
                  <a:srgbClr val="000000"/>
                </a:solidFill>
                <a:latin typeface="Times New Roman"/>
                <a:cs typeface="Times New Roman"/>
              </a:rPr>
              <a:t>3</a:t>
            </a:r>
            <a:r>
              <a:rPr sz="2750">
                <a:solidFill>
                  <a:srgbClr val="000000"/>
                </a:solidFill>
                <a:latin typeface="Arial"/>
                <a:cs typeface="Arial"/>
              </a:rPr>
              <a:t>,</a:t>
            </a:r>
            <a:r>
              <a:rPr sz="2750" spc="61">
                <a:solidFill>
                  <a:srgbClr val="000000"/>
                </a:solidFill>
                <a:latin typeface="Arial"/>
                <a:cs typeface="Arial"/>
              </a:rPr>
              <a:t> </a:t>
            </a:r>
            <a:r>
              <a:rPr sz="2750" spc="45">
                <a:solidFill>
                  <a:srgbClr val="000000"/>
                </a:solidFill>
                <a:latin typeface="Arial"/>
                <a:cs typeface="Arial"/>
              </a:rPr>
              <a:t>with</a:t>
            </a:r>
            <a:r>
              <a:rPr sz="2750" spc="47">
                <a:solidFill>
                  <a:srgbClr val="000000"/>
                </a:solidFill>
                <a:latin typeface="Arial"/>
                <a:cs typeface="Arial"/>
              </a:rPr>
              <a:t> </a:t>
            </a:r>
            <a:r>
              <a:rPr sz="2750" spc="61">
                <a:solidFill>
                  <a:srgbClr val="000000"/>
                </a:solidFill>
                <a:latin typeface="Arial"/>
                <a:cs typeface="Arial"/>
              </a:rPr>
              <a:t>5%</a:t>
            </a:r>
            <a:r>
              <a:rPr sz="2750" spc="68">
                <a:solidFill>
                  <a:srgbClr val="000000"/>
                </a:solidFill>
                <a:latin typeface="Arial"/>
                <a:cs typeface="Arial"/>
              </a:rPr>
              <a:t> </a:t>
            </a:r>
            <a:r>
              <a:rPr sz="2750" spc="58">
                <a:solidFill>
                  <a:srgbClr val="000000"/>
                </a:solidFill>
                <a:latin typeface="Arial"/>
                <a:cs typeface="Arial"/>
              </a:rPr>
              <a:t>chance</a:t>
            </a:r>
            <a:r>
              <a:rPr sz="2750" spc="35">
                <a:solidFill>
                  <a:srgbClr val="000000"/>
                </a:solidFill>
                <a:latin typeface="Arial"/>
                <a:cs typeface="Arial"/>
              </a:rPr>
              <a:t> </a:t>
            </a:r>
            <a:r>
              <a:rPr sz="2750" spc="21">
                <a:solidFill>
                  <a:srgbClr val="000000"/>
                </a:solidFill>
                <a:latin typeface="Arial"/>
                <a:cs typeface="Arial"/>
              </a:rPr>
              <a:t>for</a:t>
            </a:r>
            <a:r>
              <a:rPr sz="2750">
                <a:solidFill>
                  <a:srgbClr val="000000"/>
                </a:solidFill>
                <a:latin typeface="Arial"/>
                <a:cs typeface="Arial"/>
              </a:rPr>
              <a:t> </a:t>
            </a:r>
            <a:r>
              <a:rPr sz="2750" spc="49">
                <a:solidFill>
                  <a:srgbClr val="000000"/>
                </a:solidFill>
                <a:latin typeface="Arial"/>
                <a:cs typeface="Arial"/>
              </a:rPr>
              <a:t>error</a:t>
            </a:r>
            <a:r>
              <a:rPr sz="2750" spc="19">
                <a:solidFill>
                  <a:srgbClr val="000000"/>
                </a:solidFill>
                <a:latin typeface="Arial"/>
                <a:cs typeface="Arial"/>
              </a:rPr>
              <a:t> </a:t>
            </a:r>
            <a:r>
              <a:rPr sz="2750" spc="50">
                <a:solidFill>
                  <a:srgbClr val="000000"/>
                </a:solidFill>
                <a:latin typeface="Arial"/>
                <a:cs typeface="Arial"/>
              </a:rPr>
              <a:t>(α)</a:t>
            </a:r>
          </a:p>
        </p:txBody>
      </p:sp>
      <p:sp>
        <p:nvSpPr>
          <p:cNvPr id="26" name="object 26"/>
          <p:cNvSpPr txBox="1"/>
          <p:nvPr/>
        </p:nvSpPr>
        <p:spPr>
          <a:xfrm>
            <a:off x="1134478" y="5741351"/>
            <a:ext cx="335935"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a:solidFill>
                  <a:srgbClr val="000000"/>
                </a:solidFill>
                <a:latin typeface="Arial"/>
                <a:cs typeface="Arial"/>
              </a:rPr>
              <a:t>If</a:t>
            </a:r>
          </a:p>
        </p:txBody>
      </p:sp>
      <p:sp>
        <p:nvSpPr>
          <p:cNvPr id="27" name="object 27"/>
          <p:cNvSpPr txBox="1"/>
          <p:nvPr/>
        </p:nvSpPr>
        <p:spPr>
          <a:xfrm>
            <a:off x="1774532" y="5748732"/>
            <a:ext cx="293662" cy="321494"/>
          </a:xfrm>
          <a:prstGeom prst="rect">
            <a:avLst/>
          </a:prstGeom>
        </p:spPr>
        <p:txBody>
          <a:bodyPr vert="horz" wrap="square" lIns="0" tIns="0" rIns="0" bIns="0" rtlCol="0">
            <a:spAutoFit/>
          </a:bodyPr>
          <a:lstStyle/>
          <a:p>
            <a:pPr marL="0" marR="0">
              <a:lnSpc>
                <a:spcPts val="2231"/>
              </a:lnSpc>
              <a:spcBef>
                <a:spcPct val="0"/>
              </a:spcBef>
              <a:spcAft>
                <a:spcPct val="0"/>
              </a:spcAft>
            </a:pPr>
            <a:r>
              <a:rPr sz="2000">
                <a:solidFill>
                  <a:srgbClr val="000000"/>
                </a:solidFill>
                <a:latin typeface="Times New Roman"/>
                <a:cs typeface="Times New Roman"/>
              </a:rPr>
              <a:t>ത</a:t>
            </a:r>
          </a:p>
        </p:txBody>
      </p:sp>
      <p:sp>
        <p:nvSpPr>
          <p:cNvPr id="28" name="object 28"/>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5" name="תמונה 4">
            <a:extLst>
              <a:ext uri="{FF2B5EF4-FFF2-40B4-BE49-F238E27FC236}">
                <a16:creationId xmlns:a16="http://schemas.microsoft.com/office/drawing/2014/main" id="{FF4C2896-4578-410E-A4A0-B4898CFEA191}"/>
              </a:ext>
            </a:extLst>
          </p:cNvPr>
          <p:cNvPicPr>
            <a:picLocks noChangeAspect="1"/>
          </p:cNvPicPr>
          <p:nvPr/>
        </p:nvPicPr>
        <p:blipFill>
          <a:blip r:embed="rId7"/>
          <a:stretch>
            <a:fillRect/>
          </a:stretch>
        </p:blipFill>
        <p:spPr>
          <a:xfrm>
            <a:off x="0" y="0"/>
            <a:ext cx="12192000" cy="6857999"/>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object 1"/>
          <p:cNvSpPr/>
          <p:nvPr/>
        </p:nvSpPr>
        <p:spPr>
          <a:xfrm>
            <a:off x="1038910" y="1921891"/>
            <a:ext cx="5934710" cy="4499609"/>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9902317" y="4451223"/>
            <a:ext cx="374650" cy="293370"/>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9897110" y="4373143"/>
            <a:ext cx="379476" cy="19811"/>
          </a:xfrm>
          <a:prstGeom prst="rect">
            <a:avLst/>
          </a:prstGeom>
          <a:blipFill>
            <a:blip r:embed="rId5"/>
            <a:stretch>
              <a:fillRect/>
            </a:stretch>
          </a:blipFill>
        </p:spPr>
        <p:txBody>
          <a:bodyPr wrap="square" lIns="0" tIns="0" rIns="0" bIns="0" rtlCol="0">
            <a:spAutoFit/>
          </a:bodyPr>
          <a:lstStyle/>
          <a:p>
            <a:endParaRPr/>
          </a:p>
        </p:txBody>
      </p:sp>
      <p:sp>
        <p:nvSpPr>
          <p:cNvPr id="5" name="object 5"/>
          <p:cNvSpPr txBox="1"/>
          <p:nvPr/>
        </p:nvSpPr>
        <p:spPr>
          <a:xfrm>
            <a:off x="6121552" y="257670"/>
            <a:ext cx="594360" cy="765096"/>
          </a:xfrm>
          <a:prstGeom prst="rect">
            <a:avLst/>
          </a:prstGeom>
        </p:spPr>
        <p:txBody>
          <a:bodyPr vert="horz" wrap="square" lIns="0" tIns="0" rIns="0" bIns="0" rtlCol="0">
            <a:spAutoFit/>
          </a:bodyPr>
          <a:lstStyle/>
          <a:p>
            <a:pPr marL="0" marR="0">
              <a:lnSpc>
                <a:spcPts val="5724"/>
              </a:lnSpc>
              <a:spcBef>
                <a:spcPct val="0"/>
              </a:spcBef>
              <a:spcAft>
                <a:spcPct val="0"/>
              </a:spcAft>
            </a:pPr>
            <a:r>
              <a:rPr sz="4950">
                <a:solidFill>
                  <a:srgbClr val="000000"/>
                </a:solidFill>
                <a:latin typeface="Trebuchet MS"/>
                <a:cs typeface="Trebuchet MS"/>
              </a:rPr>
              <a:t>ꢀ</a:t>
            </a:r>
          </a:p>
        </p:txBody>
      </p:sp>
      <p:sp>
        <p:nvSpPr>
          <p:cNvPr id="6" name="object 6"/>
          <p:cNvSpPr txBox="1"/>
          <p:nvPr/>
        </p:nvSpPr>
        <p:spPr>
          <a:xfrm>
            <a:off x="1236345" y="280476"/>
            <a:ext cx="4137802" cy="619107"/>
          </a:xfrm>
          <a:prstGeom prst="rect">
            <a:avLst/>
          </a:prstGeom>
        </p:spPr>
        <p:txBody>
          <a:bodyPr vert="horz" wrap="square" lIns="0" tIns="0" rIns="0" bIns="0" rtlCol="0">
            <a:spAutoFit/>
          </a:bodyPr>
          <a:lstStyle/>
          <a:p>
            <a:pPr marL="0" marR="0">
              <a:lnSpc>
                <a:spcPts val="4574"/>
              </a:lnSpc>
              <a:spcBef>
                <a:spcPct val="0"/>
              </a:spcBef>
              <a:spcAft>
                <a:spcPct val="0"/>
              </a:spcAft>
            </a:pPr>
            <a:r>
              <a:rPr sz="3800" spc="-168">
                <a:solidFill>
                  <a:srgbClr val="000000"/>
                </a:solidFill>
                <a:latin typeface="Trebuchet MS"/>
                <a:cs typeface="Trebuchet MS"/>
              </a:rPr>
              <a:t>R</a:t>
            </a:r>
            <a:r>
              <a:rPr sz="3650" spc="-160">
                <a:solidFill>
                  <a:srgbClr val="000000"/>
                </a:solidFill>
                <a:latin typeface="Trebuchet MS"/>
                <a:cs typeface="Trebuchet MS"/>
              </a:rPr>
              <a:t>eje</a:t>
            </a:r>
            <a:r>
              <a:rPr sz="3800" spc="-108">
                <a:solidFill>
                  <a:srgbClr val="000000"/>
                </a:solidFill>
                <a:latin typeface="Trebuchet MS"/>
                <a:cs typeface="Trebuchet MS"/>
              </a:rPr>
              <a:t>ction</a:t>
            </a:r>
            <a:r>
              <a:rPr sz="3800" spc="-268">
                <a:solidFill>
                  <a:srgbClr val="000000"/>
                </a:solidFill>
                <a:latin typeface="Trebuchet MS"/>
                <a:cs typeface="Trebuchet MS"/>
              </a:rPr>
              <a:t> </a:t>
            </a:r>
            <a:r>
              <a:rPr sz="3750" spc="-154">
                <a:solidFill>
                  <a:srgbClr val="000000"/>
                </a:solidFill>
                <a:latin typeface="Trebuchet MS"/>
                <a:cs typeface="Trebuchet MS"/>
              </a:rPr>
              <a:t>r</a:t>
            </a:r>
            <a:r>
              <a:rPr sz="3800" spc="-76">
                <a:solidFill>
                  <a:srgbClr val="000000"/>
                </a:solidFill>
                <a:latin typeface="Trebuchet MS"/>
                <a:cs typeface="Trebuchet MS"/>
              </a:rPr>
              <a:t>egio</a:t>
            </a:r>
            <a:r>
              <a:rPr sz="3900">
                <a:solidFill>
                  <a:srgbClr val="000000"/>
                </a:solidFill>
                <a:latin typeface="Trebuchet MS"/>
                <a:cs typeface="Trebuchet MS"/>
              </a:rPr>
              <a:t>n</a:t>
            </a:r>
            <a:r>
              <a:rPr sz="3900" spc="-341">
                <a:solidFill>
                  <a:srgbClr val="000000"/>
                </a:solidFill>
                <a:latin typeface="Trebuchet MS"/>
                <a:cs typeface="Trebuchet MS"/>
              </a:rPr>
              <a:t> </a:t>
            </a:r>
            <a:r>
              <a:rPr sz="3600" spc="-253">
                <a:solidFill>
                  <a:srgbClr val="000000"/>
                </a:solidFill>
                <a:latin typeface="Trebuchet MS"/>
                <a:cs typeface="Trebuchet MS"/>
              </a:rPr>
              <a:t>f</a:t>
            </a:r>
            <a:r>
              <a:rPr sz="3950" spc="-58">
                <a:solidFill>
                  <a:srgbClr val="000000"/>
                </a:solidFill>
                <a:latin typeface="Trebuchet MS"/>
                <a:cs typeface="Trebuchet MS"/>
              </a:rPr>
              <a:t>o</a:t>
            </a:r>
            <a:r>
              <a:rPr sz="3750">
                <a:solidFill>
                  <a:srgbClr val="000000"/>
                </a:solidFill>
                <a:latin typeface="Trebuchet MS"/>
                <a:cs typeface="Trebuchet MS"/>
              </a:rPr>
              <a:t>r</a:t>
            </a:r>
          </a:p>
        </p:txBody>
      </p:sp>
      <p:sp>
        <p:nvSpPr>
          <p:cNvPr id="7" name="object 7"/>
          <p:cNvSpPr txBox="1"/>
          <p:nvPr/>
        </p:nvSpPr>
        <p:spPr>
          <a:xfrm>
            <a:off x="5326532" y="-237061"/>
            <a:ext cx="949960" cy="1259100"/>
          </a:xfrm>
          <a:prstGeom prst="rect">
            <a:avLst/>
          </a:prstGeom>
        </p:spPr>
        <p:txBody>
          <a:bodyPr vert="horz" wrap="square" lIns="0" tIns="0" rIns="0" bIns="0" rtlCol="0">
            <a:spAutoFit/>
          </a:bodyPr>
          <a:lstStyle/>
          <a:p>
            <a:pPr marL="0" marR="0">
              <a:lnSpc>
                <a:spcPts val="9614"/>
              </a:lnSpc>
              <a:spcBef>
                <a:spcPct val="0"/>
              </a:spcBef>
              <a:spcAft>
                <a:spcPct val="0"/>
              </a:spcAft>
            </a:pPr>
            <a:r>
              <a:rPr sz="8300">
                <a:solidFill>
                  <a:srgbClr val="000000"/>
                </a:solidFill>
                <a:latin typeface="Trebuchet MS"/>
                <a:cs typeface="Trebuchet MS"/>
              </a:rPr>
              <a:t>ꢀ</a:t>
            </a:r>
          </a:p>
        </p:txBody>
      </p:sp>
      <p:sp>
        <p:nvSpPr>
          <p:cNvPr id="8" name="object 8"/>
          <p:cNvSpPr txBox="1"/>
          <p:nvPr/>
        </p:nvSpPr>
        <p:spPr>
          <a:xfrm>
            <a:off x="6607962" y="286313"/>
            <a:ext cx="300595" cy="614734"/>
          </a:xfrm>
          <a:prstGeom prst="rect">
            <a:avLst/>
          </a:prstGeom>
        </p:spPr>
        <p:txBody>
          <a:bodyPr vert="horz" wrap="square" lIns="0" tIns="0" rIns="0" bIns="0" rtlCol="0">
            <a:spAutoFit/>
          </a:bodyPr>
          <a:lstStyle/>
          <a:p>
            <a:pPr marL="0" marR="0">
              <a:lnSpc>
                <a:spcPts val="4540"/>
              </a:lnSpc>
              <a:spcBef>
                <a:spcPct val="0"/>
              </a:spcBef>
              <a:spcAft>
                <a:spcPct val="0"/>
              </a:spcAft>
            </a:pPr>
            <a:r>
              <a:rPr sz="4100">
                <a:solidFill>
                  <a:srgbClr val="000000"/>
                </a:solidFill>
                <a:latin typeface="Times New Roman"/>
                <a:cs typeface="Times New Roman"/>
              </a:rPr>
              <a:t>:</a:t>
            </a:r>
          </a:p>
        </p:txBody>
      </p:sp>
      <p:sp>
        <p:nvSpPr>
          <p:cNvPr id="9" name="object 9"/>
          <p:cNvSpPr txBox="1"/>
          <p:nvPr/>
        </p:nvSpPr>
        <p:spPr>
          <a:xfrm>
            <a:off x="9218295" y="-10489"/>
            <a:ext cx="2267381" cy="978919"/>
          </a:xfrm>
          <a:prstGeom prst="rect">
            <a:avLst/>
          </a:prstGeom>
        </p:spPr>
        <p:txBody>
          <a:bodyPr vert="horz" wrap="square" lIns="0" tIns="0" rIns="0" bIns="0" rtlCol="0">
            <a:spAutoFit/>
          </a:bodyPr>
          <a:lstStyle/>
          <a:p>
            <a:pPr marL="0" marR="0">
              <a:lnSpc>
                <a:spcPts val="7408"/>
              </a:lnSpc>
              <a:spcBef>
                <a:spcPct val="0"/>
              </a:spcBef>
              <a:spcAft>
                <a:spcPct val="0"/>
              </a:spcAft>
            </a:pPr>
            <a:r>
              <a:rPr sz="6400">
                <a:solidFill>
                  <a:srgbClr val="000000"/>
                </a:solidFill>
                <a:latin typeface="Trebuchet MS"/>
                <a:cs typeface="Trebuchet MS"/>
              </a:rPr>
              <a:t>ꢀ</a:t>
            </a:r>
            <a:r>
              <a:rPr sz="6400" spc="795">
                <a:solidFill>
                  <a:srgbClr val="000000"/>
                </a:solidFill>
                <a:latin typeface="Times New Roman"/>
                <a:cs typeface="Times New Roman"/>
              </a:rPr>
              <a:t> </a:t>
            </a:r>
            <a:r>
              <a:rPr sz="4650">
                <a:solidFill>
                  <a:srgbClr val="000000"/>
                </a:solidFill>
                <a:latin typeface="Times New Roman"/>
                <a:cs typeface="Times New Roman"/>
              </a:rPr>
              <a:t>=</a:t>
            </a:r>
            <a:r>
              <a:rPr sz="4650" spc="308">
                <a:solidFill>
                  <a:srgbClr val="000000"/>
                </a:solidFill>
                <a:latin typeface="Times New Roman"/>
                <a:cs typeface="Times New Roman"/>
              </a:rPr>
              <a:t> </a:t>
            </a:r>
            <a:r>
              <a:rPr sz="4200">
                <a:solidFill>
                  <a:srgbClr val="000000"/>
                </a:solidFill>
                <a:latin typeface="Times New Roman"/>
                <a:cs typeface="Times New Roman"/>
              </a:rPr>
              <a:t>3</a:t>
            </a:r>
            <a:r>
              <a:rPr sz="4200" spc="-80">
                <a:solidFill>
                  <a:srgbClr val="000000"/>
                </a:solidFill>
                <a:latin typeface="Times New Roman"/>
                <a:cs typeface="Times New Roman"/>
              </a:rPr>
              <a:t> </a:t>
            </a:r>
            <a:r>
              <a:rPr sz="4150" spc="15">
                <a:solidFill>
                  <a:srgbClr val="000000"/>
                </a:solidFill>
                <a:latin typeface="Times New Roman"/>
                <a:cs typeface="Times New Roman"/>
              </a:rPr>
              <a:t>v</a:t>
            </a:r>
            <a:r>
              <a:rPr sz="4300">
                <a:solidFill>
                  <a:srgbClr val="000000"/>
                </a:solidFill>
                <a:latin typeface="Times New Roman"/>
                <a:cs typeface="Times New Roman"/>
              </a:rPr>
              <a:t>s</a:t>
            </a:r>
          </a:p>
        </p:txBody>
      </p:sp>
      <p:sp>
        <p:nvSpPr>
          <p:cNvPr id="10" name="object 10"/>
          <p:cNvSpPr txBox="1"/>
          <p:nvPr/>
        </p:nvSpPr>
        <p:spPr>
          <a:xfrm>
            <a:off x="1236345" y="415083"/>
            <a:ext cx="949960" cy="1259100"/>
          </a:xfrm>
          <a:prstGeom prst="rect">
            <a:avLst/>
          </a:prstGeom>
        </p:spPr>
        <p:txBody>
          <a:bodyPr vert="horz" wrap="square" lIns="0" tIns="0" rIns="0" bIns="0" rtlCol="0">
            <a:spAutoFit/>
          </a:bodyPr>
          <a:lstStyle/>
          <a:p>
            <a:pPr marL="0" marR="0">
              <a:lnSpc>
                <a:spcPts val="9614"/>
              </a:lnSpc>
              <a:spcBef>
                <a:spcPct val="0"/>
              </a:spcBef>
              <a:spcAft>
                <a:spcPct val="0"/>
              </a:spcAft>
            </a:pPr>
            <a:r>
              <a:rPr sz="8300">
                <a:solidFill>
                  <a:srgbClr val="000000"/>
                </a:solidFill>
                <a:latin typeface="Trebuchet MS"/>
                <a:cs typeface="Trebuchet MS"/>
              </a:rPr>
              <a:t>ꢀ</a:t>
            </a:r>
          </a:p>
        </p:txBody>
      </p:sp>
      <p:sp>
        <p:nvSpPr>
          <p:cNvPr id="11" name="object 11"/>
          <p:cNvSpPr txBox="1"/>
          <p:nvPr/>
        </p:nvSpPr>
        <p:spPr>
          <a:xfrm>
            <a:off x="2517775" y="641655"/>
            <a:ext cx="5463247" cy="978919"/>
          </a:xfrm>
          <a:prstGeom prst="rect">
            <a:avLst/>
          </a:prstGeom>
        </p:spPr>
        <p:txBody>
          <a:bodyPr vert="horz" wrap="square" lIns="0" tIns="0" rIns="0" bIns="0" rtlCol="0">
            <a:spAutoFit/>
          </a:bodyPr>
          <a:lstStyle/>
          <a:p>
            <a:pPr marL="0" marR="0">
              <a:lnSpc>
                <a:spcPts val="7408"/>
              </a:lnSpc>
              <a:spcBef>
                <a:spcPct val="0"/>
              </a:spcBef>
              <a:spcAft>
                <a:spcPct val="0"/>
              </a:spcAft>
            </a:pPr>
            <a:r>
              <a:rPr sz="4100">
                <a:solidFill>
                  <a:srgbClr val="000000"/>
                </a:solidFill>
                <a:latin typeface="Times New Roman"/>
                <a:cs typeface="Times New Roman"/>
              </a:rPr>
              <a:t>:</a:t>
            </a:r>
            <a:r>
              <a:rPr sz="4100" spc="27771">
                <a:solidFill>
                  <a:srgbClr val="000000"/>
                </a:solidFill>
                <a:latin typeface="Times New Roman"/>
                <a:cs typeface="Times New Roman"/>
              </a:rPr>
              <a:t> </a:t>
            </a:r>
            <a:r>
              <a:rPr sz="6400">
                <a:solidFill>
                  <a:srgbClr val="000000"/>
                </a:solidFill>
                <a:latin typeface="Trebuchet MS"/>
                <a:cs typeface="Trebuchet MS"/>
              </a:rPr>
              <a:t>ꢀ</a:t>
            </a:r>
            <a:r>
              <a:rPr sz="6400" spc="795">
                <a:solidFill>
                  <a:srgbClr val="000000"/>
                </a:solidFill>
                <a:latin typeface="Times New Roman"/>
                <a:cs typeface="Times New Roman"/>
              </a:rPr>
              <a:t> </a:t>
            </a:r>
            <a:r>
              <a:rPr sz="4650">
                <a:solidFill>
                  <a:srgbClr val="000000"/>
                </a:solidFill>
                <a:latin typeface="Times New Roman"/>
                <a:cs typeface="Times New Roman"/>
              </a:rPr>
              <a:t>&gt;</a:t>
            </a:r>
            <a:r>
              <a:rPr sz="4650" spc="303">
                <a:solidFill>
                  <a:srgbClr val="000000"/>
                </a:solidFill>
                <a:latin typeface="Times New Roman"/>
                <a:cs typeface="Times New Roman"/>
              </a:rPr>
              <a:t> </a:t>
            </a:r>
            <a:r>
              <a:rPr sz="4200">
                <a:solidFill>
                  <a:srgbClr val="000000"/>
                </a:solidFill>
                <a:latin typeface="Times New Roman"/>
                <a:cs typeface="Times New Roman"/>
              </a:rPr>
              <a:t>3</a:t>
            </a:r>
          </a:p>
        </p:txBody>
      </p:sp>
      <p:sp>
        <p:nvSpPr>
          <p:cNvPr id="12" name="object 12"/>
          <p:cNvSpPr txBox="1"/>
          <p:nvPr/>
        </p:nvSpPr>
        <p:spPr>
          <a:xfrm>
            <a:off x="2031365" y="909815"/>
            <a:ext cx="594360" cy="765096"/>
          </a:xfrm>
          <a:prstGeom prst="rect">
            <a:avLst/>
          </a:prstGeom>
        </p:spPr>
        <p:txBody>
          <a:bodyPr vert="horz" wrap="square" lIns="0" tIns="0" rIns="0" bIns="0" rtlCol="0">
            <a:spAutoFit/>
          </a:bodyPr>
          <a:lstStyle/>
          <a:p>
            <a:pPr marL="0" marR="0">
              <a:lnSpc>
                <a:spcPts val="5724"/>
              </a:lnSpc>
              <a:spcBef>
                <a:spcPct val="0"/>
              </a:spcBef>
              <a:spcAft>
                <a:spcPct val="0"/>
              </a:spcAft>
            </a:pPr>
            <a:r>
              <a:rPr sz="4950">
                <a:solidFill>
                  <a:srgbClr val="000000"/>
                </a:solidFill>
                <a:latin typeface="Trebuchet MS"/>
                <a:cs typeface="Trebuchet MS"/>
              </a:rPr>
              <a:t>ꢀ</a:t>
            </a:r>
          </a:p>
        </p:txBody>
      </p:sp>
      <p:sp>
        <p:nvSpPr>
          <p:cNvPr id="13" name="object 13"/>
          <p:cNvSpPr txBox="1"/>
          <p:nvPr/>
        </p:nvSpPr>
        <p:spPr>
          <a:xfrm>
            <a:off x="7225030" y="2608941"/>
            <a:ext cx="1996084"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spc="-91">
                <a:solidFill>
                  <a:srgbClr val="000000"/>
                </a:solidFill>
                <a:latin typeface="Arial"/>
                <a:cs typeface="Arial"/>
              </a:rPr>
              <a:t>We</a:t>
            </a:r>
            <a:r>
              <a:rPr sz="2400" spc="91">
                <a:solidFill>
                  <a:srgbClr val="000000"/>
                </a:solidFill>
                <a:latin typeface="Arial"/>
                <a:cs typeface="Arial"/>
              </a:rPr>
              <a:t> </a:t>
            </a:r>
            <a:r>
              <a:rPr sz="2400" spc="-10">
                <a:solidFill>
                  <a:srgbClr val="000000"/>
                </a:solidFill>
                <a:latin typeface="Arial"/>
                <a:cs typeface="Arial"/>
              </a:rPr>
              <a:t>can</a:t>
            </a:r>
            <a:r>
              <a:rPr sz="2400">
                <a:solidFill>
                  <a:srgbClr val="000000"/>
                </a:solidFill>
                <a:latin typeface="Arial"/>
                <a:cs typeface="Arial"/>
              </a:rPr>
              <a:t> reject</a:t>
            </a:r>
          </a:p>
        </p:txBody>
      </p:sp>
      <p:sp>
        <p:nvSpPr>
          <p:cNvPr id="14" name="object 14"/>
          <p:cNvSpPr txBox="1"/>
          <p:nvPr/>
        </p:nvSpPr>
        <p:spPr>
          <a:xfrm>
            <a:off x="9151455" y="2345430"/>
            <a:ext cx="817626" cy="703814"/>
          </a:xfrm>
          <a:prstGeom prst="rect">
            <a:avLst/>
          </a:prstGeom>
        </p:spPr>
        <p:txBody>
          <a:bodyPr vert="horz" wrap="square" lIns="0" tIns="0" rIns="0" bIns="0" rtlCol="0">
            <a:spAutoFit/>
          </a:bodyPr>
          <a:lstStyle/>
          <a:p>
            <a:pPr marL="0" marR="0">
              <a:lnSpc>
                <a:spcPts val="5241"/>
              </a:lnSpc>
              <a:spcBef>
                <a:spcPct val="0"/>
              </a:spcBef>
              <a:spcAft>
                <a:spcPct val="0"/>
              </a:spcAft>
            </a:pPr>
            <a:r>
              <a:rPr sz="4700">
                <a:solidFill>
                  <a:srgbClr val="000000"/>
                </a:solidFill>
                <a:latin typeface="Arial"/>
                <a:cs typeface="Arial"/>
              </a:rPr>
              <a:t>ꢀ</a:t>
            </a:r>
          </a:p>
        </p:txBody>
      </p:sp>
      <p:sp>
        <p:nvSpPr>
          <p:cNvPr id="15" name="object 15"/>
          <p:cNvSpPr txBox="1"/>
          <p:nvPr/>
        </p:nvSpPr>
        <p:spPr>
          <a:xfrm>
            <a:off x="9921456" y="2444764"/>
            <a:ext cx="2135289" cy="581227"/>
          </a:xfrm>
          <a:prstGeom prst="rect">
            <a:avLst/>
          </a:prstGeom>
        </p:spPr>
        <p:txBody>
          <a:bodyPr vert="horz" wrap="square" lIns="0" tIns="0" rIns="0" bIns="0" rtlCol="0">
            <a:spAutoFit/>
          </a:bodyPr>
          <a:lstStyle/>
          <a:p>
            <a:pPr marL="0" marR="0">
              <a:lnSpc>
                <a:spcPts val="4276"/>
              </a:lnSpc>
              <a:spcBef>
                <a:spcPct val="0"/>
              </a:spcBef>
              <a:spcAft>
                <a:spcPct val="0"/>
              </a:spcAft>
            </a:pPr>
            <a:r>
              <a:rPr sz="2450">
                <a:solidFill>
                  <a:srgbClr val="000000"/>
                </a:solidFill>
                <a:latin typeface="Times New Roman"/>
                <a:cs typeface="Times New Roman"/>
              </a:rPr>
              <a:t>:</a:t>
            </a:r>
            <a:r>
              <a:rPr sz="2450" spc="332">
                <a:solidFill>
                  <a:srgbClr val="000000"/>
                </a:solidFill>
                <a:latin typeface="Times New Roman"/>
                <a:cs typeface="Times New Roman"/>
              </a:rPr>
              <a:t> </a:t>
            </a:r>
            <a:r>
              <a:rPr sz="3850">
                <a:solidFill>
                  <a:srgbClr val="000000"/>
                </a:solidFill>
                <a:latin typeface="Arial"/>
                <a:cs typeface="Arial"/>
              </a:rPr>
              <a:t>ꢀ</a:t>
            </a:r>
            <a:r>
              <a:rPr sz="3850" spc="812">
                <a:solidFill>
                  <a:srgbClr val="000000"/>
                </a:solidFill>
                <a:latin typeface="Times New Roman"/>
                <a:cs typeface="Times New Roman"/>
              </a:rPr>
              <a:t> </a:t>
            </a:r>
            <a:r>
              <a:rPr sz="2800">
                <a:solidFill>
                  <a:srgbClr val="000000"/>
                </a:solidFill>
                <a:latin typeface="Times New Roman"/>
                <a:cs typeface="Times New Roman"/>
              </a:rPr>
              <a:t>=</a:t>
            </a:r>
            <a:r>
              <a:rPr sz="2800" spc="172">
                <a:solidFill>
                  <a:srgbClr val="000000"/>
                </a:solidFill>
                <a:latin typeface="Times New Roman"/>
                <a:cs typeface="Times New Roman"/>
              </a:rPr>
              <a:t> </a:t>
            </a:r>
            <a:r>
              <a:rPr sz="3850">
                <a:solidFill>
                  <a:srgbClr val="000000"/>
                </a:solidFill>
                <a:latin typeface="Arial"/>
                <a:cs typeface="Arial"/>
              </a:rPr>
              <a:t>ꢀ</a:t>
            </a:r>
            <a:r>
              <a:rPr sz="3850" spc="1719">
                <a:solidFill>
                  <a:srgbClr val="000000"/>
                </a:solidFill>
                <a:latin typeface="Times New Roman"/>
                <a:cs typeface="Times New Roman"/>
              </a:rPr>
              <a:t> </a:t>
            </a:r>
            <a:r>
              <a:rPr sz="2250" spc="-31">
                <a:solidFill>
                  <a:srgbClr val="000000"/>
                </a:solidFill>
                <a:latin typeface="Times New Roman"/>
                <a:cs typeface="Times New Roman"/>
              </a:rPr>
              <a:t>if</a:t>
            </a:r>
          </a:p>
        </p:txBody>
      </p:sp>
      <p:sp>
        <p:nvSpPr>
          <p:cNvPr id="16" name="object 16"/>
          <p:cNvSpPr txBox="1"/>
          <p:nvPr/>
        </p:nvSpPr>
        <p:spPr>
          <a:xfrm>
            <a:off x="9779851" y="2728124"/>
            <a:ext cx="281305" cy="303914"/>
          </a:xfrm>
          <a:prstGeom prst="rect">
            <a:avLst/>
          </a:prstGeom>
        </p:spPr>
        <p:txBody>
          <a:bodyPr vert="horz" wrap="square" lIns="0" tIns="0" rIns="0" bIns="0" rtlCol="0">
            <a:spAutoFit/>
          </a:bodyPr>
          <a:lstStyle/>
          <a:p>
            <a:pPr marL="0" marR="0">
              <a:lnSpc>
                <a:spcPts val="2093"/>
              </a:lnSpc>
              <a:spcBef>
                <a:spcPct val="0"/>
              </a:spcBef>
              <a:spcAft>
                <a:spcPct val="0"/>
              </a:spcAft>
            </a:pPr>
            <a:r>
              <a:rPr sz="1900">
                <a:solidFill>
                  <a:srgbClr val="000000"/>
                </a:solidFill>
                <a:latin typeface="Times New Roman"/>
                <a:cs typeface="Times New Roman"/>
              </a:rPr>
              <a:t>0</a:t>
            </a:r>
          </a:p>
        </p:txBody>
      </p:sp>
      <p:sp>
        <p:nvSpPr>
          <p:cNvPr id="17" name="object 17"/>
          <p:cNvSpPr txBox="1"/>
          <p:nvPr/>
        </p:nvSpPr>
        <p:spPr>
          <a:xfrm>
            <a:off x="11531905" y="2728124"/>
            <a:ext cx="281305" cy="303914"/>
          </a:xfrm>
          <a:prstGeom prst="rect">
            <a:avLst/>
          </a:prstGeom>
        </p:spPr>
        <p:txBody>
          <a:bodyPr vert="horz" wrap="square" lIns="0" tIns="0" rIns="0" bIns="0" rtlCol="0">
            <a:spAutoFit/>
          </a:bodyPr>
          <a:lstStyle/>
          <a:p>
            <a:pPr marL="0" marR="0">
              <a:lnSpc>
                <a:spcPts val="2093"/>
              </a:lnSpc>
              <a:spcBef>
                <a:spcPct val="0"/>
              </a:spcBef>
              <a:spcAft>
                <a:spcPct val="0"/>
              </a:spcAft>
            </a:pPr>
            <a:r>
              <a:rPr sz="1900">
                <a:solidFill>
                  <a:srgbClr val="000000"/>
                </a:solidFill>
                <a:latin typeface="Times New Roman"/>
                <a:cs typeface="Times New Roman"/>
              </a:rPr>
              <a:t>0</a:t>
            </a:r>
          </a:p>
        </p:txBody>
      </p:sp>
      <p:sp>
        <p:nvSpPr>
          <p:cNvPr id="18" name="object 18"/>
          <p:cNvSpPr txBox="1"/>
          <p:nvPr/>
        </p:nvSpPr>
        <p:spPr>
          <a:xfrm>
            <a:off x="10785475" y="2844164"/>
            <a:ext cx="959566" cy="571011"/>
          </a:xfrm>
          <a:prstGeom prst="rect">
            <a:avLst/>
          </a:prstGeom>
        </p:spPr>
        <p:txBody>
          <a:bodyPr vert="horz" wrap="square" lIns="0" tIns="0" rIns="0" bIns="0" rtlCol="0">
            <a:spAutoFit/>
          </a:bodyPr>
          <a:lstStyle/>
          <a:p>
            <a:pPr marL="0" marR="0">
              <a:lnSpc>
                <a:spcPts val="4196"/>
              </a:lnSpc>
              <a:spcBef>
                <a:spcPct val="0"/>
              </a:spcBef>
              <a:spcAft>
                <a:spcPct val="0"/>
              </a:spcAft>
            </a:pPr>
            <a:r>
              <a:rPr sz="3750">
                <a:solidFill>
                  <a:srgbClr val="000000"/>
                </a:solidFill>
                <a:latin typeface="Arial"/>
                <a:cs typeface="Arial"/>
              </a:rPr>
              <a:t>ꢀ</a:t>
            </a:r>
            <a:r>
              <a:rPr sz="3750" spc="818">
                <a:solidFill>
                  <a:srgbClr val="000000"/>
                </a:solidFill>
                <a:latin typeface="Times New Roman"/>
                <a:cs typeface="Times New Roman"/>
              </a:rPr>
              <a:t> </a:t>
            </a:r>
            <a:r>
              <a:rPr sz="2800">
                <a:solidFill>
                  <a:srgbClr val="000000"/>
                </a:solidFill>
                <a:latin typeface="Times New Roman"/>
                <a:cs typeface="Times New Roman"/>
              </a:rPr>
              <a:t>&gt;</a:t>
            </a:r>
          </a:p>
        </p:txBody>
      </p:sp>
      <p:sp>
        <p:nvSpPr>
          <p:cNvPr id="19" name="object 19"/>
          <p:cNvSpPr txBox="1"/>
          <p:nvPr/>
        </p:nvSpPr>
        <p:spPr>
          <a:xfrm>
            <a:off x="7225030" y="3195992"/>
            <a:ext cx="967136" cy="598194"/>
          </a:xfrm>
          <a:prstGeom prst="rect">
            <a:avLst/>
          </a:prstGeom>
        </p:spPr>
        <p:txBody>
          <a:bodyPr vert="horz" wrap="square" lIns="0" tIns="0" rIns="0" bIns="0" rtlCol="0">
            <a:spAutoFit/>
          </a:bodyPr>
          <a:lstStyle/>
          <a:p>
            <a:pPr marL="0" marR="0">
              <a:lnSpc>
                <a:spcPts val="4196"/>
              </a:lnSpc>
              <a:spcBef>
                <a:spcPct val="0"/>
              </a:spcBef>
              <a:spcAft>
                <a:spcPct val="0"/>
              </a:spcAft>
            </a:pPr>
            <a:r>
              <a:rPr sz="3750">
                <a:solidFill>
                  <a:srgbClr val="000000"/>
                </a:solidFill>
                <a:latin typeface="Arial"/>
                <a:cs typeface="Arial"/>
              </a:rPr>
              <a:t>ꢀ</a:t>
            </a:r>
            <a:r>
              <a:rPr sz="3750" spc="14">
                <a:solidFill>
                  <a:srgbClr val="000000"/>
                </a:solidFill>
                <a:latin typeface="Times New Roman"/>
                <a:cs typeface="Times New Roman"/>
              </a:rPr>
              <a:t> </a:t>
            </a:r>
            <a:r>
              <a:rPr sz="4000" baseline="-12000">
                <a:solidFill>
                  <a:srgbClr val="000000"/>
                </a:solidFill>
                <a:latin typeface="Arial"/>
                <a:cs typeface="Arial"/>
              </a:rPr>
              <a:t>ꢀ</a:t>
            </a:r>
          </a:p>
        </p:txBody>
      </p:sp>
      <p:sp>
        <p:nvSpPr>
          <p:cNvPr id="20" name="object 20"/>
          <p:cNvSpPr txBox="1"/>
          <p:nvPr/>
        </p:nvSpPr>
        <p:spPr>
          <a:xfrm>
            <a:off x="9648190" y="3717343"/>
            <a:ext cx="678180" cy="599955"/>
          </a:xfrm>
          <a:prstGeom prst="rect">
            <a:avLst/>
          </a:prstGeom>
        </p:spPr>
        <p:txBody>
          <a:bodyPr vert="horz" wrap="square" lIns="0" tIns="0" rIns="0" bIns="0" rtlCol="0">
            <a:spAutoFit/>
          </a:bodyPr>
          <a:lstStyle/>
          <a:p>
            <a:pPr marL="0" marR="0">
              <a:lnSpc>
                <a:spcPts val="4424"/>
              </a:lnSpc>
              <a:spcBef>
                <a:spcPct val="0"/>
              </a:spcBef>
              <a:spcAft>
                <a:spcPct val="0"/>
              </a:spcAft>
            </a:pPr>
            <a:r>
              <a:rPr sz="3950">
                <a:solidFill>
                  <a:srgbClr val="000000"/>
                </a:solidFill>
                <a:latin typeface="Arial"/>
                <a:cs typeface="Arial"/>
              </a:rPr>
              <a:t>ꢀ</a:t>
            </a:r>
          </a:p>
        </p:txBody>
      </p:sp>
      <p:sp>
        <p:nvSpPr>
          <p:cNvPr id="21" name="object 21"/>
          <p:cNvSpPr txBox="1"/>
          <p:nvPr/>
        </p:nvSpPr>
        <p:spPr>
          <a:xfrm>
            <a:off x="7628890" y="4052198"/>
            <a:ext cx="1328907" cy="564665"/>
          </a:xfrm>
          <a:prstGeom prst="rect">
            <a:avLst/>
          </a:prstGeom>
        </p:spPr>
        <p:txBody>
          <a:bodyPr vert="horz" wrap="square" lIns="0" tIns="0" rIns="0" bIns="0" rtlCol="0">
            <a:spAutoFit/>
          </a:bodyPr>
          <a:lstStyle/>
          <a:p>
            <a:pPr marL="0" marR="0">
              <a:lnSpc>
                <a:spcPts val="4146"/>
              </a:lnSpc>
              <a:spcBef>
                <a:spcPct val="0"/>
              </a:spcBef>
              <a:spcAft>
                <a:spcPct val="0"/>
              </a:spcAft>
            </a:pPr>
            <a:r>
              <a:rPr sz="3750">
                <a:solidFill>
                  <a:srgbClr val="000000"/>
                </a:solidFill>
                <a:latin typeface="Times New Roman"/>
                <a:cs typeface="Times New Roman"/>
              </a:rPr>
              <a:t>ത</a:t>
            </a:r>
            <a:r>
              <a:rPr sz="3750" spc="3623">
                <a:solidFill>
                  <a:srgbClr val="000000"/>
                </a:solidFill>
                <a:latin typeface="Times New Roman"/>
                <a:cs typeface="Times New Roman"/>
              </a:rPr>
              <a:t> </a:t>
            </a:r>
            <a:r>
              <a:rPr sz="2800">
                <a:solidFill>
                  <a:srgbClr val="000000"/>
                </a:solidFill>
                <a:latin typeface="Times New Roman"/>
                <a:cs typeface="Times New Roman"/>
              </a:rPr>
              <a:t>=</a:t>
            </a:r>
          </a:p>
        </p:txBody>
      </p:sp>
      <p:sp>
        <p:nvSpPr>
          <p:cNvPr id="22" name="object 22"/>
          <p:cNvSpPr txBox="1"/>
          <p:nvPr/>
        </p:nvSpPr>
        <p:spPr>
          <a:xfrm>
            <a:off x="10362565" y="4042692"/>
            <a:ext cx="1104713" cy="576479"/>
          </a:xfrm>
          <a:prstGeom prst="rect">
            <a:avLst/>
          </a:prstGeom>
        </p:spPr>
        <p:txBody>
          <a:bodyPr vert="horz" wrap="square" lIns="0" tIns="0" rIns="0" bIns="0" rtlCol="0">
            <a:spAutoFit/>
          </a:bodyPr>
          <a:lstStyle/>
          <a:p>
            <a:pPr marL="0" marR="0">
              <a:lnSpc>
                <a:spcPts val="4239"/>
              </a:lnSpc>
              <a:spcBef>
                <a:spcPct val="0"/>
              </a:spcBef>
              <a:spcAft>
                <a:spcPct val="0"/>
              </a:spcAft>
            </a:pPr>
            <a:r>
              <a:rPr sz="3850">
                <a:solidFill>
                  <a:srgbClr val="000000"/>
                </a:solidFill>
                <a:latin typeface="Times New Roman"/>
                <a:cs typeface="Times New Roman"/>
              </a:rPr>
              <a:t>ത</a:t>
            </a:r>
            <a:r>
              <a:rPr sz="3850" spc="1754">
                <a:solidFill>
                  <a:srgbClr val="000000"/>
                </a:solidFill>
                <a:latin typeface="Times New Roman"/>
                <a:cs typeface="Times New Roman"/>
              </a:rPr>
              <a:t> </a:t>
            </a:r>
            <a:r>
              <a:rPr sz="2800">
                <a:solidFill>
                  <a:srgbClr val="000000"/>
                </a:solidFill>
                <a:latin typeface="Times New Roman"/>
                <a:cs typeface="Times New Roman"/>
              </a:rPr>
              <a:t>+</a:t>
            </a:r>
          </a:p>
        </p:txBody>
      </p:sp>
      <p:sp>
        <p:nvSpPr>
          <p:cNvPr id="23" name="object 23"/>
          <p:cNvSpPr txBox="1"/>
          <p:nvPr/>
        </p:nvSpPr>
        <p:spPr>
          <a:xfrm>
            <a:off x="8123884" y="4234006"/>
            <a:ext cx="501603" cy="409748"/>
          </a:xfrm>
          <a:prstGeom prst="rect">
            <a:avLst/>
          </a:prstGeom>
        </p:spPr>
        <p:txBody>
          <a:bodyPr vert="horz" wrap="square" lIns="0" tIns="0" rIns="0" bIns="0" rtlCol="0">
            <a:spAutoFit/>
          </a:bodyPr>
          <a:lstStyle/>
          <a:p>
            <a:pPr marL="0" marR="0">
              <a:lnSpc>
                <a:spcPts val="2926"/>
              </a:lnSpc>
              <a:spcBef>
                <a:spcPct val="0"/>
              </a:spcBef>
              <a:spcAft>
                <a:spcPct val="0"/>
              </a:spcAft>
            </a:pPr>
            <a:r>
              <a:rPr sz="2650">
                <a:solidFill>
                  <a:srgbClr val="000000"/>
                </a:solidFill>
                <a:latin typeface="Times New Roman"/>
                <a:cs typeface="Times New Roman"/>
              </a:rPr>
              <a:t>ത</a:t>
            </a:r>
          </a:p>
        </p:txBody>
      </p:sp>
      <p:sp>
        <p:nvSpPr>
          <p:cNvPr id="24" name="object 24"/>
          <p:cNvSpPr txBox="1"/>
          <p:nvPr/>
        </p:nvSpPr>
        <p:spPr>
          <a:xfrm>
            <a:off x="10097897" y="4239783"/>
            <a:ext cx="678180" cy="599955"/>
          </a:xfrm>
          <a:prstGeom prst="rect">
            <a:avLst/>
          </a:prstGeom>
        </p:spPr>
        <p:txBody>
          <a:bodyPr vert="horz" wrap="square" lIns="0" tIns="0" rIns="0" bIns="0" rtlCol="0">
            <a:spAutoFit/>
          </a:bodyPr>
          <a:lstStyle/>
          <a:p>
            <a:pPr marL="0" marR="0">
              <a:lnSpc>
                <a:spcPts val="4424"/>
              </a:lnSpc>
              <a:spcBef>
                <a:spcPct val="0"/>
              </a:spcBef>
              <a:spcAft>
                <a:spcPct val="0"/>
              </a:spcAft>
            </a:pPr>
            <a:r>
              <a:rPr sz="3950">
                <a:solidFill>
                  <a:srgbClr val="000000"/>
                </a:solidFill>
                <a:latin typeface="Arial"/>
                <a:cs typeface="Arial"/>
              </a:rPr>
              <a:t>ꢀ</a:t>
            </a:r>
          </a:p>
        </p:txBody>
      </p:sp>
      <p:sp>
        <p:nvSpPr>
          <p:cNvPr id="25" name="object 25"/>
          <p:cNvSpPr txBox="1"/>
          <p:nvPr/>
        </p:nvSpPr>
        <p:spPr>
          <a:xfrm>
            <a:off x="10881767" y="4320158"/>
            <a:ext cx="280193" cy="302683"/>
          </a:xfrm>
          <a:prstGeom prst="rect">
            <a:avLst/>
          </a:prstGeom>
        </p:spPr>
        <p:txBody>
          <a:bodyPr vert="horz" wrap="square" lIns="0" tIns="0" rIns="0" bIns="0" rtlCol="0">
            <a:spAutoFit/>
          </a:bodyPr>
          <a:lstStyle/>
          <a:p>
            <a:pPr marL="0" marR="0">
              <a:lnSpc>
                <a:spcPts val="2083"/>
              </a:lnSpc>
              <a:spcBef>
                <a:spcPct val="0"/>
              </a:spcBef>
              <a:spcAft>
                <a:spcPct val="0"/>
              </a:spcAft>
            </a:pPr>
            <a:r>
              <a:rPr sz="1900">
                <a:solidFill>
                  <a:srgbClr val="000000"/>
                </a:solidFill>
                <a:latin typeface="Times New Roman"/>
                <a:cs typeface="Times New Roman"/>
              </a:rPr>
              <a:t>0</a:t>
            </a:r>
          </a:p>
        </p:txBody>
      </p:sp>
      <p:sp>
        <p:nvSpPr>
          <p:cNvPr id="26" name="object 26"/>
          <p:cNvSpPr txBox="1"/>
          <p:nvPr/>
        </p:nvSpPr>
        <p:spPr>
          <a:xfrm>
            <a:off x="7628890" y="4359749"/>
            <a:ext cx="711916" cy="605170"/>
          </a:xfrm>
          <a:prstGeom prst="rect">
            <a:avLst/>
          </a:prstGeom>
        </p:spPr>
        <p:txBody>
          <a:bodyPr vert="horz" wrap="square" lIns="0" tIns="0" rIns="0" bIns="0" rtlCol="0">
            <a:spAutoFit/>
          </a:bodyPr>
          <a:lstStyle/>
          <a:p>
            <a:pPr marL="0" marR="0">
              <a:lnSpc>
                <a:spcPts val="4465"/>
              </a:lnSpc>
              <a:spcBef>
                <a:spcPct val="0"/>
              </a:spcBef>
              <a:spcAft>
                <a:spcPct val="0"/>
              </a:spcAft>
            </a:pPr>
            <a:r>
              <a:rPr sz="4050">
                <a:solidFill>
                  <a:srgbClr val="000000"/>
                </a:solidFill>
                <a:latin typeface="Times New Roman"/>
                <a:cs typeface="Times New Roman"/>
              </a:rPr>
              <a:t>ത</a:t>
            </a:r>
          </a:p>
        </p:txBody>
      </p:sp>
      <p:sp>
        <p:nvSpPr>
          <p:cNvPr id="27" name="object 27"/>
          <p:cNvSpPr txBox="1"/>
          <p:nvPr/>
        </p:nvSpPr>
        <p:spPr>
          <a:xfrm>
            <a:off x="8991041" y="4566173"/>
            <a:ext cx="216408" cy="348638"/>
          </a:xfrm>
          <a:prstGeom prst="rect">
            <a:avLst/>
          </a:prstGeom>
        </p:spPr>
        <p:txBody>
          <a:bodyPr vert="horz" wrap="square" lIns="0" tIns="0" rIns="0" bIns="0" rtlCol="0">
            <a:spAutoFit/>
          </a:bodyPr>
          <a:lstStyle/>
          <a:p>
            <a:pPr marL="0" marR="0">
              <a:lnSpc>
                <a:spcPts val="2445"/>
              </a:lnSpc>
              <a:spcBef>
                <a:spcPct val="0"/>
              </a:spcBef>
              <a:spcAft>
                <a:spcPct val="0"/>
              </a:spcAft>
            </a:pPr>
            <a:r>
              <a:rPr sz="2200">
                <a:solidFill>
                  <a:srgbClr val="000000"/>
                </a:solidFill>
                <a:latin typeface="Times New Roman"/>
                <a:cs typeface="Times New Roman"/>
              </a:rPr>
              <a:t>∙</a:t>
            </a:r>
          </a:p>
        </p:txBody>
      </p:sp>
      <p:sp>
        <p:nvSpPr>
          <p:cNvPr id="28" name="object 28"/>
          <p:cNvSpPr txBox="1"/>
          <p:nvPr/>
        </p:nvSpPr>
        <p:spPr>
          <a:xfrm>
            <a:off x="10362565" y="4500987"/>
            <a:ext cx="1027253" cy="429648"/>
          </a:xfrm>
          <a:prstGeom prst="rect">
            <a:avLst/>
          </a:prstGeom>
        </p:spPr>
        <p:txBody>
          <a:bodyPr vert="horz" wrap="square" lIns="0" tIns="0" rIns="0" bIns="0" rtlCol="0">
            <a:spAutoFit/>
          </a:bodyPr>
          <a:lstStyle/>
          <a:p>
            <a:pPr marL="0" marR="0">
              <a:lnSpc>
                <a:spcPts val="3083"/>
              </a:lnSpc>
              <a:spcBef>
                <a:spcPct val="0"/>
              </a:spcBef>
              <a:spcAft>
                <a:spcPct val="0"/>
              </a:spcAft>
            </a:pPr>
            <a:r>
              <a:rPr sz="2800">
                <a:solidFill>
                  <a:srgbClr val="000000"/>
                </a:solidFill>
                <a:latin typeface="Times New Roman"/>
                <a:cs typeface="Times New Roman"/>
              </a:rPr>
              <a:t>=</a:t>
            </a:r>
            <a:r>
              <a:rPr sz="2800" spc="162">
                <a:solidFill>
                  <a:srgbClr val="000000"/>
                </a:solidFill>
                <a:latin typeface="Times New Roman"/>
                <a:cs typeface="Times New Roman"/>
              </a:rPr>
              <a:t> </a:t>
            </a:r>
            <a:r>
              <a:rPr sz="2500" spc="70">
                <a:solidFill>
                  <a:srgbClr val="000000"/>
                </a:solidFill>
                <a:latin typeface="Times New Roman"/>
                <a:cs typeface="Times New Roman"/>
              </a:rPr>
              <a:t>3</a:t>
            </a:r>
            <a:r>
              <a:rPr sz="2200" spc="-63">
                <a:solidFill>
                  <a:srgbClr val="000000"/>
                </a:solidFill>
                <a:latin typeface="Times New Roman"/>
                <a:cs typeface="Times New Roman"/>
              </a:rPr>
              <a:t>.</a:t>
            </a:r>
            <a:r>
              <a:rPr sz="2500" spc="70">
                <a:solidFill>
                  <a:srgbClr val="000000"/>
                </a:solidFill>
                <a:latin typeface="Times New Roman"/>
                <a:cs typeface="Times New Roman"/>
              </a:rPr>
              <a:t>21</a:t>
            </a:r>
          </a:p>
        </p:txBody>
      </p:sp>
      <p:sp>
        <p:nvSpPr>
          <p:cNvPr id="29" name="object 29"/>
          <p:cNvSpPr txBox="1"/>
          <p:nvPr/>
        </p:nvSpPr>
        <p:spPr>
          <a:xfrm>
            <a:off x="8155380" y="4510774"/>
            <a:ext cx="901726" cy="488507"/>
          </a:xfrm>
          <a:prstGeom prst="rect">
            <a:avLst/>
          </a:prstGeom>
        </p:spPr>
        <p:txBody>
          <a:bodyPr vert="horz" wrap="square" lIns="0" tIns="0" rIns="0" bIns="0" rtlCol="0">
            <a:spAutoFit/>
          </a:bodyPr>
          <a:lstStyle/>
          <a:p>
            <a:pPr marL="0" marR="0">
              <a:lnSpc>
                <a:spcPts val="3546"/>
              </a:lnSpc>
              <a:spcBef>
                <a:spcPct val="0"/>
              </a:spcBef>
              <a:spcAft>
                <a:spcPct val="0"/>
              </a:spcAft>
            </a:pPr>
            <a:r>
              <a:rPr sz="1900" spc="61">
                <a:solidFill>
                  <a:srgbClr val="000000"/>
                </a:solidFill>
                <a:latin typeface="Times New Roman"/>
                <a:cs typeface="Times New Roman"/>
              </a:rPr>
              <a:t>1</a:t>
            </a:r>
            <a:r>
              <a:rPr sz="2000" spc="140">
                <a:solidFill>
                  <a:srgbClr val="000000"/>
                </a:solidFill>
                <a:latin typeface="Times New Roman"/>
                <a:cs typeface="Times New Roman"/>
              </a:rPr>
              <a:t>−</a:t>
            </a:r>
            <a:r>
              <a:rPr sz="3200">
                <a:solidFill>
                  <a:srgbClr val="000000"/>
                </a:solidFill>
                <a:latin typeface="Times New Roman"/>
                <a:cs typeface="Times New Roman"/>
              </a:rPr>
              <a:t>ത</a:t>
            </a:r>
          </a:p>
        </p:txBody>
      </p:sp>
      <p:sp>
        <p:nvSpPr>
          <p:cNvPr id="30" name="object 30"/>
          <p:cNvSpPr txBox="1"/>
          <p:nvPr/>
        </p:nvSpPr>
        <p:spPr>
          <a:xfrm>
            <a:off x="5913170" y="4892718"/>
            <a:ext cx="941573"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α=0.0</a:t>
            </a:r>
          </a:p>
        </p:txBody>
      </p:sp>
      <p:sp>
        <p:nvSpPr>
          <p:cNvPr id="31" name="object 31"/>
          <p:cNvSpPr txBox="1"/>
          <p:nvPr/>
        </p:nvSpPr>
        <p:spPr>
          <a:xfrm>
            <a:off x="10066274" y="6476806"/>
            <a:ext cx="1626131" cy="37472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Arial"/>
                <a:cs typeface="Arial"/>
              </a:rPr>
              <a:t>Statistics for Software</a:t>
            </a:r>
          </a:p>
          <a:p>
            <a:pPr marL="0" marR="0">
              <a:lnSpc>
                <a:spcPts val="1309"/>
              </a:lnSpc>
              <a:spcBef>
                <a:spcPts val="50"/>
              </a:spcBef>
              <a:spcAft>
                <a:spcPct val="0"/>
              </a:spcAft>
            </a:pPr>
            <a:r>
              <a:rPr sz="1200">
                <a:solidFill>
                  <a:srgbClr val="000000"/>
                </a:solidFill>
                <a:latin typeface="Arial"/>
                <a:cs typeface="Arial"/>
              </a:rPr>
              <a:t>Engineers</a:t>
            </a:r>
          </a:p>
        </p:txBody>
      </p:sp>
      <p:pic>
        <p:nvPicPr>
          <p:cNvPr id="4" name="תמונה 3">
            <a:extLst>
              <a:ext uri="{FF2B5EF4-FFF2-40B4-BE49-F238E27FC236}">
                <a16:creationId xmlns:a16="http://schemas.microsoft.com/office/drawing/2014/main" id="{A3EA8603-C0D5-4737-B68B-2C4E829F85A6}"/>
              </a:ext>
            </a:extLst>
          </p:cNvPr>
          <p:cNvPicPr>
            <a:picLocks noChangeAspect="1"/>
          </p:cNvPicPr>
          <p:nvPr/>
        </p:nvPicPr>
        <p:blipFill>
          <a:blip r:embed="rId6"/>
          <a:stretch>
            <a:fillRect/>
          </a:stretch>
        </p:blipFill>
        <p:spPr>
          <a:xfrm>
            <a:off x="0" y="0"/>
            <a:ext cx="12192000" cy="685799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7.14"/>
  <p:tag name="AS_TITLE" val="Aspose.Slides for .NET 2.0"/>
  <p:tag name="AS_VERSION" val="20.7"/>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10085</TotalTime>
  <Words>2480</Words>
  <Application>Microsoft Office PowerPoint</Application>
  <PresentationFormat>מסך רחב</PresentationFormat>
  <Paragraphs>311</Paragraphs>
  <Slides>13</Slides>
  <Notes>8</Notes>
  <HiddenSlides>0</HiddenSlides>
  <MMClips>0</MMClips>
  <ScaleCrop>false</ScaleCrop>
  <HeadingPairs>
    <vt:vector size="6" baseType="variant">
      <vt:variant>
        <vt:lpstr>גופנים בשימוש</vt:lpstr>
      </vt:variant>
      <vt:variant>
        <vt:i4>24</vt:i4>
      </vt:variant>
      <vt:variant>
        <vt:lpstr>ערכת נושא</vt:lpstr>
      </vt:variant>
      <vt:variant>
        <vt:i4>1</vt:i4>
      </vt:variant>
      <vt:variant>
        <vt:lpstr>כותרות שקופיות</vt:lpstr>
      </vt:variant>
      <vt:variant>
        <vt:i4>13</vt:i4>
      </vt:variant>
    </vt:vector>
  </HeadingPairs>
  <TitlesOfParts>
    <vt:vector size="38" baseType="lpstr">
      <vt:lpstr>Arial</vt:lpstr>
      <vt:lpstr>PdklqdMTSYN</vt:lpstr>
      <vt:lpstr>Times New Roman</vt:lpstr>
      <vt:lpstr>STIX-Italic</vt:lpstr>
      <vt:lpstr>Times-Italic</vt:lpstr>
      <vt:lpstr>Calibri</vt:lpstr>
      <vt:lpstr>WWDOC01</vt:lpstr>
      <vt:lpstr>JfysvnCMMI10</vt:lpstr>
      <vt:lpstr>HhrvrnTimes-Roman</vt:lpstr>
      <vt:lpstr>Trebuchet MS</vt:lpstr>
      <vt:lpstr>HelveticaNeueLTStd-MdCn</vt:lpstr>
      <vt:lpstr>TimesLTStd-Italic</vt:lpstr>
      <vt:lpstr>RnqgpbTimes-Bold</vt:lpstr>
      <vt:lpstr>TimesTenLTStd-Roman</vt:lpstr>
      <vt:lpstr>TimesLTStd-Bold</vt:lpstr>
      <vt:lpstr>STIX-Regular</vt:lpstr>
      <vt:lpstr>Lato</vt:lpstr>
      <vt:lpstr>Wingdings</vt:lpstr>
      <vt:lpstr>TimesLTStd-Roman</vt:lpstr>
      <vt:lpstr>XxblltMTMI</vt:lpstr>
      <vt:lpstr>Times-Roman</vt:lpstr>
      <vt:lpstr>TimesTenLTStd-Bold</vt:lpstr>
      <vt:lpstr>YtwwvfTimes-Italic</vt:lpstr>
      <vt:lpstr>WWDOC04</vt:lpstr>
      <vt:lpstr>Theme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Amit Stekel</cp:lastModifiedBy>
  <cp:revision>46</cp:revision>
  <dcterms:modified xsi:type="dcterms:W3CDTF">2020-11-13T01:25:35Z</dcterms:modified>
</cp:coreProperties>
</file>