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12192000" cy="68580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custDataLst>
    <p:tags r:id="rId16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8" autoAdjust="0"/>
    <p:restoredTop sz="71529" autoAdjust="0"/>
  </p:normalViewPr>
  <p:slideViewPr>
    <p:cSldViewPr>
      <p:cViewPr varScale="1">
        <p:scale>
          <a:sx n="40" d="100"/>
          <a:sy n="40" d="100"/>
        </p:scale>
        <p:origin x="1008" y="3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690880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17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563333C-290C-4AB8-9F4C-18140D8DBB8A}" type="datetimeFigureOut">
              <a:rPr lang="en-IL" smtClean="0"/>
              <a:t>30/11/2020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690880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17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DA70D90-E8F8-4651-B66A-31B15770E0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91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Kolmogorov%E2%80%93Smirnov_test&amp;action=edit&amp;section=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Infimum_and_supremum" TargetMode="External"/><Relationship Id="rId4" Type="http://schemas.openxmlformats.org/officeDocument/2006/relationships/hyperlink" Target="https://en.wikipedia.org/wiki/Empirical_distribution_func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Introduction to Statistical Methods and Data Analysis 7th Edition</a:t>
            </a:r>
          </a:p>
          <a:p>
            <a:pPr algn="l" rtl="0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R. Lyman Ott Michael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Longnecker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Chap. </a:t>
            </a:r>
            <a:r>
              <a:rPr lang="he-IL" dirty="0"/>
              <a:t>6.3</a:t>
            </a:r>
            <a:r>
              <a:rPr lang="en-US"/>
              <a:t>, page 315</a:t>
            </a:r>
            <a:endParaRPr lang="en-IL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70D90-E8F8-4651-B66A-31B15770E0F6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929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https://en.wikipedia.org/wiki/Kolmogorov%E2%80%93Smirnov_test</a:t>
            </a:r>
            <a:endParaRPr lang="he-IL" dirty="0"/>
          </a:p>
          <a:p>
            <a:pPr algn="l" rtl="0"/>
            <a:endParaRPr lang="he-IL" dirty="0"/>
          </a:p>
          <a:p>
            <a:pPr algn="l" rtl="0"/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70D90-E8F8-4651-B66A-31B15770E0F6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360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https://www.real-statistics.com/statistics-tables/kolmogorov-smirnov-table/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http://oak.ucc.nau.edu/rh83/Statistics/ks1/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70D90-E8F8-4651-B66A-31B15770E0F6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29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Two-sample Kolmogorov–Smirnov test</a:t>
            </a:r>
            <a:r>
              <a:rPr lang="en-US" b="0" i="0" dirty="0">
                <a:solidFill>
                  <a:srgbClr val="54595D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Edit section: Two-sample Kolmogorov–Smirnov test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Arial" panose="020B0604020202020204" pitchFamily="34" charset="0"/>
              </a:rPr>
              <a:t>]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algn="l" rtl="0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Kolmogorov–Smirnov test may also be used to test whether two underlying one-dimensional probability distributions differ.</a:t>
            </a:r>
          </a:p>
          <a:p>
            <a:pPr algn="l" rtl="0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this case, the Kolmogorov–Smirnov statistic is</a:t>
            </a:r>
          </a:p>
          <a:p>
            <a:pPr algn="l" rtl="0"/>
            <a:r>
              <a:rPr lang="en-US" dirty="0">
                <a:effectLst/>
              </a:rPr>
              <a:t>D{</a:t>
            </a:r>
            <a:r>
              <a:rPr lang="en-US" dirty="0" err="1">
                <a:effectLst/>
              </a:rPr>
              <a:t>n,m</a:t>
            </a:r>
            <a:r>
              <a:rPr lang="en-US" dirty="0">
                <a:effectLst/>
              </a:rPr>
              <a:t>}=sup _{x} | F_{1,n}(x) - F_{2,m}(x) |}</a:t>
            </a:r>
          </a:p>
          <a:p>
            <a:pPr algn="l" rtl="0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where </a:t>
            </a:r>
            <a:r>
              <a:rPr lang="en-US" dirty="0">
                <a:effectLst/>
              </a:rPr>
              <a:t>F_{1,n}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F_{2,m} are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Empirical distribution function"/>
              </a:rPr>
              <a:t>empirical distribution functions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first and the second sample respectively, and sup is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Infimum and supremum"/>
              </a:rPr>
              <a:t>supremum function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rtl="0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 large samples, the null hypothesis is rejected at level alpha if</a:t>
            </a:r>
          </a:p>
          <a:p>
            <a:pPr algn="l" rtl="0"/>
            <a:r>
              <a:rPr lang="en-US" dirty="0">
                <a:effectLst/>
              </a:rPr>
              <a:t>D_{</a:t>
            </a:r>
            <a:r>
              <a:rPr lang="en-US" dirty="0" err="1">
                <a:effectLst/>
              </a:rPr>
              <a:t>n,m</a:t>
            </a:r>
            <a:r>
              <a:rPr lang="en-US" dirty="0">
                <a:effectLst/>
              </a:rPr>
              <a:t>} &gt; c(alpha )* sqrt{ (</a:t>
            </a:r>
            <a:r>
              <a:rPr lang="en-US" dirty="0" err="1">
                <a:effectLst/>
              </a:rPr>
              <a:t>n+m</a:t>
            </a:r>
            <a:r>
              <a:rPr lang="en-US" dirty="0">
                <a:effectLst/>
              </a:rPr>
              <a:t>) / (n*m) }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Where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the sizes of first and second sample respectively. The value of c(alpha) is given in the table below for the most common levels of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alpha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1" dirty="0">
                <a:effectLst/>
              </a:rPr>
              <a:t>Alpha</a:t>
            </a:r>
            <a:r>
              <a:rPr lang="en-US" dirty="0">
                <a:effectLst/>
              </a:rPr>
              <a:t>     0.20    0.15    0.10    0.05   0.025  0.01   0.005  0.001</a:t>
            </a:r>
          </a:p>
          <a:p>
            <a:pPr algn="l" rtl="0"/>
            <a:r>
              <a:rPr lang="en-US" b="1" dirty="0">
                <a:effectLst/>
              </a:rPr>
              <a:t>c(alpha) </a:t>
            </a:r>
            <a:r>
              <a:rPr lang="en-US" dirty="0">
                <a:effectLst/>
              </a:rPr>
              <a:t>1.073  1.138  1.224  1.358  1.48   1.628  1.731  1.949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70D90-E8F8-4651-B66A-31B15770E0F6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107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7484" y="1731588"/>
            <a:ext cx="8727194" cy="172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703"/>
              </a:lnSpc>
              <a:spcBef>
                <a:spcPct val="0"/>
              </a:spcBef>
              <a:spcAft>
                <a:spcPct val="0"/>
              </a:spcAft>
            </a:pPr>
            <a:r>
              <a:rPr sz="6000" spc="-65">
                <a:solidFill>
                  <a:srgbClr val="000000"/>
                </a:solidFill>
                <a:latin typeface="Arial"/>
                <a:cs typeface="Arial"/>
              </a:rPr>
              <a:t>Statistical</a:t>
            </a:r>
            <a:r>
              <a:rPr sz="6000" spc="-6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000" spc="-45">
                <a:solidFill>
                  <a:srgbClr val="000000"/>
                </a:solidFill>
                <a:latin typeface="Arial"/>
                <a:cs typeface="Arial"/>
              </a:rPr>
              <a:t>Methodology</a:t>
            </a:r>
            <a:r>
              <a:rPr sz="6000" spc="-143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000" spc="-46">
                <a:solidFill>
                  <a:srgbClr val="000000"/>
                </a:solidFill>
                <a:latin typeface="Arial"/>
                <a:cs typeface="Arial"/>
              </a:rPr>
              <a:t>for</a:t>
            </a:r>
          </a:p>
          <a:p>
            <a:pPr marL="748919" marR="0">
              <a:lnSpc>
                <a:spcPts val="6565"/>
              </a:lnSpc>
              <a:spcBef>
                <a:spcPct val="0"/>
              </a:spcBef>
              <a:spcAft>
                <a:spcPct val="0"/>
              </a:spcAft>
            </a:pPr>
            <a:r>
              <a:rPr sz="6000" spc="-52">
                <a:solidFill>
                  <a:srgbClr val="000000"/>
                </a:solidFill>
                <a:latin typeface="Arial"/>
                <a:cs typeface="Arial"/>
              </a:rPr>
              <a:t>Software</a:t>
            </a:r>
            <a:r>
              <a:rPr sz="6000" spc="-7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000" spc="-41">
                <a:solidFill>
                  <a:srgbClr val="000000"/>
                </a:solidFill>
                <a:latin typeface="Arial"/>
                <a:cs typeface="Arial"/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0371" y="4267154"/>
            <a:ext cx="274355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/>
                <a:cs typeface="Arial"/>
              </a:rPr>
              <a:t>Hadas Lapid, PhD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145" y="452729"/>
            <a:ext cx="2388964" cy="662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5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Arial"/>
                <a:cs typeface="Arial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1925" y="1898146"/>
            <a:ext cx="4144305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Kolmogorov-Smirnov 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3102864" y="2595638"/>
            <a:ext cx="6400016" cy="42341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9798" y="100551"/>
            <a:ext cx="8886875" cy="69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39"/>
              </a:lnSpc>
              <a:spcBef>
                <a:spcPct val="0"/>
              </a:spcBef>
              <a:spcAft>
                <a:spcPct val="0"/>
              </a:spcAft>
            </a:pPr>
            <a:r>
              <a:rPr sz="4600" spc="-52">
                <a:solidFill>
                  <a:srgbClr val="000000"/>
                </a:solidFill>
                <a:latin typeface="Arial"/>
                <a:cs typeface="Arial"/>
              </a:rPr>
              <a:t>Kolmogorov-Smirnov</a:t>
            </a:r>
            <a:r>
              <a:rPr sz="4600" spc="-67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600" spc="-33">
                <a:solidFill>
                  <a:srgbClr val="000000"/>
                </a:solidFill>
                <a:latin typeface="Arial"/>
                <a:cs typeface="Arial"/>
              </a:rPr>
              <a:t>test</a:t>
            </a:r>
            <a:r>
              <a:rPr sz="4600" spc="-63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600" spc="-27">
                <a:solidFill>
                  <a:srgbClr val="000000"/>
                </a:solidFill>
                <a:latin typeface="Arial"/>
                <a:cs typeface="Arial"/>
              </a:rPr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0177" y="904522"/>
            <a:ext cx="8902258" cy="186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435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The K–S </a:t>
            </a:r>
            <a:r>
              <a:rPr sz="3200" spc="-25" dirty="0">
                <a:solidFill>
                  <a:srgbClr val="000000"/>
                </a:solidFill>
                <a:latin typeface="Arial"/>
                <a:cs typeface="Arial"/>
              </a:rPr>
              <a:t>test</a:t>
            </a:r>
            <a:r>
              <a:rPr sz="3200" spc="-2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is a non-parametric </a:t>
            </a:r>
            <a:r>
              <a:rPr sz="3200" spc="-26" dirty="0">
                <a:solidFill>
                  <a:srgbClr val="000000"/>
                </a:solidFill>
                <a:latin typeface="Arial"/>
                <a:cs typeface="Arial"/>
              </a:rPr>
              <a:t>test</a:t>
            </a:r>
            <a:r>
              <a:rPr sz="32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(does not</a:t>
            </a:r>
          </a:p>
          <a:p>
            <a:pPr marL="268706" marR="0">
              <a:lnSpc>
                <a:spcPts val="3575"/>
              </a:lnSpc>
              <a:spcBef>
                <a:spcPts val="28"/>
              </a:spcBef>
              <a:spcAft>
                <a:spcPct val="0"/>
              </a:spcAft>
            </a:pP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require</a:t>
            </a:r>
            <a:r>
              <a:rPr sz="3200" spc="-1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normality) that </a:t>
            </a: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compares</a:t>
            </a:r>
            <a:r>
              <a:rPr sz="3200" spc="-1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between two</a:t>
            </a:r>
          </a:p>
          <a:p>
            <a:pPr marL="0" marR="0">
              <a:lnSpc>
                <a:spcPts val="3575"/>
              </a:lnSpc>
              <a:spcBef>
                <a:spcPts val="28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distributions of </a:t>
            </a: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continuous/ordinal,</a:t>
            </a:r>
            <a:r>
              <a:rPr sz="3200" spc="-1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1-dimensional</a:t>
            </a:r>
          </a:p>
          <a:p>
            <a:pPr marL="3505212" marR="0">
              <a:lnSpc>
                <a:spcPts val="3575"/>
              </a:lnSpc>
              <a:spcBef>
                <a:spcPts val="28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variables.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105" y="3134578"/>
            <a:ext cx="2781735" cy="1214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3600" baseline="-23611">
                <a:solidFill>
                  <a:srgbClr val="000000"/>
                </a:solidFill>
                <a:latin typeface="Arial"/>
                <a:cs typeface="Arial"/>
              </a:rPr>
              <a:t>0</a:t>
            </a:r>
            <a:r>
              <a:rPr sz="36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3600" spc="-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>
                <a:solidFill>
                  <a:srgbClr val="000000"/>
                </a:solidFill>
                <a:latin typeface="Arial"/>
                <a:cs typeface="Arial"/>
              </a:rPr>
              <a:t>X~N(μ,σ)</a:t>
            </a:r>
          </a:p>
          <a:p>
            <a:pPr marL="0" marR="0">
              <a:lnSpc>
                <a:spcPts val="4021"/>
              </a:lnSpc>
              <a:spcBef>
                <a:spcPts val="77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3600" baseline="-23611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360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3600" spc="-4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>
                <a:solidFill>
                  <a:srgbClr val="000000"/>
                </a:solidFill>
                <a:latin typeface="Arial"/>
                <a:cs typeface="Arial"/>
              </a:rPr>
              <a:t>X≠N(μ,σ)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20701" y="2293112"/>
            <a:ext cx="6187440" cy="40944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464808" y="2208174"/>
            <a:ext cx="5648324" cy="4286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6294" y="211295"/>
            <a:ext cx="9942513" cy="1330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39"/>
              </a:lnSpc>
              <a:spcBef>
                <a:spcPct val="0"/>
              </a:spcBef>
              <a:spcAft>
                <a:spcPct val="0"/>
              </a:spcAft>
            </a:pPr>
            <a:r>
              <a:rPr sz="4600" spc="-33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4600" spc="-73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600" spc="-36">
                <a:solidFill>
                  <a:srgbClr val="000000"/>
                </a:solidFill>
                <a:latin typeface="Arial"/>
                <a:cs typeface="Arial"/>
              </a:rPr>
              <a:t>Probability</a:t>
            </a:r>
            <a:r>
              <a:rPr sz="4600" spc="-7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600" spc="-28">
                <a:solidFill>
                  <a:srgbClr val="000000"/>
                </a:solidFill>
                <a:latin typeface="Arial"/>
                <a:cs typeface="Arial"/>
              </a:rPr>
              <a:t>distribution</a:t>
            </a:r>
            <a:r>
              <a:rPr sz="4600" spc="-70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600" spc="-26">
                <a:solidFill>
                  <a:srgbClr val="000000"/>
                </a:solidFill>
                <a:latin typeface="Arial"/>
                <a:cs typeface="Arial"/>
              </a:rPr>
              <a:t>Function</a:t>
            </a:r>
            <a:r>
              <a:rPr sz="4600" spc="-70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600" spc="-13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830160" marR="0">
              <a:lnSpc>
                <a:spcPts val="5036"/>
              </a:lnSpc>
              <a:spcBef>
                <a:spcPts val="50"/>
              </a:spcBef>
              <a:spcAft>
                <a:spcPct val="0"/>
              </a:spcAft>
            </a:pPr>
            <a:r>
              <a:rPr sz="4600" spc="-36">
                <a:solidFill>
                  <a:srgbClr val="000000"/>
                </a:solidFill>
                <a:latin typeface="Arial"/>
                <a:cs typeface="Arial"/>
              </a:rPr>
              <a:t>Cumulative</a:t>
            </a:r>
            <a:r>
              <a:rPr sz="4600" spc="-6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600" spc="-32">
                <a:solidFill>
                  <a:srgbClr val="000000"/>
                </a:solidFill>
                <a:latin typeface="Arial"/>
                <a:cs typeface="Arial"/>
              </a:rPr>
              <a:t>Distribution</a:t>
            </a:r>
            <a:r>
              <a:rPr sz="4600" spc="-6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600" spc="-26">
                <a:solidFill>
                  <a:srgbClr val="000000"/>
                </a:solidFill>
                <a:latin typeface="Arial"/>
                <a:cs typeface="Arial"/>
              </a:rPr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3238500" y="2398902"/>
            <a:ext cx="6025851" cy="443052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8273" y="231615"/>
            <a:ext cx="7554453" cy="69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39"/>
              </a:lnSpc>
              <a:spcBef>
                <a:spcPct val="0"/>
              </a:spcBef>
              <a:spcAft>
                <a:spcPct val="0"/>
              </a:spcAft>
            </a:pPr>
            <a:r>
              <a:rPr sz="4600" spc="-47">
                <a:solidFill>
                  <a:srgbClr val="000000"/>
                </a:solidFill>
                <a:latin typeface="Arial"/>
                <a:cs typeface="Arial"/>
              </a:rPr>
              <a:t>Kolmogorov-Smirnov</a:t>
            </a:r>
            <a:r>
              <a:rPr sz="4600" spc="-6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600" spc="-40">
                <a:solidFill>
                  <a:srgbClr val="000000"/>
                </a:solidFill>
                <a:latin typeface="Arial"/>
                <a:cs typeface="Arial"/>
              </a:rPr>
              <a:t>statistic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626" y="1026106"/>
            <a:ext cx="10903515" cy="126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359" marR="0">
              <a:lnSpc>
                <a:spcPts val="3351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The K–S </a:t>
            </a:r>
            <a:r>
              <a:rPr sz="2400" spc="-20" dirty="0">
                <a:solidFill>
                  <a:srgbClr val="000000"/>
                </a:solidFill>
                <a:latin typeface="Arial"/>
                <a:cs typeface="Arial"/>
              </a:rPr>
              <a:t>statistic</a:t>
            </a:r>
            <a:r>
              <a:rPr sz="2400" spc="-2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quantifies the </a:t>
            </a:r>
            <a:r>
              <a:rPr sz="2400" spc="-15" dirty="0">
                <a:solidFill>
                  <a:srgbClr val="000000"/>
                </a:solidFill>
                <a:latin typeface="Arial"/>
                <a:cs typeface="Arial"/>
              </a:rPr>
              <a:t>distance between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empirical</a:t>
            </a:r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cumulative distribution function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and a 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reference</a:t>
            </a:r>
            <a:r>
              <a:rPr sz="2400" b="1" spc="-2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cumulative</a:t>
            </a:r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distribution function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2400" spc="-2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or between the empirical cumulative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distribution functions of two</a:t>
            </a:r>
            <a:r>
              <a:rPr sz="2400" spc="-36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samples.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1390904" y="1492593"/>
            <a:ext cx="1094105" cy="762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817620" y="769620"/>
            <a:ext cx="4556760" cy="608837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9542" y="164212"/>
            <a:ext cx="9907680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0000"/>
                </a:solidFill>
                <a:latin typeface="Arial"/>
                <a:cs typeface="Arial"/>
              </a:rPr>
              <a:t>Critical Values for Kolmogorov-Smirnov Test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0379" y="898881"/>
            <a:ext cx="2884433" cy="553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When comparing between</a:t>
            </a:r>
          </a:p>
          <a:p>
            <a:pPr marL="0" marR="0">
              <a:lnSpc>
                <a:spcPts val="2010"/>
              </a:lnSpc>
              <a:spcBef>
                <a:spcPts val="83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two groups of size m and 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9853" y="1562689"/>
            <a:ext cx="750417" cy="655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38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1800" spc="1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219">
                <a:solidFill>
                  <a:srgbClr val="000000"/>
                </a:solidFill>
                <a:latin typeface="Arial Black"/>
                <a:cs typeface="Arial Black"/>
              </a:rPr>
              <a:t>+</a:t>
            </a:r>
            <a:r>
              <a:rPr sz="18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  <a:p>
            <a:pPr marL="52704" marR="0">
              <a:lnSpc>
                <a:spcPts val="2326"/>
              </a:lnSpc>
              <a:spcBef>
                <a:spcPts val="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 Black"/>
                <a:cs typeface="Arial Black"/>
              </a:rPr>
              <a:t>ꢀ</a:t>
            </a:r>
            <a:r>
              <a:rPr sz="1800" spc="-1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Arial Black"/>
                <a:cs typeface="Arial Black"/>
              </a:rPr>
              <a:t>∙</a:t>
            </a:r>
            <a:r>
              <a:rPr sz="1800" spc="-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Arial Black"/>
                <a:cs typeface="Arial Black"/>
              </a:rPr>
              <a:t>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0379" y="1650883"/>
            <a:ext cx="999109" cy="381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3"/>
              </a:lnSpc>
              <a:spcBef>
                <a:spcPct val="0"/>
              </a:spcBef>
              <a:spcAft>
                <a:spcPct val="0"/>
              </a:spcAft>
            </a:pPr>
            <a:r>
              <a:rPr sz="1750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1750" spc="2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000000"/>
                </a:solidFill>
                <a:latin typeface="Arial Black"/>
                <a:cs typeface="Arial Black"/>
              </a:rPr>
              <a:t>=</a:t>
            </a:r>
            <a:r>
              <a:rPr sz="1900" spc="-45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45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1443" y="1788040"/>
            <a:ext cx="454659" cy="248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200" spc="-22">
                <a:solidFill>
                  <a:srgbClr val="000000"/>
                </a:solidFill>
                <a:latin typeface="Arial"/>
                <a:cs typeface="Arial"/>
              </a:rPr>
              <a:t>ꢀ</a:t>
            </a:r>
            <a:r>
              <a:rPr sz="1050" spc="-76">
                <a:solidFill>
                  <a:srgbClr val="000000"/>
                </a:solidFill>
                <a:latin typeface="Arial Black"/>
                <a:cs typeface="Arial Black"/>
              </a:rPr>
              <a:t>,</a:t>
            </a:r>
            <a:r>
              <a:rPr sz="145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65198" y="1785767"/>
            <a:ext cx="289560" cy="26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13518" y="6499056"/>
            <a:ext cx="1626131" cy="37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</a:p>
          <a:p>
            <a:pPr marL="0" marR="0">
              <a:lnSpc>
                <a:spcPts val="1310"/>
              </a:lnSpc>
              <a:spcBef>
                <a:spcPts val="5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10D6E0E-F7AA-494F-8B0B-E8AA5B3C3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03" y="1443051"/>
            <a:ext cx="2330570" cy="119386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3058160" y="1657718"/>
            <a:ext cx="8642350" cy="36150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8161" y="280343"/>
            <a:ext cx="905125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2"/>
              </a:lnSpc>
              <a:spcBef>
                <a:spcPct val="0"/>
              </a:spcBef>
              <a:spcAft>
                <a:spcPct val="0"/>
              </a:spcAft>
            </a:pPr>
            <a:r>
              <a:rPr sz="4800" b="1" spc="-140" dirty="0">
                <a:solidFill>
                  <a:srgbClr val="000000"/>
                </a:solidFill>
                <a:latin typeface="Arial"/>
                <a:cs typeface="Arial"/>
              </a:rPr>
              <a:t>Practical</a:t>
            </a:r>
            <a:r>
              <a:rPr lang="en-US" sz="4800" b="1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800" b="1" spc="-293" dirty="0">
                <a:solidFill>
                  <a:srgbClr val="000000"/>
                </a:solidFill>
                <a:latin typeface="Arial"/>
                <a:cs typeface="Arial"/>
              </a:rPr>
              <a:t>Toy</a:t>
            </a:r>
            <a:r>
              <a:rPr lang="en-US" sz="4800" b="1" spc="-29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4800" b="1" spc="-162" dirty="0">
                <a:solidFill>
                  <a:srgbClr val="000000"/>
                </a:solidFill>
                <a:latin typeface="Arial"/>
                <a:cs typeface="Arial"/>
              </a:rPr>
              <a:t>Example</a:t>
            </a:r>
            <a:endParaRPr sz="4800" b="1" spc="-293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100" y="175224"/>
            <a:ext cx="1135261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N=20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9250" y="852234"/>
            <a:ext cx="2218358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 err="1">
                <a:solidFill>
                  <a:srgbClr val="000000"/>
                </a:solidFill>
                <a:latin typeface="Arial"/>
                <a:cs typeface="Arial"/>
              </a:rPr>
              <a:t>RandV</a:t>
            </a:r>
            <a:r>
              <a:rPr sz="1800" spc="11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/>
                <a:cs typeface="Arial"/>
              </a:rPr>
              <a:t>SortedRand</a:t>
            </a:r>
            <a:endParaRPr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914400" marR="0">
              <a:lnSpc>
                <a:spcPts val="1835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9250" y="1336612"/>
            <a:ext cx="597321" cy="548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2.15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2.45</a:t>
            </a:r>
          </a:p>
          <a:p>
            <a:pPr marL="0" marR="0">
              <a:lnSpc>
                <a:spcPts val="2010"/>
              </a:lnSpc>
              <a:spcBef>
                <a:spcPts val="144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1.98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2.65</a:t>
            </a:r>
          </a:p>
          <a:p>
            <a:pPr marL="0" marR="0">
              <a:lnSpc>
                <a:spcPts val="2010"/>
              </a:lnSpc>
              <a:spcBef>
                <a:spcPts val="144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1.44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2.53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3.48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3.03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2.67</a:t>
            </a:r>
          </a:p>
          <a:p>
            <a:pPr marL="0" marR="0">
              <a:lnSpc>
                <a:spcPts val="2010"/>
              </a:lnSpc>
              <a:spcBef>
                <a:spcPts val="144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2.78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2.72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2.02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1.33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2.24</a:t>
            </a:r>
          </a:p>
          <a:p>
            <a:pPr marL="0" marR="0">
              <a:lnSpc>
                <a:spcPts val="2010"/>
              </a:lnSpc>
              <a:spcBef>
                <a:spcPts val="144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2.94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2.52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2.8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lang="en-IL" sz="1600" dirty="0">
                <a:solidFill>
                  <a:srgbClr val="000000"/>
                </a:solidFill>
                <a:latin typeface="Arial"/>
                <a:cs typeface="Arial"/>
              </a:rPr>
              <a:t>2.57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lang="en-IL" sz="1600" dirty="0">
                <a:solidFill>
                  <a:srgbClr val="000000"/>
                </a:solidFill>
                <a:latin typeface="Arial"/>
                <a:cs typeface="Arial"/>
              </a:rPr>
              <a:t>2.55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2.65</a:t>
            </a:r>
            <a:endParaRPr lang="en-IL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3650" y="1336612"/>
            <a:ext cx="597321" cy="548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1.33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1.44</a:t>
            </a:r>
          </a:p>
          <a:p>
            <a:pPr marL="0" marR="0">
              <a:lnSpc>
                <a:spcPts val="2010"/>
              </a:lnSpc>
              <a:spcBef>
                <a:spcPts val="144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1.98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2.02</a:t>
            </a:r>
          </a:p>
          <a:p>
            <a:pPr marL="0" marR="0">
              <a:lnSpc>
                <a:spcPts val="2010"/>
              </a:lnSpc>
              <a:spcBef>
                <a:spcPts val="144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2.15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2.24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2.45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2.52</a:t>
            </a:r>
          </a:p>
          <a:p>
            <a:pPr marL="0" marR="0">
              <a:lnSpc>
                <a:spcPts val="2010"/>
              </a:lnSpc>
              <a:spcBef>
                <a:spcPts val="194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2.53</a:t>
            </a:r>
          </a:p>
          <a:p>
            <a:pPr marL="0" marR="0">
              <a:lnSpc>
                <a:spcPts val="2010"/>
              </a:lnSpc>
              <a:spcBef>
                <a:spcPts val="144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2.55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2.57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2.65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2.65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2.67</a:t>
            </a:r>
          </a:p>
          <a:p>
            <a:pPr marL="0" marR="0">
              <a:lnSpc>
                <a:spcPts val="2010"/>
              </a:lnSpc>
              <a:spcBef>
                <a:spcPts val="144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2.72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2.78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2.8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lang="en-IL" sz="1600" dirty="0">
                <a:solidFill>
                  <a:srgbClr val="000000"/>
                </a:solidFill>
                <a:latin typeface="Arial"/>
                <a:cs typeface="Arial"/>
              </a:rPr>
              <a:t>2.94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lang="en-IL" sz="1600" dirty="0">
                <a:solidFill>
                  <a:srgbClr val="000000"/>
                </a:solidFill>
                <a:latin typeface="Arial"/>
                <a:cs typeface="Arial"/>
              </a:rPr>
              <a:t>3.03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3.48</a:t>
            </a:r>
            <a:endParaRPr lang="en-IL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7976" y="1710037"/>
            <a:ext cx="290703" cy="348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76711" y="1708772"/>
            <a:ext cx="7351766" cy="358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2200" dirty="0">
                <a:solidFill>
                  <a:srgbClr val="000000"/>
                </a:solidFill>
                <a:latin typeface="Arial"/>
                <a:cs typeface="Arial"/>
              </a:rPr>
              <a:t>Counts</a:t>
            </a:r>
            <a:r>
              <a:rPr sz="2200" spc="181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dirty="0" err="1">
                <a:solidFill>
                  <a:srgbClr val="000000"/>
                </a:solidFill>
                <a:latin typeface="Arial"/>
                <a:cs typeface="Arial"/>
              </a:rPr>
              <a:t>ProbOb</a:t>
            </a:r>
            <a:r>
              <a:rPr sz="2200" spc="157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dirty="0" err="1">
                <a:solidFill>
                  <a:srgbClr val="000000"/>
                </a:solidFill>
                <a:latin typeface="Arial"/>
                <a:cs typeface="Arial"/>
              </a:rPr>
              <a:t>CdfObs</a:t>
            </a:r>
            <a:r>
              <a:rPr sz="2200" spc="16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dirty="0" err="1">
                <a:solidFill>
                  <a:srgbClr val="000000"/>
                </a:solidFill>
                <a:latin typeface="Arial"/>
                <a:cs typeface="Arial"/>
              </a:rPr>
              <a:t>ProbEx</a:t>
            </a:r>
            <a:r>
              <a:rPr sz="2200" spc="24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dirty="0" err="1">
                <a:solidFill>
                  <a:srgbClr val="000000"/>
                </a:solidFill>
                <a:latin typeface="Arial"/>
                <a:cs typeface="Arial"/>
              </a:rPr>
              <a:t>CdfExp</a:t>
            </a:r>
            <a:r>
              <a:rPr sz="2200" spc="8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00"/>
                </a:solidFill>
                <a:latin typeface="Arial"/>
                <a:cs typeface="Arial"/>
              </a:rPr>
              <a:t>|</a:t>
            </a:r>
            <a:r>
              <a:rPr sz="2200" dirty="0" err="1">
                <a:solidFill>
                  <a:srgbClr val="000000"/>
                </a:solidFill>
                <a:latin typeface="Arial"/>
                <a:cs typeface="Arial"/>
              </a:rPr>
              <a:t>CdfObs</a:t>
            </a:r>
            <a:r>
              <a:rPr sz="22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081077" y="2030057"/>
            <a:ext cx="292100" cy="350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47685" y="2055914"/>
            <a:ext cx="307788" cy="350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50860" y="2394369"/>
            <a:ext cx="1130436" cy="350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(dnorm)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09898" y="2774297"/>
            <a:ext cx="306235" cy="2054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2445"/>
              </a:lnSpc>
              <a:spcBef>
                <a:spcPts val="964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 marL="0" marR="0">
              <a:lnSpc>
                <a:spcPts val="2445"/>
              </a:lnSpc>
              <a:spcBef>
                <a:spcPts val="964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 marL="0" marR="0">
              <a:lnSpc>
                <a:spcPts val="2445"/>
              </a:lnSpc>
              <a:spcBef>
                <a:spcPts val="909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  <a:p>
            <a:pPr marL="0" marR="0">
              <a:lnSpc>
                <a:spcPts val="2445"/>
              </a:lnSpc>
              <a:spcBef>
                <a:spcPts val="959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41798" y="2774297"/>
            <a:ext cx="306235" cy="775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2445"/>
              </a:lnSpc>
              <a:spcBef>
                <a:spcPts val="964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074016" y="2774297"/>
            <a:ext cx="306235" cy="348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538451" y="2774297"/>
            <a:ext cx="306235" cy="348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770351" y="2774297"/>
            <a:ext cx="306235" cy="348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05916" y="2813464"/>
            <a:ext cx="306235" cy="775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2445"/>
              </a:lnSpc>
              <a:spcBef>
                <a:spcPts val="964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002251" y="2813464"/>
            <a:ext cx="306235" cy="348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074016" y="3201017"/>
            <a:ext cx="306235" cy="348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266087" y="3199752"/>
            <a:ext cx="2083401" cy="1629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0.009</a:t>
            </a:r>
            <a:r>
              <a:rPr sz="2200" spc="358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0.009</a:t>
            </a:r>
          </a:p>
          <a:p>
            <a:pPr marL="0" marR="0">
              <a:lnSpc>
                <a:spcPts val="2457"/>
              </a:lnSpc>
              <a:spcBef>
                <a:spcPts val="852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0.491</a:t>
            </a:r>
            <a:r>
              <a:rPr sz="2200" spc="48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0.5</a:t>
            </a:r>
          </a:p>
          <a:p>
            <a:pPr marL="0" marR="0">
              <a:lnSpc>
                <a:spcPts val="2457"/>
              </a:lnSpc>
              <a:spcBef>
                <a:spcPts val="897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0.491</a:t>
            </a:r>
            <a:r>
              <a:rPr sz="2200" spc="358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0.991</a:t>
            </a:r>
          </a:p>
          <a:p>
            <a:pPr marL="0" marR="0">
              <a:lnSpc>
                <a:spcPts val="2457"/>
              </a:lnSpc>
              <a:spcBef>
                <a:spcPts val="847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0.009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729887" y="3238919"/>
            <a:ext cx="851819" cy="162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0.009</a:t>
            </a:r>
          </a:p>
          <a:p>
            <a:pPr marL="28575" marR="0">
              <a:lnSpc>
                <a:spcPts val="2904"/>
              </a:lnSpc>
              <a:spcBef>
                <a:spcPts val="440"/>
              </a:spcBef>
              <a:spcAft>
                <a:spcPct val="0"/>
              </a:spcAft>
            </a:pPr>
            <a:r>
              <a:rPr sz="2600" b="1">
                <a:solidFill>
                  <a:srgbClr val="000000"/>
                </a:solidFill>
                <a:latin typeface="Arial"/>
                <a:cs typeface="Arial"/>
              </a:rPr>
              <a:t>0.35</a:t>
            </a:r>
          </a:p>
          <a:p>
            <a:pPr marL="0" marR="0">
              <a:lnSpc>
                <a:spcPts val="2457"/>
              </a:lnSpc>
              <a:spcBef>
                <a:spcPts val="912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0.091</a:t>
            </a:r>
          </a:p>
          <a:p>
            <a:pPr marL="272364" marR="0">
              <a:lnSpc>
                <a:spcPts val="2445"/>
              </a:lnSpc>
              <a:spcBef>
                <a:spcPts val="907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841798" y="3627737"/>
            <a:ext cx="306235" cy="348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879033" y="3626472"/>
            <a:ext cx="696193" cy="1202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0.15</a:t>
            </a:r>
          </a:p>
          <a:p>
            <a:pPr marL="0" marR="0">
              <a:lnSpc>
                <a:spcPts val="2457"/>
              </a:lnSpc>
              <a:spcBef>
                <a:spcPts val="847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0.75</a:t>
            </a:r>
          </a:p>
          <a:p>
            <a:pPr marL="78638" marR="0">
              <a:lnSpc>
                <a:spcPts val="2457"/>
              </a:lnSpc>
              <a:spcBef>
                <a:spcPts val="897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110615" y="3665639"/>
            <a:ext cx="696193" cy="120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0.15</a:t>
            </a:r>
          </a:p>
          <a:p>
            <a:pPr marL="78638" marR="0">
              <a:lnSpc>
                <a:spcPts val="2457"/>
              </a:lnSpc>
              <a:spcBef>
                <a:spcPts val="847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0.9</a:t>
            </a:r>
          </a:p>
          <a:p>
            <a:pPr marL="195300" marR="0">
              <a:lnSpc>
                <a:spcPts val="2445"/>
              </a:lnSpc>
              <a:spcBef>
                <a:spcPts val="957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764265" y="4052557"/>
            <a:ext cx="463177" cy="776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15</a:t>
            </a:r>
          </a:p>
          <a:p>
            <a:pPr marL="77533" marR="0">
              <a:lnSpc>
                <a:spcPts val="2445"/>
              </a:lnSpc>
              <a:spcBef>
                <a:spcPts val="907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770351" y="4479907"/>
            <a:ext cx="306235" cy="348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708557" y="6696972"/>
            <a:ext cx="23641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© </a:t>
            </a:r>
            <a:r>
              <a:rPr sz="1200" dirty="0" err="1">
                <a:solidFill>
                  <a:srgbClr val="000000"/>
                </a:solidFill>
                <a:latin typeface="Arial"/>
                <a:cs typeface="Arial"/>
              </a:rPr>
              <a:t>Hadas</a:t>
            </a: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Arial"/>
                <a:cs typeface="Arial"/>
              </a:rPr>
              <a:t>Lapid</a:t>
            </a: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 all rights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 reserved</a:t>
            </a:r>
            <a:endParaRPr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object 1">
            <a:extLst>
              <a:ext uri="{FF2B5EF4-FFF2-40B4-BE49-F238E27FC236}">
                <a16:creationId xmlns:a16="http://schemas.microsoft.com/office/drawing/2014/main" id="{BEDE63C7-AB88-49B2-BC43-67646D96E66B}"/>
              </a:ext>
            </a:extLst>
          </p:cNvPr>
          <p:cNvSpPr/>
          <p:nvPr/>
        </p:nvSpPr>
        <p:spPr>
          <a:xfrm>
            <a:off x="5053891" y="5343690"/>
            <a:ext cx="4290060" cy="83057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C569F201-7A89-4E67-84FE-CE9F7DEBEEC7}"/>
              </a:ext>
            </a:extLst>
          </p:cNvPr>
          <p:cNvSpPr/>
          <p:nvPr/>
        </p:nvSpPr>
        <p:spPr>
          <a:xfrm>
            <a:off x="10940745" y="5076247"/>
            <a:ext cx="280670" cy="63563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44CA8C94-5C8E-44B9-98D2-30124DEA63F7}"/>
              </a:ext>
            </a:extLst>
          </p:cNvPr>
          <p:cNvSpPr txBox="1"/>
          <p:nvPr/>
        </p:nvSpPr>
        <p:spPr>
          <a:xfrm>
            <a:off x="5305351" y="5394064"/>
            <a:ext cx="4157569" cy="664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Maximum difference between</a:t>
            </a:r>
          </a:p>
          <a:p>
            <a:pPr marL="0" marR="0">
              <a:lnSpc>
                <a:spcPts val="2681"/>
              </a:lnSpc>
              <a:spcBef>
                <a:spcPts val="21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observed </a:t>
            </a:r>
            <a:r>
              <a:rPr sz="2000" dirty="0" err="1">
                <a:solidFill>
                  <a:srgbClr val="000000"/>
                </a:solidFill>
                <a:latin typeface="Arial"/>
                <a:cs typeface="Arial"/>
              </a:rPr>
              <a:t>cdf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 and expected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Arial"/>
              </a:rPr>
              <a:t>cdf</a:t>
            </a:r>
            <a:endParaRPr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AB991569-B053-4199-B452-652DAED22A97}"/>
              </a:ext>
            </a:extLst>
          </p:cNvPr>
          <p:cNvSpPr txBox="1"/>
          <p:nvPr/>
        </p:nvSpPr>
        <p:spPr>
          <a:xfrm>
            <a:off x="9609391" y="5754040"/>
            <a:ext cx="216504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3200" spc="366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= 0.35</a:t>
            </a:r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04A9BCC9-F11B-4567-956E-16AE6A572E66}"/>
              </a:ext>
            </a:extLst>
          </p:cNvPr>
          <p:cNvSpPr txBox="1"/>
          <p:nvPr/>
        </p:nvSpPr>
        <p:spPr>
          <a:xfrm>
            <a:off x="9902875" y="5975756"/>
            <a:ext cx="656239" cy="336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 dirty="0">
                <a:solidFill>
                  <a:srgbClr val="000000"/>
                </a:solidFill>
                <a:latin typeface="Arial"/>
                <a:cs typeface="Arial"/>
              </a:rPr>
              <a:t>max</a:t>
            </a: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F23BAE42-8692-44C5-BFBE-9E161F2B1F2E}"/>
              </a:ext>
            </a:extLst>
          </p:cNvPr>
          <p:cNvSpPr txBox="1"/>
          <p:nvPr/>
        </p:nvSpPr>
        <p:spPr>
          <a:xfrm>
            <a:off x="9770351" y="6404413"/>
            <a:ext cx="248423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Statistics for Software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Engineers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6774180" y="4361916"/>
            <a:ext cx="1214754" cy="33718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09244" y="647701"/>
            <a:ext cx="4558665" cy="60883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5045" y="114788"/>
            <a:ext cx="5907141" cy="674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10"/>
              </a:lnSpc>
              <a:spcBef>
                <a:spcPct val="0"/>
              </a:spcBef>
              <a:spcAft>
                <a:spcPct val="0"/>
              </a:spcAft>
            </a:pPr>
            <a:r>
              <a:rPr sz="4500" spc="-24" dirty="0">
                <a:solidFill>
                  <a:srgbClr val="000000"/>
                </a:solidFill>
                <a:latin typeface="Arial"/>
                <a:cs typeface="Arial"/>
              </a:rPr>
              <a:t>../</a:t>
            </a:r>
            <a:r>
              <a:rPr sz="4500" spc="-6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500" spc="-92" dirty="0">
                <a:solidFill>
                  <a:srgbClr val="000000"/>
                </a:solidFill>
                <a:latin typeface="Arial"/>
                <a:cs typeface="Arial"/>
              </a:rPr>
              <a:t>Practical</a:t>
            </a:r>
            <a:r>
              <a:rPr sz="4500" spc="-7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500" spc="-164" dirty="0">
                <a:solidFill>
                  <a:srgbClr val="000000"/>
                </a:solidFill>
                <a:latin typeface="Arial"/>
                <a:cs typeface="Arial"/>
              </a:rPr>
              <a:t>Toy</a:t>
            </a:r>
            <a:r>
              <a:rPr sz="4500" spc="-87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500" spc="-100" dirty="0">
                <a:solidFill>
                  <a:srgbClr val="00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10680" y="1481801"/>
            <a:ext cx="2165043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3200" spc="366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= 0.35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04164" y="1703518"/>
            <a:ext cx="656239" cy="336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Arial"/>
                <a:cs typeface="Arial"/>
              </a:rPr>
              <a:t>max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10680" y="1951320"/>
            <a:ext cx="1641511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α</a:t>
            </a:r>
            <a:r>
              <a:rPr sz="32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= 0.05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10680" y="2432650"/>
            <a:ext cx="1293632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n = 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10680" y="2945730"/>
            <a:ext cx="2472434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3200" spc="74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= 0.29407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04164" y="3167447"/>
            <a:ext cx="285750" cy="336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10680" y="3366608"/>
            <a:ext cx="148054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3200" spc="307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&gt;D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04164" y="3594674"/>
            <a:ext cx="1320406" cy="336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Arial"/>
                <a:cs typeface="Arial"/>
              </a:rPr>
              <a:t>max</a:t>
            </a:r>
            <a:r>
              <a:rPr sz="2100" spc="359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22577" y="4302939"/>
            <a:ext cx="2151388" cy="62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/>
                <a:cs typeface="Arial"/>
              </a:rPr>
              <a:t>Reject H</a:t>
            </a:r>
            <a:r>
              <a:rPr sz="3600" b="1" baseline="-23611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899548" y="6379549"/>
            <a:ext cx="2354733" cy="511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Statistics for Software Engineers</a:t>
            </a:r>
          </a:p>
          <a:p>
            <a:pPr marL="154914" marR="0">
              <a:lnSpc>
                <a:spcPts val="1340"/>
              </a:lnSpc>
              <a:spcBef>
                <a:spcPts val="109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© Hadas Lapid all rights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20.07.14"/>
  <p:tag name="AS_TITLE" val="Aspose.Slides for .NET 2.0"/>
  <p:tag name="AS_VERSION" val="20.7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572</Words>
  <Application>Microsoft Office PowerPoint</Application>
  <PresentationFormat>מסך רחב</PresentationFormat>
  <Paragraphs>156</Paragraphs>
  <Slides>8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Linux Libertine</vt:lpstr>
      <vt:lpstr>Arial Black</vt:lpstr>
      <vt:lpstr>Arial</vt:lpstr>
      <vt:lpstr>Calibri</vt:lpstr>
      <vt:lpstr>Times New Roman</vt:lpstr>
      <vt:lpstr>Theme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products.groupdocs.app</dc:creator>
  <cp:lastModifiedBy>Amit Stekel</cp:lastModifiedBy>
  <cp:revision>13</cp:revision>
  <dcterms:modified xsi:type="dcterms:W3CDTF">2020-11-30T04:36:58Z</dcterms:modified>
</cp:coreProperties>
</file>