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1" r:id="rId6"/>
    <p:sldId id="263" r:id="rId7"/>
    <p:sldId id="264" r:id="rId8"/>
    <p:sldId id="266" r:id="rId9"/>
    <p:sldId id="267" r:id="rId10"/>
    <p:sldId id="268" r:id="rId11"/>
    <p:sldId id="269" r:id="rId12"/>
    <p:sldId id="271" r:id="rId13"/>
  </p:sldIdLst>
  <p:sldSz cx="12192000" cy="6858000"/>
  <p:notesSz cx="12192000" cy="6858000"/>
  <p:embeddedFontLst>
    <p:embeddedFont>
      <p:font typeface="Calibri" panose="020F0502020204030204" pitchFamily="34" charset="0"/>
      <p:regular r:id="rId15"/>
      <p:bold r:id="rId16"/>
      <p:italic r:id="rId17"/>
      <p:boldItalic r:id="rId18"/>
    </p:embeddedFont>
    <p:embeddedFont>
      <p:font typeface="Cambria Math" panose="02040503050406030204" pitchFamily="18" charset="0"/>
      <p:regular r:id="rId19"/>
    </p:embeddedFont>
    <p:embeddedFont>
      <p:font typeface="Trebuchet MS" panose="020B0603020202020204" pitchFamily="34" charset="0"/>
      <p:regular r:id="rId20"/>
      <p:bold r:id="rId21"/>
      <p:italic r:id="rId22"/>
      <p:boldItalic r:id="rId23"/>
    </p:embeddedFont>
  </p:embeddedFontLst>
  <p:custDataLst>
    <p:tags r:id="rId24"/>
  </p:custDataLst>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522" autoAdjust="0"/>
  </p:normalViewPr>
  <p:slideViewPr>
    <p:cSldViewPr>
      <p:cViewPr varScale="1">
        <p:scale>
          <a:sx n="55" d="100"/>
          <a:sy n="55" d="100"/>
        </p:scale>
        <p:origin x="2718" y="72"/>
      </p:cViewPr>
      <p:guideLst>
        <p:guide orient="horz" pos="3168"/>
        <p:guide pos="244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6908800" y="0"/>
            <a:ext cx="5283200" cy="3444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3175" y="0"/>
            <a:ext cx="5283200" cy="344488"/>
          </a:xfrm>
          <a:prstGeom prst="rect">
            <a:avLst/>
          </a:prstGeom>
        </p:spPr>
        <p:txBody>
          <a:bodyPr vert="horz" lIns="91440" tIns="45720" rIns="91440" bIns="45720" rtlCol="1"/>
          <a:lstStyle>
            <a:lvl1pPr algn="r">
              <a:defRPr sz="1200"/>
            </a:lvl1pPr>
          </a:lstStyle>
          <a:p>
            <a:fld id="{046060B9-E291-433A-89DB-DA18F91C4521}" type="datetimeFigureOut">
              <a:rPr lang="en-IL" smtClean="0"/>
              <a:t>10/12/2020</a:t>
            </a:fld>
            <a:endParaRPr lang="en-IL"/>
          </a:p>
        </p:txBody>
      </p:sp>
      <p:sp>
        <p:nvSpPr>
          <p:cNvPr id="4" name="מציין מיקום של תמונת שקופית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1219200" y="3300413"/>
            <a:ext cx="9753600" cy="2700337"/>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6908800" y="6513513"/>
            <a:ext cx="5283200" cy="3444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3175" y="6513513"/>
            <a:ext cx="5283200" cy="344487"/>
          </a:xfrm>
          <a:prstGeom prst="rect">
            <a:avLst/>
          </a:prstGeom>
        </p:spPr>
        <p:txBody>
          <a:bodyPr vert="horz" lIns="91440" tIns="45720" rIns="91440" bIns="45720" rtlCol="1" anchor="b"/>
          <a:lstStyle>
            <a:lvl1pPr algn="r">
              <a:defRPr sz="1200"/>
            </a:lvl1pPr>
          </a:lstStyle>
          <a:p>
            <a:fld id="{65B39469-B016-46B0-9E92-92E666AC6F9C}" type="slidenum">
              <a:rPr lang="en-IL" smtClean="0"/>
              <a:t>‹#›</a:t>
            </a:fld>
            <a:endParaRPr lang="en-IL"/>
          </a:p>
        </p:txBody>
      </p:sp>
    </p:spTree>
    <p:extLst>
      <p:ext uri="{BB962C8B-B14F-4D97-AF65-F5344CB8AC3E}">
        <p14:creationId xmlns:p14="http://schemas.microsoft.com/office/powerpoint/2010/main" val="164435923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Fisher%27s_exact_test#cite_note-Mehta1984-6" TargetMode="External"/><Relationship Id="rId13" Type="http://schemas.openxmlformats.org/officeDocument/2006/relationships/hyperlink" Target="https://en.wikipedia.org/wiki/Monte_Carlo_method" TargetMode="External"/><Relationship Id="rId3" Type="http://schemas.openxmlformats.org/officeDocument/2006/relationships/hyperlink" Target="https://en.wikipedia.org/wiki/Chi-squared_test" TargetMode="External"/><Relationship Id="rId7" Type="http://schemas.openxmlformats.org/officeDocument/2006/relationships/hyperlink" Target="https://en.wikipedia.org/wiki/Fisher%27s_exact_test#cite_note-Larntz1978-5" TargetMode="External"/><Relationship Id="rId12" Type="http://schemas.openxmlformats.org/officeDocument/2006/relationships/hyperlink" Target="https://en.wikipedia.org/wiki/Statistical_package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Degrees_of_freedom_(statistics)" TargetMode="External"/><Relationship Id="rId11" Type="http://schemas.openxmlformats.org/officeDocument/2006/relationships/hyperlink" Target="https://en.wikipedia.org/wiki/Fisher%27s_exact_test#cite_note-9" TargetMode="External"/><Relationship Id="rId5" Type="http://schemas.openxmlformats.org/officeDocument/2006/relationships/hyperlink" Target="https://en.wikipedia.org/wiki/Sampling_distribution" TargetMode="External"/><Relationship Id="rId10" Type="http://schemas.openxmlformats.org/officeDocument/2006/relationships/hyperlink" Target="https://en.wikipedia.org/wiki/Fisher%27s_exact_test#cite_note-8" TargetMode="External"/><Relationship Id="rId4" Type="http://schemas.openxmlformats.org/officeDocument/2006/relationships/hyperlink" Target="https://en.wikipedia.org/wiki/G-test" TargetMode="External"/><Relationship Id="rId9" Type="http://schemas.openxmlformats.org/officeDocument/2006/relationships/hyperlink" Target="https://en.wikipedia.org/wiki/Fisher%27s_exact_test#cite_note-Mehta1995-7" TargetMode="External"/><Relationship Id="rId14" Type="http://schemas.openxmlformats.org/officeDocument/2006/relationships/hyperlink" Target="https://en.wikipedia.org/wiki/Fisher%27s_exact_test#cite_note-1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b="0" i="0" u="none" strike="noStrike" dirty="0">
                <a:solidFill>
                  <a:srgbClr val="000000"/>
                </a:solidFill>
                <a:effectLst/>
                <a:latin typeface="Arial" panose="020B0604020202020204" pitchFamily="34" charset="0"/>
              </a:rPr>
              <a:t>An Introduction to Statistical Methods and Data Analysis 7th Edition</a:t>
            </a:r>
          </a:p>
          <a:p>
            <a:pPr algn="l" rtl="0"/>
            <a:r>
              <a:rPr lang="en-US" sz="1200" b="0" i="0" u="none" strike="noStrike" dirty="0">
                <a:solidFill>
                  <a:srgbClr val="000000"/>
                </a:solidFill>
                <a:effectLst/>
                <a:latin typeface="Arial" panose="020B0604020202020204" pitchFamily="34" charset="0"/>
              </a:rPr>
              <a:t>R. Lyman Ott Michael </a:t>
            </a:r>
            <a:r>
              <a:rPr lang="en-US" sz="1200" b="0" i="0" u="none" strike="noStrike" dirty="0" err="1">
                <a:solidFill>
                  <a:srgbClr val="000000"/>
                </a:solidFill>
                <a:effectLst/>
                <a:latin typeface="Arial" panose="020B0604020202020204" pitchFamily="34" charset="0"/>
              </a:rPr>
              <a:t>Longnecker</a:t>
            </a:r>
            <a:endParaRPr lang="en-US" sz="1200" b="0" i="0" u="none" strike="noStrike" dirty="0">
              <a:solidFill>
                <a:srgbClr val="000000"/>
              </a:solidFill>
              <a:effectLst/>
              <a:latin typeface="Arial" panose="020B0604020202020204" pitchFamily="34" charset="0"/>
            </a:endParaRPr>
          </a:p>
          <a:p>
            <a:pPr algn="l" rtl="0"/>
            <a:endParaRPr lang="en-US" dirty="0"/>
          </a:p>
          <a:p>
            <a:pPr algn="l" rtl="0"/>
            <a:r>
              <a:rPr lang="en-US" dirty="0"/>
              <a:t>Chap. 10, page 482</a:t>
            </a:r>
          </a:p>
          <a:p>
            <a:pPr algn="l" rtl="0"/>
            <a:endParaRPr lang="en-IL" dirty="0"/>
          </a:p>
          <a:p>
            <a:endParaRPr lang="en-IL"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1</a:t>
            </a:fld>
            <a:endParaRPr lang="en-IL"/>
          </a:p>
        </p:txBody>
      </p:sp>
    </p:spTree>
    <p:extLst>
      <p:ext uri="{BB962C8B-B14F-4D97-AF65-F5344CB8AC3E}">
        <p14:creationId xmlns:p14="http://schemas.microsoft.com/office/powerpoint/2010/main" val="2347404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t>Fisher Exact Test</a:t>
            </a:r>
          </a:p>
          <a:p>
            <a:pPr algn="l" rtl="0"/>
            <a:r>
              <a:rPr lang="en-US" dirty="0"/>
              <a:t>https://en.wikipedia.org/wiki/Fisher%27s_exact_test</a:t>
            </a:r>
          </a:p>
          <a:p>
            <a:pPr algn="l" rtl="0"/>
            <a:endParaRPr lang="en-US" dirty="0"/>
          </a:p>
          <a:p>
            <a:pPr algn="l" rtl="0"/>
            <a:r>
              <a:rPr lang="en-US" b="0" i="0" dirty="0">
                <a:solidFill>
                  <a:srgbClr val="202122"/>
                </a:solidFill>
                <a:effectLst/>
                <a:latin typeface="Arial" panose="020B0604020202020204" pitchFamily="34" charset="0"/>
              </a:rPr>
              <a:t>With </a:t>
            </a:r>
            <a:r>
              <a:rPr lang="en-US" b="1" i="0" dirty="0">
                <a:solidFill>
                  <a:srgbClr val="202122"/>
                </a:solidFill>
                <a:effectLst/>
                <a:latin typeface="Arial" panose="020B0604020202020204" pitchFamily="34" charset="0"/>
              </a:rPr>
              <a:t>large samples</a:t>
            </a:r>
            <a:r>
              <a:rPr lang="en-US" b="0" i="0" dirty="0">
                <a:solidFill>
                  <a:srgbClr val="202122"/>
                </a:solidFill>
                <a:effectLst/>
                <a:latin typeface="Arial" panose="020B0604020202020204" pitchFamily="34" charset="0"/>
              </a:rPr>
              <a:t>, a </a:t>
            </a:r>
            <a:r>
              <a:rPr lang="en-US" b="1" i="0" u="none" strike="noStrike" dirty="0">
                <a:solidFill>
                  <a:srgbClr val="0B0080"/>
                </a:solidFill>
                <a:effectLst/>
                <a:latin typeface="Arial" panose="020B0604020202020204" pitchFamily="34" charset="0"/>
                <a:hlinkClick r:id="rId3"/>
              </a:rPr>
              <a:t>chi-squared test</a:t>
            </a:r>
            <a:r>
              <a:rPr lang="en-US" b="0" i="0" dirty="0">
                <a:solidFill>
                  <a:srgbClr val="202122"/>
                </a:solidFill>
                <a:effectLst/>
                <a:latin typeface="Arial" panose="020B0604020202020204" pitchFamily="34" charset="0"/>
              </a:rPr>
              <a:t> (or better yet, a </a:t>
            </a:r>
            <a:r>
              <a:rPr lang="en-US" b="0" i="0" u="none" strike="noStrike" dirty="0">
                <a:solidFill>
                  <a:srgbClr val="0B0080"/>
                </a:solidFill>
                <a:effectLst/>
                <a:latin typeface="Arial" panose="020B0604020202020204" pitchFamily="34" charset="0"/>
                <a:hlinkClick r:id="rId4"/>
              </a:rPr>
              <a:t>G-test</a:t>
            </a:r>
            <a:r>
              <a:rPr lang="en-US" b="0" i="0" dirty="0">
                <a:solidFill>
                  <a:srgbClr val="202122"/>
                </a:solidFill>
                <a:effectLst/>
                <a:latin typeface="Arial" panose="020B0604020202020204" pitchFamily="34" charset="0"/>
              </a:rPr>
              <a:t>) can be used in this situation.</a:t>
            </a:r>
          </a:p>
          <a:p>
            <a:pPr algn="l" rtl="0"/>
            <a:r>
              <a:rPr lang="en-US" b="0" i="0" dirty="0">
                <a:solidFill>
                  <a:srgbClr val="202122"/>
                </a:solidFill>
                <a:effectLst/>
                <a:latin typeface="Arial" panose="020B0604020202020204" pitchFamily="34" charset="0"/>
              </a:rPr>
              <a:t>However, the </a:t>
            </a:r>
            <a:r>
              <a:rPr lang="en-US" b="1" i="0" dirty="0">
                <a:solidFill>
                  <a:srgbClr val="202122"/>
                </a:solidFill>
                <a:effectLst/>
                <a:latin typeface="Arial" panose="020B0604020202020204" pitchFamily="34" charset="0"/>
              </a:rPr>
              <a:t>significance value </a:t>
            </a:r>
            <a:r>
              <a:rPr lang="en-US" b="0" i="0" dirty="0">
                <a:solidFill>
                  <a:srgbClr val="202122"/>
                </a:solidFill>
                <a:effectLst/>
                <a:latin typeface="Arial" panose="020B0604020202020204" pitchFamily="34" charset="0"/>
              </a:rPr>
              <a:t>it provides is only an </a:t>
            </a:r>
            <a:r>
              <a:rPr lang="en-US" b="1" i="0" dirty="0">
                <a:solidFill>
                  <a:srgbClr val="202122"/>
                </a:solidFill>
                <a:effectLst/>
                <a:latin typeface="Arial" panose="020B0604020202020204" pitchFamily="34" charset="0"/>
              </a:rPr>
              <a:t>approximation</a:t>
            </a:r>
            <a:r>
              <a:rPr lang="en-US" b="0" i="0" dirty="0">
                <a:solidFill>
                  <a:srgbClr val="202122"/>
                </a:solidFill>
                <a:effectLst/>
                <a:latin typeface="Arial" panose="020B0604020202020204" pitchFamily="34" charset="0"/>
              </a:rPr>
              <a:t>, because </a:t>
            </a:r>
            <a:r>
              <a:rPr lang="en-US" b="1" i="0" dirty="0">
                <a:solidFill>
                  <a:srgbClr val="202122"/>
                </a:solidFill>
                <a:effectLst/>
                <a:latin typeface="Arial" panose="020B0604020202020204" pitchFamily="34" charset="0"/>
              </a:rPr>
              <a:t>the </a:t>
            </a:r>
            <a:r>
              <a:rPr lang="en-US" b="1" i="0" u="none" strike="noStrike" dirty="0">
                <a:solidFill>
                  <a:srgbClr val="0B0080"/>
                </a:solidFill>
                <a:effectLst/>
                <a:latin typeface="Arial" panose="020B0604020202020204" pitchFamily="34" charset="0"/>
                <a:hlinkClick r:id="rId5"/>
              </a:rPr>
              <a:t>sampling distribution</a:t>
            </a:r>
            <a:r>
              <a:rPr lang="en-US" b="1"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of the test statistic that is calculated is only </a:t>
            </a:r>
            <a:r>
              <a:rPr lang="en-US" b="1" i="0" dirty="0">
                <a:solidFill>
                  <a:srgbClr val="202122"/>
                </a:solidFill>
                <a:effectLst/>
                <a:latin typeface="Arial" panose="020B0604020202020204" pitchFamily="34" charset="0"/>
              </a:rPr>
              <a:t>approximately equal to the theoretical chi-squared distribution</a:t>
            </a:r>
            <a:r>
              <a:rPr lang="en-US" b="0" i="0" dirty="0">
                <a:solidFill>
                  <a:srgbClr val="202122"/>
                </a:solidFill>
                <a:effectLst/>
                <a:latin typeface="Arial" panose="020B0604020202020204" pitchFamily="34" charset="0"/>
              </a:rPr>
              <a:t>.</a:t>
            </a:r>
          </a:p>
          <a:p>
            <a:pPr algn="l" rtl="0"/>
            <a:endParaRPr lang="en-US" b="1" i="0" dirty="0">
              <a:solidFill>
                <a:srgbClr val="202122"/>
              </a:solidFill>
              <a:effectLst/>
              <a:latin typeface="Arial" panose="020B0604020202020204" pitchFamily="34" charset="0"/>
            </a:endParaRPr>
          </a:p>
          <a:p>
            <a:pPr algn="l" rtl="0"/>
            <a:r>
              <a:rPr lang="en-US" b="1" i="0" dirty="0">
                <a:solidFill>
                  <a:srgbClr val="202122"/>
                </a:solidFill>
                <a:effectLst/>
                <a:latin typeface="Arial" panose="020B0604020202020204" pitchFamily="34" charset="0"/>
              </a:rPr>
              <a:t>The approximation is inadequate when sample sizes are small</a:t>
            </a:r>
            <a:r>
              <a:rPr lang="en-US" b="0" i="0" dirty="0">
                <a:solidFill>
                  <a:srgbClr val="202122"/>
                </a:solidFill>
                <a:effectLst/>
                <a:latin typeface="Arial" panose="020B0604020202020204" pitchFamily="34" charset="0"/>
              </a:rPr>
              <a:t>, or the data are very unequally distributed among the cells of the table, resulting in the cell counts predicted on the null hypothesis (the “expected values”) being low.</a:t>
            </a:r>
          </a:p>
          <a:p>
            <a:pPr algn="l" rtl="0"/>
            <a:endParaRPr lang="en-US" b="0" i="0" dirty="0">
              <a:solidFill>
                <a:srgbClr val="202122"/>
              </a:solidFill>
              <a:effectLst/>
              <a:latin typeface="Arial" panose="020B0604020202020204" pitchFamily="34" charset="0"/>
            </a:endParaRPr>
          </a:p>
          <a:p>
            <a:pPr algn="l" rtl="0"/>
            <a:r>
              <a:rPr lang="en-US" b="0" i="0" dirty="0">
                <a:solidFill>
                  <a:srgbClr val="202122"/>
                </a:solidFill>
                <a:effectLst/>
                <a:latin typeface="Arial" panose="020B0604020202020204" pitchFamily="34" charset="0"/>
              </a:rPr>
              <a:t>The usual rule of thumb for deciding whether the chi-squared approximation is good enough is that the chi-squared test is not suitable when the expected values in any of the cells of a contingency table are below 5, or below 10 when there is only one </a:t>
            </a:r>
            <a:r>
              <a:rPr lang="en-US" b="0" i="0" u="none" strike="noStrike" dirty="0">
                <a:solidFill>
                  <a:srgbClr val="0B0080"/>
                </a:solidFill>
                <a:effectLst/>
                <a:latin typeface="Arial" panose="020B0604020202020204" pitchFamily="34" charset="0"/>
                <a:hlinkClick r:id="rId6"/>
              </a:rPr>
              <a:t>degree of freedom</a:t>
            </a:r>
            <a:r>
              <a:rPr lang="en-US" b="0" i="0" dirty="0">
                <a:solidFill>
                  <a:srgbClr val="202122"/>
                </a:solidFill>
                <a:effectLst/>
                <a:latin typeface="Arial" panose="020B0604020202020204" pitchFamily="34" charset="0"/>
              </a:rPr>
              <a:t> (this rule is now known to be overly conservative</a:t>
            </a:r>
            <a:r>
              <a:rPr lang="en-US" b="0" i="0" u="none" strike="noStrike" baseline="30000" dirty="0">
                <a:solidFill>
                  <a:srgbClr val="0B0080"/>
                </a:solidFill>
                <a:effectLst/>
                <a:latin typeface="Arial" panose="020B0604020202020204" pitchFamily="34" charset="0"/>
                <a:hlinkClick r:id="rId7"/>
              </a:rPr>
              <a:t>[5]</a:t>
            </a:r>
            <a:r>
              <a:rPr lang="en-US" b="0" i="0" dirty="0">
                <a:solidFill>
                  <a:srgbClr val="202122"/>
                </a:solidFill>
                <a:effectLst/>
                <a:latin typeface="Arial" panose="020B0604020202020204" pitchFamily="34" charset="0"/>
              </a:rPr>
              <a:t>). In fact, for small, sparse, or unbalanced data, the exact and asymptotic </a:t>
            </a:r>
            <a:r>
              <a:rPr lang="en-US" b="0" i="1" dirty="0">
                <a:solidFill>
                  <a:srgbClr val="202122"/>
                </a:solidFill>
                <a:effectLst/>
                <a:latin typeface="Arial" panose="020B0604020202020204" pitchFamily="34" charset="0"/>
              </a:rPr>
              <a:t>p</a:t>
            </a:r>
            <a:r>
              <a:rPr lang="en-US" b="0" i="0" dirty="0">
                <a:solidFill>
                  <a:srgbClr val="202122"/>
                </a:solidFill>
                <a:effectLst/>
                <a:latin typeface="Arial" panose="020B0604020202020204" pitchFamily="34" charset="0"/>
              </a:rPr>
              <a:t>-values can be quite different and may lead to opposite conclusions concerning the hypothesis of interest.</a:t>
            </a:r>
            <a:r>
              <a:rPr lang="en-US" b="0" i="0" u="none" strike="noStrike" baseline="30000" dirty="0">
                <a:solidFill>
                  <a:srgbClr val="0B0080"/>
                </a:solidFill>
                <a:effectLst/>
                <a:latin typeface="Arial" panose="020B0604020202020204" pitchFamily="34" charset="0"/>
                <a:hlinkClick r:id="rId8"/>
              </a:rPr>
              <a:t>[6]</a:t>
            </a:r>
            <a:r>
              <a:rPr lang="en-US" b="0" i="0" u="none" strike="noStrike" baseline="30000" dirty="0">
                <a:solidFill>
                  <a:srgbClr val="0B0080"/>
                </a:solidFill>
                <a:effectLst/>
                <a:latin typeface="Arial" panose="020B0604020202020204" pitchFamily="34" charset="0"/>
                <a:hlinkClick r:id="rId9"/>
              </a:rPr>
              <a:t>[7]</a:t>
            </a:r>
            <a:r>
              <a:rPr lang="en-US" b="0" i="0" dirty="0">
                <a:solidFill>
                  <a:srgbClr val="202122"/>
                </a:solidFill>
                <a:effectLst/>
                <a:latin typeface="Arial" panose="020B0604020202020204" pitchFamily="34" charset="0"/>
              </a:rPr>
              <a:t> In contrast the Fisher exact test is, as its name states, exact as long as the experimental procedure keeps the row and column totals fixed, and it can therefore be used regardless of the sample characteristics. It becomes difficult to calculate with large samples or well-balanced tables, but fortunately these are exactly the conditions where the chi-squared test is appropriate.</a:t>
            </a:r>
          </a:p>
          <a:p>
            <a:pPr algn="l" rtl="0"/>
            <a:r>
              <a:rPr lang="en-US" b="0" i="0" dirty="0">
                <a:solidFill>
                  <a:srgbClr val="202122"/>
                </a:solidFill>
                <a:effectLst/>
                <a:latin typeface="Arial" panose="020B0604020202020204" pitchFamily="34" charset="0"/>
              </a:rPr>
              <a:t>For hand calculations, the test is only feasible in the case of a 2 × 2 contingency table. However the principle of the test can be extended to the general case of an </a:t>
            </a:r>
            <a:r>
              <a:rPr lang="en-US" b="0" i="1" dirty="0">
                <a:solidFill>
                  <a:srgbClr val="202122"/>
                </a:solidFill>
                <a:effectLst/>
                <a:latin typeface="Arial" panose="020B0604020202020204" pitchFamily="34" charset="0"/>
              </a:rPr>
              <a:t>m</a:t>
            </a:r>
            <a:r>
              <a:rPr lang="en-US" b="0" i="0" dirty="0">
                <a:solidFill>
                  <a:srgbClr val="202122"/>
                </a:solidFill>
                <a:effectLst/>
                <a:latin typeface="Arial" panose="020B0604020202020204" pitchFamily="34" charset="0"/>
              </a:rPr>
              <a:t> × </a:t>
            </a:r>
            <a:r>
              <a:rPr lang="en-US" b="0" i="1" dirty="0">
                <a:solidFill>
                  <a:srgbClr val="202122"/>
                </a:solidFill>
                <a:effectLst/>
                <a:latin typeface="Arial" panose="020B0604020202020204" pitchFamily="34" charset="0"/>
              </a:rPr>
              <a:t>n</a:t>
            </a:r>
            <a:r>
              <a:rPr lang="en-US" b="0" i="0" dirty="0">
                <a:solidFill>
                  <a:srgbClr val="202122"/>
                </a:solidFill>
                <a:effectLst/>
                <a:latin typeface="Arial" panose="020B0604020202020204" pitchFamily="34" charset="0"/>
              </a:rPr>
              <a:t> table,</a:t>
            </a:r>
            <a:r>
              <a:rPr lang="en-US" b="0" i="0" u="none" strike="noStrike" baseline="30000" dirty="0">
                <a:solidFill>
                  <a:srgbClr val="0B0080"/>
                </a:solidFill>
                <a:effectLst/>
                <a:latin typeface="Arial" panose="020B0604020202020204" pitchFamily="34" charset="0"/>
                <a:hlinkClick r:id="rId10"/>
              </a:rPr>
              <a:t>[8]</a:t>
            </a:r>
            <a:r>
              <a:rPr lang="en-US" b="0" i="0" u="none" strike="noStrike" baseline="30000" dirty="0">
                <a:solidFill>
                  <a:srgbClr val="0B0080"/>
                </a:solidFill>
                <a:effectLst/>
                <a:latin typeface="Arial" panose="020B0604020202020204" pitchFamily="34" charset="0"/>
                <a:hlinkClick r:id="rId11"/>
              </a:rPr>
              <a:t>[9]</a:t>
            </a:r>
            <a:r>
              <a:rPr lang="en-US" b="0" i="0" dirty="0">
                <a:solidFill>
                  <a:srgbClr val="202122"/>
                </a:solidFill>
                <a:effectLst/>
                <a:latin typeface="Arial" panose="020B0604020202020204" pitchFamily="34" charset="0"/>
              </a:rPr>
              <a:t> and some </a:t>
            </a:r>
            <a:r>
              <a:rPr lang="en-US" b="0" i="0" u="none" strike="noStrike" dirty="0">
                <a:solidFill>
                  <a:srgbClr val="0B0080"/>
                </a:solidFill>
                <a:effectLst/>
                <a:latin typeface="Arial" panose="020B0604020202020204" pitchFamily="34" charset="0"/>
                <a:hlinkClick r:id="rId12"/>
              </a:rPr>
              <a:t>statistical packages</a:t>
            </a:r>
            <a:r>
              <a:rPr lang="en-US" b="0" i="0" dirty="0">
                <a:solidFill>
                  <a:srgbClr val="202122"/>
                </a:solidFill>
                <a:effectLst/>
                <a:latin typeface="Arial" panose="020B0604020202020204" pitchFamily="34" charset="0"/>
              </a:rPr>
              <a:t> provide a calculation (sometimes using a </a:t>
            </a:r>
            <a:r>
              <a:rPr lang="en-US" b="0" i="0" u="none" strike="noStrike" dirty="0">
                <a:solidFill>
                  <a:srgbClr val="0B0080"/>
                </a:solidFill>
                <a:effectLst/>
                <a:latin typeface="Arial" panose="020B0604020202020204" pitchFamily="34" charset="0"/>
                <a:hlinkClick r:id="rId13"/>
              </a:rPr>
              <a:t>Monte Carlo method</a:t>
            </a:r>
            <a:r>
              <a:rPr lang="en-US" b="0" i="0" dirty="0">
                <a:solidFill>
                  <a:srgbClr val="202122"/>
                </a:solidFill>
                <a:effectLst/>
                <a:latin typeface="Arial" panose="020B0604020202020204" pitchFamily="34" charset="0"/>
              </a:rPr>
              <a:t> to obtain an approximation) for the more general case.</a:t>
            </a:r>
            <a:r>
              <a:rPr lang="en-US" b="0" i="0" u="none" strike="noStrike" baseline="30000" dirty="0">
                <a:solidFill>
                  <a:srgbClr val="0B0080"/>
                </a:solidFill>
                <a:effectLst/>
                <a:latin typeface="Arial" panose="020B0604020202020204" pitchFamily="34" charset="0"/>
                <a:hlinkClick r:id="rId14"/>
              </a:rPr>
              <a:t>[10]</a:t>
            </a:r>
            <a:endParaRPr lang="en-US" b="0" i="0" dirty="0">
              <a:solidFill>
                <a:srgbClr val="202122"/>
              </a:solidFill>
              <a:effectLst/>
              <a:latin typeface="Arial" panose="020B0604020202020204" pitchFamily="34" charset="0"/>
            </a:endParaRPr>
          </a:p>
          <a:p>
            <a:pPr algn="l" rtl="0"/>
            <a:endParaRPr lang="en-IL"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12</a:t>
            </a:fld>
            <a:endParaRPr lang="en-IL"/>
          </a:p>
        </p:txBody>
      </p:sp>
    </p:spTree>
    <p:extLst>
      <p:ext uri="{BB962C8B-B14F-4D97-AF65-F5344CB8AC3E}">
        <p14:creationId xmlns:p14="http://schemas.microsoft.com/office/powerpoint/2010/main" val="130691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b="0" i="0" u="none" strike="noStrike" dirty="0">
                <a:solidFill>
                  <a:srgbClr val="000000"/>
                </a:solidFill>
                <a:effectLst/>
                <a:latin typeface="Arial" panose="020B0604020202020204" pitchFamily="34" charset="0"/>
              </a:rPr>
              <a:t>An Introduction to Statistical Methods and Data Analysis 7th Edition</a:t>
            </a:r>
          </a:p>
          <a:p>
            <a:pPr algn="l" rtl="0"/>
            <a:r>
              <a:rPr lang="en-US" sz="1200" b="0" i="0" u="none" strike="noStrike" dirty="0">
                <a:solidFill>
                  <a:srgbClr val="000000"/>
                </a:solidFill>
                <a:effectLst/>
                <a:latin typeface="Arial" panose="020B0604020202020204" pitchFamily="34" charset="0"/>
              </a:rPr>
              <a:t>R. Lyman Ott Michael </a:t>
            </a:r>
            <a:r>
              <a:rPr lang="en-US" sz="1200" b="0" i="0" u="none" strike="noStrike" dirty="0" err="1">
                <a:solidFill>
                  <a:srgbClr val="000000"/>
                </a:solidFill>
                <a:effectLst/>
                <a:latin typeface="Arial" panose="020B0604020202020204" pitchFamily="34" charset="0"/>
              </a:rPr>
              <a:t>Longnecker</a:t>
            </a:r>
            <a:endParaRPr lang="en-US" sz="1200" b="0" i="0" u="none" strike="noStrike" dirty="0">
              <a:solidFill>
                <a:srgbClr val="000000"/>
              </a:solidFill>
              <a:effectLst/>
              <a:latin typeface="Arial" panose="020B0604020202020204" pitchFamily="34" charset="0"/>
            </a:endParaRPr>
          </a:p>
          <a:p>
            <a:pPr algn="l" rtl="0"/>
            <a:endParaRPr lang="en-US" dirty="0"/>
          </a:p>
          <a:p>
            <a:pPr algn="l" rtl="0"/>
            <a:r>
              <a:rPr lang="en-US" dirty="0"/>
              <a:t>Chap. 1</a:t>
            </a:r>
            <a:r>
              <a:rPr lang="he-IL" dirty="0"/>
              <a:t>0</a:t>
            </a:r>
            <a:r>
              <a:rPr lang="en-US" dirty="0"/>
              <a:t>, page 482</a:t>
            </a:r>
          </a:p>
          <a:p>
            <a:pPr algn="r" rtl="1"/>
            <a:r>
              <a:rPr lang="en-US" dirty="0"/>
              <a:t>K</a:t>
            </a:r>
            <a:r>
              <a:rPr lang="he-IL" dirty="0"/>
              <a:t> אוכלוסיות – </a:t>
            </a:r>
            <a:r>
              <a:rPr lang="he-IL" dirty="0" err="1"/>
              <a:t>אוכלסיה</a:t>
            </a:r>
            <a:r>
              <a:rPr lang="he-IL" dirty="0"/>
              <a:t> </a:t>
            </a:r>
            <a:r>
              <a:rPr lang="en-US" dirty="0"/>
              <a:t>j</a:t>
            </a:r>
            <a:endParaRPr lang="he-IL" dirty="0"/>
          </a:p>
          <a:p>
            <a:pPr algn="r" rtl="1"/>
            <a:r>
              <a:rPr lang="en-US" dirty="0"/>
              <a:t>m</a:t>
            </a:r>
            <a:r>
              <a:rPr lang="he-IL" dirty="0"/>
              <a:t> </a:t>
            </a:r>
            <a:r>
              <a:rPr lang="he-IL" dirty="0" err="1"/>
              <a:t>קלסות</a:t>
            </a:r>
            <a:r>
              <a:rPr lang="he-IL" dirty="0"/>
              <a:t> לקטגוריה – קלסה </a:t>
            </a:r>
            <a:r>
              <a:rPr lang="en-US" dirty="0"/>
              <a:t>I</a:t>
            </a:r>
          </a:p>
          <a:p>
            <a:pPr algn="l" rtl="0"/>
            <a:r>
              <a:rPr lang="en-US" dirty="0"/>
              <a:t>Chap 10.4, Page 501</a:t>
            </a:r>
          </a:p>
          <a:p>
            <a:pPr algn="l" rtl="0"/>
            <a:r>
              <a:rPr lang="en-US" sz="1800" b="1" i="0" dirty="0">
                <a:solidFill>
                  <a:srgbClr val="156FAE"/>
                </a:solidFill>
                <a:effectLst/>
                <a:latin typeface="Gotham-Bold"/>
              </a:rPr>
              <a:t>Inferences About Several Proportions:</a:t>
            </a:r>
          </a:p>
          <a:p>
            <a:pPr algn="l" rtl="0"/>
            <a:r>
              <a:rPr lang="en-US" sz="1800" b="1" i="0" dirty="0">
                <a:solidFill>
                  <a:srgbClr val="156FAE"/>
                </a:solidFill>
                <a:effectLst/>
                <a:latin typeface="Gotham-Bold"/>
              </a:rPr>
              <a:t>Chi-Square Goodness-of-Fit Test</a:t>
            </a:r>
            <a:r>
              <a:rPr lang="en-US" dirty="0"/>
              <a:t> </a:t>
            </a:r>
            <a:br>
              <a:rPr lang="en-US" dirty="0"/>
            </a:br>
            <a:endParaRPr lang="en-US" dirty="0"/>
          </a:p>
          <a:p>
            <a:pPr algn="l" rtl="0"/>
            <a:r>
              <a:rPr lang="en-US" sz="1800" b="1" i="0" dirty="0">
                <a:solidFill>
                  <a:srgbClr val="242021"/>
                </a:solidFill>
                <a:effectLst/>
                <a:latin typeface="Gotham-Bold"/>
              </a:rPr>
              <a:t>The Multinomial Experiment</a:t>
            </a:r>
            <a:br>
              <a:rPr lang="en-US" dirty="0"/>
            </a:br>
            <a:endParaRPr lang="en-IL" dirty="0"/>
          </a:p>
          <a:p>
            <a:endParaRPr lang="en-IL"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3</a:t>
            </a:fld>
            <a:endParaRPr lang="en-IL"/>
          </a:p>
        </p:txBody>
      </p:sp>
    </p:spTree>
    <p:extLst>
      <p:ext uri="{BB962C8B-B14F-4D97-AF65-F5344CB8AC3E}">
        <p14:creationId xmlns:p14="http://schemas.microsoft.com/office/powerpoint/2010/main" val="24348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err="1"/>
              <a:t>Aj</a:t>
            </a:r>
            <a:r>
              <a:rPr lang="en-US" dirty="0"/>
              <a:t>(X) – </a:t>
            </a:r>
            <a:r>
              <a:rPr lang="en-US" dirty="0" err="1"/>
              <a:t>j’th</a:t>
            </a:r>
            <a:r>
              <a:rPr lang="en-US" dirty="0"/>
              <a:t> class of A category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Aj</a:t>
            </a:r>
            <a:r>
              <a:rPr lang="en-US" dirty="0"/>
              <a:t>(Xi) – </a:t>
            </a:r>
            <a:r>
              <a:rPr lang="en-US" dirty="0" err="1"/>
              <a:t>I’th</a:t>
            </a:r>
            <a:r>
              <a:rPr lang="en-US" dirty="0"/>
              <a:t> state of </a:t>
            </a:r>
            <a:r>
              <a:rPr lang="en-US" dirty="0" err="1"/>
              <a:t>j’th</a:t>
            </a:r>
            <a:r>
              <a:rPr lang="en-US" dirty="0"/>
              <a:t> class of A category</a:t>
            </a:r>
          </a:p>
          <a:p>
            <a:pPr algn="l" rtl="0"/>
            <a:r>
              <a:rPr lang="en-US" dirty="0"/>
              <a:t>N = sum(Nj) = sum(</a:t>
            </a:r>
            <a:r>
              <a:rPr lang="en-US" dirty="0" err="1"/>
              <a:t>Ti</a:t>
            </a:r>
            <a:r>
              <a:rPr lang="en-US" dirty="0"/>
              <a:t>)</a:t>
            </a:r>
          </a:p>
          <a:p>
            <a:pPr algn="l" rtl="0"/>
            <a:r>
              <a:rPr lang="en-US" dirty="0"/>
              <a:t>P(</a:t>
            </a:r>
            <a:r>
              <a:rPr lang="en-US" dirty="0" err="1"/>
              <a:t>Xj</a:t>
            </a:r>
            <a:r>
              <a:rPr lang="en-US" dirty="0"/>
              <a:t>) = </a:t>
            </a:r>
          </a:p>
          <a:p>
            <a:pPr algn="l" rtl="0"/>
            <a:endParaRPr lang="en-US" dirty="0"/>
          </a:p>
          <a:p>
            <a:pPr algn="l" rtl="0"/>
            <a:r>
              <a:rPr lang="en-US" sz="1200" dirty="0"/>
              <a:t>Page 501</a:t>
            </a:r>
          </a:p>
          <a:p>
            <a:pPr algn="l" rtl="0"/>
            <a:r>
              <a:rPr lang="en-US" sz="1200" b="1" i="0" dirty="0">
                <a:solidFill>
                  <a:srgbClr val="156FAE"/>
                </a:solidFill>
                <a:effectLst/>
                <a:latin typeface="TimesTenLTStd-Bold"/>
              </a:rPr>
              <a:t>expected number of outcomes</a:t>
            </a:r>
            <a:r>
              <a:rPr lang="en-US" dirty="0"/>
              <a:t> </a:t>
            </a:r>
            <a:br>
              <a:rPr lang="en-US" dirty="0"/>
            </a:br>
            <a:r>
              <a:rPr lang="en-US" sz="1200" b="1" i="0" dirty="0">
                <a:solidFill>
                  <a:srgbClr val="156FAE"/>
                </a:solidFill>
                <a:effectLst/>
                <a:latin typeface="TimesTenLTStd-Bold"/>
              </a:rPr>
              <a:t>cell probabilities</a:t>
            </a:r>
            <a:r>
              <a:rPr lang="en-US" dirty="0"/>
              <a:t> </a:t>
            </a:r>
            <a:br>
              <a:rPr lang="en-US" dirty="0"/>
            </a:br>
            <a:r>
              <a:rPr lang="en-US" sz="1200" b="1" i="0" dirty="0">
                <a:solidFill>
                  <a:srgbClr val="156FAE"/>
                </a:solidFill>
                <a:effectLst/>
                <a:latin typeface="TimesTenLTStd-Bold"/>
              </a:rPr>
              <a:t>observed cell counts</a:t>
            </a:r>
            <a:br>
              <a:rPr lang="en-US" sz="1200" b="1" i="0" dirty="0">
                <a:solidFill>
                  <a:srgbClr val="156FAE"/>
                </a:solidFill>
                <a:effectLst/>
                <a:latin typeface="TimesTenLTStd-Bold"/>
              </a:rPr>
            </a:br>
            <a:r>
              <a:rPr lang="en-US" sz="1200" b="1" i="0" dirty="0">
                <a:solidFill>
                  <a:srgbClr val="156FAE"/>
                </a:solidFill>
                <a:effectLst/>
                <a:latin typeface="TimesTenLTStd-Bold"/>
              </a:rPr>
              <a:t>expected cell counts</a:t>
            </a:r>
            <a:endParaRPr lang="en-US" dirty="0"/>
          </a:p>
          <a:p>
            <a:pPr algn="l" rtl="0"/>
            <a:endParaRPr lang="en-US" dirty="0"/>
          </a:p>
          <a:p>
            <a:pPr algn="l" rtl="0"/>
            <a:r>
              <a:rPr lang="en-US" sz="1200" b="1" i="0" dirty="0">
                <a:solidFill>
                  <a:srgbClr val="242021"/>
                </a:solidFill>
                <a:effectLst/>
                <a:latin typeface="Gotham-Bold"/>
              </a:rPr>
              <a:t>Chi-Square Goodness-of-Fit Test</a:t>
            </a:r>
          </a:p>
          <a:p>
            <a:pPr algn="l" rtl="0"/>
            <a:endParaRPr lang="en-US" sz="1200" b="1" i="0" dirty="0">
              <a:solidFill>
                <a:srgbClr val="242021"/>
              </a:solidFill>
              <a:effectLst/>
              <a:latin typeface="Gotham-Bold"/>
            </a:endParaRPr>
          </a:p>
          <a:p>
            <a:pPr algn="l" rtl="0"/>
            <a:r>
              <a:rPr lang="en-US" sz="1200" dirty="0"/>
              <a:t>10.5, Page 508</a:t>
            </a:r>
          </a:p>
          <a:p>
            <a:pPr algn="l" rtl="0"/>
            <a:r>
              <a:rPr lang="en-US" sz="1800" b="1" i="0" dirty="0">
                <a:solidFill>
                  <a:srgbClr val="156FAE"/>
                </a:solidFill>
                <a:effectLst/>
                <a:latin typeface="Gotham-Bold"/>
              </a:rPr>
              <a:t>Contingency Tables: Tests for Independence and Homogeneity</a:t>
            </a:r>
            <a:r>
              <a:rPr lang="en-US" dirty="0"/>
              <a:t> </a:t>
            </a:r>
            <a:br>
              <a:rPr lang="en-US" dirty="0"/>
            </a:br>
            <a:endParaRPr lang="en-US" dirty="0"/>
          </a:p>
          <a:p>
            <a:pPr algn="l" rtl="0"/>
            <a:r>
              <a:rPr lang="en-US" sz="1200" dirty="0"/>
              <a:t>Move from counts to probabilities</a:t>
            </a:r>
          </a:p>
          <a:p>
            <a:pPr algn="l" rtl="0"/>
            <a:r>
              <a:rPr lang="en-US" sz="1200" dirty="0" err="1"/>
              <a:t>nj</a:t>
            </a:r>
            <a:r>
              <a:rPr lang="en-US" sz="1200" dirty="0"/>
              <a:t> = </a:t>
            </a:r>
            <a:r>
              <a:rPr lang="en-US" sz="1200" dirty="0" err="1"/>
              <a:t>SUMi</a:t>
            </a:r>
            <a:r>
              <a:rPr lang="en-US" sz="1200" dirty="0"/>
              <a:t>(</a:t>
            </a:r>
            <a:r>
              <a:rPr lang="en-US" sz="1200" dirty="0" err="1"/>
              <a:t>Oij</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ti</a:t>
            </a:r>
            <a:r>
              <a:rPr lang="en-US" sz="1200" dirty="0"/>
              <a:t> = </a:t>
            </a:r>
            <a:r>
              <a:rPr lang="en-US" sz="1200" dirty="0" err="1"/>
              <a:t>SUMj</a:t>
            </a:r>
            <a:r>
              <a:rPr lang="en-US" sz="1200" dirty="0"/>
              <a:t>(</a:t>
            </a:r>
            <a:r>
              <a:rPr lang="en-US" sz="1200" dirty="0" err="1"/>
              <a:t>Oij</a:t>
            </a:r>
            <a:r>
              <a:rPr lang="en-US" sz="1200" dirty="0"/>
              <a:t>)</a:t>
            </a:r>
          </a:p>
          <a:p>
            <a:pPr algn="l" rtl="0"/>
            <a:endParaRPr lang="en-US" sz="1200" dirty="0"/>
          </a:p>
          <a:p>
            <a:pPr algn="l" rtl="0"/>
            <a:r>
              <a:rPr lang="en-US" sz="1200" dirty="0"/>
              <a:t>P(</a:t>
            </a:r>
            <a:r>
              <a:rPr lang="en-US" sz="1200" dirty="0" err="1"/>
              <a:t>i,j</a:t>
            </a:r>
            <a:r>
              <a:rPr lang="en-US" sz="1200" dirty="0"/>
              <a:t>) = </a:t>
            </a:r>
            <a:r>
              <a:rPr lang="en-US" sz="1200" dirty="0" err="1"/>
              <a:t>Oij</a:t>
            </a:r>
            <a:r>
              <a:rPr lang="en-US" sz="1200" dirty="0"/>
              <a:t> / </a:t>
            </a:r>
            <a:r>
              <a:rPr lang="en-US" sz="1200" dirty="0" err="1"/>
              <a:t>nj</a:t>
            </a:r>
            <a:endParaRPr lang="en-US" sz="1200" dirty="0"/>
          </a:p>
          <a:p>
            <a:pPr algn="l" rtl="0"/>
            <a:r>
              <a:rPr lang="en-US" sz="1200" dirty="0"/>
              <a:t>P(xi) = </a:t>
            </a:r>
            <a:r>
              <a:rPr lang="en-US" sz="1200" dirty="0" err="1"/>
              <a:t>ti</a:t>
            </a:r>
            <a:r>
              <a:rPr lang="en-US" sz="1200" dirty="0"/>
              <a:t>/n</a:t>
            </a:r>
          </a:p>
          <a:p>
            <a:pPr algn="l" rtl="0"/>
            <a:r>
              <a:rPr lang="en-US" sz="1200" dirty="0" err="1"/>
              <a:t>Eij</a:t>
            </a:r>
            <a:r>
              <a:rPr lang="en-US" sz="1200" dirty="0"/>
              <a:t> = </a:t>
            </a:r>
            <a:r>
              <a:rPr lang="en-US" sz="1200" dirty="0" err="1"/>
              <a:t>nj</a:t>
            </a:r>
            <a:r>
              <a:rPr lang="en-US" sz="1200" dirty="0"/>
              <a:t>*P(xi)</a:t>
            </a:r>
          </a:p>
          <a:p>
            <a:pPr algn="l" rtl="0"/>
            <a:endParaRPr lang="en-US" sz="1200" dirty="0"/>
          </a:p>
          <a:p>
            <a:pPr algn="l" rtl="0"/>
            <a:r>
              <a:rPr lang="en-US" sz="1200" dirty="0"/>
              <a:t>X^2 = </a:t>
            </a:r>
            <a:r>
              <a:rPr lang="en-US" sz="1200" dirty="0" err="1"/>
              <a:t>SUMij</a:t>
            </a:r>
            <a:r>
              <a:rPr lang="en-US" sz="1200" dirty="0"/>
              <a:t> { (</a:t>
            </a:r>
            <a:r>
              <a:rPr lang="en-US" sz="1200" dirty="0" err="1"/>
              <a:t>Oij</a:t>
            </a:r>
            <a:r>
              <a:rPr lang="en-US" sz="1200" dirty="0"/>
              <a:t> - </a:t>
            </a:r>
            <a:r>
              <a:rPr lang="en-US" sz="1200" dirty="0" err="1"/>
              <a:t>Eij</a:t>
            </a:r>
            <a:r>
              <a:rPr lang="en-US" sz="1200" dirty="0"/>
              <a:t>)^2/</a:t>
            </a:r>
            <a:r>
              <a:rPr lang="en-US" sz="1200" dirty="0" err="1"/>
              <a:t>Eij</a:t>
            </a:r>
            <a:r>
              <a:rPr lang="en-US" sz="1200" dirty="0"/>
              <a:t> }</a:t>
            </a:r>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4</a:t>
            </a:fld>
            <a:endParaRPr lang="en-IL"/>
          </a:p>
        </p:txBody>
      </p:sp>
    </p:spTree>
    <p:extLst>
      <p:ext uri="{BB962C8B-B14F-4D97-AF65-F5344CB8AC3E}">
        <p14:creationId xmlns:p14="http://schemas.microsoft.com/office/powerpoint/2010/main" val="386696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dirty="0"/>
              <a:t>Page 508</a:t>
            </a:r>
            <a:endParaRPr lang="en-US" sz="1800" b="0" i="0" dirty="0">
              <a:solidFill>
                <a:srgbClr val="242021"/>
              </a:solidFill>
              <a:effectLst/>
              <a:latin typeface="WWDOC04"/>
            </a:endParaRPr>
          </a:p>
          <a:p>
            <a:pPr algn="l" rtl="0"/>
            <a:r>
              <a:rPr lang="en-US" sz="1800" b="0" i="0" dirty="0">
                <a:solidFill>
                  <a:srgbClr val="242021"/>
                </a:solidFill>
                <a:effectLst/>
                <a:latin typeface="WWDOC04"/>
              </a:rPr>
              <a:t>x</a:t>
            </a:r>
            <a:r>
              <a:rPr lang="en-US" sz="1800" b="1" i="0" dirty="0">
                <a:solidFill>
                  <a:srgbClr val="242021"/>
                </a:solidFill>
                <a:effectLst/>
                <a:latin typeface="Gotham-Bold"/>
              </a:rPr>
              <a:t>2 Test of Independence</a:t>
            </a:r>
          </a:p>
          <a:p>
            <a:pPr algn="l" rtl="0"/>
            <a:r>
              <a:rPr lang="en-US" sz="1800" b="1" i="0" dirty="0">
                <a:solidFill>
                  <a:srgbClr val="156FAE"/>
                </a:solidFill>
                <a:effectLst/>
                <a:latin typeface="TimesTenLTStd-Bold"/>
              </a:rPr>
              <a:t>df for table</a:t>
            </a:r>
            <a:r>
              <a:rPr lang="en-US" dirty="0"/>
              <a:t> </a:t>
            </a:r>
            <a:br>
              <a:rPr lang="en-US" dirty="0"/>
            </a:br>
            <a:br>
              <a:rPr lang="en-US" dirty="0"/>
            </a:br>
            <a:endParaRPr lang="en-IL"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5</a:t>
            </a:fld>
            <a:endParaRPr lang="en-IL"/>
          </a:p>
        </p:txBody>
      </p:sp>
    </p:spTree>
    <p:extLst>
      <p:ext uri="{BB962C8B-B14F-4D97-AF65-F5344CB8AC3E}">
        <p14:creationId xmlns:p14="http://schemas.microsoft.com/office/powerpoint/2010/main" val="86605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Chap 10.4 page 503</a:t>
            </a:r>
            <a:endParaRPr lang="he-IL" dirty="0"/>
          </a:p>
          <a:p>
            <a:pPr algn="l" rtl="0"/>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difference between X^2 applied as a goodness of fit and  X^2 applied for comparison of categorical distributions is that the 1’st is used to compare an observed distribution to known population of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2’nd is used to estimate the deviation of a group of populations from their expected mean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X^2 total &gt; X^2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Pv</a:t>
            </a:r>
            <a:r>
              <a:rPr lang="en-US" dirty="0"/>
              <a:t> = 0.018 &lt; alpha = 0.05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7</a:t>
            </a:fld>
            <a:endParaRPr lang="en-IL"/>
          </a:p>
        </p:txBody>
      </p:sp>
    </p:spTree>
    <p:extLst>
      <p:ext uri="{BB962C8B-B14F-4D97-AF65-F5344CB8AC3E}">
        <p14:creationId xmlns:p14="http://schemas.microsoft.com/office/powerpoint/2010/main" val="335128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0" i="0" dirty="0">
                <a:solidFill>
                  <a:srgbClr val="242021"/>
                </a:solidFill>
                <a:effectLst/>
                <a:latin typeface="TimesTenLTStd-Roman"/>
              </a:rPr>
              <a:t>A </a:t>
            </a:r>
            <a:r>
              <a:rPr lang="en-US" sz="1800" b="1" i="0" dirty="0">
                <a:solidFill>
                  <a:srgbClr val="242021"/>
                </a:solidFill>
                <a:effectLst/>
                <a:latin typeface="WWDOC01"/>
              </a:rPr>
              <a:t>x</a:t>
            </a:r>
            <a:r>
              <a:rPr lang="en-US" sz="1800" b="1" i="0" dirty="0">
                <a:solidFill>
                  <a:srgbClr val="242021"/>
                </a:solidFill>
                <a:effectLst/>
                <a:latin typeface="TimesTenLTStd-Roman"/>
              </a:rPr>
              <a:t>2 goodness-of-fit test </a:t>
            </a:r>
            <a:r>
              <a:rPr lang="en-US" sz="1800" b="0" i="0" dirty="0">
                <a:solidFill>
                  <a:srgbClr val="242021"/>
                </a:solidFill>
                <a:effectLst/>
                <a:latin typeface="TimesTenLTStd-Roman"/>
              </a:rPr>
              <a:t>compares counts to </a:t>
            </a:r>
            <a:r>
              <a:rPr lang="en-US" sz="1800" b="1" i="0" dirty="0">
                <a:solidFill>
                  <a:srgbClr val="242021"/>
                </a:solidFill>
                <a:effectLst/>
                <a:latin typeface="TimesTenLTStd-Roman"/>
              </a:rPr>
              <a:t>theoretical probabilities </a:t>
            </a:r>
            <a:r>
              <a:rPr lang="en-US" sz="1800" b="0" i="0" dirty="0">
                <a:solidFill>
                  <a:srgbClr val="242021"/>
                </a:solidFill>
                <a:effectLst/>
                <a:latin typeface="TimesTenLTStd-Roman"/>
              </a:rPr>
              <a:t>that are specified </a:t>
            </a:r>
            <a:r>
              <a:rPr lang="en-US" sz="1800" b="1" i="0" dirty="0">
                <a:solidFill>
                  <a:srgbClr val="242021"/>
                </a:solidFill>
                <a:effectLst/>
                <a:latin typeface="TimesTenLTStd-Roman"/>
              </a:rPr>
              <a:t>outside the data.</a:t>
            </a:r>
          </a:p>
          <a:p>
            <a:pPr algn="l" rtl="0"/>
            <a:r>
              <a:rPr lang="en-US" sz="1800" b="0" i="0" dirty="0">
                <a:solidFill>
                  <a:srgbClr val="242021"/>
                </a:solidFill>
                <a:effectLst/>
                <a:latin typeface="TimesTenLTStd-Roman"/>
              </a:rPr>
              <a:t>In contrast, a </a:t>
            </a:r>
            <a:r>
              <a:rPr lang="en-US" sz="1800" b="1" i="0" dirty="0">
                <a:solidFill>
                  <a:srgbClr val="242021"/>
                </a:solidFill>
                <a:effectLst/>
                <a:latin typeface="WWDOC01"/>
              </a:rPr>
              <a:t>x</a:t>
            </a:r>
            <a:r>
              <a:rPr lang="en-US" sz="1800" b="1" i="0" dirty="0">
                <a:solidFill>
                  <a:srgbClr val="242021"/>
                </a:solidFill>
                <a:effectLst/>
                <a:latin typeface="TimesTenLTStd-Roman"/>
              </a:rPr>
              <a:t>2 independence test </a:t>
            </a:r>
            <a:r>
              <a:rPr lang="en-US" sz="1800" b="0" i="0" dirty="0">
                <a:solidFill>
                  <a:srgbClr val="242021"/>
                </a:solidFill>
                <a:effectLst/>
                <a:latin typeface="TimesTenLTStd-Roman"/>
              </a:rPr>
              <a:t>compares </a:t>
            </a:r>
            <a:r>
              <a:rPr lang="en-US" sz="1800" b="1" i="0" dirty="0">
                <a:solidFill>
                  <a:srgbClr val="242021"/>
                </a:solidFill>
                <a:effectLst/>
                <a:latin typeface="TimesTenLTStd-Roman"/>
              </a:rPr>
              <a:t>counts in one subset </a:t>
            </a:r>
            <a:r>
              <a:rPr lang="en-US" sz="1800" b="0" i="0" dirty="0">
                <a:solidFill>
                  <a:srgbClr val="242021"/>
                </a:solidFill>
                <a:effectLst/>
                <a:latin typeface="TimesTenLTStd-Roman"/>
              </a:rPr>
              <a:t>(one row, for example) to counts in </a:t>
            </a:r>
            <a:r>
              <a:rPr lang="en-US" sz="1800" b="1" i="0" dirty="0">
                <a:solidFill>
                  <a:srgbClr val="242021"/>
                </a:solidFill>
                <a:effectLst/>
                <a:latin typeface="TimesTenLTStd-Roman"/>
              </a:rPr>
              <a:t>other rows within the data</a:t>
            </a:r>
            <a:r>
              <a:rPr lang="en-US" sz="1800" b="0" i="0" dirty="0">
                <a:solidFill>
                  <a:srgbClr val="242021"/>
                </a:solidFill>
                <a:effectLst/>
                <a:latin typeface="TimesTenLTStd-Roman"/>
              </a:rPr>
              <a:t>.</a:t>
            </a:r>
          </a:p>
          <a:p>
            <a:pPr algn="l" rtl="0"/>
            <a:r>
              <a:rPr lang="en-US" sz="1800" b="0" i="0" dirty="0">
                <a:solidFill>
                  <a:srgbClr val="242021"/>
                </a:solidFill>
                <a:effectLst/>
                <a:latin typeface="TimesTenLTStd-Roman"/>
              </a:rPr>
              <a:t>One way to decide which test is needed is to ask whether there is an </a:t>
            </a:r>
            <a:r>
              <a:rPr lang="en-US" sz="1800" b="1" i="0" dirty="0">
                <a:solidFill>
                  <a:srgbClr val="242021"/>
                </a:solidFill>
                <a:effectLst/>
                <a:latin typeface="TimesTenLTStd-Roman"/>
              </a:rPr>
              <a:t>externally stated set of theoretical probabilities.</a:t>
            </a:r>
            <a:r>
              <a:rPr lang="en-US" sz="1800" b="0" i="0" dirty="0">
                <a:solidFill>
                  <a:srgbClr val="242021"/>
                </a:solidFill>
                <a:effectLst/>
                <a:latin typeface="TimesTenLTStd-Roman"/>
              </a:rPr>
              <a:t> If so, the goodness-of-fit test is in order</a:t>
            </a:r>
            <a:r>
              <a:rPr lang="en-US" dirty="0"/>
              <a:t> </a:t>
            </a:r>
            <a:br>
              <a:rPr lang="en-US" dirty="0"/>
            </a:br>
            <a:endParaRPr lang="en-IL"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8</a:t>
            </a:fld>
            <a:endParaRPr lang="en-IL"/>
          </a:p>
        </p:txBody>
      </p:sp>
    </p:spTree>
    <p:extLst>
      <p:ext uri="{BB962C8B-B14F-4D97-AF65-F5344CB8AC3E}">
        <p14:creationId xmlns:p14="http://schemas.microsoft.com/office/powerpoint/2010/main" val="353819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Ill/Dead = Ill + Dead</a:t>
            </a:r>
          </a:p>
          <a:p>
            <a:pPr algn="r" rtl="1"/>
            <a:r>
              <a:rPr lang="he-IL" dirty="0"/>
              <a:t>כאשר מצרפים 2 קטגוריות ומחשבים את ההסתברויות של כל תא, רואים בברור את השוני באפקטיביות של כל תרופה:</a:t>
            </a:r>
          </a:p>
          <a:p>
            <a:pPr algn="r" rtl="1"/>
            <a:r>
              <a:rPr lang="he-IL" dirty="0"/>
              <a:t>בתרופה 1</a:t>
            </a:r>
            <a:r>
              <a:rPr lang="en-US" dirty="0"/>
              <a:t>A</a:t>
            </a:r>
            <a:r>
              <a:rPr lang="he-IL" dirty="0"/>
              <a:t> יש הסתברות גדולה מ 50% למחלה או תמותה בעוד</a:t>
            </a:r>
          </a:p>
          <a:p>
            <a:pPr algn="r" rtl="1"/>
            <a:r>
              <a:rPr lang="he-IL" dirty="0"/>
              <a:t>שבתרופה 2</a:t>
            </a:r>
            <a:r>
              <a:rPr lang="en-US" dirty="0"/>
              <a:t>A</a:t>
            </a:r>
            <a:r>
              <a:rPr lang="he-IL" dirty="0"/>
              <a:t> הסתברות ההבראה קרובה ל 75%</a:t>
            </a:r>
          </a:p>
          <a:p>
            <a:pPr algn="r" rtl="1"/>
            <a:endParaRPr lang="he-IL" dirty="0"/>
          </a:p>
          <a:p>
            <a:pPr algn="r" rtl="1"/>
            <a:r>
              <a:rPr lang="he-IL" dirty="0"/>
              <a:t>לכן, בברור תרופה 2</a:t>
            </a:r>
            <a:r>
              <a:rPr lang="en-US" dirty="0"/>
              <a:t>A</a:t>
            </a:r>
            <a:r>
              <a:rPr lang="he-IL" dirty="0"/>
              <a:t> אפקטיבית יותר</a:t>
            </a:r>
            <a:endParaRPr lang="en-IL"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9</a:t>
            </a:fld>
            <a:endParaRPr lang="en-IL"/>
          </a:p>
        </p:txBody>
      </p:sp>
    </p:spTree>
    <p:extLst>
      <p:ext uri="{BB962C8B-B14F-4D97-AF65-F5344CB8AC3E}">
        <p14:creationId xmlns:p14="http://schemas.microsoft.com/office/powerpoint/2010/main" val="23029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Chap 10.7, page 517</a:t>
            </a:r>
          </a:p>
          <a:p>
            <a:pPr algn="l" rtl="0"/>
            <a:r>
              <a:rPr lang="en-US" sz="1800" b="1" i="0" dirty="0">
                <a:solidFill>
                  <a:srgbClr val="156FAE"/>
                </a:solidFill>
                <a:effectLst/>
                <a:latin typeface="Gotham-Bold"/>
              </a:rPr>
              <a:t>Odds and Odds Ratios</a:t>
            </a:r>
            <a:r>
              <a:rPr lang="en-US" dirty="0"/>
              <a:t> </a:t>
            </a:r>
          </a:p>
          <a:p>
            <a:pPr algn="l" rtl="0"/>
            <a:endParaRPr lang="en-US" dirty="0"/>
          </a:p>
          <a:p>
            <a:pPr algn="r" rtl="1"/>
            <a:r>
              <a:rPr lang="he-IL" dirty="0"/>
              <a:t>יחס סיכוי החלמה בתרופה 1 מול תרופה 2 הוא 0.313</a:t>
            </a:r>
          </a:p>
          <a:p>
            <a:pPr algn="r" rtl="1"/>
            <a:r>
              <a:rPr lang="he-IL" dirty="0"/>
              <a:t>כלומר, תרופה 1 פי </a:t>
            </a:r>
            <a:r>
              <a:rPr lang="en-US" dirty="0"/>
              <a:t>3.2</a:t>
            </a:r>
            <a:r>
              <a:rPr lang="he-IL" dirty="0"/>
              <a:t> פחות יעילה</a:t>
            </a:r>
            <a:br>
              <a:rPr lang="en-US" dirty="0"/>
            </a:br>
            <a:endParaRPr lang="en-IL"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10</a:t>
            </a:fld>
            <a:endParaRPr lang="en-IL"/>
          </a:p>
        </p:txBody>
      </p:sp>
    </p:spTree>
    <p:extLst>
      <p:ext uri="{BB962C8B-B14F-4D97-AF65-F5344CB8AC3E}">
        <p14:creationId xmlns:p14="http://schemas.microsoft.com/office/powerpoint/2010/main" val="362943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על פי </a:t>
            </a:r>
            <a:r>
              <a:rPr lang="en-US" dirty="0"/>
              <a:t>CHI^2</a:t>
            </a:r>
            <a:r>
              <a:rPr lang="he-IL" dirty="0"/>
              <a:t> 2 התרופות שונות</a:t>
            </a:r>
          </a:p>
          <a:p>
            <a:r>
              <a:rPr lang="he-IL" dirty="0"/>
              <a:t>עם סטייה ריבועית גבוהה בכמות המיתות או מחלות</a:t>
            </a:r>
            <a:endParaRPr lang="en-IL" dirty="0"/>
          </a:p>
        </p:txBody>
      </p:sp>
      <p:sp>
        <p:nvSpPr>
          <p:cNvPr id="4" name="מציין מיקום של מספר שקופית 3"/>
          <p:cNvSpPr>
            <a:spLocks noGrp="1"/>
          </p:cNvSpPr>
          <p:nvPr>
            <p:ph type="sldNum" sz="quarter" idx="5"/>
          </p:nvPr>
        </p:nvSpPr>
        <p:spPr/>
        <p:txBody>
          <a:bodyPr/>
          <a:lstStyle/>
          <a:p>
            <a:fld id="{65B39469-B016-46B0-9E92-92E666AC6F9C}" type="slidenum">
              <a:rPr lang="en-IL" smtClean="0"/>
              <a:t>11</a:t>
            </a:fld>
            <a:endParaRPr lang="en-IL"/>
          </a:p>
        </p:txBody>
      </p:sp>
    </p:spTree>
    <p:extLst>
      <p:ext uri="{BB962C8B-B14F-4D97-AF65-F5344CB8AC3E}">
        <p14:creationId xmlns:p14="http://schemas.microsoft.com/office/powerpoint/2010/main" val="22777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12/10/2020</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12/10/2020</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3" Type="http://schemas.openxmlformats.org/officeDocument/2006/relationships/image" Target="../media/image25.jpe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39.png"/><Relationship Id="rId2" Type="http://schemas.openxmlformats.org/officeDocument/2006/relationships/notesSlide" Target="../notesSlides/notesSlide8.xml"/><Relationship Id="rId16" Type="http://schemas.openxmlformats.org/officeDocument/2006/relationships/image" Target="../media/image38.jpeg"/><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jpeg"/><Relationship Id="rId10" Type="http://schemas.openxmlformats.org/officeDocument/2006/relationships/image" Target="../media/image32.jpeg"/><Relationship Id="rId4" Type="http://schemas.openxmlformats.org/officeDocument/2006/relationships/image" Target="../media/image26.jpeg"/><Relationship Id="rId9" Type="http://schemas.openxmlformats.org/officeDocument/2006/relationships/image" Target="../media/image31.jpeg"/><Relationship Id="rId14" Type="http://schemas.openxmlformats.org/officeDocument/2006/relationships/image" Target="../media/image36.jpeg"/></Relationships>
</file>

<file path=ppt/slides/_rels/slide1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9389" y="1731588"/>
            <a:ext cx="8723383" cy="1723152"/>
          </a:xfrm>
          <a:prstGeom prst="rect">
            <a:avLst/>
          </a:prstGeom>
        </p:spPr>
        <p:txBody>
          <a:bodyPr vert="horz" wrap="square" lIns="0" tIns="0" rIns="0" bIns="0" rtlCol="0">
            <a:spAutoFit/>
          </a:bodyPr>
          <a:lstStyle/>
          <a:p>
            <a:pPr marL="0" marR="0">
              <a:lnSpc>
                <a:spcPts val="6703"/>
              </a:lnSpc>
              <a:spcBef>
                <a:spcPct val="0"/>
              </a:spcBef>
              <a:spcAft>
                <a:spcPct val="0"/>
              </a:spcAft>
            </a:pPr>
            <a:r>
              <a:rPr sz="6000" spc="-58">
                <a:solidFill>
                  <a:srgbClr val="000000"/>
                </a:solidFill>
                <a:latin typeface="Arial"/>
                <a:cs typeface="Arial"/>
              </a:rPr>
              <a:t>Statistical</a:t>
            </a:r>
            <a:r>
              <a:rPr sz="6000" spc="-798">
                <a:solidFill>
                  <a:srgbClr val="000000"/>
                </a:solidFill>
                <a:latin typeface="Arial"/>
                <a:cs typeface="Arial"/>
              </a:rPr>
              <a:t> </a:t>
            </a:r>
            <a:r>
              <a:rPr sz="6000" spc="-45">
                <a:solidFill>
                  <a:srgbClr val="000000"/>
                </a:solidFill>
                <a:latin typeface="Arial"/>
                <a:cs typeface="Arial"/>
              </a:rPr>
              <a:t>Methodology</a:t>
            </a:r>
            <a:r>
              <a:rPr sz="6000" spc="-797">
                <a:solidFill>
                  <a:srgbClr val="000000"/>
                </a:solidFill>
                <a:latin typeface="Arial"/>
                <a:cs typeface="Arial"/>
              </a:rPr>
              <a:t> </a:t>
            </a:r>
            <a:r>
              <a:rPr sz="6000" spc="-46">
                <a:solidFill>
                  <a:srgbClr val="000000"/>
                </a:solidFill>
                <a:latin typeface="Arial"/>
                <a:cs typeface="Arial"/>
              </a:rPr>
              <a:t>for</a:t>
            </a:r>
          </a:p>
          <a:p>
            <a:pPr marL="747649" marR="0">
              <a:lnSpc>
                <a:spcPts val="6565"/>
              </a:lnSpc>
              <a:spcBef>
                <a:spcPct val="0"/>
              </a:spcBef>
              <a:spcAft>
                <a:spcPct val="0"/>
              </a:spcAft>
            </a:pPr>
            <a:r>
              <a:rPr sz="6000" spc="-52">
                <a:solidFill>
                  <a:srgbClr val="000000"/>
                </a:solidFill>
                <a:latin typeface="Arial"/>
                <a:cs typeface="Arial"/>
              </a:rPr>
              <a:t>Software</a:t>
            </a:r>
            <a:r>
              <a:rPr sz="6000" spc="-792">
                <a:solidFill>
                  <a:srgbClr val="000000"/>
                </a:solidFill>
                <a:latin typeface="Arial"/>
                <a:cs typeface="Arial"/>
              </a:rPr>
              <a:t> </a:t>
            </a:r>
            <a:r>
              <a:rPr sz="6000" spc="-40">
                <a:solidFill>
                  <a:srgbClr val="000000"/>
                </a:solidFill>
                <a:latin typeface="Arial"/>
                <a:cs typeface="Arial"/>
              </a:rPr>
              <a:t>Engineering</a:t>
            </a:r>
          </a:p>
        </p:txBody>
      </p:sp>
      <p:sp>
        <p:nvSpPr>
          <p:cNvPr id="3" name="object 3"/>
          <p:cNvSpPr txBox="1"/>
          <p:nvPr/>
        </p:nvSpPr>
        <p:spPr>
          <a:xfrm>
            <a:off x="4800371" y="4267154"/>
            <a:ext cx="2743555"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Arial"/>
                <a:cs typeface="Arial"/>
              </a:rPr>
              <a:t>Hadas Lapid, PhD</a:t>
            </a:r>
          </a:p>
        </p:txBody>
      </p:sp>
      <p:sp>
        <p:nvSpPr>
          <p:cNvPr id="4" name="object 4"/>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1"/>
          <p:cNvSpPr/>
          <p:nvPr/>
        </p:nvSpPr>
        <p:spPr>
          <a:xfrm>
            <a:off x="4786503" y="5033035"/>
            <a:ext cx="464184" cy="222884"/>
          </a:xfrm>
          <a:prstGeom prst="rect">
            <a:avLst/>
          </a:prstGeom>
          <a:blipFill>
            <a:blip r:embed="rId3"/>
            <a:stretch>
              <a:fillRect/>
            </a:stretch>
          </a:blipFill>
        </p:spPr>
        <p:txBody>
          <a:bodyPr wrap="square" lIns="0" tIns="0" rIns="0" bIns="0" rtlCol="0">
            <a:spAutoFit/>
          </a:bodyPr>
          <a:lstStyle/>
          <a:p>
            <a:endParaRPr/>
          </a:p>
        </p:txBody>
      </p:sp>
      <p:sp>
        <p:nvSpPr>
          <p:cNvPr id="2" name="object 2"/>
          <p:cNvSpPr/>
          <p:nvPr/>
        </p:nvSpPr>
        <p:spPr>
          <a:xfrm>
            <a:off x="3234182" y="5041773"/>
            <a:ext cx="464820" cy="223519"/>
          </a:xfrm>
          <a:prstGeom prst="rect">
            <a:avLst/>
          </a:prstGeom>
          <a:blipFill>
            <a:blip r:embed="rId4"/>
            <a:stretch>
              <a:fillRect/>
            </a:stretch>
          </a:blipFill>
        </p:spPr>
        <p:txBody>
          <a:bodyPr wrap="square" lIns="0" tIns="0" rIns="0" bIns="0" rtlCol="0">
            <a:spAutoFit/>
          </a:bodyPr>
          <a:lstStyle/>
          <a:p>
            <a:endParaRPr/>
          </a:p>
        </p:txBody>
      </p:sp>
      <p:sp>
        <p:nvSpPr>
          <p:cNvPr id="3" name="object 3"/>
          <p:cNvSpPr/>
          <p:nvPr/>
        </p:nvSpPr>
        <p:spPr>
          <a:xfrm>
            <a:off x="4786503" y="4646180"/>
            <a:ext cx="464184" cy="223520"/>
          </a:xfrm>
          <a:prstGeom prst="rect">
            <a:avLst/>
          </a:prstGeom>
          <a:blipFill>
            <a:blip r:embed="rId5"/>
            <a:stretch>
              <a:fillRect/>
            </a:stretch>
          </a:blipFill>
        </p:spPr>
        <p:txBody>
          <a:bodyPr wrap="square" lIns="0" tIns="0" rIns="0" bIns="0" rtlCol="0">
            <a:spAutoFit/>
          </a:bodyPr>
          <a:lstStyle/>
          <a:p>
            <a:endParaRPr/>
          </a:p>
        </p:txBody>
      </p:sp>
      <p:sp>
        <p:nvSpPr>
          <p:cNvPr id="4" name="object 4"/>
          <p:cNvSpPr/>
          <p:nvPr/>
        </p:nvSpPr>
        <p:spPr>
          <a:xfrm>
            <a:off x="3234182" y="4654283"/>
            <a:ext cx="464820" cy="222884"/>
          </a:xfrm>
          <a:prstGeom prst="rect">
            <a:avLst/>
          </a:prstGeom>
          <a:blipFill>
            <a:blip r:embed="rId6"/>
            <a:stretch>
              <a:fillRect/>
            </a:stretch>
          </a:blipFill>
        </p:spPr>
        <p:txBody>
          <a:bodyPr wrap="square" lIns="0" tIns="0" rIns="0" bIns="0" rtlCol="0">
            <a:spAutoFit/>
          </a:bodyPr>
          <a:lstStyle/>
          <a:p>
            <a:endParaRPr/>
          </a:p>
        </p:txBody>
      </p:sp>
      <p:sp>
        <p:nvSpPr>
          <p:cNvPr id="5" name="object 5"/>
          <p:cNvSpPr/>
          <p:nvPr/>
        </p:nvSpPr>
        <p:spPr>
          <a:xfrm>
            <a:off x="9238361" y="3158592"/>
            <a:ext cx="1464945" cy="260984"/>
          </a:xfrm>
          <a:prstGeom prst="rect">
            <a:avLst/>
          </a:prstGeom>
          <a:blipFill>
            <a:blip r:embed="rId7"/>
            <a:stretch>
              <a:fillRect/>
            </a:stretch>
          </a:blipFill>
        </p:spPr>
        <p:txBody>
          <a:bodyPr wrap="square" lIns="0" tIns="0" rIns="0" bIns="0" rtlCol="0">
            <a:spAutoFit/>
          </a:bodyPr>
          <a:lstStyle/>
          <a:p>
            <a:endParaRPr/>
          </a:p>
        </p:txBody>
      </p:sp>
      <p:sp>
        <p:nvSpPr>
          <p:cNvPr id="6" name="object 6"/>
          <p:cNvSpPr/>
          <p:nvPr/>
        </p:nvSpPr>
        <p:spPr>
          <a:xfrm>
            <a:off x="6847840" y="3161132"/>
            <a:ext cx="1372869" cy="258445"/>
          </a:xfrm>
          <a:prstGeom prst="rect">
            <a:avLst/>
          </a:prstGeom>
          <a:blipFill>
            <a:blip r:embed="rId8"/>
            <a:stretch>
              <a:fillRect/>
            </a:stretch>
          </a:blipFill>
        </p:spPr>
        <p:txBody>
          <a:bodyPr wrap="square" lIns="0" tIns="0" rIns="0" bIns="0" rtlCol="0">
            <a:spAutoFit/>
          </a:bodyPr>
          <a:lstStyle/>
          <a:p>
            <a:endParaRPr/>
          </a:p>
        </p:txBody>
      </p:sp>
      <p:sp>
        <p:nvSpPr>
          <p:cNvPr id="7" name="object 7"/>
          <p:cNvSpPr/>
          <p:nvPr/>
        </p:nvSpPr>
        <p:spPr>
          <a:xfrm>
            <a:off x="4784344" y="3202280"/>
            <a:ext cx="1465579" cy="260984"/>
          </a:xfrm>
          <a:prstGeom prst="rect">
            <a:avLst/>
          </a:prstGeom>
          <a:blipFill>
            <a:blip r:embed="rId9"/>
            <a:stretch>
              <a:fillRect/>
            </a:stretch>
          </a:blipFill>
        </p:spPr>
        <p:txBody>
          <a:bodyPr wrap="square" lIns="0" tIns="0" rIns="0" bIns="0" rtlCol="0">
            <a:spAutoFit/>
          </a:bodyPr>
          <a:lstStyle/>
          <a:p>
            <a:endParaRPr/>
          </a:p>
        </p:txBody>
      </p:sp>
      <p:sp>
        <p:nvSpPr>
          <p:cNvPr id="8" name="object 8"/>
          <p:cNvSpPr/>
          <p:nvPr/>
        </p:nvSpPr>
        <p:spPr>
          <a:xfrm>
            <a:off x="2460244" y="3161132"/>
            <a:ext cx="1372870" cy="258445"/>
          </a:xfrm>
          <a:prstGeom prst="rect">
            <a:avLst/>
          </a:prstGeom>
          <a:blipFill>
            <a:blip r:embed="rId10"/>
            <a:stretch>
              <a:fillRect/>
            </a:stretch>
          </a:blipFill>
        </p:spPr>
        <p:txBody>
          <a:bodyPr wrap="square" lIns="0" tIns="0" rIns="0" bIns="0" rtlCol="0">
            <a:spAutoFit/>
          </a:bodyPr>
          <a:lstStyle/>
          <a:p>
            <a:endParaRPr/>
          </a:p>
        </p:txBody>
      </p:sp>
      <p:sp>
        <p:nvSpPr>
          <p:cNvPr id="9" name="object 9"/>
          <p:cNvSpPr/>
          <p:nvPr/>
        </p:nvSpPr>
        <p:spPr>
          <a:xfrm>
            <a:off x="5776341" y="4942802"/>
            <a:ext cx="1284732" cy="21335"/>
          </a:xfrm>
          <a:prstGeom prst="rect">
            <a:avLst/>
          </a:prstGeom>
          <a:blipFill>
            <a:blip r:embed="rId11"/>
            <a:stretch>
              <a:fillRect/>
            </a:stretch>
          </a:blipFill>
        </p:spPr>
        <p:txBody>
          <a:bodyPr wrap="square" lIns="0" tIns="0" rIns="0" bIns="0" rtlCol="0">
            <a:spAutoFit/>
          </a:bodyPr>
          <a:lstStyle/>
          <a:p>
            <a:endParaRPr/>
          </a:p>
        </p:txBody>
      </p:sp>
      <p:sp>
        <p:nvSpPr>
          <p:cNvPr id="10" name="object 10"/>
          <p:cNvSpPr/>
          <p:nvPr/>
        </p:nvSpPr>
        <p:spPr>
          <a:xfrm>
            <a:off x="1992249" y="4953038"/>
            <a:ext cx="3282696" cy="21335"/>
          </a:xfrm>
          <a:prstGeom prst="rect">
            <a:avLst/>
          </a:prstGeom>
          <a:blipFill>
            <a:blip r:embed="rId12"/>
            <a:stretch>
              <a:fillRect/>
            </a:stretch>
          </a:blipFill>
        </p:spPr>
        <p:txBody>
          <a:bodyPr wrap="square" lIns="0" tIns="0" rIns="0" bIns="0" rtlCol="0">
            <a:spAutoFit/>
          </a:bodyPr>
          <a:lstStyle/>
          <a:p>
            <a:endParaRPr/>
          </a:p>
        </p:txBody>
      </p:sp>
      <p:sp>
        <p:nvSpPr>
          <p:cNvPr id="11" name="object 11"/>
          <p:cNvSpPr/>
          <p:nvPr/>
        </p:nvSpPr>
        <p:spPr>
          <a:xfrm>
            <a:off x="8482077" y="3158756"/>
            <a:ext cx="60325" cy="260350"/>
          </a:xfrm>
          <a:prstGeom prst="rect">
            <a:avLst/>
          </a:prstGeom>
          <a:blipFill>
            <a:blip r:embed="rId13"/>
            <a:stretch>
              <a:fillRect/>
            </a:stretch>
          </a:blipFill>
        </p:spPr>
        <p:txBody>
          <a:bodyPr wrap="square" lIns="0" tIns="0" rIns="0" bIns="0" rtlCol="0">
            <a:spAutoFit/>
          </a:bodyPr>
          <a:lstStyle/>
          <a:p>
            <a:endParaRPr/>
          </a:p>
        </p:txBody>
      </p:sp>
      <p:sp>
        <p:nvSpPr>
          <p:cNvPr id="12" name="object 12"/>
          <p:cNvSpPr/>
          <p:nvPr/>
        </p:nvSpPr>
        <p:spPr>
          <a:xfrm>
            <a:off x="6643497" y="3536569"/>
            <a:ext cx="4091940" cy="280771"/>
          </a:xfrm>
          <a:prstGeom prst="rect">
            <a:avLst/>
          </a:prstGeom>
          <a:blipFill>
            <a:blip r:embed="rId14"/>
            <a:stretch>
              <a:fillRect/>
            </a:stretch>
          </a:blipFill>
        </p:spPr>
        <p:txBody>
          <a:bodyPr wrap="square" lIns="0" tIns="0" rIns="0" bIns="0" rtlCol="0">
            <a:spAutoFit/>
          </a:bodyPr>
          <a:lstStyle/>
          <a:p>
            <a:endParaRPr/>
          </a:p>
        </p:txBody>
      </p:sp>
      <p:sp>
        <p:nvSpPr>
          <p:cNvPr id="13" name="object 13"/>
          <p:cNvSpPr/>
          <p:nvPr/>
        </p:nvSpPr>
        <p:spPr>
          <a:xfrm>
            <a:off x="4027424" y="3158756"/>
            <a:ext cx="60959" cy="260350"/>
          </a:xfrm>
          <a:prstGeom prst="rect">
            <a:avLst/>
          </a:prstGeom>
          <a:blipFill>
            <a:blip r:embed="rId15"/>
            <a:stretch>
              <a:fillRect/>
            </a:stretch>
          </a:blipFill>
        </p:spPr>
        <p:txBody>
          <a:bodyPr wrap="square" lIns="0" tIns="0" rIns="0" bIns="0" rtlCol="0">
            <a:spAutoFit/>
          </a:bodyPr>
          <a:lstStyle/>
          <a:p>
            <a:endParaRPr/>
          </a:p>
        </p:txBody>
      </p:sp>
      <p:sp>
        <p:nvSpPr>
          <p:cNvPr id="14" name="object 14"/>
          <p:cNvSpPr/>
          <p:nvPr/>
        </p:nvSpPr>
        <p:spPr>
          <a:xfrm>
            <a:off x="2255901" y="3536569"/>
            <a:ext cx="4024884" cy="324459"/>
          </a:xfrm>
          <a:prstGeom prst="rect">
            <a:avLst/>
          </a:prstGeom>
          <a:blipFill>
            <a:blip r:embed="rId16"/>
            <a:stretch>
              <a:fillRect/>
            </a:stretch>
          </a:blipFill>
        </p:spPr>
        <p:txBody>
          <a:bodyPr wrap="square" lIns="0" tIns="0" rIns="0" bIns="0" rtlCol="0">
            <a:spAutoFit/>
          </a:bodyPr>
          <a:lstStyle/>
          <a:p>
            <a:endParaRPr/>
          </a:p>
        </p:txBody>
      </p:sp>
      <p:sp>
        <p:nvSpPr>
          <p:cNvPr id="16" name="object 16"/>
          <p:cNvSpPr txBox="1"/>
          <p:nvPr/>
        </p:nvSpPr>
        <p:spPr>
          <a:xfrm>
            <a:off x="1299845" y="119241"/>
            <a:ext cx="10963732" cy="1775555"/>
          </a:xfrm>
          <a:prstGeom prst="rect">
            <a:avLst/>
          </a:prstGeom>
        </p:spPr>
        <p:txBody>
          <a:bodyPr vert="horz" wrap="square" lIns="0" tIns="0" rIns="0" bIns="0" rtlCol="0">
            <a:spAutoFit/>
          </a:bodyPr>
          <a:lstStyle/>
          <a:p>
            <a:pPr marL="0" marR="0">
              <a:lnSpc>
                <a:spcPts val="4468"/>
              </a:lnSpc>
              <a:spcBef>
                <a:spcPct val="0"/>
              </a:spcBef>
              <a:spcAft>
                <a:spcPct val="0"/>
              </a:spcAft>
            </a:pPr>
            <a:r>
              <a:rPr sz="4000" b="1">
                <a:solidFill>
                  <a:srgbClr val="000000"/>
                </a:solidFill>
                <a:latin typeface="Arial"/>
                <a:cs typeface="Arial"/>
              </a:rPr>
              <a:t>Calculating the odds ratio for recovery in the</a:t>
            </a:r>
          </a:p>
          <a:p>
            <a:pPr marL="0" marR="0">
              <a:lnSpc>
                <a:spcPts val="4450"/>
              </a:lnSpc>
              <a:spcBef>
                <a:spcPct val="0"/>
              </a:spcBef>
              <a:spcAft>
                <a:spcPct val="0"/>
              </a:spcAft>
            </a:pPr>
            <a:r>
              <a:rPr sz="4000" b="1">
                <a:solidFill>
                  <a:srgbClr val="000000"/>
                </a:solidFill>
                <a:latin typeface="Arial"/>
                <a:cs typeface="Arial"/>
              </a:rPr>
              <a:t>two</a:t>
            </a:r>
          </a:p>
          <a:p>
            <a:pPr marL="0" marR="0">
              <a:lnSpc>
                <a:spcPts val="4468"/>
              </a:lnSpc>
              <a:spcBef>
                <a:spcPts val="293"/>
              </a:spcBef>
              <a:spcAft>
                <a:spcPct val="0"/>
              </a:spcAft>
            </a:pPr>
            <a:r>
              <a:rPr sz="4000" b="1">
                <a:solidFill>
                  <a:srgbClr val="000000"/>
                </a:solidFill>
                <a:latin typeface="Arial"/>
                <a:cs typeface="Arial"/>
              </a:rPr>
              <a:t>drug groups</a:t>
            </a:r>
          </a:p>
        </p:txBody>
      </p:sp>
      <p:sp>
        <p:nvSpPr>
          <p:cNvPr id="17" name="object 17"/>
          <p:cNvSpPr txBox="1"/>
          <p:nvPr/>
        </p:nvSpPr>
        <p:spPr>
          <a:xfrm>
            <a:off x="1102360" y="2256356"/>
            <a:ext cx="10672030" cy="749488"/>
          </a:xfrm>
          <a:prstGeom prst="rect">
            <a:avLst/>
          </a:prstGeom>
        </p:spPr>
        <p:txBody>
          <a:bodyPr vert="horz" wrap="square" lIns="0" tIns="0" rIns="0" bIns="0" rtlCol="0">
            <a:spAutoFit/>
          </a:bodyPr>
          <a:lstStyle/>
          <a:p>
            <a:pPr marL="0" marR="0">
              <a:lnSpc>
                <a:spcPts val="2904"/>
              </a:lnSpc>
              <a:spcBef>
                <a:spcPct val="0"/>
              </a:spcBef>
              <a:spcAft>
                <a:spcPct val="0"/>
              </a:spcAft>
            </a:pPr>
            <a:r>
              <a:rPr sz="2600" b="1">
                <a:solidFill>
                  <a:srgbClr val="000000"/>
                </a:solidFill>
                <a:latin typeface="Arial"/>
                <a:cs typeface="Arial"/>
              </a:rPr>
              <a:t>Definition: Odds Ratio of an Event for Two Groups</a:t>
            </a:r>
          </a:p>
          <a:p>
            <a:pPr marL="0" marR="0">
              <a:lnSpc>
                <a:spcPts val="2554"/>
              </a:lnSpc>
              <a:spcBef>
                <a:spcPts val="142"/>
              </a:spcBef>
              <a:spcAft>
                <a:spcPct val="0"/>
              </a:spcAft>
            </a:pPr>
            <a:r>
              <a:rPr sz="2200">
                <a:solidFill>
                  <a:srgbClr val="000000"/>
                </a:solidFill>
                <a:latin typeface="Trebuchet MS"/>
                <a:cs typeface="Trebuchet MS"/>
              </a:rPr>
              <a:t>If</a:t>
            </a:r>
            <a:r>
              <a:rPr sz="2200" i="1">
                <a:solidFill>
                  <a:srgbClr val="000000"/>
                </a:solidFill>
                <a:latin typeface="Arial"/>
                <a:cs typeface="Arial"/>
              </a:rPr>
              <a:t>A </a:t>
            </a:r>
            <a:r>
              <a:rPr sz="2200">
                <a:solidFill>
                  <a:srgbClr val="000000"/>
                </a:solidFill>
                <a:latin typeface="Trebuchet MS"/>
                <a:cs typeface="Trebuchet MS"/>
              </a:rPr>
              <a:t>is</a:t>
            </a:r>
            <a:r>
              <a:rPr sz="2200" spc="-350">
                <a:solidFill>
                  <a:srgbClr val="000000"/>
                </a:solidFill>
                <a:latin typeface="Trebuchet MS"/>
                <a:cs typeface="Trebuchet MS"/>
              </a:rPr>
              <a:t> </a:t>
            </a:r>
            <a:r>
              <a:rPr sz="2200" spc="-10">
                <a:solidFill>
                  <a:srgbClr val="000000"/>
                </a:solidFill>
                <a:latin typeface="Trebuchet MS"/>
                <a:cs typeface="Trebuchet MS"/>
              </a:rPr>
              <a:t>any</a:t>
            </a:r>
            <a:r>
              <a:rPr sz="2200" spc="-364">
                <a:solidFill>
                  <a:srgbClr val="000000"/>
                </a:solidFill>
                <a:latin typeface="Trebuchet MS"/>
                <a:cs typeface="Trebuchet MS"/>
              </a:rPr>
              <a:t> </a:t>
            </a:r>
            <a:r>
              <a:rPr sz="2200" spc="-12">
                <a:solidFill>
                  <a:srgbClr val="000000"/>
                </a:solidFill>
                <a:latin typeface="Trebuchet MS"/>
                <a:cs typeface="Trebuchet MS"/>
              </a:rPr>
              <a:t>event</a:t>
            </a:r>
            <a:r>
              <a:rPr sz="2200" spc="-358">
                <a:solidFill>
                  <a:srgbClr val="000000"/>
                </a:solidFill>
                <a:latin typeface="Trebuchet MS"/>
                <a:cs typeface="Trebuchet MS"/>
              </a:rPr>
              <a:t> </a:t>
            </a:r>
            <a:r>
              <a:rPr sz="2200">
                <a:solidFill>
                  <a:srgbClr val="000000"/>
                </a:solidFill>
                <a:latin typeface="Trebuchet MS"/>
                <a:cs typeface="Trebuchet MS"/>
              </a:rPr>
              <a:t>with</a:t>
            </a:r>
            <a:r>
              <a:rPr sz="2200" spc="-353">
                <a:solidFill>
                  <a:srgbClr val="000000"/>
                </a:solidFill>
                <a:latin typeface="Trebuchet MS"/>
                <a:cs typeface="Trebuchet MS"/>
              </a:rPr>
              <a:t> </a:t>
            </a:r>
            <a:r>
              <a:rPr sz="2200">
                <a:solidFill>
                  <a:srgbClr val="000000"/>
                </a:solidFill>
                <a:latin typeface="Trebuchet MS"/>
                <a:cs typeface="Trebuchet MS"/>
              </a:rPr>
              <a:t>probabilities</a:t>
            </a:r>
            <a:r>
              <a:rPr sz="2200" i="1">
                <a:solidFill>
                  <a:srgbClr val="000000"/>
                </a:solidFill>
                <a:latin typeface="Arial"/>
                <a:cs typeface="Arial"/>
              </a:rPr>
              <a:t>P</a:t>
            </a:r>
            <a:r>
              <a:rPr sz="2200">
                <a:solidFill>
                  <a:srgbClr val="000000"/>
                </a:solidFill>
                <a:latin typeface="Trebuchet MS"/>
                <a:cs typeface="Trebuchet MS"/>
              </a:rPr>
              <a:t>(</a:t>
            </a:r>
            <a:r>
              <a:rPr sz="2200" i="1">
                <a:solidFill>
                  <a:srgbClr val="000000"/>
                </a:solidFill>
                <a:latin typeface="Arial"/>
                <a:cs typeface="Arial"/>
              </a:rPr>
              <a:t>A</a:t>
            </a:r>
            <a:r>
              <a:rPr sz="2200">
                <a:solidFill>
                  <a:srgbClr val="000000"/>
                </a:solidFill>
                <a:latin typeface="Trebuchet MS"/>
                <a:cs typeface="Trebuchet MS"/>
              </a:rPr>
              <a:t>|group</a:t>
            </a:r>
            <a:r>
              <a:rPr sz="2200" spc="-344">
                <a:solidFill>
                  <a:srgbClr val="000000"/>
                </a:solidFill>
                <a:latin typeface="Trebuchet MS"/>
                <a:cs typeface="Trebuchet MS"/>
              </a:rPr>
              <a:t> </a:t>
            </a:r>
            <a:r>
              <a:rPr sz="2200">
                <a:solidFill>
                  <a:srgbClr val="000000"/>
                </a:solidFill>
                <a:latin typeface="Trebuchet MS"/>
                <a:cs typeface="Trebuchet MS"/>
              </a:rPr>
              <a:t>1)</a:t>
            </a:r>
            <a:r>
              <a:rPr sz="2200" spc="-360">
                <a:solidFill>
                  <a:srgbClr val="000000"/>
                </a:solidFill>
                <a:latin typeface="Trebuchet MS"/>
                <a:cs typeface="Trebuchet MS"/>
              </a:rPr>
              <a:t> </a:t>
            </a:r>
            <a:r>
              <a:rPr sz="2200">
                <a:solidFill>
                  <a:srgbClr val="000000"/>
                </a:solidFill>
                <a:latin typeface="Trebuchet MS"/>
                <a:cs typeface="Trebuchet MS"/>
              </a:rPr>
              <a:t>and</a:t>
            </a:r>
            <a:r>
              <a:rPr sz="2200" i="1">
                <a:solidFill>
                  <a:srgbClr val="000000"/>
                </a:solidFill>
                <a:latin typeface="Arial"/>
                <a:cs typeface="Arial"/>
              </a:rPr>
              <a:t>P</a:t>
            </a:r>
            <a:r>
              <a:rPr sz="2200">
                <a:solidFill>
                  <a:srgbClr val="000000"/>
                </a:solidFill>
                <a:latin typeface="Trebuchet MS"/>
                <a:cs typeface="Trebuchet MS"/>
              </a:rPr>
              <a:t>(</a:t>
            </a:r>
            <a:r>
              <a:rPr sz="2200" i="1">
                <a:solidFill>
                  <a:srgbClr val="000000"/>
                </a:solidFill>
                <a:latin typeface="Arial"/>
                <a:cs typeface="Arial"/>
              </a:rPr>
              <a:t>A</a:t>
            </a:r>
            <a:r>
              <a:rPr sz="2200">
                <a:solidFill>
                  <a:srgbClr val="000000"/>
                </a:solidFill>
                <a:latin typeface="Trebuchet MS"/>
                <a:cs typeface="Trebuchet MS"/>
              </a:rPr>
              <a:t>|group</a:t>
            </a:r>
            <a:r>
              <a:rPr sz="2200" spc="-351">
                <a:solidFill>
                  <a:srgbClr val="000000"/>
                </a:solidFill>
                <a:latin typeface="Trebuchet MS"/>
                <a:cs typeface="Trebuchet MS"/>
              </a:rPr>
              <a:t> </a:t>
            </a:r>
            <a:r>
              <a:rPr sz="2200">
                <a:solidFill>
                  <a:srgbClr val="000000"/>
                </a:solidFill>
                <a:latin typeface="Trebuchet MS"/>
                <a:cs typeface="Trebuchet MS"/>
              </a:rPr>
              <a:t>2),</a:t>
            </a:r>
            <a:r>
              <a:rPr sz="2200" spc="-355">
                <a:solidFill>
                  <a:srgbClr val="000000"/>
                </a:solidFill>
                <a:latin typeface="Trebuchet MS"/>
                <a:cs typeface="Trebuchet MS"/>
              </a:rPr>
              <a:t> </a:t>
            </a:r>
            <a:r>
              <a:rPr sz="2200">
                <a:solidFill>
                  <a:srgbClr val="000000"/>
                </a:solidFill>
                <a:latin typeface="Trebuchet MS"/>
                <a:cs typeface="Trebuchet MS"/>
              </a:rPr>
              <a:t>the</a:t>
            </a:r>
            <a:r>
              <a:rPr sz="2200" spc="-345">
                <a:solidFill>
                  <a:srgbClr val="000000"/>
                </a:solidFill>
                <a:latin typeface="Trebuchet MS"/>
                <a:cs typeface="Trebuchet MS"/>
              </a:rPr>
              <a:t> </a:t>
            </a:r>
            <a:r>
              <a:rPr sz="2200">
                <a:solidFill>
                  <a:srgbClr val="000000"/>
                </a:solidFill>
                <a:latin typeface="Trebuchet MS"/>
                <a:cs typeface="Trebuchet MS"/>
              </a:rPr>
              <a:t>odds</a:t>
            </a:r>
            <a:r>
              <a:rPr sz="2200" spc="-350">
                <a:solidFill>
                  <a:srgbClr val="000000"/>
                </a:solidFill>
                <a:latin typeface="Trebuchet MS"/>
                <a:cs typeface="Trebuchet MS"/>
              </a:rPr>
              <a:t> </a:t>
            </a:r>
            <a:r>
              <a:rPr sz="2200" spc="-12">
                <a:solidFill>
                  <a:srgbClr val="000000"/>
                </a:solidFill>
                <a:latin typeface="Trebuchet MS"/>
                <a:cs typeface="Trebuchet MS"/>
              </a:rPr>
              <a:t>ratio</a:t>
            </a:r>
            <a:r>
              <a:rPr sz="2200" spc="-369">
                <a:solidFill>
                  <a:srgbClr val="000000"/>
                </a:solidFill>
                <a:latin typeface="Trebuchet MS"/>
                <a:cs typeface="Trebuchet MS"/>
              </a:rPr>
              <a:t> </a:t>
            </a:r>
            <a:r>
              <a:rPr sz="2200">
                <a:solidFill>
                  <a:srgbClr val="000000"/>
                </a:solidFill>
                <a:latin typeface="Trebuchet MS"/>
                <a:cs typeface="Trebuchet MS"/>
              </a:rPr>
              <a:t>(OR)</a:t>
            </a:r>
            <a:r>
              <a:rPr sz="2200" spc="-342">
                <a:solidFill>
                  <a:srgbClr val="000000"/>
                </a:solidFill>
                <a:latin typeface="Trebuchet MS"/>
                <a:cs typeface="Trebuchet MS"/>
              </a:rPr>
              <a:t> </a:t>
            </a:r>
            <a:r>
              <a:rPr sz="2200">
                <a:solidFill>
                  <a:srgbClr val="000000"/>
                </a:solidFill>
                <a:latin typeface="Trebuchet MS"/>
                <a:cs typeface="Trebuchet MS"/>
              </a:rPr>
              <a:t>is</a:t>
            </a:r>
          </a:p>
        </p:txBody>
      </p:sp>
      <p:sp>
        <p:nvSpPr>
          <p:cNvPr id="18" name="object 18"/>
          <p:cNvSpPr txBox="1"/>
          <p:nvPr/>
        </p:nvSpPr>
        <p:spPr>
          <a:xfrm>
            <a:off x="2291080" y="3066729"/>
            <a:ext cx="292100"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a:t>
            </a:r>
          </a:p>
        </p:txBody>
      </p:sp>
      <p:sp>
        <p:nvSpPr>
          <p:cNvPr id="19" name="object 19"/>
          <p:cNvSpPr txBox="1"/>
          <p:nvPr/>
        </p:nvSpPr>
        <p:spPr>
          <a:xfrm>
            <a:off x="6679565" y="3066729"/>
            <a:ext cx="293369" cy="836217"/>
          </a:xfrm>
          <a:prstGeom prst="rect">
            <a:avLst/>
          </a:prstGeom>
        </p:spPr>
        <p:txBody>
          <a:bodyPr vert="horz" wrap="square" lIns="0" tIns="0" rIns="0" bIns="0" rtlCol="0">
            <a:spAutoFit/>
          </a:bodyPr>
          <a:lstStyle/>
          <a:p>
            <a:pPr marL="1269" marR="0">
              <a:lnSpc>
                <a:spcPts val="2554"/>
              </a:lnSpc>
              <a:spcBef>
                <a:spcPct val="0"/>
              </a:spcBef>
              <a:spcAft>
                <a:spcPct val="0"/>
              </a:spcAft>
            </a:pPr>
            <a:r>
              <a:rPr sz="2200">
                <a:solidFill>
                  <a:srgbClr val="000000"/>
                </a:solidFill>
                <a:latin typeface="Trebuchet MS"/>
                <a:cs typeface="Trebuchet MS"/>
              </a:rPr>
              <a:t>ꢀ</a:t>
            </a:r>
          </a:p>
          <a:p>
            <a:pPr marL="0" marR="0">
              <a:lnSpc>
                <a:spcPts val="2554"/>
              </a:lnSpc>
              <a:spcBef>
                <a:spcPts val="1125"/>
              </a:spcBef>
              <a:spcAft>
                <a:spcPct val="0"/>
              </a:spcAft>
            </a:pPr>
            <a:r>
              <a:rPr sz="2200">
                <a:solidFill>
                  <a:srgbClr val="000000"/>
                </a:solidFill>
                <a:latin typeface="Trebuchet MS"/>
                <a:cs typeface="Trebuchet MS"/>
              </a:rPr>
              <a:t>ꢀ</a:t>
            </a:r>
          </a:p>
        </p:txBody>
      </p:sp>
      <p:sp>
        <p:nvSpPr>
          <p:cNvPr id="20" name="object 20"/>
          <p:cNvSpPr txBox="1"/>
          <p:nvPr/>
        </p:nvSpPr>
        <p:spPr>
          <a:xfrm>
            <a:off x="2551683" y="3094938"/>
            <a:ext cx="2206235" cy="386190"/>
          </a:xfrm>
          <a:prstGeom prst="rect">
            <a:avLst/>
          </a:prstGeom>
        </p:spPr>
        <p:txBody>
          <a:bodyPr vert="horz" wrap="square" lIns="0" tIns="0" rIns="0" bIns="0" rtlCol="0">
            <a:spAutoFit/>
          </a:bodyPr>
          <a:lstStyle/>
          <a:p>
            <a:pPr marL="0" marR="0">
              <a:lnSpc>
                <a:spcPts val="2740"/>
              </a:lnSpc>
              <a:spcBef>
                <a:spcPct val="0"/>
              </a:spcBef>
              <a:spcAft>
                <a:spcPct val="0"/>
              </a:spcAft>
            </a:pPr>
            <a:r>
              <a:rPr sz="2150" spc="-30">
                <a:solidFill>
                  <a:srgbClr val="000000"/>
                </a:solidFill>
                <a:latin typeface="Trebuchet MS"/>
                <a:cs typeface="Trebuchet MS"/>
              </a:rPr>
              <a:t>ꢀ</a:t>
            </a:r>
            <a:r>
              <a:rPr sz="2150" spc="-12">
                <a:solidFill>
                  <a:srgbClr val="000000"/>
                </a:solidFill>
                <a:latin typeface="Times New Roman"/>
                <a:cs typeface="Times New Roman"/>
              </a:rPr>
              <a:t>|</a:t>
            </a:r>
            <a:r>
              <a:rPr sz="2150" spc="-30">
                <a:solidFill>
                  <a:srgbClr val="000000"/>
                </a:solidFill>
                <a:latin typeface="Trebuchet MS"/>
                <a:cs typeface="Trebuchet MS"/>
              </a:rPr>
              <a:t>ꢀꢀꢀꢀꢀ</a:t>
            </a:r>
            <a:r>
              <a:rPr sz="2150">
                <a:solidFill>
                  <a:srgbClr val="000000"/>
                </a:solidFill>
                <a:latin typeface="Times New Roman"/>
                <a:cs typeface="Times New Roman"/>
              </a:rPr>
              <a:t>1</a:t>
            </a:r>
            <a:r>
              <a:rPr sz="2150" spc="1996">
                <a:solidFill>
                  <a:srgbClr val="000000"/>
                </a:solidFill>
                <a:latin typeface="Times New Roman"/>
                <a:cs typeface="Times New Roman"/>
              </a:rPr>
              <a:t> </a:t>
            </a:r>
            <a:r>
              <a:rPr sz="2450">
                <a:solidFill>
                  <a:srgbClr val="000000"/>
                </a:solidFill>
                <a:latin typeface="Times New Roman"/>
                <a:cs typeface="Times New Roman"/>
              </a:rPr>
              <a:t>/</a:t>
            </a:r>
            <a:r>
              <a:rPr sz="2450" spc="-37">
                <a:solidFill>
                  <a:srgbClr val="000000"/>
                </a:solidFill>
                <a:latin typeface="Times New Roman"/>
                <a:cs typeface="Times New Roman"/>
              </a:rPr>
              <a:t> </a:t>
            </a:r>
            <a:r>
              <a:rPr sz="2200" spc="275">
                <a:solidFill>
                  <a:srgbClr val="000000"/>
                </a:solidFill>
                <a:latin typeface="Times New Roman"/>
                <a:cs typeface="Times New Roman"/>
              </a:rPr>
              <a:t>1</a:t>
            </a:r>
            <a:r>
              <a:rPr sz="2200" spc="290">
                <a:solidFill>
                  <a:srgbClr val="000000"/>
                </a:solidFill>
                <a:latin typeface="Times New Roman"/>
                <a:cs typeface="Times New Roman"/>
              </a:rPr>
              <a:t>−෍</a:t>
            </a:r>
          </a:p>
        </p:txBody>
      </p:sp>
      <p:sp>
        <p:nvSpPr>
          <p:cNvPr id="21" name="object 21"/>
          <p:cNvSpPr txBox="1"/>
          <p:nvPr/>
        </p:nvSpPr>
        <p:spPr>
          <a:xfrm>
            <a:off x="6939915" y="3112780"/>
            <a:ext cx="3576701" cy="760919"/>
          </a:xfrm>
          <a:prstGeom prst="rect">
            <a:avLst/>
          </a:prstGeom>
        </p:spPr>
        <p:txBody>
          <a:bodyPr vert="horz" wrap="square" lIns="0" tIns="0" rIns="0" bIns="0" rtlCol="0">
            <a:spAutoFit/>
          </a:bodyPr>
          <a:lstStyle/>
          <a:p>
            <a:pPr marL="0" marR="0">
              <a:lnSpc>
                <a:spcPts val="2554"/>
              </a:lnSpc>
              <a:spcBef>
                <a:spcPct val="0"/>
              </a:spcBef>
              <a:spcAft>
                <a:spcPct val="0"/>
              </a:spcAft>
            </a:pPr>
            <a:r>
              <a:rPr sz="2150" spc="-30">
                <a:solidFill>
                  <a:srgbClr val="000000"/>
                </a:solidFill>
                <a:latin typeface="Trebuchet MS"/>
                <a:cs typeface="Trebuchet MS"/>
              </a:rPr>
              <a:t>ꢀ</a:t>
            </a:r>
            <a:r>
              <a:rPr sz="2150" spc="-12">
                <a:solidFill>
                  <a:srgbClr val="000000"/>
                </a:solidFill>
                <a:latin typeface="Times New Roman"/>
                <a:cs typeface="Times New Roman"/>
              </a:rPr>
              <a:t>|</a:t>
            </a:r>
            <a:r>
              <a:rPr sz="2150" spc="-30">
                <a:solidFill>
                  <a:srgbClr val="000000"/>
                </a:solidFill>
                <a:latin typeface="Trebuchet MS"/>
                <a:cs typeface="Trebuchet MS"/>
              </a:rPr>
              <a:t>ꢀꢀꢀꢀꢀ</a:t>
            </a:r>
            <a:r>
              <a:rPr sz="2150">
                <a:solidFill>
                  <a:srgbClr val="000000"/>
                </a:solidFill>
                <a:latin typeface="Times New Roman"/>
                <a:cs typeface="Times New Roman"/>
              </a:rPr>
              <a:t>1</a:t>
            </a:r>
            <a:r>
              <a:rPr sz="2150" spc="2489">
                <a:solidFill>
                  <a:srgbClr val="000000"/>
                </a:solidFill>
                <a:latin typeface="Times New Roman"/>
                <a:cs typeface="Times New Roman"/>
              </a:rPr>
              <a:t> </a:t>
            </a:r>
            <a:r>
              <a:rPr sz="2100">
                <a:solidFill>
                  <a:srgbClr val="000000"/>
                </a:solidFill>
                <a:latin typeface="Times New Roman"/>
                <a:cs typeface="Times New Roman"/>
              </a:rPr>
              <a:t>∙</a:t>
            </a:r>
            <a:r>
              <a:rPr sz="2100" spc="835">
                <a:solidFill>
                  <a:srgbClr val="000000"/>
                </a:solidFill>
                <a:latin typeface="Times New Roman"/>
                <a:cs typeface="Times New Roman"/>
              </a:rPr>
              <a:t> </a:t>
            </a:r>
            <a:r>
              <a:rPr sz="2150">
                <a:solidFill>
                  <a:srgbClr val="000000"/>
                </a:solidFill>
                <a:latin typeface="Times New Roman"/>
                <a:cs typeface="Times New Roman"/>
              </a:rPr>
              <a:t>1</a:t>
            </a:r>
            <a:r>
              <a:rPr sz="2150" spc="-45">
                <a:solidFill>
                  <a:srgbClr val="000000"/>
                </a:solidFill>
                <a:latin typeface="Times New Roman"/>
                <a:cs typeface="Times New Roman"/>
              </a:rPr>
              <a:t> </a:t>
            </a:r>
            <a:r>
              <a:rPr sz="2150">
                <a:solidFill>
                  <a:srgbClr val="000000"/>
                </a:solidFill>
                <a:latin typeface="Times New Roman"/>
                <a:cs typeface="Times New Roman"/>
              </a:rPr>
              <a:t>−෍</a:t>
            </a:r>
            <a:r>
              <a:rPr sz="2150" spc="1151">
                <a:solidFill>
                  <a:srgbClr val="000000"/>
                </a:solidFill>
                <a:latin typeface="Times New Roman"/>
                <a:cs typeface="Times New Roman"/>
              </a:rPr>
              <a:t> </a:t>
            </a:r>
            <a:r>
              <a:rPr sz="2200">
                <a:solidFill>
                  <a:srgbClr val="000000"/>
                </a:solidFill>
                <a:latin typeface="Trebuchet MS"/>
                <a:cs typeface="Trebuchet MS"/>
              </a:rPr>
              <a:t>ꢀ</a:t>
            </a:r>
            <a:r>
              <a:rPr sz="2200">
                <a:solidFill>
                  <a:srgbClr val="000000"/>
                </a:solidFill>
                <a:latin typeface="Times New Roman"/>
                <a:cs typeface="Times New Roman"/>
              </a:rPr>
              <a:t>|</a:t>
            </a:r>
            <a:r>
              <a:rPr sz="2200">
                <a:solidFill>
                  <a:srgbClr val="000000"/>
                </a:solidFill>
                <a:latin typeface="Trebuchet MS"/>
                <a:cs typeface="Trebuchet MS"/>
              </a:rPr>
              <a:t>ꢀꢀꢀꢀꢀ</a:t>
            </a:r>
            <a:r>
              <a:rPr sz="2200">
                <a:solidFill>
                  <a:srgbClr val="000000"/>
                </a:solidFill>
                <a:latin typeface="Times New Roman"/>
                <a:cs typeface="Times New Roman"/>
              </a:rPr>
              <a:t>2</a:t>
            </a:r>
          </a:p>
          <a:p>
            <a:pPr marL="0" marR="0">
              <a:lnSpc>
                <a:spcPts val="2554"/>
              </a:lnSpc>
              <a:spcBef>
                <a:spcPts val="532"/>
              </a:spcBef>
              <a:spcAft>
                <a:spcPct val="0"/>
              </a:spcAft>
            </a:pPr>
            <a:r>
              <a:rPr sz="2150" spc="-30">
                <a:solidFill>
                  <a:srgbClr val="000000"/>
                </a:solidFill>
                <a:latin typeface="Trebuchet MS"/>
                <a:cs typeface="Trebuchet MS"/>
              </a:rPr>
              <a:t>ꢀ</a:t>
            </a:r>
            <a:r>
              <a:rPr sz="2150" spc="-12">
                <a:solidFill>
                  <a:srgbClr val="000000"/>
                </a:solidFill>
                <a:latin typeface="Times New Roman"/>
                <a:cs typeface="Times New Roman"/>
              </a:rPr>
              <a:t>|</a:t>
            </a:r>
            <a:r>
              <a:rPr sz="2150" spc="-30">
                <a:solidFill>
                  <a:srgbClr val="000000"/>
                </a:solidFill>
                <a:latin typeface="Trebuchet MS"/>
                <a:cs typeface="Trebuchet MS"/>
              </a:rPr>
              <a:t>ꢀꢀꢀꢀꢀ</a:t>
            </a:r>
            <a:r>
              <a:rPr sz="2150">
                <a:solidFill>
                  <a:srgbClr val="000000"/>
                </a:solidFill>
                <a:latin typeface="Times New Roman"/>
                <a:cs typeface="Times New Roman"/>
              </a:rPr>
              <a:t>2</a:t>
            </a:r>
            <a:r>
              <a:rPr sz="2150" spc="2489">
                <a:solidFill>
                  <a:srgbClr val="000000"/>
                </a:solidFill>
                <a:latin typeface="Times New Roman"/>
                <a:cs typeface="Times New Roman"/>
              </a:rPr>
              <a:t> </a:t>
            </a:r>
            <a:r>
              <a:rPr sz="2100">
                <a:solidFill>
                  <a:srgbClr val="000000"/>
                </a:solidFill>
                <a:latin typeface="Times New Roman"/>
                <a:cs typeface="Times New Roman"/>
              </a:rPr>
              <a:t>∙</a:t>
            </a:r>
            <a:r>
              <a:rPr sz="2100" spc="835">
                <a:solidFill>
                  <a:srgbClr val="000000"/>
                </a:solidFill>
                <a:latin typeface="Times New Roman"/>
                <a:cs typeface="Times New Roman"/>
              </a:rPr>
              <a:t> </a:t>
            </a:r>
            <a:r>
              <a:rPr sz="2150">
                <a:solidFill>
                  <a:srgbClr val="000000"/>
                </a:solidFill>
                <a:latin typeface="Times New Roman"/>
                <a:cs typeface="Times New Roman"/>
              </a:rPr>
              <a:t>1</a:t>
            </a:r>
            <a:r>
              <a:rPr sz="2150" spc="-45">
                <a:solidFill>
                  <a:srgbClr val="000000"/>
                </a:solidFill>
                <a:latin typeface="Times New Roman"/>
                <a:cs typeface="Times New Roman"/>
              </a:rPr>
              <a:t> </a:t>
            </a:r>
            <a:r>
              <a:rPr sz="2150">
                <a:solidFill>
                  <a:srgbClr val="000000"/>
                </a:solidFill>
                <a:latin typeface="Times New Roman"/>
                <a:cs typeface="Times New Roman"/>
              </a:rPr>
              <a:t>−෍</a:t>
            </a:r>
            <a:r>
              <a:rPr sz="2150" spc="1151">
                <a:solidFill>
                  <a:srgbClr val="000000"/>
                </a:solidFill>
                <a:latin typeface="Times New Roman"/>
                <a:cs typeface="Times New Roman"/>
              </a:rPr>
              <a:t> </a:t>
            </a:r>
            <a:r>
              <a:rPr sz="2200">
                <a:solidFill>
                  <a:srgbClr val="000000"/>
                </a:solidFill>
                <a:latin typeface="Trebuchet MS"/>
                <a:cs typeface="Trebuchet MS"/>
              </a:rPr>
              <a:t>ꢀ</a:t>
            </a:r>
            <a:r>
              <a:rPr sz="2200">
                <a:solidFill>
                  <a:srgbClr val="000000"/>
                </a:solidFill>
                <a:latin typeface="Times New Roman"/>
                <a:cs typeface="Times New Roman"/>
              </a:rPr>
              <a:t>|</a:t>
            </a:r>
            <a:r>
              <a:rPr sz="2200">
                <a:solidFill>
                  <a:srgbClr val="000000"/>
                </a:solidFill>
                <a:latin typeface="Trebuchet MS"/>
                <a:cs typeface="Trebuchet MS"/>
              </a:rPr>
              <a:t>ꢀꢀꢀꢀꢀ</a:t>
            </a:r>
            <a:r>
              <a:rPr sz="2200">
                <a:solidFill>
                  <a:srgbClr val="000000"/>
                </a:solidFill>
                <a:latin typeface="Times New Roman"/>
                <a:cs typeface="Times New Roman"/>
              </a:rPr>
              <a:t>1</a:t>
            </a:r>
          </a:p>
        </p:txBody>
      </p:sp>
      <p:sp>
        <p:nvSpPr>
          <p:cNvPr id="22" name="object 22"/>
          <p:cNvSpPr txBox="1"/>
          <p:nvPr/>
        </p:nvSpPr>
        <p:spPr>
          <a:xfrm>
            <a:off x="4875784" y="3157103"/>
            <a:ext cx="1186234"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a:t>
            </a:r>
            <a:r>
              <a:rPr sz="2200">
                <a:solidFill>
                  <a:srgbClr val="000000"/>
                </a:solidFill>
                <a:latin typeface="Times New Roman"/>
                <a:cs typeface="Times New Roman"/>
              </a:rPr>
              <a:t>|</a:t>
            </a:r>
            <a:r>
              <a:rPr sz="2200">
                <a:solidFill>
                  <a:srgbClr val="000000"/>
                </a:solidFill>
                <a:latin typeface="Trebuchet MS"/>
                <a:cs typeface="Trebuchet MS"/>
              </a:rPr>
              <a:t>ꢀꢀꢀꢀꢀ</a:t>
            </a:r>
            <a:r>
              <a:rPr sz="2200">
                <a:solidFill>
                  <a:srgbClr val="000000"/>
                </a:solidFill>
                <a:latin typeface="Times New Roman"/>
                <a:cs typeface="Times New Roman"/>
              </a:rPr>
              <a:t>1</a:t>
            </a:r>
          </a:p>
        </p:txBody>
      </p:sp>
      <p:sp>
        <p:nvSpPr>
          <p:cNvPr id="23" name="object 23"/>
          <p:cNvSpPr txBox="1"/>
          <p:nvPr/>
        </p:nvSpPr>
        <p:spPr>
          <a:xfrm>
            <a:off x="1456055" y="3364125"/>
            <a:ext cx="657824"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a:t>
            </a:r>
            <a:r>
              <a:rPr sz="2200" spc="-11">
                <a:solidFill>
                  <a:srgbClr val="000000"/>
                </a:solidFill>
                <a:latin typeface="Times New Roman"/>
                <a:cs typeface="Times New Roman"/>
              </a:rPr>
              <a:t> </a:t>
            </a:r>
            <a:r>
              <a:rPr sz="2200">
                <a:solidFill>
                  <a:srgbClr val="000000"/>
                </a:solidFill>
                <a:latin typeface="Times New Roman"/>
                <a:cs typeface="Times New Roman"/>
              </a:rPr>
              <a:t>=</a:t>
            </a:r>
          </a:p>
        </p:txBody>
      </p:sp>
      <p:sp>
        <p:nvSpPr>
          <p:cNvPr id="24" name="object 24"/>
          <p:cNvSpPr txBox="1"/>
          <p:nvPr/>
        </p:nvSpPr>
        <p:spPr>
          <a:xfrm>
            <a:off x="6485801" y="3375996"/>
            <a:ext cx="309971" cy="347513"/>
          </a:xfrm>
          <a:prstGeom prst="rect">
            <a:avLst/>
          </a:prstGeom>
        </p:spPr>
        <p:txBody>
          <a:bodyPr vert="horz" wrap="square" lIns="0" tIns="0" rIns="0" bIns="0" rtlCol="0">
            <a:spAutoFit/>
          </a:bodyPr>
          <a:lstStyle/>
          <a:p>
            <a:pPr marL="0" marR="0">
              <a:lnSpc>
                <a:spcPts val="2436"/>
              </a:lnSpc>
              <a:spcBef>
                <a:spcPct val="0"/>
              </a:spcBef>
              <a:spcAft>
                <a:spcPct val="0"/>
              </a:spcAft>
            </a:pPr>
            <a:r>
              <a:rPr sz="2200">
                <a:solidFill>
                  <a:srgbClr val="000000"/>
                </a:solidFill>
                <a:latin typeface="Times New Roman"/>
                <a:cs typeface="Times New Roman"/>
              </a:rPr>
              <a:t>=</a:t>
            </a:r>
          </a:p>
        </p:txBody>
      </p:sp>
      <p:sp>
        <p:nvSpPr>
          <p:cNvPr id="25" name="object 25"/>
          <p:cNvSpPr txBox="1"/>
          <p:nvPr/>
        </p:nvSpPr>
        <p:spPr>
          <a:xfrm>
            <a:off x="3859530" y="3488613"/>
            <a:ext cx="898388" cy="386190"/>
          </a:xfrm>
          <a:prstGeom prst="rect">
            <a:avLst/>
          </a:prstGeom>
        </p:spPr>
        <p:txBody>
          <a:bodyPr vert="horz" wrap="square" lIns="0" tIns="0" rIns="0" bIns="0" rtlCol="0">
            <a:spAutoFit/>
          </a:bodyPr>
          <a:lstStyle/>
          <a:p>
            <a:pPr marL="0" marR="0">
              <a:lnSpc>
                <a:spcPts val="2740"/>
              </a:lnSpc>
              <a:spcBef>
                <a:spcPct val="0"/>
              </a:spcBef>
              <a:spcAft>
                <a:spcPct val="0"/>
              </a:spcAft>
            </a:pPr>
            <a:r>
              <a:rPr sz="2450">
                <a:solidFill>
                  <a:srgbClr val="000000"/>
                </a:solidFill>
                <a:latin typeface="Times New Roman"/>
                <a:cs typeface="Times New Roman"/>
              </a:rPr>
              <a:t>/</a:t>
            </a:r>
            <a:r>
              <a:rPr sz="2450" spc="-37">
                <a:solidFill>
                  <a:srgbClr val="000000"/>
                </a:solidFill>
                <a:latin typeface="Times New Roman"/>
                <a:cs typeface="Times New Roman"/>
              </a:rPr>
              <a:t> </a:t>
            </a:r>
            <a:r>
              <a:rPr sz="2200" spc="275">
                <a:solidFill>
                  <a:srgbClr val="000000"/>
                </a:solidFill>
                <a:latin typeface="Times New Roman"/>
                <a:cs typeface="Times New Roman"/>
              </a:rPr>
              <a:t>1</a:t>
            </a:r>
            <a:r>
              <a:rPr sz="2200" spc="290">
                <a:solidFill>
                  <a:srgbClr val="000000"/>
                </a:solidFill>
                <a:latin typeface="Times New Roman"/>
                <a:cs typeface="Times New Roman"/>
              </a:rPr>
              <a:t>−෍</a:t>
            </a:r>
          </a:p>
        </p:txBody>
      </p:sp>
      <p:sp>
        <p:nvSpPr>
          <p:cNvPr id="26" name="object 26"/>
          <p:cNvSpPr txBox="1"/>
          <p:nvPr/>
        </p:nvSpPr>
        <p:spPr>
          <a:xfrm>
            <a:off x="2551683" y="3517737"/>
            <a:ext cx="1134542" cy="354410"/>
          </a:xfrm>
          <a:prstGeom prst="rect">
            <a:avLst/>
          </a:prstGeom>
        </p:spPr>
        <p:txBody>
          <a:bodyPr vert="horz" wrap="square" lIns="0" tIns="0" rIns="0" bIns="0" rtlCol="0">
            <a:spAutoFit/>
          </a:bodyPr>
          <a:lstStyle/>
          <a:p>
            <a:pPr marL="0" marR="0">
              <a:lnSpc>
                <a:spcPts val="2490"/>
              </a:lnSpc>
              <a:spcBef>
                <a:spcPct val="0"/>
              </a:spcBef>
              <a:spcAft>
                <a:spcPct val="0"/>
              </a:spcAft>
            </a:pPr>
            <a:r>
              <a:rPr sz="2150" spc="-30">
                <a:solidFill>
                  <a:srgbClr val="000000"/>
                </a:solidFill>
                <a:latin typeface="Trebuchet MS"/>
                <a:cs typeface="Trebuchet MS"/>
              </a:rPr>
              <a:t>ꢀ</a:t>
            </a:r>
            <a:r>
              <a:rPr sz="2150" spc="-12">
                <a:solidFill>
                  <a:srgbClr val="000000"/>
                </a:solidFill>
                <a:latin typeface="Times New Roman"/>
                <a:cs typeface="Times New Roman"/>
              </a:rPr>
              <a:t>|</a:t>
            </a:r>
            <a:r>
              <a:rPr sz="2150" spc="-30">
                <a:solidFill>
                  <a:srgbClr val="000000"/>
                </a:solidFill>
                <a:latin typeface="Trebuchet MS"/>
                <a:cs typeface="Trebuchet MS"/>
              </a:rPr>
              <a:t>ꢀꢀꢀꢀꢀ</a:t>
            </a:r>
            <a:r>
              <a:rPr sz="2150">
                <a:solidFill>
                  <a:srgbClr val="000000"/>
                </a:solidFill>
                <a:latin typeface="Times New Roman"/>
                <a:cs typeface="Times New Roman"/>
              </a:rPr>
              <a:t>2</a:t>
            </a:r>
          </a:p>
        </p:txBody>
      </p:sp>
      <p:sp>
        <p:nvSpPr>
          <p:cNvPr id="27" name="object 27"/>
          <p:cNvSpPr txBox="1"/>
          <p:nvPr/>
        </p:nvSpPr>
        <p:spPr>
          <a:xfrm>
            <a:off x="2255520" y="3541925"/>
            <a:ext cx="292100"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a:t>
            </a:r>
          </a:p>
        </p:txBody>
      </p:sp>
      <p:sp>
        <p:nvSpPr>
          <p:cNvPr id="28" name="object 28"/>
          <p:cNvSpPr txBox="1"/>
          <p:nvPr/>
        </p:nvSpPr>
        <p:spPr>
          <a:xfrm>
            <a:off x="4875784" y="3555502"/>
            <a:ext cx="1046479"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a:t>
            </a:r>
            <a:r>
              <a:rPr sz="2200" spc="-110">
                <a:solidFill>
                  <a:srgbClr val="000000"/>
                </a:solidFill>
                <a:latin typeface="Times New Roman"/>
                <a:cs typeface="Times New Roman"/>
              </a:rPr>
              <a:t> </a:t>
            </a:r>
            <a:r>
              <a:rPr sz="2200">
                <a:solidFill>
                  <a:srgbClr val="000000"/>
                </a:solidFill>
                <a:latin typeface="Trebuchet MS"/>
                <a:cs typeface="Trebuchet MS"/>
              </a:rPr>
              <a:t>ꢀꢀꢀꢀꢀ</a:t>
            </a:r>
          </a:p>
        </p:txBody>
      </p:sp>
      <p:sp>
        <p:nvSpPr>
          <p:cNvPr id="29" name="object 29"/>
          <p:cNvSpPr txBox="1"/>
          <p:nvPr/>
        </p:nvSpPr>
        <p:spPr>
          <a:xfrm>
            <a:off x="5015484" y="3568871"/>
            <a:ext cx="208334" cy="347513"/>
          </a:xfrm>
          <a:prstGeom prst="rect">
            <a:avLst/>
          </a:prstGeom>
        </p:spPr>
        <p:txBody>
          <a:bodyPr vert="horz" wrap="square" lIns="0" tIns="0" rIns="0" bIns="0" rtlCol="0">
            <a:spAutoFit/>
          </a:bodyPr>
          <a:lstStyle/>
          <a:p>
            <a:pPr marL="0" marR="0">
              <a:lnSpc>
                <a:spcPts val="2436"/>
              </a:lnSpc>
              <a:spcBef>
                <a:spcPct val="0"/>
              </a:spcBef>
              <a:spcAft>
                <a:spcPct val="0"/>
              </a:spcAft>
            </a:pPr>
            <a:r>
              <a:rPr sz="2200">
                <a:solidFill>
                  <a:srgbClr val="000000"/>
                </a:solidFill>
                <a:latin typeface="Times New Roman"/>
                <a:cs typeface="Times New Roman"/>
              </a:rPr>
              <a:t>|</a:t>
            </a:r>
          </a:p>
        </p:txBody>
      </p:sp>
      <p:sp>
        <p:nvSpPr>
          <p:cNvPr id="30" name="object 30"/>
          <p:cNvSpPr txBox="1"/>
          <p:nvPr/>
        </p:nvSpPr>
        <p:spPr>
          <a:xfrm>
            <a:off x="5769864" y="3568871"/>
            <a:ext cx="292100" cy="347513"/>
          </a:xfrm>
          <a:prstGeom prst="rect">
            <a:avLst/>
          </a:prstGeom>
        </p:spPr>
        <p:txBody>
          <a:bodyPr vert="horz" wrap="square" lIns="0" tIns="0" rIns="0" bIns="0" rtlCol="0">
            <a:spAutoFit/>
          </a:bodyPr>
          <a:lstStyle/>
          <a:p>
            <a:pPr marL="0" marR="0">
              <a:lnSpc>
                <a:spcPts val="2436"/>
              </a:lnSpc>
              <a:spcBef>
                <a:spcPct val="0"/>
              </a:spcBef>
              <a:spcAft>
                <a:spcPct val="0"/>
              </a:spcAft>
            </a:pPr>
            <a:r>
              <a:rPr sz="2200">
                <a:solidFill>
                  <a:srgbClr val="000000"/>
                </a:solidFill>
                <a:latin typeface="Times New Roman"/>
                <a:cs typeface="Times New Roman"/>
              </a:rPr>
              <a:t>2</a:t>
            </a:r>
          </a:p>
        </p:txBody>
      </p:sp>
      <p:sp>
        <p:nvSpPr>
          <p:cNvPr id="31" name="object 31"/>
          <p:cNvSpPr txBox="1"/>
          <p:nvPr/>
        </p:nvSpPr>
        <p:spPr>
          <a:xfrm>
            <a:off x="1772869" y="4615530"/>
            <a:ext cx="1090820" cy="352946"/>
          </a:xfrm>
          <a:prstGeom prst="rect">
            <a:avLst/>
          </a:prstGeom>
        </p:spPr>
        <p:txBody>
          <a:bodyPr vert="horz" wrap="square" lIns="0" tIns="0" rIns="0" bIns="0" rtlCol="0">
            <a:spAutoFit/>
          </a:bodyPr>
          <a:lstStyle/>
          <a:p>
            <a:pPr marL="0" marR="0">
              <a:lnSpc>
                <a:spcPts val="2156"/>
              </a:lnSpc>
              <a:spcBef>
                <a:spcPct val="0"/>
              </a:spcBef>
              <a:spcAft>
                <a:spcPct val="0"/>
              </a:spcAft>
            </a:pPr>
            <a:r>
              <a:rPr sz="1950" spc="10">
                <a:solidFill>
                  <a:srgbClr val="000000"/>
                </a:solidFill>
                <a:latin typeface="Times New Roman"/>
                <a:cs typeface="Times New Roman"/>
              </a:rPr>
              <a:t>P</a:t>
            </a:r>
            <a:r>
              <a:rPr sz="2400" baseline="-20512">
                <a:solidFill>
                  <a:srgbClr val="000000"/>
                </a:solidFill>
                <a:latin typeface="Times New Roman"/>
                <a:cs typeface="Times New Roman"/>
              </a:rPr>
              <a:t>recovered</a:t>
            </a:r>
          </a:p>
        </p:txBody>
      </p:sp>
      <p:sp>
        <p:nvSpPr>
          <p:cNvPr id="32" name="object 32"/>
          <p:cNvSpPr txBox="1"/>
          <p:nvPr/>
        </p:nvSpPr>
        <p:spPr>
          <a:xfrm>
            <a:off x="3313557" y="4626582"/>
            <a:ext cx="720469" cy="305320"/>
          </a:xfrm>
          <a:prstGeom prst="rect">
            <a:avLst/>
          </a:prstGeom>
        </p:spPr>
        <p:txBody>
          <a:bodyPr vert="horz" wrap="square" lIns="0" tIns="0" rIns="0" bIns="0" rtlCol="0">
            <a:spAutoFit/>
          </a:bodyPr>
          <a:lstStyle/>
          <a:p>
            <a:pPr marL="0" marR="0">
              <a:lnSpc>
                <a:spcPts val="2104"/>
              </a:lnSpc>
              <a:spcBef>
                <a:spcPct val="0"/>
              </a:spcBef>
              <a:spcAft>
                <a:spcPct val="0"/>
              </a:spcAft>
            </a:pPr>
            <a:r>
              <a:rPr sz="1900">
                <a:solidFill>
                  <a:srgbClr val="000000"/>
                </a:solidFill>
                <a:latin typeface="Times New Roman"/>
                <a:cs typeface="Times New Roman"/>
              </a:rPr>
              <a:t>A1</a:t>
            </a:r>
            <a:r>
              <a:rPr sz="1900" spc="683">
                <a:solidFill>
                  <a:srgbClr val="000000"/>
                </a:solidFill>
                <a:latin typeface="Times New Roman"/>
                <a:cs typeface="Times New Roman"/>
              </a:rPr>
              <a:t> </a:t>
            </a:r>
            <a:r>
              <a:rPr sz="1850">
                <a:solidFill>
                  <a:srgbClr val="000000"/>
                </a:solidFill>
                <a:latin typeface="Times New Roman"/>
                <a:cs typeface="Times New Roman"/>
              </a:rPr>
              <a:t>P</a:t>
            </a:r>
          </a:p>
        </p:txBody>
      </p:sp>
      <p:sp>
        <p:nvSpPr>
          <p:cNvPr id="33" name="object 33"/>
          <p:cNvSpPr txBox="1"/>
          <p:nvPr/>
        </p:nvSpPr>
        <p:spPr>
          <a:xfrm>
            <a:off x="4865878" y="4617845"/>
            <a:ext cx="447309" cy="692810"/>
          </a:xfrm>
          <a:prstGeom prst="rect">
            <a:avLst/>
          </a:prstGeom>
        </p:spPr>
        <p:txBody>
          <a:bodyPr vert="horz" wrap="square" lIns="0" tIns="0" rIns="0" bIns="0" rtlCol="0">
            <a:spAutoFit/>
          </a:bodyPr>
          <a:lstStyle/>
          <a:p>
            <a:pPr marL="0" marR="0">
              <a:lnSpc>
                <a:spcPts val="2104"/>
              </a:lnSpc>
              <a:spcBef>
                <a:spcPct val="0"/>
              </a:spcBef>
              <a:spcAft>
                <a:spcPct val="0"/>
              </a:spcAft>
            </a:pPr>
            <a:r>
              <a:rPr sz="1900">
                <a:solidFill>
                  <a:srgbClr val="000000"/>
                </a:solidFill>
                <a:latin typeface="Times New Roman"/>
                <a:cs typeface="Times New Roman"/>
              </a:rPr>
              <a:t>A2</a:t>
            </a:r>
          </a:p>
          <a:p>
            <a:pPr marL="0" marR="0">
              <a:lnSpc>
                <a:spcPts val="2104"/>
              </a:lnSpc>
              <a:spcBef>
                <a:spcPts val="997"/>
              </a:spcBef>
              <a:spcAft>
                <a:spcPct val="0"/>
              </a:spcAft>
            </a:pPr>
            <a:r>
              <a:rPr sz="1900">
                <a:solidFill>
                  <a:srgbClr val="000000"/>
                </a:solidFill>
                <a:latin typeface="Times New Roman"/>
                <a:cs typeface="Times New Roman"/>
              </a:rPr>
              <a:t>A1</a:t>
            </a:r>
          </a:p>
        </p:txBody>
      </p:sp>
      <p:sp>
        <p:nvSpPr>
          <p:cNvPr id="34" name="object 34"/>
          <p:cNvSpPr txBox="1"/>
          <p:nvPr/>
        </p:nvSpPr>
        <p:spPr>
          <a:xfrm>
            <a:off x="3721099" y="4672013"/>
            <a:ext cx="572965" cy="310069"/>
          </a:xfrm>
          <a:prstGeom prst="rect">
            <a:avLst/>
          </a:prstGeom>
        </p:spPr>
        <p:txBody>
          <a:bodyPr vert="horz" wrap="square" lIns="0" tIns="0" rIns="0" bIns="0" rtlCol="0">
            <a:spAutoFit/>
          </a:bodyPr>
          <a:lstStyle/>
          <a:p>
            <a:pPr marL="0" marR="0">
              <a:lnSpc>
                <a:spcPts val="2111"/>
              </a:lnSpc>
              <a:spcBef>
                <a:spcPct val="0"/>
              </a:spcBef>
              <a:spcAft>
                <a:spcPct val="0"/>
              </a:spcAft>
            </a:pPr>
            <a:r>
              <a:rPr sz="1500">
                <a:solidFill>
                  <a:srgbClr val="000000"/>
                </a:solidFill>
                <a:latin typeface="Times New Roman"/>
                <a:cs typeface="Times New Roman"/>
              </a:rPr>
              <a:t>∙</a:t>
            </a:r>
            <a:r>
              <a:rPr sz="1500" spc="1933">
                <a:solidFill>
                  <a:srgbClr val="000000"/>
                </a:solidFill>
                <a:latin typeface="Times New Roman"/>
                <a:cs typeface="Times New Roman"/>
              </a:rPr>
              <a:t> </a:t>
            </a:r>
            <a:r>
              <a:rPr sz="1900">
                <a:solidFill>
                  <a:srgbClr val="000000"/>
                </a:solidFill>
                <a:latin typeface="Times New Roman"/>
                <a:cs typeface="Times New Roman"/>
              </a:rPr>
              <a:t>/</a:t>
            </a:r>
          </a:p>
        </p:txBody>
      </p:sp>
      <p:sp>
        <p:nvSpPr>
          <p:cNvPr id="35" name="object 35"/>
          <p:cNvSpPr txBox="1"/>
          <p:nvPr/>
        </p:nvSpPr>
        <p:spPr>
          <a:xfrm>
            <a:off x="5776594" y="4666078"/>
            <a:ext cx="1126648" cy="285279"/>
          </a:xfrm>
          <a:prstGeom prst="rect">
            <a:avLst/>
          </a:prstGeom>
        </p:spPr>
        <p:txBody>
          <a:bodyPr vert="horz" wrap="square" lIns="0" tIns="0" rIns="0" bIns="0" rtlCol="0">
            <a:spAutoFit/>
          </a:bodyPr>
          <a:lstStyle/>
          <a:p>
            <a:pPr marL="0" marR="0">
              <a:lnSpc>
                <a:spcPts val="1946"/>
              </a:lnSpc>
              <a:spcBef>
                <a:spcPct val="0"/>
              </a:spcBef>
              <a:spcAft>
                <a:spcPct val="0"/>
              </a:spcAft>
            </a:pPr>
            <a:r>
              <a:rPr sz="1750" spc="-76">
                <a:solidFill>
                  <a:srgbClr val="000000"/>
                </a:solidFill>
                <a:latin typeface="Times New Roman"/>
                <a:cs typeface="Times New Roman"/>
              </a:rPr>
              <a:t>0.475</a:t>
            </a:r>
            <a:r>
              <a:rPr sz="1750" spc="-49">
                <a:solidFill>
                  <a:srgbClr val="000000"/>
                </a:solidFill>
                <a:latin typeface="Times New Roman"/>
                <a:cs typeface="Times New Roman"/>
              </a:rPr>
              <a:t>∙</a:t>
            </a:r>
            <a:r>
              <a:rPr sz="1750" spc="-74">
                <a:solidFill>
                  <a:srgbClr val="000000"/>
                </a:solidFill>
                <a:latin typeface="Times New Roman"/>
                <a:cs typeface="Times New Roman"/>
              </a:rPr>
              <a:t>0.257</a:t>
            </a:r>
          </a:p>
        </p:txBody>
      </p:sp>
      <p:sp>
        <p:nvSpPr>
          <p:cNvPr id="36" name="object 36"/>
          <p:cNvSpPr txBox="1"/>
          <p:nvPr/>
        </p:nvSpPr>
        <p:spPr>
          <a:xfrm>
            <a:off x="3880979" y="4706545"/>
            <a:ext cx="796213" cy="268085"/>
          </a:xfrm>
          <a:prstGeom prst="rect">
            <a:avLst/>
          </a:prstGeom>
        </p:spPr>
        <p:txBody>
          <a:bodyPr vert="horz" wrap="square" lIns="0" tIns="0" rIns="0" bIns="0" rtlCol="0">
            <a:spAutoFit/>
          </a:bodyPr>
          <a:lstStyle/>
          <a:p>
            <a:pPr marL="0" marR="0">
              <a:lnSpc>
                <a:spcPts val="1810"/>
              </a:lnSpc>
              <a:spcBef>
                <a:spcPct val="0"/>
              </a:spcBef>
              <a:spcAft>
                <a:spcPct val="0"/>
              </a:spcAft>
            </a:pPr>
            <a:r>
              <a:rPr sz="1650" spc="15">
                <a:solidFill>
                  <a:srgbClr val="000000"/>
                </a:solidFill>
                <a:latin typeface="Times New Roman"/>
                <a:cs typeface="Times New Roman"/>
              </a:rPr>
              <a:t>ill</a:t>
            </a:r>
            <a:r>
              <a:rPr sz="1650" spc="210">
                <a:solidFill>
                  <a:srgbClr val="000000"/>
                </a:solidFill>
                <a:latin typeface="Times New Roman"/>
                <a:cs typeface="Times New Roman"/>
              </a:rPr>
              <a:t> </a:t>
            </a:r>
            <a:r>
              <a:rPr sz="1550" spc="18">
                <a:solidFill>
                  <a:srgbClr val="000000"/>
                </a:solidFill>
                <a:latin typeface="Times New Roman"/>
                <a:cs typeface="Times New Roman"/>
              </a:rPr>
              <a:t>dea</a:t>
            </a:r>
            <a:r>
              <a:rPr sz="1600">
                <a:solidFill>
                  <a:srgbClr val="000000"/>
                </a:solidFill>
                <a:latin typeface="Times New Roman"/>
                <a:cs typeface="Times New Roman"/>
              </a:rPr>
              <a:t>d</a:t>
            </a:r>
          </a:p>
        </p:txBody>
      </p:sp>
      <p:sp>
        <p:nvSpPr>
          <p:cNvPr id="37" name="object 37"/>
          <p:cNvSpPr txBox="1"/>
          <p:nvPr/>
        </p:nvSpPr>
        <p:spPr>
          <a:xfrm>
            <a:off x="1102360" y="4734034"/>
            <a:ext cx="781319" cy="431091"/>
          </a:xfrm>
          <a:prstGeom prst="rect">
            <a:avLst/>
          </a:prstGeom>
        </p:spPr>
        <p:txBody>
          <a:bodyPr vert="horz" wrap="square" lIns="0" tIns="0" rIns="0" bIns="0" rtlCol="0">
            <a:spAutoFit/>
          </a:bodyPr>
          <a:lstStyle/>
          <a:p>
            <a:pPr marL="0" marR="0">
              <a:lnSpc>
                <a:spcPts val="3094"/>
              </a:lnSpc>
              <a:spcBef>
                <a:spcPct val="0"/>
              </a:spcBef>
              <a:spcAft>
                <a:spcPct val="0"/>
              </a:spcAft>
            </a:pPr>
            <a:r>
              <a:rPr sz="2650" spc="40">
                <a:solidFill>
                  <a:srgbClr val="000000"/>
                </a:solidFill>
                <a:latin typeface="Trebuchet MS"/>
                <a:cs typeface="Trebuchet MS"/>
              </a:rPr>
              <a:t>ꢀꢀ</a:t>
            </a:r>
            <a:r>
              <a:rPr sz="2650" spc="20">
                <a:solidFill>
                  <a:srgbClr val="000000"/>
                </a:solidFill>
                <a:latin typeface="Times New Roman"/>
                <a:cs typeface="Times New Roman"/>
              </a:rPr>
              <a:t> </a:t>
            </a:r>
            <a:r>
              <a:rPr sz="2650">
                <a:solidFill>
                  <a:srgbClr val="000000"/>
                </a:solidFill>
                <a:latin typeface="Times New Roman"/>
                <a:cs typeface="Times New Roman"/>
              </a:rPr>
              <a:t>=</a:t>
            </a:r>
          </a:p>
        </p:txBody>
      </p:sp>
      <p:sp>
        <p:nvSpPr>
          <p:cNvPr id="38" name="object 38"/>
          <p:cNvSpPr txBox="1"/>
          <p:nvPr/>
        </p:nvSpPr>
        <p:spPr>
          <a:xfrm>
            <a:off x="7153274" y="4749519"/>
            <a:ext cx="1152512" cy="421506"/>
          </a:xfrm>
          <a:prstGeom prst="rect">
            <a:avLst/>
          </a:prstGeom>
        </p:spPr>
        <p:txBody>
          <a:bodyPr vert="horz" wrap="square" lIns="0" tIns="0" rIns="0" bIns="0" rtlCol="0">
            <a:spAutoFit/>
          </a:bodyPr>
          <a:lstStyle/>
          <a:p>
            <a:pPr marL="0" marR="0">
              <a:lnSpc>
                <a:spcPts val="3018"/>
              </a:lnSpc>
              <a:spcBef>
                <a:spcPct val="0"/>
              </a:spcBef>
              <a:spcAft>
                <a:spcPct val="0"/>
              </a:spcAft>
            </a:pPr>
            <a:r>
              <a:rPr sz="2600">
                <a:solidFill>
                  <a:srgbClr val="000000"/>
                </a:solidFill>
                <a:latin typeface="Times New Roman"/>
                <a:cs typeface="Times New Roman"/>
              </a:rPr>
              <a:t>=</a:t>
            </a:r>
            <a:r>
              <a:rPr sz="2600">
                <a:solidFill>
                  <a:srgbClr val="000000"/>
                </a:solidFill>
                <a:latin typeface="Trebuchet MS"/>
                <a:cs typeface="Trebuchet MS"/>
              </a:rPr>
              <a:t>0.313</a:t>
            </a:r>
          </a:p>
        </p:txBody>
      </p:sp>
      <p:sp>
        <p:nvSpPr>
          <p:cNvPr id="39" name="object 39"/>
          <p:cNvSpPr txBox="1"/>
          <p:nvPr/>
        </p:nvSpPr>
        <p:spPr>
          <a:xfrm>
            <a:off x="5367019" y="4762237"/>
            <a:ext cx="329310" cy="394628"/>
          </a:xfrm>
          <a:prstGeom prst="rect">
            <a:avLst/>
          </a:prstGeom>
        </p:spPr>
        <p:txBody>
          <a:bodyPr vert="horz" wrap="square" lIns="0" tIns="0" rIns="0" bIns="0" rtlCol="0">
            <a:spAutoFit/>
          </a:bodyPr>
          <a:lstStyle/>
          <a:p>
            <a:pPr marL="0" marR="0">
              <a:lnSpc>
                <a:spcPts val="2807"/>
              </a:lnSpc>
              <a:spcBef>
                <a:spcPct val="0"/>
              </a:spcBef>
              <a:spcAft>
                <a:spcPct val="0"/>
              </a:spcAft>
            </a:pPr>
            <a:r>
              <a:rPr sz="2550">
                <a:solidFill>
                  <a:srgbClr val="000000"/>
                </a:solidFill>
                <a:latin typeface="Times New Roman"/>
                <a:cs typeface="Times New Roman"/>
              </a:rPr>
              <a:t>=</a:t>
            </a:r>
          </a:p>
        </p:txBody>
      </p:sp>
      <p:sp>
        <p:nvSpPr>
          <p:cNvPr id="40" name="object 40"/>
          <p:cNvSpPr txBox="1"/>
          <p:nvPr/>
        </p:nvSpPr>
        <p:spPr>
          <a:xfrm>
            <a:off x="1991995" y="4992978"/>
            <a:ext cx="1051077" cy="346505"/>
          </a:xfrm>
          <a:prstGeom prst="rect">
            <a:avLst/>
          </a:prstGeom>
        </p:spPr>
        <p:txBody>
          <a:bodyPr vert="horz" wrap="square" lIns="0" tIns="0" rIns="0" bIns="0" rtlCol="0">
            <a:spAutoFit/>
          </a:bodyPr>
          <a:lstStyle/>
          <a:p>
            <a:pPr marL="0" marR="0">
              <a:lnSpc>
                <a:spcPts val="2104"/>
              </a:lnSpc>
              <a:spcBef>
                <a:spcPct val="0"/>
              </a:spcBef>
              <a:spcAft>
                <a:spcPct val="0"/>
              </a:spcAft>
            </a:pPr>
            <a:r>
              <a:rPr sz="1900" spc="-10">
                <a:solidFill>
                  <a:srgbClr val="000000"/>
                </a:solidFill>
                <a:latin typeface="Times New Roman"/>
                <a:cs typeface="Times New Roman"/>
              </a:rPr>
              <a:t>P</a:t>
            </a:r>
            <a:r>
              <a:rPr sz="2300" spc="-10" baseline="-21052">
                <a:solidFill>
                  <a:srgbClr val="000000"/>
                </a:solidFill>
                <a:latin typeface="Times New Roman"/>
                <a:cs typeface="Times New Roman"/>
              </a:rPr>
              <a:t>recovered</a:t>
            </a:r>
          </a:p>
        </p:txBody>
      </p:sp>
      <p:sp>
        <p:nvSpPr>
          <p:cNvPr id="41" name="object 41"/>
          <p:cNvSpPr txBox="1"/>
          <p:nvPr/>
        </p:nvSpPr>
        <p:spPr>
          <a:xfrm>
            <a:off x="3313557" y="5013437"/>
            <a:ext cx="447309" cy="305320"/>
          </a:xfrm>
          <a:prstGeom prst="rect">
            <a:avLst/>
          </a:prstGeom>
        </p:spPr>
        <p:txBody>
          <a:bodyPr vert="horz" wrap="square" lIns="0" tIns="0" rIns="0" bIns="0" rtlCol="0">
            <a:spAutoFit/>
          </a:bodyPr>
          <a:lstStyle/>
          <a:p>
            <a:pPr marL="0" marR="0">
              <a:lnSpc>
                <a:spcPts val="2104"/>
              </a:lnSpc>
              <a:spcBef>
                <a:spcPct val="0"/>
              </a:spcBef>
              <a:spcAft>
                <a:spcPct val="0"/>
              </a:spcAft>
            </a:pPr>
            <a:r>
              <a:rPr sz="1900">
                <a:solidFill>
                  <a:srgbClr val="000000"/>
                </a:solidFill>
                <a:latin typeface="Times New Roman"/>
                <a:cs typeface="Times New Roman"/>
              </a:rPr>
              <a:t>A2</a:t>
            </a:r>
          </a:p>
        </p:txBody>
      </p:sp>
      <p:sp>
        <p:nvSpPr>
          <p:cNvPr id="42" name="object 42"/>
          <p:cNvSpPr txBox="1"/>
          <p:nvPr/>
        </p:nvSpPr>
        <p:spPr>
          <a:xfrm>
            <a:off x="3721099" y="5016929"/>
            <a:ext cx="573968" cy="349848"/>
          </a:xfrm>
          <a:prstGeom prst="rect">
            <a:avLst/>
          </a:prstGeom>
        </p:spPr>
        <p:txBody>
          <a:bodyPr vert="horz" wrap="square" lIns="0" tIns="0" rIns="0" bIns="0" rtlCol="0">
            <a:spAutoFit/>
          </a:bodyPr>
          <a:lstStyle/>
          <a:p>
            <a:pPr marL="0" marR="0">
              <a:lnSpc>
                <a:spcPts val="2111"/>
              </a:lnSpc>
              <a:spcBef>
                <a:spcPct val="0"/>
              </a:spcBef>
              <a:spcAft>
                <a:spcPct val="0"/>
              </a:spcAft>
            </a:pPr>
            <a:r>
              <a:rPr sz="1500" spc="-104">
                <a:solidFill>
                  <a:srgbClr val="000000"/>
                </a:solidFill>
                <a:latin typeface="Times New Roman"/>
                <a:cs typeface="Times New Roman"/>
              </a:rPr>
              <a:t>∙</a:t>
            </a:r>
            <a:r>
              <a:rPr sz="1850">
                <a:solidFill>
                  <a:srgbClr val="000000"/>
                </a:solidFill>
                <a:latin typeface="Times New Roman"/>
                <a:cs typeface="Times New Roman"/>
              </a:rPr>
              <a:t>P</a:t>
            </a:r>
            <a:r>
              <a:rPr sz="1850" spc="929">
                <a:solidFill>
                  <a:srgbClr val="000000"/>
                </a:solidFill>
                <a:latin typeface="Times New Roman"/>
                <a:cs typeface="Times New Roman"/>
              </a:rPr>
              <a:t> </a:t>
            </a:r>
            <a:r>
              <a:rPr sz="1900">
                <a:solidFill>
                  <a:srgbClr val="000000"/>
                </a:solidFill>
                <a:latin typeface="Times New Roman"/>
                <a:cs typeface="Times New Roman"/>
              </a:rPr>
              <a:t>/</a:t>
            </a:r>
          </a:p>
        </p:txBody>
      </p:sp>
      <p:sp>
        <p:nvSpPr>
          <p:cNvPr id="43" name="object 43"/>
          <p:cNvSpPr txBox="1"/>
          <p:nvPr/>
        </p:nvSpPr>
        <p:spPr>
          <a:xfrm>
            <a:off x="5777229" y="5028713"/>
            <a:ext cx="1126648" cy="285279"/>
          </a:xfrm>
          <a:prstGeom prst="rect">
            <a:avLst/>
          </a:prstGeom>
        </p:spPr>
        <p:txBody>
          <a:bodyPr vert="horz" wrap="square" lIns="0" tIns="0" rIns="0" bIns="0" rtlCol="0">
            <a:spAutoFit/>
          </a:bodyPr>
          <a:lstStyle/>
          <a:p>
            <a:pPr marL="0" marR="0">
              <a:lnSpc>
                <a:spcPts val="1946"/>
              </a:lnSpc>
              <a:spcBef>
                <a:spcPct val="0"/>
              </a:spcBef>
              <a:spcAft>
                <a:spcPct val="0"/>
              </a:spcAft>
            </a:pPr>
            <a:r>
              <a:rPr sz="1750" spc="-57">
                <a:solidFill>
                  <a:srgbClr val="000000"/>
                </a:solidFill>
                <a:latin typeface="Times New Roman"/>
                <a:cs typeface="Times New Roman"/>
              </a:rPr>
              <a:t>0.743∙0.525</a:t>
            </a:r>
          </a:p>
        </p:txBody>
      </p:sp>
      <p:sp>
        <p:nvSpPr>
          <p:cNvPr id="44" name="object 44"/>
          <p:cNvSpPr txBox="1"/>
          <p:nvPr/>
        </p:nvSpPr>
        <p:spPr>
          <a:xfrm>
            <a:off x="3880344" y="5090363"/>
            <a:ext cx="798656" cy="269175"/>
          </a:xfrm>
          <a:prstGeom prst="rect">
            <a:avLst/>
          </a:prstGeom>
        </p:spPr>
        <p:txBody>
          <a:bodyPr vert="horz" wrap="square" lIns="0" tIns="0" rIns="0" bIns="0" rtlCol="0">
            <a:spAutoFit/>
          </a:bodyPr>
          <a:lstStyle/>
          <a:p>
            <a:pPr marL="0" marR="0">
              <a:lnSpc>
                <a:spcPts val="1819"/>
              </a:lnSpc>
              <a:spcBef>
                <a:spcPct val="0"/>
              </a:spcBef>
              <a:spcAft>
                <a:spcPct val="0"/>
              </a:spcAft>
            </a:pPr>
            <a:r>
              <a:rPr sz="1650" spc="19">
                <a:solidFill>
                  <a:srgbClr val="000000"/>
                </a:solidFill>
                <a:latin typeface="Times New Roman"/>
                <a:cs typeface="Times New Roman"/>
              </a:rPr>
              <a:t>ill</a:t>
            </a:r>
            <a:r>
              <a:rPr sz="1650" spc="210">
                <a:solidFill>
                  <a:srgbClr val="000000"/>
                </a:solidFill>
                <a:latin typeface="Times New Roman"/>
                <a:cs typeface="Times New Roman"/>
              </a:rPr>
              <a:t> </a:t>
            </a:r>
            <a:r>
              <a:rPr sz="1600">
                <a:solidFill>
                  <a:srgbClr val="000000"/>
                </a:solidFill>
                <a:latin typeface="Times New Roman"/>
                <a:cs typeface="Times New Roman"/>
              </a:rPr>
              <a:t>dead</a:t>
            </a:r>
          </a:p>
        </p:txBody>
      </p:sp>
      <p:sp>
        <p:nvSpPr>
          <p:cNvPr id="45" name="object 45"/>
          <p:cNvSpPr txBox="1"/>
          <p:nvPr/>
        </p:nvSpPr>
        <p:spPr>
          <a:xfrm>
            <a:off x="873759" y="5925589"/>
            <a:ext cx="10719054" cy="431899"/>
          </a:xfrm>
          <a:prstGeom prst="rect">
            <a:avLst/>
          </a:prstGeom>
        </p:spPr>
        <p:txBody>
          <a:bodyPr vert="horz" wrap="square" lIns="0" tIns="0" rIns="0" bIns="0" rtlCol="0">
            <a:spAutoFit/>
          </a:bodyPr>
          <a:lstStyle/>
          <a:p>
            <a:pPr marL="0" marR="0">
              <a:lnSpc>
                <a:spcPts val="3100"/>
              </a:lnSpc>
              <a:spcBef>
                <a:spcPct val="0"/>
              </a:spcBef>
              <a:spcAft>
                <a:spcPct val="0"/>
              </a:spcAft>
            </a:pPr>
            <a:r>
              <a:rPr sz="2800">
                <a:solidFill>
                  <a:srgbClr val="000000"/>
                </a:solidFill>
                <a:latin typeface="Times New Roman"/>
                <a:cs typeface="Times New Roman"/>
              </a:rPr>
              <a:t>The odds ratio equals 1 if the event </a:t>
            </a:r>
            <a:r>
              <a:rPr sz="2800" i="1">
                <a:solidFill>
                  <a:srgbClr val="000000"/>
                </a:solidFill>
                <a:latin typeface="Times New Roman"/>
                <a:cs typeface="Times New Roman"/>
              </a:rPr>
              <a:t>A </a:t>
            </a:r>
            <a:r>
              <a:rPr sz="2800">
                <a:solidFill>
                  <a:srgbClr val="000000"/>
                </a:solidFill>
                <a:latin typeface="Times New Roman"/>
                <a:cs typeface="Times New Roman"/>
              </a:rPr>
              <a:t>is statistically independent of group.</a:t>
            </a:r>
          </a:p>
        </p:txBody>
      </p:sp>
      <p:sp>
        <p:nvSpPr>
          <p:cNvPr id="46" name="object 46"/>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pic>
        <p:nvPicPr>
          <p:cNvPr id="48" name="תמונה 47">
            <a:extLst>
              <a:ext uri="{FF2B5EF4-FFF2-40B4-BE49-F238E27FC236}">
                <a16:creationId xmlns:a16="http://schemas.microsoft.com/office/drawing/2014/main" id="{C0AD15FA-14BB-4504-87ED-6D459F1FEF4D}"/>
              </a:ext>
            </a:extLst>
          </p:cNvPr>
          <p:cNvPicPr>
            <a:picLocks noChangeAspect="1"/>
          </p:cNvPicPr>
          <p:nvPr/>
        </p:nvPicPr>
        <p:blipFill>
          <a:blip r:embed="rId17"/>
          <a:stretch>
            <a:fillRect/>
          </a:stretch>
        </p:blipFill>
        <p:spPr>
          <a:xfrm>
            <a:off x="0" y="0"/>
            <a:ext cx="12192000" cy="6857999"/>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object 1"/>
          <p:cNvSpPr/>
          <p:nvPr/>
        </p:nvSpPr>
        <p:spPr>
          <a:xfrm>
            <a:off x="8798814" y="6206896"/>
            <a:ext cx="1283334" cy="462279"/>
          </a:xfrm>
          <a:prstGeom prst="rect">
            <a:avLst/>
          </a:prstGeom>
          <a:blipFill>
            <a:blip r:embed="rId3"/>
            <a:stretch>
              <a:fillRect/>
            </a:stretch>
          </a:blipFill>
        </p:spPr>
        <p:txBody>
          <a:bodyPr wrap="square" lIns="0" tIns="0" rIns="0" bIns="0" rtlCol="0">
            <a:spAutoFit/>
          </a:bodyPr>
          <a:lstStyle/>
          <a:p>
            <a:endParaRPr/>
          </a:p>
        </p:txBody>
      </p:sp>
      <p:sp>
        <p:nvSpPr>
          <p:cNvPr id="2" name="object 2"/>
          <p:cNvSpPr/>
          <p:nvPr/>
        </p:nvSpPr>
        <p:spPr>
          <a:xfrm>
            <a:off x="1381760" y="2025878"/>
            <a:ext cx="9211311" cy="2844748"/>
          </a:xfrm>
          <a:prstGeom prst="rect">
            <a:avLst/>
          </a:prstGeom>
          <a:blipFill>
            <a:blip r:embed="rId4"/>
            <a:stretch>
              <a:fillRect/>
            </a:stretch>
          </a:blipFill>
        </p:spPr>
        <p:txBody>
          <a:bodyPr wrap="square" lIns="0" tIns="0" rIns="0" bIns="0" rtlCol="0">
            <a:spAutoFit/>
          </a:bodyPr>
          <a:lstStyle/>
          <a:p>
            <a:endParaRPr/>
          </a:p>
        </p:txBody>
      </p:sp>
      <p:sp>
        <p:nvSpPr>
          <p:cNvPr id="4" name="object 4"/>
          <p:cNvSpPr txBox="1"/>
          <p:nvPr/>
        </p:nvSpPr>
        <p:spPr>
          <a:xfrm>
            <a:off x="1423670" y="134587"/>
            <a:ext cx="10089644" cy="690760"/>
          </a:xfrm>
          <a:prstGeom prst="rect">
            <a:avLst/>
          </a:prstGeom>
        </p:spPr>
        <p:txBody>
          <a:bodyPr vert="horz" wrap="square" lIns="0" tIns="0" rIns="0" bIns="0" rtlCol="0">
            <a:spAutoFit/>
          </a:bodyPr>
          <a:lstStyle/>
          <a:p>
            <a:pPr marL="0" marR="0">
              <a:lnSpc>
                <a:spcPts val="5139"/>
              </a:lnSpc>
              <a:spcBef>
                <a:spcPct val="0"/>
              </a:spcBef>
              <a:spcAft>
                <a:spcPct val="0"/>
              </a:spcAft>
            </a:pPr>
            <a:r>
              <a:rPr sz="4600" spc="-24">
                <a:solidFill>
                  <a:srgbClr val="000000"/>
                </a:solidFill>
                <a:latin typeface="Arial"/>
                <a:cs typeface="Arial"/>
              </a:rPr>
              <a:t>Which</a:t>
            </a:r>
            <a:r>
              <a:rPr sz="4600" spc="-754">
                <a:solidFill>
                  <a:srgbClr val="000000"/>
                </a:solidFill>
                <a:latin typeface="Arial"/>
                <a:cs typeface="Arial"/>
              </a:rPr>
              <a:t> </a:t>
            </a:r>
            <a:r>
              <a:rPr sz="4600" spc="-19">
                <a:solidFill>
                  <a:srgbClr val="000000"/>
                </a:solidFill>
                <a:latin typeface="Arial"/>
                <a:cs typeface="Arial"/>
              </a:rPr>
              <a:t>drug</a:t>
            </a:r>
            <a:r>
              <a:rPr sz="4600" spc="-745">
                <a:solidFill>
                  <a:srgbClr val="000000"/>
                </a:solidFill>
                <a:latin typeface="Arial"/>
                <a:cs typeface="Arial"/>
              </a:rPr>
              <a:t> </a:t>
            </a:r>
            <a:r>
              <a:rPr sz="4600">
                <a:solidFill>
                  <a:srgbClr val="000000"/>
                </a:solidFill>
                <a:latin typeface="Arial"/>
                <a:cs typeface="Arial"/>
              </a:rPr>
              <a:t>is</a:t>
            </a:r>
            <a:r>
              <a:rPr sz="4600" spc="-708">
                <a:solidFill>
                  <a:srgbClr val="000000"/>
                </a:solidFill>
                <a:latin typeface="Arial"/>
                <a:cs typeface="Arial"/>
              </a:rPr>
              <a:t> </a:t>
            </a:r>
            <a:r>
              <a:rPr sz="4600" spc="-54">
                <a:solidFill>
                  <a:srgbClr val="000000"/>
                </a:solidFill>
                <a:latin typeface="Arial"/>
                <a:cs typeface="Arial"/>
              </a:rPr>
              <a:t>effective?</a:t>
            </a:r>
            <a:r>
              <a:rPr sz="4600" spc="-782">
                <a:solidFill>
                  <a:srgbClr val="000000"/>
                </a:solidFill>
                <a:latin typeface="Arial"/>
                <a:cs typeface="Arial"/>
              </a:rPr>
              <a:t> </a:t>
            </a:r>
            <a:r>
              <a:rPr sz="4600">
                <a:solidFill>
                  <a:srgbClr val="000000"/>
                </a:solidFill>
                <a:latin typeface="Arial"/>
                <a:cs typeface="Arial"/>
              </a:rPr>
              <a:t>-</a:t>
            </a:r>
            <a:r>
              <a:rPr sz="4600" spc="-703">
                <a:solidFill>
                  <a:srgbClr val="000000"/>
                </a:solidFill>
                <a:latin typeface="Arial"/>
                <a:cs typeface="Arial"/>
              </a:rPr>
              <a:t> </a:t>
            </a:r>
            <a:r>
              <a:rPr sz="4600">
                <a:solidFill>
                  <a:srgbClr val="000000"/>
                </a:solidFill>
                <a:latin typeface="Arial"/>
                <a:cs typeface="Arial"/>
              </a:rPr>
              <a:t>Join</a:t>
            </a:r>
            <a:r>
              <a:rPr sz="4600" spc="-736">
                <a:solidFill>
                  <a:srgbClr val="000000"/>
                </a:solidFill>
                <a:latin typeface="Arial"/>
                <a:cs typeface="Arial"/>
              </a:rPr>
              <a:t> </a:t>
            </a:r>
            <a:r>
              <a:rPr sz="4600" spc="-45">
                <a:solidFill>
                  <a:srgbClr val="000000"/>
                </a:solidFill>
                <a:latin typeface="Arial"/>
                <a:cs typeface="Arial"/>
              </a:rPr>
              <a:t>categories</a:t>
            </a:r>
          </a:p>
        </p:txBody>
      </p:sp>
      <p:sp>
        <p:nvSpPr>
          <p:cNvPr id="5" name="object 5"/>
          <p:cNvSpPr txBox="1"/>
          <p:nvPr/>
        </p:nvSpPr>
        <p:spPr>
          <a:xfrm>
            <a:off x="4447349" y="913730"/>
            <a:ext cx="3336046" cy="492125"/>
          </a:xfrm>
          <a:prstGeom prst="rect">
            <a:avLst/>
          </a:prstGeom>
        </p:spPr>
        <p:txBody>
          <a:bodyPr vert="horz" wrap="square" lIns="0" tIns="0" rIns="0" bIns="0" rtlCol="0">
            <a:spAutoFit/>
          </a:bodyPr>
          <a:lstStyle/>
          <a:p>
            <a:pPr marL="0" marR="0">
              <a:lnSpc>
                <a:spcPts val="3575"/>
              </a:lnSpc>
              <a:spcBef>
                <a:spcPct val="0"/>
              </a:spcBef>
              <a:spcAft>
                <a:spcPct val="0"/>
              </a:spcAft>
            </a:pPr>
            <a:r>
              <a:rPr sz="3200" b="1">
                <a:solidFill>
                  <a:srgbClr val="000000"/>
                </a:solidFill>
                <a:latin typeface="Arial"/>
                <a:cs typeface="Arial"/>
              </a:rPr>
              <a:t>Cells χ</a:t>
            </a:r>
            <a:r>
              <a:rPr sz="3150" b="1" baseline="30299">
                <a:solidFill>
                  <a:srgbClr val="000000"/>
                </a:solidFill>
                <a:latin typeface="Arial"/>
                <a:cs typeface="Arial"/>
              </a:rPr>
              <a:t>2</a:t>
            </a:r>
            <a:r>
              <a:rPr sz="3150" b="1" spc="14" baseline="30299">
                <a:solidFill>
                  <a:srgbClr val="000000"/>
                </a:solidFill>
                <a:latin typeface="Arial"/>
                <a:cs typeface="Arial"/>
              </a:rPr>
              <a:t> </a:t>
            </a:r>
            <a:r>
              <a:rPr sz="3200" b="1">
                <a:solidFill>
                  <a:srgbClr val="000000"/>
                </a:solidFill>
                <a:latin typeface="Arial"/>
                <a:cs typeface="Arial"/>
              </a:rPr>
              <a:t>analysis</a:t>
            </a:r>
          </a:p>
        </p:txBody>
      </p:sp>
      <p:sp>
        <p:nvSpPr>
          <p:cNvPr id="6" name="object 6"/>
          <p:cNvSpPr txBox="1"/>
          <p:nvPr/>
        </p:nvSpPr>
        <p:spPr>
          <a:xfrm>
            <a:off x="2740025" y="2085619"/>
            <a:ext cx="633573" cy="68869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Dru</a:t>
            </a:r>
          </a:p>
          <a:p>
            <a:pPr marL="0" marR="0">
              <a:lnSpc>
                <a:spcPts val="2457"/>
              </a:lnSpc>
              <a:spcBef>
                <a:spcPts val="157"/>
              </a:spcBef>
              <a:spcAft>
                <a:spcPct val="0"/>
              </a:spcAft>
            </a:pPr>
            <a:r>
              <a:rPr sz="2200" b="1">
                <a:solidFill>
                  <a:srgbClr val="000000"/>
                </a:solidFill>
                <a:latin typeface="Arial"/>
                <a:cs typeface="Arial"/>
              </a:rPr>
              <a:t>g</a:t>
            </a:r>
          </a:p>
        </p:txBody>
      </p:sp>
      <p:sp>
        <p:nvSpPr>
          <p:cNvPr id="7" name="object 7"/>
          <p:cNvSpPr txBox="1"/>
          <p:nvPr/>
        </p:nvSpPr>
        <p:spPr>
          <a:xfrm>
            <a:off x="4559604" y="2076932"/>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1</a:t>
            </a:r>
          </a:p>
        </p:txBody>
      </p:sp>
      <p:sp>
        <p:nvSpPr>
          <p:cNvPr id="8" name="object 8"/>
          <p:cNvSpPr txBox="1"/>
          <p:nvPr/>
        </p:nvSpPr>
        <p:spPr>
          <a:xfrm>
            <a:off x="7098970" y="2076932"/>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2</a:t>
            </a:r>
          </a:p>
        </p:txBody>
      </p:sp>
      <p:sp>
        <p:nvSpPr>
          <p:cNvPr id="9" name="object 9"/>
          <p:cNvSpPr txBox="1"/>
          <p:nvPr/>
        </p:nvSpPr>
        <p:spPr>
          <a:xfrm>
            <a:off x="9252585" y="2071595"/>
            <a:ext cx="804515" cy="1532825"/>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Total</a:t>
            </a:r>
          </a:p>
          <a:p>
            <a:pPr marL="26034" marR="0">
              <a:lnSpc>
                <a:spcPts val="2554"/>
              </a:lnSpc>
              <a:spcBef>
                <a:spcPts val="6610"/>
              </a:spcBef>
              <a:spcAft>
                <a:spcPct val="0"/>
              </a:spcAft>
            </a:pPr>
            <a:r>
              <a:rPr sz="2200">
                <a:solidFill>
                  <a:srgbClr val="000000"/>
                </a:solidFill>
                <a:latin typeface="Trebuchet MS"/>
                <a:cs typeface="Trebuchet MS"/>
              </a:rPr>
              <a:t>2.83</a:t>
            </a:r>
          </a:p>
        </p:txBody>
      </p:sp>
      <p:sp>
        <p:nvSpPr>
          <p:cNvPr id="10" name="object 10"/>
          <p:cNvSpPr txBox="1"/>
          <p:nvPr/>
        </p:nvSpPr>
        <p:spPr>
          <a:xfrm>
            <a:off x="1485900" y="2762529"/>
            <a:ext cx="1363362"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Outcome</a:t>
            </a:r>
          </a:p>
        </p:txBody>
      </p:sp>
      <p:sp>
        <p:nvSpPr>
          <p:cNvPr id="11" name="object 11"/>
          <p:cNvSpPr txBox="1"/>
          <p:nvPr/>
        </p:nvSpPr>
        <p:spPr>
          <a:xfrm>
            <a:off x="1839087" y="3141192"/>
            <a:ext cx="1255236" cy="671526"/>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Recover</a:t>
            </a:r>
          </a:p>
          <a:p>
            <a:pPr marL="388340" marR="0">
              <a:lnSpc>
                <a:spcPts val="2457"/>
              </a:lnSpc>
              <a:spcBef>
                <a:spcPts val="21"/>
              </a:spcBef>
              <a:spcAft>
                <a:spcPct val="0"/>
              </a:spcAft>
            </a:pPr>
            <a:r>
              <a:rPr sz="2200" b="1">
                <a:solidFill>
                  <a:srgbClr val="001F5F"/>
                </a:solidFill>
                <a:latin typeface="Arial"/>
                <a:cs typeface="Arial"/>
              </a:rPr>
              <a:t>ed</a:t>
            </a:r>
          </a:p>
        </p:txBody>
      </p:sp>
      <p:sp>
        <p:nvSpPr>
          <p:cNvPr id="12" name="object 12"/>
          <p:cNvSpPr txBox="1"/>
          <p:nvPr/>
        </p:nvSpPr>
        <p:spPr>
          <a:xfrm>
            <a:off x="3713479" y="3122154"/>
            <a:ext cx="1212919"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19</a:t>
            </a:r>
            <a:r>
              <a:rPr sz="1750" spc="-1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8">
                <a:solidFill>
                  <a:srgbClr val="000000"/>
                </a:solidFill>
                <a:latin typeface="Times New Roman"/>
                <a:cs typeface="Times New Roman"/>
              </a:rPr>
              <a:t>25.82</a:t>
            </a:r>
            <a:r>
              <a:rPr sz="1750" spc="-13">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13" name="object 13"/>
          <p:cNvSpPr txBox="1"/>
          <p:nvPr/>
        </p:nvSpPr>
        <p:spPr>
          <a:xfrm>
            <a:off x="6253480" y="3122154"/>
            <a:ext cx="1212920"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52</a:t>
            </a:r>
            <a:r>
              <a:rPr sz="1750" spc="-1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8">
                <a:solidFill>
                  <a:srgbClr val="000000"/>
                </a:solidFill>
                <a:latin typeface="Times New Roman"/>
                <a:cs typeface="Times New Roman"/>
              </a:rPr>
              <a:t>45.18</a:t>
            </a:r>
            <a:r>
              <a:rPr sz="1750" spc="-12">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14" name="object 14"/>
          <p:cNvSpPr txBox="1"/>
          <p:nvPr/>
        </p:nvSpPr>
        <p:spPr>
          <a:xfrm>
            <a:off x="5112384" y="3353501"/>
            <a:ext cx="739763" cy="296899"/>
          </a:xfrm>
          <a:prstGeom prst="rect">
            <a:avLst/>
          </a:prstGeom>
        </p:spPr>
        <p:txBody>
          <a:bodyPr vert="horz" wrap="square" lIns="0" tIns="0" rIns="0" bIns="0" rtlCol="0">
            <a:spAutoFit/>
          </a:bodyPr>
          <a:lstStyle/>
          <a:p>
            <a:pPr marL="0" marR="0">
              <a:lnSpc>
                <a:spcPts val="2037"/>
              </a:lnSpc>
              <a:spcBef>
                <a:spcPct val="0"/>
              </a:spcBef>
              <a:spcAft>
                <a:spcPct val="0"/>
              </a:spcAft>
            </a:pPr>
            <a:r>
              <a:rPr sz="1750">
                <a:solidFill>
                  <a:srgbClr val="000000"/>
                </a:solidFill>
                <a:latin typeface="Times New Roman"/>
                <a:cs typeface="Times New Roman"/>
              </a:rPr>
              <a:t>=</a:t>
            </a:r>
            <a:r>
              <a:rPr sz="1750" spc="-117">
                <a:solidFill>
                  <a:srgbClr val="000000"/>
                </a:solidFill>
                <a:latin typeface="Times New Roman"/>
                <a:cs typeface="Times New Roman"/>
              </a:rPr>
              <a:t> </a:t>
            </a:r>
            <a:r>
              <a:rPr sz="1750" spc="-19">
                <a:solidFill>
                  <a:srgbClr val="000000"/>
                </a:solidFill>
                <a:latin typeface="Trebuchet MS"/>
                <a:cs typeface="Trebuchet MS"/>
              </a:rPr>
              <a:t>1.80</a:t>
            </a:r>
          </a:p>
        </p:txBody>
      </p:sp>
      <p:sp>
        <p:nvSpPr>
          <p:cNvPr id="15" name="object 15"/>
          <p:cNvSpPr txBox="1"/>
          <p:nvPr/>
        </p:nvSpPr>
        <p:spPr>
          <a:xfrm>
            <a:off x="7650479" y="3353501"/>
            <a:ext cx="738492" cy="296899"/>
          </a:xfrm>
          <a:prstGeom prst="rect">
            <a:avLst/>
          </a:prstGeom>
        </p:spPr>
        <p:txBody>
          <a:bodyPr vert="horz" wrap="square" lIns="0" tIns="0" rIns="0" bIns="0" rtlCol="0">
            <a:spAutoFit/>
          </a:bodyPr>
          <a:lstStyle/>
          <a:p>
            <a:pPr marL="0" marR="0">
              <a:lnSpc>
                <a:spcPts val="2037"/>
              </a:lnSpc>
              <a:spcBef>
                <a:spcPct val="0"/>
              </a:spcBef>
              <a:spcAft>
                <a:spcPct val="0"/>
              </a:spcAft>
            </a:pPr>
            <a:r>
              <a:rPr sz="1750">
                <a:solidFill>
                  <a:srgbClr val="000000"/>
                </a:solidFill>
                <a:latin typeface="Times New Roman"/>
                <a:cs typeface="Times New Roman"/>
              </a:rPr>
              <a:t>=</a:t>
            </a:r>
            <a:r>
              <a:rPr sz="1750" spc="-128">
                <a:solidFill>
                  <a:srgbClr val="000000"/>
                </a:solidFill>
                <a:latin typeface="Times New Roman"/>
                <a:cs typeface="Times New Roman"/>
              </a:rPr>
              <a:t> </a:t>
            </a:r>
            <a:r>
              <a:rPr sz="1750" spc="-19">
                <a:solidFill>
                  <a:srgbClr val="000000"/>
                </a:solidFill>
                <a:latin typeface="Trebuchet MS"/>
                <a:cs typeface="Trebuchet MS"/>
              </a:rPr>
              <a:t>1.03</a:t>
            </a:r>
          </a:p>
        </p:txBody>
      </p:sp>
      <p:sp>
        <p:nvSpPr>
          <p:cNvPr id="16" name="object 16"/>
          <p:cNvSpPr txBox="1"/>
          <p:nvPr/>
        </p:nvSpPr>
        <p:spPr>
          <a:xfrm>
            <a:off x="4030344" y="3510216"/>
            <a:ext cx="641032"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18">
                <a:solidFill>
                  <a:srgbClr val="000000"/>
                </a:solidFill>
                <a:latin typeface="Times New Roman"/>
                <a:cs typeface="Times New Roman"/>
              </a:rPr>
              <a:t>25.82</a:t>
            </a:r>
          </a:p>
        </p:txBody>
      </p:sp>
      <p:sp>
        <p:nvSpPr>
          <p:cNvPr id="17" name="object 17"/>
          <p:cNvSpPr txBox="1"/>
          <p:nvPr/>
        </p:nvSpPr>
        <p:spPr>
          <a:xfrm>
            <a:off x="6570344" y="3510216"/>
            <a:ext cx="641032"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18">
                <a:solidFill>
                  <a:srgbClr val="000000"/>
                </a:solidFill>
                <a:latin typeface="Times New Roman"/>
                <a:cs typeface="Times New Roman"/>
              </a:rPr>
              <a:t>45.18</a:t>
            </a:r>
          </a:p>
        </p:txBody>
      </p:sp>
      <p:sp>
        <p:nvSpPr>
          <p:cNvPr id="18" name="object 18"/>
          <p:cNvSpPr txBox="1"/>
          <p:nvPr/>
        </p:nvSpPr>
        <p:spPr>
          <a:xfrm>
            <a:off x="1894230" y="3830116"/>
            <a:ext cx="1146181"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Ill/Dead</a:t>
            </a:r>
          </a:p>
        </p:txBody>
      </p:sp>
      <p:sp>
        <p:nvSpPr>
          <p:cNvPr id="19" name="object 19"/>
          <p:cNvSpPr txBox="1"/>
          <p:nvPr/>
        </p:nvSpPr>
        <p:spPr>
          <a:xfrm>
            <a:off x="3701414" y="3812730"/>
            <a:ext cx="1212919"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21</a:t>
            </a:r>
            <a:r>
              <a:rPr sz="1750" spc="-1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8">
                <a:solidFill>
                  <a:srgbClr val="000000"/>
                </a:solidFill>
                <a:latin typeface="Times New Roman"/>
                <a:cs typeface="Times New Roman"/>
              </a:rPr>
              <a:t>14.18</a:t>
            </a:r>
            <a:r>
              <a:rPr sz="1750" spc="-13">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20" name="object 20"/>
          <p:cNvSpPr txBox="1"/>
          <p:nvPr/>
        </p:nvSpPr>
        <p:spPr>
          <a:xfrm>
            <a:off x="6240780" y="3812730"/>
            <a:ext cx="1212920"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18</a:t>
            </a:r>
            <a:r>
              <a:rPr sz="1750" spc="-1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8">
                <a:solidFill>
                  <a:srgbClr val="000000"/>
                </a:solidFill>
                <a:latin typeface="Times New Roman"/>
                <a:cs typeface="Times New Roman"/>
              </a:rPr>
              <a:t>24.82</a:t>
            </a:r>
            <a:r>
              <a:rPr sz="1750" spc="-12">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21" name="object 21"/>
          <p:cNvSpPr txBox="1"/>
          <p:nvPr/>
        </p:nvSpPr>
        <p:spPr>
          <a:xfrm>
            <a:off x="9278620" y="3931460"/>
            <a:ext cx="694556"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5.15</a:t>
            </a:r>
          </a:p>
        </p:txBody>
      </p:sp>
      <p:sp>
        <p:nvSpPr>
          <p:cNvPr id="22" name="object 22"/>
          <p:cNvSpPr txBox="1"/>
          <p:nvPr/>
        </p:nvSpPr>
        <p:spPr>
          <a:xfrm>
            <a:off x="5100319" y="3987228"/>
            <a:ext cx="709205"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7">
                <a:solidFill>
                  <a:srgbClr val="000000"/>
                </a:solidFill>
                <a:latin typeface="Times New Roman"/>
                <a:cs typeface="Times New Roman"/>
              </a:rPr>
              <a:t>3.28</a:t>
            </a:r>
          </a:p>
        </p:txBody>
      </p:sp>
      <p:sp>
        <p:nvSpPr>
          <p:cNvPr id="23" name="object 23"/>
          <p:cNvSpPr txBox="1"/>
          <p:nvPr/>
        </p:nvSpPr>
        <p:spPr>
          <a:xfrm>
            <a:off x="7640319" y="3987228"/>
            <a:ext cx="709205"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7">
                <a:solidFill>
                  <a:srgbClr val="000000"/>
                </a:solidFill>
                <a:latin typeface="Times New Roman"/>
                <a:cs typeface="Times New Roman"/>
              </a:rPr>
              <a:t>1.87</a:t>
            </a:r>
          </a:p>
        </p:txBody>
      </p:sp>
      <p:sp>
        <p:nvSpPr>
          <p:cNvPr id="24" name="object 24"/>
          <p:cNvSpPr txBox="1"/>
          <p:nvPr/>
        </p:nvSpPr>
        <p:spPr>
          <a:xfrm>
            <a:off x="4018279" y="4166171"/>
            <a:ext cx="641032"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18">
                <a:solidFill>
                  <a:srgbClr val="000000"/>
                </a:solidFill>
                <a:latin typeface="Times New Roman"/>
                <a:cs typeface="Times New Roman"/>
              </a:rPr>
              <a:t>14.18</a:t>
            </a:r>
          </a:p>
        </p:txBody>
      </p:sp>
      <p:sp>
        <p:nvSpPr>
          <p:cNvPr id="25" name="object 25"/>
          <p:cNvSpPr txBox="1"/>
          <p:nvPr/>
        </p:nvSpPr>
        <p:spPr>
          <a:xfrm>
            <a:off x="6558279" y="4166171"/>
            <a:ext cx="641032"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18">
                <a:solidFill>
                  <a:srgbClr val="000000"/>
                </a:solidFill>
                <a:latin typeface="Times New Roman"/>
                <a:cs typeface="Times New Roman"/>
              </a:rPr>
              <a:t>24.82</a:t>
            </a:r>
          </a:p>
        </p:txBody>
      </p:sp>
      <p:sp>
        <p:nvSpPr>
          <p:cNvPr id="26" name="object 26"/>
          <p:cNvSpPr txBox="1"/>
          <p:nvPr/>
        </p:nvSpPr>
        <p:spPr>
          <a:xfrm>
            <a:off x="8717914" y="4367668"/>
            <a:ext cx="1815221" cy="421506"/>
          </a:xfrm>
          <a:prstGeom prst="rect">
            <a:avLst/>
          </a:prstGeom>
        </p:spPr>
        <p:txBody>
          <a:bodyPr vert="horz" wrap="square" lIns="0" tIns="0" rIns="0" bIns="0" rtlCol="0">
            <a:spAutoFit/>
          </a:bodyPr>
          <a:lstStyle/>
          <a:p>
            <a:pPr marL="0" marR="0">
              <a:lnSpc>
                <a:spcPts val="3018"/>
              </a:lnSpc>
              <a:spcBef>
                <a:spcPct val="0"/>
              </a:spcBef>
              <a:spcAft>
                <a:spcPct val="0"/>
              </a:spcAft>
            </a:pPr>
            <a:r>
              <a:rPr sz="2600">
                <a:solidFill>
                  <a:srgbClr val="000000"/>
                </a:solidFill>
                <a:latin typeface="Times New Roman"/>
                <a:cs typeface="Times New Roman"/>
              </a:rPr>
              <a:t>χ</a:t>
            </a:r>
            <a:r>
              <a:rPr sz="2550" baseline="30299">
                <a:solidFill>
                  <a:srgbClr val="000000"/>
                </a:solidFill>
                <a:latin typeface="Times New Roman"/>
                <a:cs typeface="Times New Roman"/>
              </a:rPr>
              <a:t>2</a:t>
            </a:r>
            <a:r>
              <a:rPr sz="2550" spc="3573" baseline="30299">
                <a:solidFill>
                  <a:srgbClr val="000000"/>
                </a:solidFill>
                <a:latin typeface="Times New Roman"/>
                <a:cs typeface="Times New Roman"/>
              </a:rPr>
              <a:t> </a:t>
            </a:r>
            <a:r>
              <a:rPr sz="2600">
                <a:solidFill>
                  <a:srgbClr val="000000"/>
                </a:solidFill>
                <a:latin typeface="Trebuchet MS"/>
                <a:cs typeface="Trebuchet MS"/>
              </a:rPr>
              <a:t>=</a:t>
            </a:r>
            <a:r>
              <a:rPr sz="2600" spc="-314">
                <a:solidFill>
                  <a:srgbClr val="000000"/>
                </a:solidFill>
                <a:latin typeface="Trebuchet MS"/>
                <a:cs typeface="Trebuchet MS"/>
              </a:rPr>
              <a:t> </a:t>
            </a:r>
            <a:r>
              <a:rPr sz="2600">
                <a:solidFill>
                  <a:srgbClr val="000000"/>
                </a:solidFill>
                <a:latin typeface="Trebuchet MS"/>
                <a:cs typeface="Trebuchet MS"/>
              </a:rPr>
              <a:t>7.98</a:t>
            </a:r>
          </a:p>
        </p:txBody>
      </p:sp>
      <p:sp>
        <p:nvSpPr>
          <p:cNvPr id="27" name="object 27"/>
          <p:cNvSpPr txBox="1"/>
          <p:nvPr/>
        </p:nvSpPr>
        <p:spPr>
          <a:xfrm>
            <a:off x="2064080" y="4466765"/>
            <a:ext cx="804515"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Total</a:t>
            </a:r>
          </a:p>
        </p:txBody>
      </p:sp>
      <p:sp>
        <p:nvSpPr>
          <p:cNvPr id="28" name="object 28"/>
          <p:cNvSpPr txBox="1"/>
          <p:nvPr/>
        </p:nvSpPr>
        <p:spPr>
          <a:xfrm>
            <a:off x="4440300" y="4466765"/>
            <a:ext cx="694556"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5.08</a:t>
            </a:r>
          </a:p>
        </p:txBody>
      </p:sp>
      <p:sp>
        <p:nvSpPr>
          <p:cNvPr id="29" name="object 29"/>
          <p:cNvSpPr txBox="1"/>
          <p:nvPr/>
        </p:nvSpPr>
        <p:spPr>
          <a:xfrm>
            <a:off x="7052614" y="4466765"/>
            <a:ext cx="548146"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2.9</a:t>
            </a:r>
          </a:p>
        </p:txBody>
      </p:sp>
      <p:sp>
        <p:nvSpPr>
          <p:cNvPr id="30" name="object 30"/>
          <p:cNvSpPr txBox="1"/>
          <p:nvPr/>
        </p:nvSpPr>
        <p:spPr>
          <a:xfrm>
            <a:off x="8877935" y="4603278"/>
            <a:ext cx="581390" cy="305320"/>
          </a:xfrm>
          <a:prstGeom prst="rect">
            <a:avLst/>
          </a:prstGeom>
        </p:spPr>
        <p:txBody>
          <a:bodyPr vert="horz" wrap="square" lIns="0" tIns="0" rIns="0" bIns="0" rtlCol="0">
            <a:spAutoFit/>
          </a:bodyPr>
          <a:lstStyle/>
          <a:p>
            <a:pPr marL="0" marR="0">
              <a:lnSpc>
                <a:spcPts val="2104"/>
              </a:lnSpc>
              <a:spcBef>
                <a:spcPct val="0"/>
              </a:spcBef>
              <a:spcAft>
                <a:spcPct val="0"/>
              </a:spcAft>
            </a:pPr>
            <a:r>
              <a:rPr sz="1900">
                <a:solidFill>
                  <a:srgbClr val="000000"/>
                </a:solidFill>
                <a:latin typeface="Times New Roman"/>
                <a:cs typeface="Times New Roman"/>
              </a:rPr>
              <a:t>total</a:t>
            </a:r>
          </a:p>
        </p:txBody>
      </p:sp>
      <p:sp>
        <p:nvSpPr>
          <p:cNvPr id="31" name="object 31"/>
          <p:cNvSpPr txBox="1"/>
          <p:nvPr/>
        </p:nvSpPr>
        <p:spPr>
          <a:xfrm>
            <a:off x="4027169" y="4999090"/>
            <a:ext cx="4249946" cy="688293"/>
          </a:xfrm>
          <a:prstGeom prst="rect">
            <a:avLst/>
          </a:prstGeom>
        </p:spPr>
        <p:txBody>
          <a:bodyPr vert="horz" wrap="square" lIns="0" tIns="0" rIns="0" bIns="0" rtlCol="0">
            <a:spAutoFit/>
          </a:bodyPr>
          <a:lstStyle/>
          <a:p>
            <a:pPr marL="0" marR="0">
              <a:lnSpc>
                <a:spcPts val="2490"/>
              </a:lnSpc>
              <a:spcBef>
                <a:spcPct val="0"/>
              </a:spcBef>
              <a:spcAft>
                <a:spcPct val="0"/>
              </a:spcAft>
            </a:pPr>
            <a:r>
              <a:rPr sz="2150" spc="-42">
                <a:solidFill>
                  <a:srgbClr val="000000"/>
                </a:solidFill>
                <a:latin typeface="Trebuchet MS"/>
                <a:cs typeface="Trebuchet MS"/>
              </a:rPr>
              <a:t>Values</a:t>
            </a:r>
            <a:r>
              <a:rPr sz="2150" spc="-392">
                <a:solidFill>
                  <a:srgbClr val="000000"/>
                </a:solidFill>
                <a:latin typeface="Trebuchet MS"/>
                <a:cs typeface="Trebuchet MS"/>
              </a:rPr>
              <a:t> </a:t>
            </a:r>
            <a:r>
              <a:rPr sz="2150" spc="-23">
                <a:solidFill>
                  <a:srgbClr val="000000"/>
                </a:solidFill>
                <a:latin typeface="Trebuchet MS"/>
                <a:cs typeface="Trebuchet MS"/>
              </a:rPr>
              <a:t>below</a:t>
            </a:r>
            <a:r>
              <a:rPr sz="2150" spc="-398">
                <a:solidFill>
                  <a:srgbClr val="000000"/>
                </a:solidFill>
                <a:latin typeface="Trebuchet MS"/>
                <a:cs typeface="Trebuchet MS"/>
              </a:rPr>
              <a:t> </a:t>
            </a:r>
            <a:r>
              <a:rPr sz="2150">
                <a:solidFill>
                  <a:srgbClr val="000000"/>
                </a:solidFill>
                <a:latin typeface="Trebuchet MS"/>
                <a:cs typeface="Trebuchet MS"/>
              </a:rPr>
              <a:t>1</a:t>
            </a:r>
            <a:r>
              <a:rPr sz="2150" spc="-375">
                <a:solidFill>
                  <a:srgbClr val="000000"/>
                </a:solidFill>
                <a:latin typeface="Trebuchet MS"/>
                <a:cs typeface="Trebuchet MS"/>
              </a:rPr>
              <a:t> </a:t>
            </a:r>
            <a:r>
              <a:rPr sz="2150" spc="-18">
                <a:solidFill>
                  <a:srgbClr val="000000"/>
                </a:solidFill>
                <a:latin typeface="Trebuchet MS"/>
                <a:cs typeface="Trebuchet MS"/>
              </a:rPr>
              <a:t>are</a:t>
            </a:r>
            <a:r>
              <a:rPr sz="2150" spc="-381">
                <a:solidFill>
                  <a:srgbClr val="000000"/>
                </a:solidFill>
                <a:latin typeface="Trebuchet MS"/>
                <a:cs typeface="Trebuchet MS"/>
              </a:rPr>
              <a:t> </a:t>
            </a:r>
            <a:r>
              <a:rPr sz="2150" spc="-26">
                <a:solidFill>
                  <a:srgbClr val="000000"/>
                </a:solidFill>
                <a:latin typeface="Trebuchet MS"/>
                <a:cs typeface="Trebuchet MS"/>
              </a:rPr>
              <a:t>considered</a:t>
            </a:r>
            <a:r>
              <a:rPr sz="2150" spc="-382">
                <a:solidFill>
                  <a:srgbClr val="000000"/>
                </a:solidFill>
                <a:latin typeface="Trebuchet MS"/>
                <a:cs typeface="Trebuchet MS"/>
              </a:rPr>
              <a:t> </a:t>
            </a:r>
            <a:r>
              <a:rPr sz="2150" spc="-25">
                <a:solidFill>
                  <a:srgbClr val="000000"/>
                </a:solidFill>
                <a:latin typeface="Trebuchet MS"/>
                <a:cs typeface="Trebuchet MS"/>
              </a:rPr>
              <a:t>small</a:t>
            </a:r>
          </a:p>
          <a:p>
            <a:pPr marL="0" marR="0">
              <a:lnSpc>
                <a:spcPts val="2490"/>
              </a:lnSpc>
              <a:spcBef>
                <a:spcPts val="138"/>
              </a:spcBef>
              <a:spcAft>
                <a:spcPct val="0"/>
              </a:spcAft>
            </a:pPr>
            <a:r>
              <a:rPr sz="2150" spc="-50">
                <a:solidFill>
                  <a:srgbClr val="000000"/>
                </a:solidFill>
                <a:latin typeface="Trebuchet MS"/>
                <a:cs typeface="Trebuchet MS"/>
              </a:rPr>
              <a:t>Values</a:t>
            </a:r>
            <a:r>
              <a:rPr sz="2150" spc="-32">
                <a:solidFill>
                  <a:srgbClr val="000000"/>
                </a:solidFill>
                <a:latin typeface="Trebuchet MS"/>
                <a:cs typeface="Trebuchet MS"/>
              </a:rPr>
              <a:t> </a:t>
            </a:r>
            <a:r>
              <a:rPr sz="2150" spc="-25">
                <a:solidFill>
                  <a:srgbClr val="000000"/>
                </a:solidFill>
                <a:latin typeface="Trebuchet MS"/>
                <a:cs typeface="Trebuchet MS"/>
              </a:rPr>
              <a:t>above</a:t>
            </a:r>
            <a:r>
              <a:rPr sz="2150" spc="-311">
                <a:solidFill>
                  <a:srgbClr val="000000"/>
                </a:solidFill>
                <a:latin typeface="Trebuchet MS"/>
                <a:cs typeface="Trebuchet MS"/>
              </a:rPr>
              <a:t> </a:t>
            </a:r>
            <a:r>
              <a:rPr sz="2150">
                <a:solidFill>
                  <a:srgbClr val="000000"/>
                </a:solidFill>
                <a:latin typeface="Trebuchet MS"/>
                <a:cs typeface="Trebuchet MS"/>
              </a:rPr>
              <a:t>2</a:t>
            </a:r>
            <a:r>
              <a:rPr sz="2150" spc="-50">
                <a:solidFill>
                  <a:srgbClr val="000000"/>
                </a:solidFill>
                <a:latin typeface="Trebuchet MS"/>
                <a:cs typeface="Trebuchet MS"/>
              </a:rPr>
              <a:t> </a:t>
            </a:r>
            <a:r>
              <a:rPr sz="2150" spc="-18">
                <a:solidFill>
                  <a:srgbClr val="000000"/>
                </a:solidFill>
                <a:latin typeface="Trebuchet MS"/>
                <a:cs typeface="Trebuchet MS"/>
              </a:rPr>
              <a:t>are</a:t>
            </a:r>
            <a:r>
              <a:rPr sz="2150" spc="-311">
                <a:solidFill>
                  <a:srgbClr val="000000"/>
                </a:solidFill>
                <a:latin typeface="Trebuchet MS"/>
                <a:cs typeface="Trebuchet MS"/>
              </a:rPr>
              <a:t> </a:t>
            </a:r>
            <a:r>
              <a:rPr sz="2150" spc="-26">
                <a:solidFill>
                  <a:srgbClr val="000000"/>
                </a:solidFill>
                <a:latin typeface="Trebuchet MS"/>
                <a:cs typeface="Trebuchet MS"/>
              </a:rPr>
              <a:t>considered</a:t>
            </a:r>
            <a:r>
              <a:rPr sz="2150" spc="-307">
                <a:solidFill>
                  <a:srgbClr val="000000"/>
                </a:solidFill>
                <a:latin typeface="Trebuchet MS"/>
                <a:cs typeface="Trebuchet MS"/>
              </a:rPr>
              <a:t> </a:t>
            </a:r>
            <a:r>
              <a:rPr sz="2150" spc="-20">
                <a:solidFill>
                  <a:srgbClr val="000000"/>
                </a:solidFill>
                <a:latin typeface="Trebuchet MS"/>
                <a:cs typeface="Trebuchet MS"/>
              </a:rPr>
              <a:t>high</a:t>
            </a:r>
          </a:p>
        </p:txBody>
      </p:sp>
      <p:sp>
        <p:nvSpPr>
          <p:cNvPr id="32" name="object 32"/>
          <p:cNvSpPr txBox="1"/>
          <p:nvPr/>
        </p:nvSpPr>
        <p:spPr>
          <a:xfrm>
            <a:off x="852170" y="5760019"/>
            <a:ext cx="2989128" cy="637123"/>
          </a:xfrm>
          <a:prstGeom prst="rect">
            <a:avLst/>
          </a:prstGeom>
        </p:spPr>
        <p:txBody>
          <a:bodyPr vert="horz" wrap="square" lIns="0" tIns="0" rIns="0" bIns="0" rtlCol="0">
            <a:spAutoFit/>
          </a:bodyPr>
          <a:lstStyle/>
          <a:p>
            <a:pPr marL="0" marR="0">
              <a:lnSpc>
                <a:spcPts val="2396"/>
              </a:lnSpc>
              <a:spcBef>
                <a:spcPct val="0"/>
              </a:spcBef>
              <a:spcAft>
                <a:spcPct val="0"/>
              </a:spcAft>
            </a:pPr>
            <a:r>
              <a:rPr sz="2150" b="1" spc="-18">
                <a:solidFill>
                  <a:srgbClr val="000000"/>
                </a:solidFill>
                <a:latin typeface="Arial"/>
                <a:cs typeface="Arial"/>
              </a:rPr>
              <a:t>df</a:t>
            </a:r>
            <a:r>
              <a:rPr sz="1750" spc="194">
                <a:solidFill>
                  <a:srgbClr val="000000"/>
                </a:solidFill>
                <a:latin typeface="Trebuchet MS"/>
                <a:cs typeface="Trebuchet MS"/>
              </a:rPr>
              <a:t>=</a:t>
            </a:r>
            <a:r>
              <a:rPr sz="1750" spc="-17">
                <a:solidFill>
                  <a:srgbClr val="000000"/>
                </a:solidFill>
                <a:latin typeface="Trebuchet MS"/>
                <a:cs typeface="Trebuchet MS"/>
              </a:rPr>
              <a:t>(k-1)∙(m-1)</a:t>
            </a:r>
            <a:r>
              <a:rPr sz="1750" spc="204">
                <a:solidFill>
                  <a:srgbClr val="000000"/>
                </a:solidFill>
                <a:latin typeface="Trebuchet MS"/>
                <a:cs typeface="Trebuchet MS"/>
              </a:rPr>
              <a:t>=</a:t>
            </a:r>
            <a:r>
              <a:rPr sz="1750" spc="-16">
                <a:solidFill>
                  <a:srgbClr val="000000"/>
                </a:solidFill>
                <a:latin typeface="Trebuchet MS"/>
                <a:cs typeface="Trebuchet MS"/>
              </a:rPr>
              <a:t>(2-1)∙(2-1)</a:t>
            </a:r>
            <a:r>
              <a:rPr sz="1750">
                <a:solidFill>
                  <a:srgbClr val="000000"/>
                </a:solidFill>
                <a:latin typeface="Trebuchet MS"/>
                <a:cs typeface="Trebuchet MS"/>
              </a:rPr>
              <a:t>=</a:t>
            </a:r>
          </a:p>
          <a:p>
            <a:pPr marL="0" marR="0">
              <a:lnSpc>
                <a:spcPts val="2037"/>
              </a:lnSpc>
              <a:spcBef>
                <a:spcPts val="282"/>
              </a:spcBef>
              <a:spcAft>
                <a:spcPct val="0"/>
              </a:spcAft>
            </a:pPr>
            <a:r>
              <a:rPr sz="1750">
                <a:solidFill>
                  <a:srgbClr val="000000"/>
                </a:solidFill>
                <a:latin typeface="Trebuchet MS"/>
                <a:cs typeface="Trebuchet MS"/>
              </a:rPr>
              <a:t>1</a:t>
            </a:r>
          </a:p>
        </p:txBody>
      </p:sp>
      <p:sp>
        <p:nvSpPr>
          <p:cNvPr id="33" name="object 33"/>
          <p:cNvSpPr txBox="1"/>
          <p:nvPr/>
        </p:nvSpPr>
        <p:spPr>
          <a:xfrm>
            <a:off x="6712356" y="5794500"/>
            <a:ext cx="403225" cy="392013"/>
          </a:xfrm>
          <a:prstGeom prst="rect">
            <a:avLst/>
          </a:prstGeom>
        </p:spPr>
        <p:txBody>
          <a:bodyPr vert="horz" wrap="square" lIns="0" tIns="0" rIns="0" bIns="0" rtlCol="0">
            <a:spAutoFit/>
          </a:bodyPr>
          <a:lstStyle/>
          <a:p>
            <a:pPr marL="0" marR="0">
              <a:lnSpc>
                <a:spcPts val="2786"/>
              </a:lnSpc>
              <a:spcBef>
                <a:spcPct val="0"/>
              </a:spcBef>
              <a:spcAft>
                <a:spcPct val="0"/>
              </a:spcAft>
            </a:pPr>
            <a:r>
              <a:rPr sz="2400">
                <a:solidFill>
                  <a:srgbClr val="000000"/>
                </a:solidFill>
                <a:latin typeface="Trebuchet MS"/>
                <a:cs typeface="Trebuchet MS"/>
              </a:rPr>
              <a:t>ꢀ</a:t>
            </a:r>
            <a:r>
              <a:rPr sz="2300" baseline="30299">
                <a:solidFill>
                  <a:srgbClr val="000000"/>
                </a:solidFill>
                <a:latin typeface="Trebuchet MS"/>
                <a:cs typeface="Trebuchet MS"/>
              </a:rPr>
              <a:t>ꢀ</a:t>
            </a:r>
          </a:p>
        </p:txBody>
      </p:sp>
      <p:sp>
        <p:nvSpPr>
          <p:cNvPr id="34" name="object 34"/>
          <p:cNvSpPr txBox="1"/>
          <p:nvPr/>
        </p:nvSpPr>
        <p:spPr>
          <a:xfrm>
            <a:off x="7545476" y="5794500"/>
            <a:ext cx="639255" cy="392013"/>
          </a:xfrm>
          <a:prstGeom prst="rect">
            <a:avLst/>
          </a:prstGeom>
        </p:spPr>
        <p:txBody>
          <a:bodyPr vert="horz" wrap="square" lIns="0" tIns="0" rIns="0" bIns="0" rtlCol="0">
            <a:spAutoFit/>
          </a:bodyPr>
          <a:lstStyle/>
          <a:p>
            <a:pPr marL="0" marR="0">
              <a:lnSpc>
                <a:spcPts val="2786"/>
              </a:lnSpc>
              <a:spcBef>
                <a:spcPct val="0"/>
              </a:spcBef>
              <a:spcAft>
                <a:spcPct val="0"/>
              </a:spcAft>
            </a:pPr>
            <a:r>
              <a:rPr sz="2400">
                <a:solidFill>
                  <a:srgbClr val="000000"/>
                </a:solidFill>
                <a:latin typeface="Times New Roman"/>
                <a:cs typeface="Times New Roman"/>
              </a:rPr>
              <a:t>&gt;</a:t>
            </a:r>
            <a:r>
              <a:rPr sz="2400" spc="-96">
                <a:solidFill>
                  <a:srgbClr val="000000"/>
                </a:solidFill>
                <a:latin typeface="Times New Roman"/>
                <a:cs typeface="Times New Roman"/>
              </a:rPr>
              <a:t> </a:t>
            </a:r>
            <a:r>
              <a:rPr sz="2400">
                <a:solidFill>
                  <a:srgbClr val="000000"/>
                </a:solidFill>
                <a:latin typeface="Trebuchet MS"/>
                <a:cs typeface="Trebuchet MS"/>
              </a:rPr>
              <a:t>ꢀ</a:t>
            </a:r>
            <a:r>
              <a:rPr sz="2300" baseline="30299">
                <a:solidFill>
                  <a:srgbClr val="000000"/>
                </a:solidFill>
                <a:latin typeface="Trebuchet MS"/>
                <a:cs typeface="Trebuchet MS"/>
              </a:rPr>
              <a:t>ꢀ</a:t>
            </a:r>
          </a:p>
        </p:txBody>
      </p:sp>
      <p:sp>
        <p:nvSpPr>
          <p:cNvPr id="35" name="object 35"/>
          <p:cNvSpPr txBox="1"/>
          <p:nvPr/>
        </p:nvSpPr>
        <p:spPr>
          <a:xfrm>
            <a:off x="8890889" y="6293808"/>
            <a:ext cx="965745" cy="378618"/>
          </a:xfrm>
          <a:prstGeom prst="rect">
            <a:avLst/>
          </a:prstGeom>
        </p:spPr>
        <p:txBody>
          <a:bodyPr vert="horz" wrap="square" lIns="0" tIns="0" rIns="0" bIns="0" rtlCol="0">
            <a:spAutoFit/>
          </a:bodyPr>
          <a:lstStyle/>
          <a:p>
            <a:pPr marL="0" marR="0">
              <a:lnSpc>
                <a:spcPts val="2681"/>
              </a:lnSpc>
              <a:spcBef>
                <a:spcPct val="0"/>
              </a:spcBef>
              <a:spcAft>
                <a:spcPct val="0"/>
              </a:spcAft>
            </a:pPr>
            <a:r>
              <a:rPr sz="2400" b="1">
                <a:solidFill>
                  <a:srgbClr val="000000"/>
                </a:solidFill>
                <a:latin typeface="Arial"/>
                <a:cs typeface="Arial"/>
              </a:rPr>
              <a:t>reject</a:t>
            </a:r>
          </a:p>
        </p:txBody>
      </p:sp>
      <p:sp>
        <p:nvSpPr>
          <p:cNvPr id="36" name="object 36"/>
          <p:cNvSpPr txBox="1"/>
          <p:nvPr/>
        </p:nvSpPr>
        <p:spPr>
          <a:xfrm>
            <a:off x="10054463" y="6675807"/>
            <a:ext cx="2196546" cy="210632"/>
          </a:xfrm>
          <a:prstGeom prst="rect">
            <a:avLst/>
          </a:prstGeom>
        </p:spPr>
        <p:txBody>
          <a:bodyPr vert="horz" wrap="square" lIns="0" tIns="0" rIns="0" bIns="0" rtlCol="0">
            <a:spAutoFit/>
          </a:bodyPr>
          <a:lstStyle/>
          <a:p>
            <a:pPr marL="0" marR="0">
              <a:lnSpc>
                <a:spcPts val="1358"/>
              </a:lnSpc>
              <a:spcBef>
                <a:spcPct val="0"/>
              </a:spcBef>
              <a:spcAft>
                <a:spcPct val="0"/>
              </a:spcAft>
            </a:pPr>
            <a:r>
              <a:rPr sz="1150">
                <a:solidFill>
                  <a:srgbClr val="000000"/>
                </a:solidFill>
                <a:latin typeface="Trebuchet MS"/>
                <a:cs typeface="Trebuchet MS"/>
              </a:rPr>
              <a:t>©</a:t>
            </a:r>
            <a:r>
              <a:rPr sz="1150" spc="-170">
                <a:solidFill>
                  <a:srgbClr val="000000"/>
                </a:solidFill>
                <a:latin typeface="Trebuchet MS"/>
                <a:cs typeface="Trebuchet MS"/>
              </a:rPr>
              <a:t> </a:t>
            </a:r>
            <a:r>
              <a:rPr sz="1150">
                <a:solidFill>
                  <a:srgbClr val="000000"/>
                </a:solidFill>
                <a:latin typeface="Trebuchet MS"/>
                <a:cs typeface="Trebuchet MS"/>
              </a:rPr>
              <a:t>Hadas</a:t>
            </a:r>
            <a:r>
              <a:rPr sz="1150" spc="-162">
                <a:solidFill>
                  <a:srgbClr val="000000"/>
                </a:solidFill>
                <a:latin typeface="Trebuchet MS"/>
                <a:cs typeface="Trebuchet MS"/>
              </a:rPr>
              <a:t> </a:t>
            </a:r>
            <a:r>
              <a:rPr sz="1150">
                <a:solidFill>
                  <a:srgbClr val="000000"/>
                </a:solidFill>
                <a:latin typeface="Trebuchet MS"/>
                <a:cs typeface="Trebuchet MS"/>
              </a:rPr>
              <a:t>Lapid</a:t>
            </a:r>
            <a:r>
              <a:rPr sz="1150" spc="-174">
                <a:solidFill>
                  <a:srgbClr val="000000"/>
                </a:solidFill>
                <a:latin typeface="Trebuchet MS"/>
                <a:cs typeface="Trebuchet MS"/>
              </a:rPr>
              <a:t> </a:t>
            </a:r>
            <a:r>
              <a:rPr sz="1150">
                <a:solidFill>
                  <a:srgbClr val="000000"/>
                </a:solidFill>
                <a:latin typeface="Trebuchet MS"/>
                <a:cs typeface="Trebuchet MS"/>
              </a:rPr>
              <a:t>all</a:t>
            </a:r>
            <a:r>
              <a:rPr sz="1150" spc="-166">
                <a:solidFill>
                  <a:srgbClr val="000000"/>
                </a:solidFill>
                <a:latin typeface="Trebuchet MS"/>
                <a:cs typeface="Trebuchet MS"/>
              </a:rPr>
              <a:t> </a:t>
            </a:r>
            <a:r>
              <a:rPr sz="1150">
                <a:solidFill>
                  <a:srgbClr val="000000"/>
                </a:solidFill>
                <a:latin typeface="Trebuchet MS"/>
                <a:cs typeface="Trebuchet MS"/>
              </a:rPr>
              <a:t>rights</a:t>
            </a:r>
            <a:r>
              <a:rPr sz="1150" spc="-168">
                <a:solidFill>
                  <a:srgbClr val="000000"/>
                </a:solidFill>
                <a:latin typeface="Trebuchet MS"/>
                <a:cs typeface="Trebuchet MS"/>
              </a:rPr>
              <a:t> </a:t>
            </a:r>
            <a:r>
              <a:rPr sz="1150">
                <a:solidFill>
                  <a:srgbClr val="000000"/>
                </a:solidFill>
                <a:latin typeface="Trebuchet MS"/>
                <a:cs typeface="Trebuchet MS"/>
              </a:rPr>
              <a:t>reserved</a:t>
            </a:r>
          </a:p>
        </p:txBody>
      </p:sp>
      <p:pic>
        <p:nvPicPr>
          <p:cNvPr id="3" name="תמונה 2">
            <a:extLst>
              <a:ext uri="{FF2B5EF4-FFF2-40B4-BE49-F238E27FC236}">
                <a16:creationId xmlns:a16="http://schemas.microsoft.com/office/drawing/2014/main" id="{8AF2B063-C65A-498B-B21D-C5499B43CAFC}"/>
              </a:ext>
            </a:extLst>
          </p:cNvPr>
          <p:cNvPicPr>
            <a:picLocks noChangeAspect="1"/>
          </p:cNvPicPr>
          <p:nvPr/>
        </p:nvPicPr>
        <p:blipFill>
          <a:blip r:embed="rId5"/>
          <a:stretch>
            <a:fillRect/>
          </a:stretch>
        </p:blipFill>
        <p:spPr>
          <a:xfrm>
            <a:off x="0" y="0"/>
            <a:ext cx="12192000" cy="6857999"/>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39521" y="192928"/>
            <a:ext cx="9079790" cy="915315"/>
          </a:xfrm>
          <a:prstGeom prst="rect">
            <a:avLst/>
          </a:prstGeom>
        </p:spPr>
        <p:txBody>
          <a:bodyPr vert="horz" wrap="square" lIns="0" tIns="0" rIns="0" bIns="0" rtlCol="0">
            <a:spAutoFit/>
          </a:bodyPr>
          <a:lstStyle/>
          <a:p>
            <a:pPr marL="1184833" marR="0" algn="ctr">
              <a:lnSpc>
                <a:spcPts val="3575"/>
              </a:lnSpc>
              <a:spcBef>
                <a:spcPct val="0"/>
              </a:spcBef>
              <a:spcAft>
                <a:spcPct val="0"/>
              </a:spcAft>
            </a:pPr>
            <a:r>
              <a:rPr sz="2800" b="1" dirty="0">
                <a:solidFill>
                  <a:srgbClr val="000000"/>
                </a:solidFill>
                <a:latin typeface="Arial"/>
                <a:cs typeface="Arial"/>
              </a:rPr>
              <a:t>Which drug is effective?</a:t>
            </a:r>
          </a:p>
          <a:p>
            <a:pPr marL="0" marR="0" algn="ctr">
              <a:lnSpc>
                <a:spcPts val="3575"/>
              </a:lnSpc>
              <a:spcBef>
                <a:spcPts val="204"/>
              </a:spcBef>
              <a:spcAft>
                <a:spcPct val="0"/>
              </a:spcAft>
            </a:pPr>
            <a:r>
              <a:rPr sz="2800" b="1" dirty="0">
                <a:solidFill>
                  <a:srgbClr val="000000"/>
                </a:solidFill>
                <a:latin typeface="Arial"/>
                <a:cs typeface="Arial"/>
              </a:rPr>
              <a:t>Alternatively: Use Fisher Exact Test </a:t>
            </a:r>
            <a:r>
              <a:rPr lang="en-US" sz="2800" b="1" dirty="0">
                <a:solidFill>
                  <a:srgbClr val="000000"/>
                </a:solidFill>
                <a:latin typeface="Arial"/>
                <a:cs typeface="Arial"/>
              </a:rPr>
              <a:t> - </a:t>
            </a:r>
            <a:r>
              <a:rPr sz="2800" b="1" dirty="0" err="1">
                <a:solidFill>
                  <a:srgbClr val="000000"/>
                </a:solidFill>
                <a:latin typeface="Arial"/>
                <a:cs typeface="Arial"/>
              </a:rPr>
              <a:t>fisher.test</a:t>
            </a:r>
            <a:r>
              <a:rPr sz="2800" b="1" dirty="0">
                <a:solidFill>
                  <a:srgbClr val="000000"/>
                </a:solidFill>
                <a:latin typeface="Arial"/>
                <a:cs typeface="Arial"/>
              </a:rPr>
              <a:t>()</a:t>
            </a:r>
          </a:p>
        </p:txBody>
      </p:sp>
      <p:sp>
        <p:nvSpPr>
          <p:cNvPr id="3" name="object 3"/>
          <p:cNvSpPr txBox="1"/>
          <p:nvPr/>
        </p:nvSpPr>
        <p:spPr>
          <a:xfrm>
            <a:off x="1239520" y="2727869"/>
            <a:ext cx="7874952" cy="392013"/>
          </a:xfrm>
          <a:prstGeom prst="rect">
            <a:avLst/>
          </a:prstGeom>
        </p:spPr>
        <p:txBody>
          <a:bodyPr vert="horz" wrap="square" lIns="0" tIns="0" rIns="0" bIns="0" rtlCol="0">
            <a:spAutoFit/>
          </a:bodyPr>
          <a:lstStyle/>
          <a:p>
            <a:pPr marL="0" marR="0">
              <a:lnSpc>
                <a:spcPts val="2786"/>
              </a:lnSpc>
              <a:spcBef>
                <a:spcPct val="0"/>
              </a:spcBef>
              <a:spcAft>
                <a:spcPct val="0"/>
              </a:spcAft>
            </a:pPr>
            <a:r>
              <a:rPr sz="2000" dirty="0">
                <a:solidFill>
                  <a:srgbClr val="000000"/>
                </a:solidFill>
                <a:latin typeface="Arial"/>
                <a:cs typeface="Arial"/>
              </a:rPr>
              <a:t>•</a:t>
            </a:r>
            <a:r>
              <a:rPr sz="2000" spc="1004" dirty="0">
                <a:solidFill>
                  <a:srgbClr val="000000"/>
                </a:solidFill>
                <a:latin typeface="Arial"/>
                <a:cs typeface="Arial"/>
              </a:rPr>
              <a:t> </a:t>
            </a:r>
            <a:r>
              <a:rPr sz="2400" dirty="0">
                <a:solidFill>
                  <a:srgbClr val="000000"/>
                </a:solidFill>
                <a:latin typeface="Trebuchet MS"/>
                <a:cs typeface="Trebuchet MS"/>
              </a:rPr>
              <a:t>Combine</a:t>
            </a:r>
            <a:r>
              <a:rPr sz="2400" spc="-292" dirty="0">
                <a:solidFill>
                  <a:srgbClr val="000000"/>
                </a:solidFill>
                <a:latin typeface="Trebuchet MS"/>
                <a:cs typeface="Trebuchet MS"/>
              </a:rPr>
              <a:t> </a:t>
            </a:r>
            <a:r>
              <a:rPr sz="2400" dirty="0">
                <a:solidFill>
                  <a:srgbClr val="000000"/>
                </a:solidFill>
                <a:latin typeface="Trebuchet MS"/>
                <a:cs typeface="Trebuchet MS"/>
              </a:rPr>
              <a:t>‘adjacent’</a:t>
            </a:r>
            <a:r>
              <a:rPr sz="2400" spc="-291" dirty="0">
                <a:solidFill>
                  <a:srgbClr val="000000"/>
                </a:solidFill>
                <a:latin typeface="Trebuchet MS"/>
                <a:cs typeface="Trebuchet MS"/>
              </a:rPr>
              <a:t> </a:t>
            </a:r>
            <a:r>
              <a:rPr sz="2400" dirty="0">
                <a:solidFill>
                  <a:srgbClr val="000000"/>
                </a:solidFill>
                <a:latin typeface="Trebuchet MS"/>
                <a:cs typeface="Trebuchet MS"/>
              </a:rPr>
              <a:t>categories</a:t>
            </a:r>
            <a:r>
              <a:rPr sz="2400" spc="-300" dirty="0">
                <a:solidFill>
                  <a:srgbClr val="000000"/>
                </a:solidFill>
                <a:latin typeface="Trebuchet MS"/>
                <a:cs typeface="Trebuchet MS"/>
              </a:rPr>
              <a:t> </a:t>
            </a:r>
            <a:r>
              <a:rPr sz="2400" dirty="0">
                <a:solidFill>
                  <a:srgbClr val="000000"/>
                </a:solidFill>
                <a:latin typeface="Trebuchet MS"/>
                <a:cs typeface="Trebuchet MS"/>
              </a:rPr>
              <a:t>to</a:t>
            </a:r>
            <a:r>
              <a:rPr sz="2400" spc="-300" dirty="0">
                <a:solidFill>
                  <a:srgbClr val="000000"/>
                </a:solidFill>
                <a:latin typeface="Trebuchet MS"/>
                <a:cs typeface="Trebuchet MS"/>
              </a:rPr>
              <a:t> </a:t>
            </a:r>
            <a:r>
              <a:rPr sz="2400" dirty="0">
                <a:solidFill>
                  <a:srgbClr val="000000"/>
                </a:solidFill>
                <a:latin typeface="Trebuchet MS"/>
                <a:cs typeface="Trebuchet MS"/>
              </a:rPr>
              <a:t>increase</a:t>
            </a:r>
            <a:r>
              <a:rPr sz="2400" spc="-285" dirty="0">
                <a:solidFill>
                  <a:srgbClr val="000000"/>
                </a:solidFill>
                <a:latin typeface="Trebuchet MS"/>
                <a:cs typeface="Trebuchet MS"/>
              </a:rPr>
              <a:t> </a:t>
            </a:r>
            <a:r>
              <a:rPr sz="2400" dirty="0">
                <a:solidFill>
                  <a:srgbClr val="000000"/>
                </a:solidFill>
                <a:latin typeface="Trebuchet MS"/>
                <a:cs typeface="Trebuchet MS"/>
              </a:rPr>
              <a:t>probabilities</a:t>
            </a:r>
          </a:p>
        </p:txBody>
      </p:sp>
      <p:sp>
        <p:nvSpPr>
          <p:cNvPr id="4" name="object 4"/>
          <p:cNvSpPr txBox="1"/>
          <p:nvPr/>
        </p:nvSpPr>
        <p:spPr>
          <a:xfrm>
            <a:off x="1239520" y="3268935"/>
            <a:ext cx="9079790" cy="2043738"/>
          </a:xfrm>
          <a:prstGeom prst="rect">
            <a:avLst/>
          </a:prstGeom>
        </p:spPr>
        <p:txBody>
          <a:bodyPr vert="horz" wrap="square" lIns="0" tIns="0" rIns="0" bIns="0" rtlCol="0">
            <a:spAutoFit/>
          </a:bodyPr>
          <a:lstStyle/>
          <a:p>
            <a:pPr marL="0" marR="0">
              <a:lnSpc>
                <a:spcPts val="2856"/>
              </a:lnSpc>
              <a:spcBef>
                <a:spcPct val="0"/>
              </a:spcBef>
              <a:spcAft>
                <a:spcPct val="0"/>
              </a:spcAft>
            </a:pPr>
            <a:r>
              <a:rPr sz="2000" dirty="0">
                <a:solidFill>
                  <a:srgbClr val="000000"/>
                </a:solidFill>
                <a:latin typeface="Arial"/>
                <a:cs typeface="Arial"/>
              </a:rPr>
              <a:t>•</a:t>
            </a:r>
            <a:r>
              <a:rPr sz="2000" spc="1004" dirty="0">
                <a:solidFill>
                  <a:srgbClr val="000000"/>
                </a:solidFill>
                <a:latin typeface="Arial"/>
                <a:cs typeface="Arial"/>
              </a:rPr>
              <a:t> </a:t>
            </a:r>
            <a:r>
              <a:rPr sz="2400" dirty="0">
                <a:solidFill>
                  <a:srgbClr val="000000"/>
                </a:solidFill>
                <a:latin typeface="Trebuchet MS"/>
                <a:cs typeface="Trebuchet MS"/>
              </a:rPr>
              <a:t>Use</a:t>
            </a:r>
            <a:r>
              <a:rPr sz="2400" spc="-285" dirty="0">
                <a:solidFill>
                  <a:srgbClr val="000000"/>
                </a:solidFill>
                <a:latin typeface="Trebuchet MS"/>
                <a:cs typeface="Trebuchet MS"/>
              </a:rPr>
              <a:t> </a:t>
            </a:r>
            <a:r>
              <a:rPr sz="2400" dirty="0">
                <a:solidFill>
                  <a:srgbClr val="000000"/>
                </a:solidFill>
                <a:latin typeface="Trebuchet MS"/>
                <a:cs typeface="Trebuchet MS"/>
              </a:rPr>
              <a:t>Fisher</a:t>
            </a:r>
            <a:r>
              <a:rPr sz="2400" spc="-295" dirty="0">
                <a:solidFill>
                  <a:srgbClr val="000000"/>
                </a:solidFill>
                <a:latin typeface="Trebuchet MS"/>
                <a:cs typeface="Trebuchet MS"/>
              </a:rPr>
              <a:t> </a:t>
            </a:r>
            <a:r>
              <a:rPr sz="2400" dirty="0">
                <a:solidFill>
                  <a:srgbClr val="000000"/>
                </a:solidFill>
                <a:latin typeface="Trebuchet MS"/>
                <a:cs typeface="Trebuchet MS"/>
              </a:rPr>
              <a:t>Exact</a:t>
            </a:r>
            <a:r>
              <a:rPr sz="2400" spc="-295" dirty="0">
                <a:solidFill>
                  <a:srgbClr val="000000"/>
                </a:solidFill>
                <a:latin typeface="Trebuchet MS"/>
                <a:cs typeface="Trebuchet MS"/>
              </a:rPr>
              <a:t> </a:t>
            </a:r>
            <a:r>
              <a:rPr sz="2400" spc="-49" dirty="0">
                <a:solidFill>
                  <a:srgbClr val="000000"/>
                </a:solidFill>
                <a:latin typeface="Trebuchet MS"/>
                <a:cs typeface="Trebuchet MS"/>
              </a:rPr>
              <a:t>Test</a:t>
            </a:r>
            <a:r>
              <a:rPr sz="2450" dirty="0">
                <a:solidFill>
                  <a:srgbClr val="000000"/>
                </a:solidFill>
                <a:latin typeface="Trebuchet MS"/>
                <a:cs typeface="Trebuchet MS"/>
              </a:rPr>
              <a:t>–</a:t>
            </a:r>
            <a:r>
              <a:rPr sz="2450" spc="-273" dirty="0">
                <a:solidFill>
                  <a:srgbClr val="000000"/>
                </a:solidFill>
                <a:latin typeface="Trebuchet MS"/>
                <a:cs typeface="Trebuchet MS"/>
              </a:rPr>
              <a:t> </a:t>
            </a:r>
            <a:r>
              <a:rPr sz="2400" dirty="0">
                <a:solidFill>
                  <a:srgbClr val="000000"/>
                </a:solidFill>
                <a:latin typeface="Trebuchet MS"/>
                <a:cs typeface="Trebuchet MS"/>
              </a:rPr>
              <a:t>performed</a:t>
            </a:r>
            <a:r>
              <a:rPr sz="2400" spc="-287" dirty="0">
                <a:solidFill>
                  <a:srgbClr val="000000"/>
                </a:solidFill>
                <a:latin typeface="Trebuchet MS"/>
                <a:cs typeface="Trebuchet MS"/>
              </a:rPr>
              <a:t> </a:t>
            </a:r>
            <a:r>
              <a:rPr sz="2400" dirty="0">
                <a:solidFill>
                  <a:srgbClr val="000000"/>
                </a:solidFill>
                <a:latin typeface="Trebuchet MS"/>
                <a:cs typeface="Trebuchet MS"/>
              </a:rPr>
              <a:t>on</a:t>
            </a:r>
            <a:r>
              <a:rPr sz="2400" spc="-290" dirty="0">
                <a:solidFill>
                  <a:srgbClr val="000000"/>
                </a:solidFill>
                <a:latin typeface="Trebuchet MS"/>
                <a:cs typeface="Trebuchet MS"/>
              </a:rPr>
              <a:t> </a:t>
            </a:r>
            <a:r>
              <a:rPr sz="2400" spc="-10" dirty="0">
                <a:solidFill>
                  <a:srgbClr val="000000"/>
                </a:solidFill>
                <a:latin typeface="Trebuchet MS"/>
                <a:cs typeface="Trebuchet MS"/>
              </a:rPr>
              <a:t>any</a:t>
            </a:r>
            <a:r>
              <a:rPr sz="2400" spc="-311" dirty="0">
                <a:solidFill>
                  <a:srgbClr val="000000"/>
                </a:solidFill>
                <a:latin typeface="Trebuchet MS"/>
                <a:cs typeface="Trebuchet MS"/>
              </a:rPr>
              <a:t> </a:t>
            </a:r>
            <a:r>
              <a:rPr sz="2400" dirty="0" err="1">
                <a:solidFill>
                  <a:srgbClr val="000000"/>
                </a:solidFill>
                <a:latin typeface="Trebuchet MS"/>
                <a:cs typeface="Trebuchet MS"/>
              </a:rPr>
              <a:t>kXm</a:t>
            </a:r>
            <a:r>
              <a:rPr sz="2400" spc="-294" dirty="0">
                <a:solidFill>
                  <a:srgbClr val="000000"/>
                </a:solidFill>
                <a:latin typeface="Trebuchet MS"/>
                <a:cs typeface="Trebuchet MS"/>
              </a:rPr>
              <a:t> </a:t>
            </a:r>
            <a:r>
              <a:rPr sz="2400" dirty="0">
                <a:solidFill>
                  <a:srgbClr val="000000"/>
                </a:solidFill>
                <a:latin typeface="Trebuchet MS"/>
                <a:cs typeface="Trebuchet MS"/>
              </a:rPr>
              <a:t>contingency</a:t>
            </a:r>
            <a:r>
              <a:rPr sz="2400" spc="-291" dirty="0">
                <a:solidFill>
                  <a:srgbClr val="000000"/>
                </a:solidFill>
                <a:latin typeface="Trebuchet MS"/>
                <a:cs typeface="Trebuchet MS"/>
              </a:rPr>
              <a:t> </a:t>
            </a:r>
            <a:r>
              <a:rPr sz="2400" dirty="0">
                <a:solidFill>
                  <a:srgbClr val="000000"/>
                </a:solidFill>
                <a:latin typeface="Trebuchet MS"/>
                <a:cs typeface="Trebuchet MS"/>
              </a:rPr>
              <a:t>table</a:t>
            </a:r>
          </a:p>
          <a:p>
            <a:pPr marL="0" marR="0">
              <a:lnSpc>
                <a:spcPts val="2786"/>
              </a:lnSpc>
              <a:spcBef>
                <a:spcPts val="1521"/>
              </a:spcBef>
              <a:spcAft>
                <a:spcPct val="0"/>
              </a:spcAft>
            </a:pPr>
            <a:r>
              <a:rPr sz="2000" dirty="0">
                <a:solidFill>
                  <a:srgbClr val="000000"/>
                </a:solidFill>
                <a:latin typeface="Arial"/>
                <a:cs typeface="Arial"/>
              </a:rPr>
              <a:t>•</a:t>
            </a:r>
            <a:r>
              <a:rPr sz="2000" spc="1004" dirty="0">
                <a:solidFill>
                  <a:srgbClr val="000000"/>
                </a:solidFill>
                <a:latin typeface="Arial"/>
                <a:cs typeface="Arial"/>
              </a:rPr>
              <a:t> </a:t>
            </a:r>
            <a:r>
              <a:rPr sz="2400" dirty="0">
                <a:solidFill>
                  <a:srgbClr val="000000"/>
                </a:solidFill>
                <a:latin typeface="Trebuchet MS"/>
                <a:cs typeface="Trebuchet MS"/>
              </a:rPr>
              <a:t>Provides</a:t>
            </a:r>
            <a:r>
              <a:rPr sz="2400" spc="-300" dirty="0">
                <a:solidFill>
                  <a:srgbClr val="000000"/>
                </a:solidFill>
                <a:latin typeface="Trebuchet MS"/>
                <a:cs typeface="Trebuchet MS"/>
              </a:rPr>
              <a:t> </a:t>
            </a:r>
            <a:r>
              <a:rPr sz="2400" dirty="0">
                <a:solidFill>
                  <a:srgbClr val="000000"/>
                </a:solidFill>
                <a:latin typeface="Trebuchet MS"/>
                <a:cs typeface="Trebuchet MS"/>
              </a:rPr>
              <a:t>confidence</a:t>
            </a:r>
            <a:r>
              <a:rPr sz="2400" spc="-304" dirty="0">
                <a:solidFill>
                  <a:srgbClr val="000000"/>
                </a:solidFill>
                <a:latin typeface="Trebuchet MS"/>
                <a:cs typeface="Trebuchet MS"/>
              </a:rPr>
              <a:t> </a:t>
            </a:r>
            <a:r>
              <a:rPr sz="2400" dirty="0">
                <a:solidFill>
                  <a:srgbClr val="000000"/>
                </a:solidFill>
                <a:latin typeface="Trebuchet MS"/>
                <a:cs typeface="Trebuchet MS"/>
              </a:rPr>
              <a:t>interval</a:t>
            </a:r>
            <a:r>
              <a:rPr sz="2400" spc="-305" dirty="0">
                <a:solidFill>
                  <a:srgbClr val="000000"/>
                </a:solidFill>
                <a:latin typeface="Trebuchet MS"/>
                <a:cs typeface="Trebuchet MS"/>
              </a:rPr>
              <a:t> </a:t>
            </a:r>
            <a:r>
              <a:rPr sz="2400" spc="-13" dirty="0">
                <a:solidFill>
                  <a:srgbClr val="000000"/>
                </a:solidFill>
                <a:latin typeface="Trebuchet MS"/>
                <a:cs typeface="Trebuchet MS"/>
              </a:rPr>
              <a:t>for</a:t>
            </a:r>
            <a:r>
              <a:rPr sz="2400" spc="-326" dirty="0">
                <a:solidFill>
                  <a:srgbClr val="000000"/>
                </a:solidFill>
                <a:latin typeface="Trebuchet MS"/>
                <a:cs typeface="Trebuchet MS"/>
              </a:rPr>
              <a:t> </a:t>
            </a:r>
            <a:r>
              <a:rPr sz="2400" dirty="0">
                <a:solidFill>
                  <a:srgbClr val="000000"/>
                </a:solidFill>
                <a:latin typeface="Trebuchet MS"/>
                <a:cs typeface="Trebuchet MS"/>
              </a:rPr>
              <a:t>the</a:t>
            </a:r>
            <a:r>
              <a:rPr sz="2400" spc="-299" dirty="0">
                <a:solidFill>
                  <a:srgbClr val="000000"/>
                </a:solidFill>
                <a:latin typeface="Trebuchet MS"/>
                <a:cs typeface="Trebuchet MS"/>
              </a:rPr>
              <a:t> </a:t>
            </a:r>
            <a:r>
              <a:rPr sz="2400" dirty="0">
                <a:solidFill>
                  <a:srgbClr val="000000"/>
                </a:solidFill>
                <a:latin typeface="Trebuchet MS"/>
                <a:cs typeface="Trebuchet MS"/>
              </a:rPr>
              <a:t>Odds</a:t>
            </a:r>
            <a:r>
              <a:rPr sz="2400" spc="-310" dirty="0">
                <a:solidFill>
                  <a:srgbClr val="000000"/>
                </a:solidFill>
                <a:latin typeface="Trebuchet MS"/>
                <a:cs typeface="Trebuchet MS"/>
              </a:rPr>
              <a:t> </a:t>
            </a:r>
            <a:r>
              <a:rPr sz="2400" dirty="0">
                <a:solidFill>
                  <a:srgbClr val="000000"/>
                </a:solidFill>
                <a:latin typeface="Trebuchet MS"/>
                <a:cs typeface="Trebuchet MS"/>
              </a:rPr>
              <a:t>Ratio</a:t>
            </a:r>
            <a:r>
              <a:rPr sz="2400" spc="-321" dirty="0">
                <a:solidFill>
                  <a:srgbClr val="000000"/>
                </a:solidFill>
                <a:latin typeface="Trebuchet MS"/>
                <a:cs typeface="Trebuchet MS"/>
              </a:rPr>
              <a:t> </a:t>
            </a:r>
            <a:r>
              <a:rPr sz="2400" dirty="0">
                <a:solidFill>
                  <a:srgbClr val="000000"/>
                </a:solidFill>
                <a:latin typeface="Trebuchet MS"/>
                <a:cs typeface="Trebuchet MS"/>
              </a:rPr>
              <a:t>in</a:t>
            </a:r>
            <a:r>
              <a:rPr sz="2400" spc="-302" dirty="0">
                <a:solidFill>
                  <a:srgbClr val="000000"/>
                </a:solidFill>
                <a:latin typeface="Trebuchet MS"/>
                <a:cs typeface="Trebuchet MS"/>
              </a:rPr>
              <a:t> </a:t>
            </a:r>
            <a:r>
              <a:rPr sz="2400" dirty="0">
                <a:solidFill>
                  <a:srgbClr val="000000"/>
                </a:solidFill>
                <a:latin typeface="Trebuchet MS"/>
                <a:cs typeface="Trebuchet MS"/>
              </a:rPr>
              <a:t>2X2</a:t>
            </a:r>
            <a:r>
              <a:rPr sz="2400" spc="-304" dirty="0">
                <a:solidFill>
                  <a:srgbClr val="000000"/>
                </a:solidFill>
                <a:latin typeface="Trebuchet MS"/>
                <a:cs typeface="Trebuchet MS"/>
              </a:rPr>
              <a:t> </a:t>
            </a:r>
            <a:r>
              <a:rPr sz="2400" dirty="0">
                <a:solidFill>
                  <a:srgbClr val="000000"/>
                </a:solidFill>
                <a:latin typeface="Trebuchet MS"/>
                <a:cs typeface="Trebuchet MS"/>
              </a:rPr>
              <a:t>table</a:t>
            </a:r>
            <a:r>
              <a:rPr sz="2400" spc="-311" dirty="0">
                <a:solidFill>
                  <a:srgbClr val="000000"/>
                </a:solidFill>
                <a:latin typeface="Trebuchet MS"/>
                <a:cs typeface="Trebuchet MS"/>
              </a:rPr>
              <a:t> </a:t>
            </a:r>
            <a:r>
              <a:rPr sz="2400" dirty="0">
                <a:solidFill>
                  <a:srgbClr val="000000"/>
                </a:solidFill>
                <a:latin typeface="Trebuchet MS"/>
                <a:cs typeface="Trebuchet MS"/>
              </a:rPr>
              <a:t>cases</a:t>
            </a:r>
          </a:p>
          <a:p>
            <a:pPr marL="0" marR="0">
              <a:lnSpc>
                <a:spcPts val="2786"/>
              </a:lnSpc>
              <a:spcBef>
                <a:spcPts val="1534"/>
              </a:spcBef>
              <a:spcAft>
                <a:spcPct val="0"/>
              </a:spcAft>
            </a:pPr>
            <a:r>
              <a:rPr sz="2000" dirty="0">
                <a:solidFill>
                  <a:srgbClr val="000000"/>
                </a:solidFill>
                <a:latin typeface="Arial"/>
                <a:cs typeface="Arial"/>
              </a:rPr>
              <a:t>•</a:t>
            </a:r>
            <a:r>
              <a:rPr sz="2000" spc="1004" dirty="0">
                <a:solidFill>
                  <a:srgbClr val="000000"/>
                </a:solidFill>
                <a:latin typeface="Arial"/>
                <a:cs typeface="Arial"/>
              </a:rPr>
              <a:t> </a:t>
            </a:r>
            <a:r>
              <a:rPr sz="2400" dirty="0">
                <a:solidFill>
                  <a:srgbClr val="000000"/>
                </a:solidFill>
                <a:latin typeface="Trebuchet MS"/>
                <a:cs typeface="Trebuchet MS"/>
              </a:rPr>
              <a:t>Provides</a:t>
            </a:r>
            <a:r>
              <a:rPr sz="2400" spc="-439" dirty="0">
                <a:solidFill>
                  <a:srgbClr val="000000"/>
                </a:solidFill>
                <a:latin typeface="Trebuchet MS"/>
                <a:cs typeface="Trebuchet MS"/>
              </a:rPr>
              <a:t> </a:t>
            </a:r>
            <a:r>
              <a:rPr sz="2400" dirty="0">
                <a:solidFill>
                  <a:srgbClr val="000000"/>
                </a:solidFill>
                <a:latin typeface="Trebuchet MS"/>
                <a:cs typeface="Trebuchet MS"/>
              </a:rPr>
              <a:t>the</a:t>
            </a:r>
            <a:r>
              <a:rPr sz="2400" spc="-446" dirty="0">
                <a:solidFill>
                  <a:srgbClr val="000000"/>
                </a:solidFill>
                <a:latin typeface="Trebuchet MS"/>
                <a:cs typeface="Trebuchet MS"/>
              </a:rPr>
              <a:t> </a:t>
            </a:r>
            <a:r>
              <a:rPr sz="2400" spc="-16" dirty="0">
                <a:solidFill>
                  <a:srgbClr val="000000"/>
                </a:solidFill>
                <a:latin typeface="Trebuchet MS"/>
                <a:cs typeface="Trebuchet MS"/>
              </a:rPr>
              <a:t>exact</a:t>
            </a:r>
            <a:r>
              <a:rPr sz="2400" spc="-469" dirty="0">
                <a:solidFill>
                  <a:srgbClr val="000000"/>
                </a:solidFill>
                <a:latin typeface="Trebuchet MS"/>
                <a:cs typeface="Trebuchet MS"/>
              </a:rPr>
              <a:t> </a:t>
            </a:r>
            <a:r>
              <a:rPr sz="2400" dirty="0">
                <a:solidFill>
                  <a:srgbClr val="000000"/>
                </a:solidFill>
                <a:latin typeface="Trebuchet MS"/>
                <a:cs typeface="Trebuchet MS"/>
              </a:rPr>
              <a:t>p-value</a:t>
            </a:r>
            <a:r>
              <a:rPr sz="2400" spc="-429" dirty="0">
                <a:solidFill>
                  <a:srgbClr val="000000"/>
                </a:solidFill>
                <a:latin typeface="Trebuchet MS"/>
                <a:cs typeface="Trebuchet MS"/>
              </a:rPr>
              <a:t> </a:t>
            </a:r>
            <a:r>
              <a:rPr sz="2400" dirty="0">
                <a:solidFill>
                  <a:srgbClr val="000000"/>
                </a:solidFill>
                <a:latin typeface="Trebuchet MS"/>
                <a:cs typeface="Trebuchet MS"/>
              </a:rPr>
              <a:t>as</a:t>
            </a:r>
            <a:r>
              <a:rPr sz="2400" spc="-444" dirty="0">
                <a:solidFill>
                  <a:srgbClr val="000000"/>
                </a:solidFill>
                <a:latin typeface="Trebuchet MS"/>
                <a:cs typeface="Trebuchet MS"/>
              </a:rPr>
              <a:t> </a:t>
            </a:r>
            <a:r>
              <a:rPr sz="2400" dirty="0">
                <a:solidFill>
                  <a:srgbClr val="000000"/>
                </a:solidFill>
                <a:latin typeface="Trebuchet MS"/>
                <a:cs typeface="Trebuchet MS"/>
              </a:rPr>
              <a:t>the</a:t>
            </a:r>
            <a:r>
              <a:rPr sz="2400" spc="-446" dirty="0">
                <a:solidFill>
                  <a:srgbClr val="000000"/>
                </a:solidFill>
                <a:latin typeface="Trebuchet MS"/>
                <a:cs typeface="Trebuchet MS"/>
              </a:rPr>
              <a:t> </a:t>
            </a:r>
            <a:r>
              <a:rPr sz="2400" dirty="0">
                <a:solidFill>
                  <a:srgbClr val="000000"/>
                </a:solidFill>
                <a:latin typeface="Trebuchet MS"/>
                <a:cs typeface="Trebuchet MS"/>
              </a:rPr>
              <a:t>sum</a:t>
            </a:r>
            <a:r>
              <a:rPr sz="2400" spc="-444" dirty="0">
                <a:solidFill>
                  <a:srgbClr val="000000"/>
                </a:solidFill>
                <a:latin typeface="Trebuchet MS"/>
                <a:cs typeface="Trebuchet MS"/>
              </a:rPr>
              <a:t> </a:t>
            </a:r>
            <a:r>
              <a:rPr sz="2400" dirty="0">
                <a:solidFill>
                  <a:srgbClr val="000000"/>
                </a:solidFill>
                <a:latin typeface="Trebuchet MS"/>
                <a:cs typeface="Trebuchet MS"/>
              </a:rPr>
              <a:t>of</a:t>
            </a:r>
            <a:r>
              <a:rPr sz="2400" spc="-446" dirty="0">
                <a:solidFill>
                  <a:srgbClr val="000000"/>
                </a:solidFill>
                <a:latin typeface="Trebuchet MS"/>
                <a:cs typeface="Trebuchet MS"/>
              </a:rPr>
              <a:t> </a:t>
            </a:r>
            <a:r>
              <a:rPr sz="2400" dirty="0">
                <a:solidFill>
                  <a:srgbClr val="000000"/>
                </a:solidFill>
                <a:latin typeface="Trebuchet MS"/>
                <a:cs typeface="Trebuchet MS"/>
              </a:rPr>
              <a:t>probabilities</a:t>
            </a:r>
            <a:r>
              <a:rPr sz="2400" spc="-451" dirty="0">
                <a:solidFill>
                  <a:srgbClr val="000000"/>
                </a:solidFill>
                <a:latin typeface="Trebuchet MS"/>
                <a:cs typeface="Trebuchet MS"/>
              </a:rPr>
              <a:t> </a:t>
            </a:r>
            <a:r>
              <a:rPr sz="2400" dirty="0">
                <a:solidFill>
                  <a:srgbClr val="000000"/>
                </a:solidFill>
                <a:latin typeface="Trebuchet MS"/>
                <a:cs typeface="Trebuchet MS"/>
              </a:rPr>
              <a:t>of</a:t>
            </a:r>
            <a:r>
              <a:rPr sz="2400" spc="-441" dirty="0">
                <a:solidFill>
                  <a:srgbClr val="000000"/>
                </a:solidFill>
                <a:latin typeface="Trebuchet MS"/>
                <a:cs typeface="Trebuchet MS"/>
              </a:rPr>
              <a:t> </a:t>
            </a:r>
            <a:r>
              <a:rPr sz="2400" dirty="0">
                <a:solidFill>
                  <a:srgbClr val="000000"/>
                </a:solidFill>
                <a:latin typeface="Trebuchet MS"/>
                <a:cs typeface="Trebuchet MS"/>
              </a:rPr>
              <a:t>all</a:t>
            </a:r>
            <a:r>
              <a:rPr sz="2400" spc="-446" dirty="0">
                <a:solidFill>
                  <a:srgbClr val="000000"/>
                </a:solidFill>
                <a:latin typeface="Trebuchet MS"/>
                <a:cs typeface="Trebuchet MS"/>
              </a:rPr>
              <a:t> </a:t>
            </a:r>
            <a:r>
              <a:rPr sz="2400" spc="-11" dirty="0">
                <a:solidFill>
                  <a:srgbClr val="000000"/>
                </a:solidFill>
                <a:latin typeface="Trebuchet MS"/>
                <a:cs typeface="Trebuchet MS"/>
              </a:rPr>
              <a:t>data</a:t>
            </a:r>
          </a:p>
          <a:p>
            <a:pPr marL="287019" marR="0">
              <a:lnSpc>
                <a:spcPts val="2717"/>
              </a:lnSpc>
              <a:spcBef>
                <a:spcPts val="1588"/>
              </a:spcBef>
              <a:spcAft>
                <a:spcPct val="0"/>
              </a:spcAft>
            </a:pPr>
            <a:r>
              <a:rPr sz="2350" spc="-28" dirty="0">
                <a:solidFill>
                  <a:srgbClr val="000000"/>
                </a:solidFill>
                <a:latin typeface="Trebuchet MS"/>
                <a:cs typeface="Trebuchet MS"/>
              </a:rPr>
              <a:t>allocations</a:t>
            </a:r>
            <a:r>
              <a:rPr sz="2350" spc="-515" dirty="0">
                <a:solidFill>
                  <a:srgbClr val="000000"/>
                </a:solidFill>
                <a:latin typeface="Trebuchet MS"/>
                <a:cs typeface="Trebuchet MS"/>
              </a:rPr>
              <a:t> </a:t>
            </a:r>
            <a:r>
              <a:rPr sz="2350" spc="-19" dirty="0">
                <a:solidFill>
                  <a:srgbClr val="000000"/>
                </a:solidFill>
                <a:latin typeface="Trebuchet MS"/>
                <a:cs typeface="Trebuchet MS"/>
              </a:rPr>
              <a:t>as</a:t>
            </a:r>
            <a:r>
              <a:rPr sz="2350" spc="-504" dirty="0">
                <a:solidFill>
                  <a:srgbClr val="000000"/>
                </a:solidFill>
                <a:latin typeface="Trebuchet MS"/>
                <a:cs typeface="Trebuchet MS"/>
              </a:rPr>
              <a:t> </a:t>
            </a:r>
            <a:r>
              <a:rPr sz="2350" spc="-32" dirty="0">
                <a:solidFill>
                  <a:srgbClr val="000000"/>
                </a:solidFill>
                <a:latin typeface="Trebuchet MS"/>
                <a:cs typeface="Trebuchet MS"/>
              </a:rPr>
              <a:t>extreme</a:t>
            </a:r>
            <a:r>
              <a:rPr sz="2350" spc="-519" dirty="0">
                <a:solidFill>
                  <a:srgbClr val="000000"/>
                </a:solidFill>
                <a:latin typeface="Trebuchet MS"/>
                <a:cs typeface="Trebuchet MS"/>
              </a:rPr>
              <a:t> </a:t>
            </a:r>
            <a:r>
              <a:rPr sz="2350" spc="-19" dirty="0">
                <a:solidFill>
                  <a:srgbClr val="000000"/>
                </a:solidFill>
                <a:latin typeface="Trebuchet MS"/>
                <a:cs typeface="Trebuchet MS"/>
              </a:rPr>
              <a:t>as</a:t>
            </a:r>
            <a:r>
              <a:rPr sz="2350" spc="-504" dirty="0">
                <a:solidFill>
                  <a:srgbClr val="000000"/>
                </a:solidFill>
                <a:latin typeface="Trebuchet MS"/>
                <a:cs typeface="Trebuchet MS"/>
              </a:rPr>
              <a:t> </a:t>
            </a:r>
            <a:r>
              <a:rPr sz="2350" spc="-27" dirty="0">
                <a:solidFill>
                  <a:srgbClr val="000000"/>
                </a:solidFill>
                <a:latin typeface="Trebuchet MS"/>
                <a:cs typeface="Trebuchet MS"/>
              </a:rPr>
              <a:t>those</a:t>
            </a:r>
            <a:r>
              <a:rPr sz="2350" spc="-509" dirty="0">
                <a:solidFill>
                  <a:srgbClr val="000000"/>
                </a:solidFill>
                <a:latin typeface="Trebuchet MS"/>
                <a:cs typeface="Trebuchet MS"/>
              </a:rPr>
              <a:t> </a:t>
            </a:r>
            <a:r>
              <a:rPr sz="2350" spc="-31" dirty="0">
                <a:solidFill>
                  <a:srgbClr val="000000"/>
                </a:solidFill>
                <a:latin typeface="Trebuchet MS"/>
                <a:cs typeface="Trebuchet MS"/>
              </a:rPr>
              <a:t>observed,</a:t>
            </a:r>
            <a:r>
              <a:rPr sz="2350" spc="-496" dirty="0">
                <a:solidFill>
                  <a:srgbClr val="000000"/>
                </a:solidFill>
                <a:latin typeface="Trebuchet MS"/>
                <a:cs typeface="Trebuchet MS"/>
              </a:rPr>
              <a:t> </a:t>
            </a:r>
            <a:r>
              <a:rPr sz="2350" spc="-29" dirty="0">
                <a:solidFill>
                  <a:srgbClr val="000000"/>
                </a:solidFill>
                <a:latin typeface="Trebuchet MS"/>
                <a:cs typeface="Trebuchet MS"/>
              </a:rPr>
              <a:t>provided</a:t>
            </a:r>
            <a:r>
              <a:rPr sz="2350" spc="-511" dirty="0">
                <a:solidFill>
                  <a:srgbClr val="000000"/>
                </a:solidFill>
                <a:latin typeface="Trebuchet MS"/>
                <a:cs typeface="Trebuchet MS"/>
              </a:rPr>
              <a:t> </a:t>
            </a:r>
            <a:r>
              <a:rPr sz="2350" spc="-22" dirty="0">
                <a:solidFill>
                  <a:srgbClr val="000000"/>
                </a:solidFill>
                <a:latin typeface="Trebuchet MS"/>
                <a:cs typeface="Trebuchet MS"/>
              </a:rPr>
              <a:t>the</a:t>
            </a:r>
            <a:r>
              <a:rPr sz="2350" spc="-515" dirty="0">
                <a:solidFill>
                  <a:srgbClr val="000000"/>
                </a:solidFill>
                <a:latin typeface="Trebuchet MS"/>
                <a:cs typeface="Trebuchet MS"/>
              </a:rPr>
              <a:t> </a:t>
            </a:r>
            <a:r>
              <a:rPr sz="2350" spc="-32" dirty="0">
                <a:solidFill>
                  <a:srgbClr val="000000"/>
                </a:solidFill>
                <a:latin typeface="Trebuchet MS"/>
                <a:cs typeface="Trebuchet MS"/>
              </a:rPr>
              <a:t>marginal</a:t>
            </a:r>
            <a:r>
              <a:rPr sz="2350" spc="-496" dirty="0">
                <a:solidFill>
                  <a:srgbClr val="000000"/>
                </a:solidFill>
                <a:latin typeface="Trebuchet MS"/>
                <a:cs typeface="Trebuchet MS"/>
              </a:rPr>
              <a:t> </a:t>
            </a:r>
            <a:r>
              <a:rPr sz="2350" spc="-40" dirty="0">
                <a:solidFill>
                  <a:srgbClr val="000000"/>
                </a:solidFill>
                <a:latin typeface="Trebuchet MS"/>
                <a:cs typeface="Trebuchet MS"/>
              </a:rPr>
              <a:t>data.</a:t>
            </a:r>
          </a:p>
        </p:txBody>
      </p:sp>
      <p:sp>
        <p:nvSpPr>
          <p:cNvPr id="5" name="object 5"/>
          <p:cNvSpPr txBox="1"/>
          <p:nvPr/>
        </p:nvSpPr>
        <p:spPr>
          <a:xfrm>
            <a:off x="10054463" y="6675807"/>
            <a:ext cx="2196546" cy="210632"/>
          </a:xfrm>
          <a:prstGeom prst="rect">
            <a:avLst/>
          </a:prstGeom>
        </p:spPr>
        <p:txBody>
          <a:bodyPr vert="horz" wrap="square" lIns="0" tIns="0" rIns="0" bIns="0" rtlCol="0">
            <a:spAutoFit/>
          </a:bodyPr>
          <a:lstStyle/>
          <a:p>
            <a:pPr marL="0" marR="0">
              <a:lnSpc>
                <a:spcPts val="1358"/>
              </a:lnSpc>
              <a:spcBef>
                <a:spcPct val="0"/>
              </a:spcBef>
              <a:spcAft>
                <a:spcPct val="0"/>
              </a:spcAft>
            </a:pPr>
            <a:r>
              <a:rPr sz="1150">
                <a:solidFill>
                  <a:srgbClr val="000000"/>
                </a:solidFill>
                <a:latin typeface="Trebuchet MS"/>
                <a:cs typeface="Trebuchet MS"/>
              </a:rPr>
              <a:t>©</a:t>
            </a:r>
            <a:r>
              <a:rPr sz="1150" spc="-170">
                <a:solidFill>
                  <a:srgbClr val="000000"/>
                </a:solidFill>
                <a:latin typeface="Trebuchet MS"/>
                <a:cs typeface="Trebuchet MS"/>
              </a:rPr>
              <a:t> </a:t>
            </a:r>
            <a:r>
              <a:rPr sz="1150">
                <a:solidFill>
                  <a:srgbClr val="000000"/>
                </a:solidFill>
                <a:latin typeface="Trebuchet MS"/>
                <a:cs typeface="Trebuchet MS"/>
              </a:rPr>
              <a:t>Hadas</a:t>
            </a:r>
            <a:r>
              <a:rPr sz="1150" spc="-162">
                <a:solidFill>
                  <a:srgbClr val="000000"/>
                </a:solidFill>
                <a:latin typeface="Trebuchet MS"/>
                <a:cs typeface="Trebuchet MS"/>
              </a:rPr>
              <a:t> </a:t>
            </a:r>
            <a:r>
              <a:rPr sz="1150">
                <a:solidFill>
                  <a:srgbClr val="000000"/>
                </a:solidFill>
                <a:latin typeface="Trebuchet MS"/>
                <a:cs typeface="Trebuchet MS"/>
              </a:rPr>
              <a:t>Lapid</a:t>
            </a:r>
            <a:r>
              <a:rPr sz="1150" spc="-174">
                <a:solidFill>
                  <a:srgbClr val="000000"/>
                </a:solidFill>
                <a:latin typeface="Trebuchet MS"/>
                <a:cs typeface="Trebuchet MS"/>
              </a:rPr>
              <a:t> </a:t>
            </a:r>
            <a:r>
              <a:rPr sz="1150">
                <a:solidFill>
                  <a:srgbClr val="000000"/>
                </a:solidFill>
                <a:latin typeface="Trebuchet MS"/>
                <a:cs typeface="Trebuchet MS"/>
              </a:rPr>
              <a:t>all</a:t>
            </a:r>
            <a:r>
              <a:rPr sz="1150" spc="-166">
                <a:solidFill>
                  <a:srgbClr val="000000"/>
                </a:solidFill>
                <a:latin typeface="Trebuchet MS"/>
                <a:cs typeface="Trebuchet MS"/>
              </a:rPr>
              <a:t> </a:t>
            </a:r>
            <a:r>
              <a:rPr sz="1150">
                <a:solidFill>
                  <a:srgbClr val="000000"/>
                </a:solidFill>
                <a:latin typeface="Trebuchet MS"/>
                <a:cs typeface="Trebuchet MS"/>
              </a:rPr>
              <a:t>rights</a:t>
            </a:r>
            <a:r>
              <a:rPr sz="1150" spc="-168">
                <a:solidFill>
                  <a:srgbClr val="000000"/>
                </a:solidFill>
                <a:latin typeface="Trebuchet MS"/>
                <a:cs typeface="Trebuchet MS"/>
              </a:rPr>
              <a:t> </a:t>
            </a:r>
            <a:r>
              <a:rPr sz="1150">
                <a:solidFill>
                  <a:srgbClr val="000000"/>
                </a:solidFill>
                <a:latin typeface="Trebuchet MS"/>
                <a:cs typeface="Trebuchet MS"/>
              </a:rPr>
              <a:t>reserved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87145" y="452729"/>
            <a:ext cx="2388964" cy="662384"/>
          </a:xfrm>
          <a:prstGeom prst="rect">
            <a:avLst/>
          </a:prstGeom>
        </p:spPr>
        <p:txBody>
          <a:bodyPr vert="horz" wrap="square" lIns="0" tIns="0" rIns="0" bIns="0" rtlCol="0">
            <a:spAutoFit/>
          </a:bodyPr>
          <a:lstStyle/>
          <a:p>
            <a:pPr marL="0" marR="0">
              <a:lnSpc>
                <a:spcPts val="4915"/>
              </a:lnSpc>
              <a:spcBef>
                <a:spcPct val="0"/>
              </a:spcBef>
              <a:spcAft>
                <a:spcPct val="0"/>
              </a:spcAft>
            </a:pPr>
            <a:r>
              <a:rPr sz="4400">
                <a:solidFill>
                  <a:srgbClr val="000000"/>
                </a:solidFill>
                <a:latin typeface="Arial"/>
                <a:cs typeface="Arial"/>
              </a:rPr>
              <a:t>Contents</a:t>
            </a:r>
          </a:p>
        </p:txBody>
      </p:sp>
      <p:sp>
        <p:nvSpPr>
          <p:cNvPr id="3" name="object 3"/>
          <p:cNvSpPr txBox="1"/>
          <p:nvPr/>
        </p:nvSpPr>
        <p:spPr>
          <a:xfrm>
            <a:off x="1431925" y="1899313"/>
            <a:ext cx="5384156" cy="846386"/>
          </a:xfrm>
          <a:prstGeom prst="rect">
            <a:avLst/>
          </a:prstGeom>
        </p:spPr>
        <p:txBody>
          <a:bodyPr vert="horz" wrap="square" lIns="0" tIns="0" rIns="0" bIns="0" rtlCol="0">
            <a:spAutoFit/>
          </a:bodyPr>
          <a:lstStyle/>
          <a:p>
            <a:pPr marL="0" marR="0">
              <a:lnSpc>
                <a:spcPts val="3169"/>
              </a:lnSpc>
              <a:spcBef>
                <a:spcPct val="0"/>
              </a:spcBef>
              <a:spcAft>
                <a:spcPct val="0"/>
              </a:spcAft>
            </a:pPr>
            <a:r>
              <a:rPr sz="2750" spc="-40" dirty="0">
                <a:solidFill>
                  <a:srgbClr val="000000"/>
                </a:solidFill>
                <a:latin typeface="Trebuchet MS"/>
                <a:cs typeface="Trebuchet MS"/>
              </a:rPr>
              <a:t>Analysis</a:t>
            </a:r>
            <a:r>
              <a:rPr sz="2750" spc="-24" dirty="0">
                <a:solidFill>
                  <a:srgbClr val="000000"/>
                </a:solidFill>
                <a:latin typeface="Trebuchet MS"/>
                <a:cs typeface="Trebuchet MS"/>
              </a:rPr>
              <a:t> </a:t>
            </a:r>
            <a:r>
              <a:rPr sz="2750" spc="-47" dirty="0">
                <a:solidFill>
                  <a:srgbClr val="000000"/>
                </a:solidFill>
                <a:latin typeface="Trebuchet MS"/>
                <a:cs typeface="Trebuchet MS"/>
              </a:rPr>
              <a:t>of</a:t>
            </a:r>
            <a:r>
              <a:rPr sz="2750" spc="-14" dirty="0">
                <a:solidFill>
                  <a:srgbClr val="000000"/>
                </a:solidFill>
                <a:latin typeface="Trebuchet MS"/>
                <a:cs typeface="Trebuchet MS"/>
              </a:rPr>
              <a:t> </a:t>
            </a:r>
            <a:r>
              <a:rPr sz="2750" spc="-45" dirty="0">
                <a:solidFill>
                  <a:srgbClr val="000000"/>
                </a:solidFill>
                <a:latin typeface="Trebuchet MS"/>
                <a:cs typeface="Trebuchet MS"/>
              </a:rPr>
              <a:t>Contingency</a:t>
            </a:r>
            <a:r>
              <a:rPr sz="2750" spc="-26" dirty="0">
                <a:solidFill>
                  <a:srgbClr val="000000"/>
                </a:solidFill>
                <a:latin typeface="Trebuchet MS"/>
                <a:cs typeface="Trebuchet MS"/>
              </a:rPr>
              <a:t> </a:t>
            </a:r>
            <a:r>
              <a:rPr sz="2750" spc="-85" dirty="0">
                <a:solidFill>
                  <a:srgbClr val="000000"/>
                </a:solidFill>
                <a:latin typeface="Trebuchet MS"/>
                <a:cs typeface="Trebuchet MS"/>
              </a:rPr>
              <a:t>Tables</a:t>
            </a:r>
          </a:p>
          <a:p>
            <a:pPr marL="0" marR="0">
              <a:lnSpc>
                <a:spcPts val="3251"/>
              </a:lnSpc>
              <a:spcBef>
                <a:spcPts val="60"/>
              </a:spcBef>
              <a:spcAft>
                <a:spcPct val="0"/>
              </a:spcAft>
            </a:pPr>
            <a:r>
              <a:rPr sz="2800" dirty="0">
                <a:solidFill>
                  <a:srgbClr val="000000"/>
                </a:solidFill>
                <a:latin typeface="Trebuchet MS"/>
                <a:cs typeface="Trebuchet MS"/>
              </a:rPr>
              <a:t>Based</a:t>
            </a:r>
            <a:r>
              <a:rPr sz="2800" spc="-617" dirty="0">
                <a:solidFill>
                  <a:srgbClr val="000000"/>
                </a:solidFill>
                <a:latin typeface="Trebuchet MS"/>
                <a:cs typeface="Trebuchet MS"/>
              </a:rPr>
              <a:t> </a:t>
            </a:r>
            <a:r>
              <a:rPr lang="en-US" sz="2800" spc="-617" dirty="0">
                <a:solidFill>
                  <a:srgbClr val="000000"/>
                </a:solidFill>
                <a:latin typeface="Trebuchet MS"/>
                <a:cs typeface="Trebuchet MS"/>
              </a:rPr>
              <a:t> </a:t>
            </a:r>
            <a:r>
              <a:rPr sz="2800" dirty="0">
                <a:solidFill>
                  <a:srgbClr val="000000"/>
                </a:solidFill>
                <a:latin typeface="Trebuchet MS"/>
                <a:cs typeface="Trebuchet MS"/>
              </a:rPr>
              <a:t>on</a:t>
            </a:r>
            <a:r>
              <a:rPr lang="en-US" sz="2800" dirty="0">
                <a:solidFill>
                  <a:srgbClr val="000000"/>
                </a:solidFill>
                <a:latin typeface="Trebuchet MS"/>
                <a:cs typeface="Trebuchet MS"/>
              </a:rPr>
              <a:t> </a:t>
            </a:r>
            <a:r>
              <a:rPr sz="2800" spc="-615" dirty="0">
                <a:solidFill>
                  <a:srgbClr val="000000"/>
                </a:solidFill>
                <a:latin typeface="Trebuchet MS"/>
                <a:cs typeface="Trebuchet MS"/>
              </a:rPr>
              <a:t> </a:t>
            </a:r>
            <a:r>
              <a:rPr sz="2800" dirty="0">
                <a:solidFill>
                  <a:srgbClr val="000000"/>
                </a:solidFill>
                <a:latin typeface="Trebuchet MS"/>
                <a:cs typeface="Trebuchet MS"/>
              </a:rPr>
              <a:t>chapter</a:t>
            </a:r>
            <a:r>
              <a:rPr lang="en-US" sz="2800" dirty="0">
                <a:solidFill>
                  <a:srgbClr val="000000"/>
                </a:solidFill>
                <a:latin typeface="Trebuchet MS"/>
                <a:cs typeface="Trebuchet MS"/>
              </a:rPr>
              <a:t> </a:t>
            </a:r>
            <a:r>
              <a:rPr sz="2800" spc="-616" dirty="0">
                <a:solidFill>
                  <a:srgbClr val="000000"/>
                </a:solidFill>
                <a:latin typeface="Trebuchet MS"/>
                <a:cs typeface="Trebuchet MS"/>
              </a:rPr>
              <a:t> </a:t>
            </a:r>
            <a:r>
              <a:rPr sz="2800" dirty="0">
                <a:solidFill>
                  <a:srgbClr val="000000"/>
                </a:solidFill>
                <a:latin typeface="Trebuchet MS"/>
                <a:cs typeface="Trebuchet MS"/>
              </a:rPr>
              <a:t>10</a:t>
            </a:r>
            <a:r>
              <a:rPr lang="en-US" sz="2800" dirty="0">
                <a:solidFill>
                  <a:srgbClr val="000000"/>
                </a:solidFill>
                <a:latin typeface="Trebuchet MS"/>
                <a:cs typeface="Trebuchet MS"/>
              </a:rPr>
              <a:t> </a:t>
            </a:r>
            <a:r>
              <a:rPr sz="2800" spc="-615" dirty="0">
                <a:solidFill>
                  <a:srgbClr val="000000"/>
                </a:solidFill>
                <a:latin typeface="Trebuchet MS"/>
                <a:cs typeface="Trebuchet MS"/>
              </a:rPr>
              <a:t> </a:t>
            </a:r>
            <a:r>
              <a:rPr sz="2800" dirty="0">
                <a:solidFill>
                  <a:srgbClr val="000000"/>
                </a:solidFill>
                <a:latin typeface="Trebuchet MS"/>
                <a:cs typeface="Trebuchet MS"/>
              </a:rPr>
              <a:t>in</a:t>
            </a:r>
            <a:r>
              <a:rPr sz="2800" spc="-615" dirty="0">
                <a:solidFill>
                  <a:srgbClr val="000000"/>
                </a:solidFill>
                <a:latin typeface="Trebuchet MS"/>
                <a:cs typeface="Trebuchet MS"/>
              </a:rPr>
              <a:t> </a:t>
            </a:r>
            <a:r>
              <a:rPr sz="2800" dirty="0">
                <a:solidFill>
                  <a:srgbClr val="000000"/>
                </a:solidFill>
                <a:latin typeface="Trebuchet MS"/>
                <a:cs typeface="Trebuchet MS"/>
              </a:rPr>
              <a:t>the</a:t>
            </a:r>
            <a:r>
              <a:rPr sz="2800" spc="-621" dirty="0">
                <a:solidFill>
                  <a:srgbClr val="000000"/>
                </a:solidFill>
                <a:latin typeface="Trebuchet MS"/>
                <a:cs typeface="Trebuchet MS"/>
              </a:rPr>
              <a:t> </a:t>
            </a:r>
            <a:r>
              <a:rPr sz="2800" dirty="0">
                <a:solidFill>
                  <a:srgbClr val="000000"/>
                </a:solidFill>
                <a:latin typeface="Trebuchet MS"/>
                <a:cs typeface="Trebuchet MS"/>
              </a:rPr>
              <a:t>book</a:t>
            </a:r>
          </a:p>
        </p:txBody>
      </p:sp>
      <p:sp>
        <p:nvSpPr>
          <p:cNvPr id="4" name="object 4"/>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1602232" y="2243353"/>
            <a:ext cx="2457450" cy="330834"/>
          </a:xfrm>
          <a:prstGeom prst="rect">
            <a:avLst/>
          </a:prstGeom>
          <a:blipFill>
            <a:blip r:embed="rId3"/>
            <a:stretch>
              <a:fillRect/>
            </a:stretch>
          </a:blipFill>
        </p:spPr>
        <p:txBody>
          <a:bodyPr wrap="square" lIns="0" tIns="0" rIns="0" bIns="0" rtlCol="0">
            <a:spAutoFit/>
          </a:bodyPr>
          <a:lstStyle/>
          <a:p>
            <a:endParaRPr/>
          </a:p>
        </p:txBody>
      </p:sp>
      <p:sp>
        <p:nvSpPr>
          <p:cNvPr id="3" name="object 3"/>
          <p:cNvSpPr txBox="1"/>
          <p:nvPr/>
        </p:nvSpPr>
        <p:spPr>
          <a:xfrm>
            <a:off x="2082165" y="166363"/>
            <a:ext cx="8179405" cy="674444"/>
          </a:xfrm>
          <a:prstGeom prst="rect">
            <a:avLst/>
          </a:prstGeom>
        </p:spPr>
        <p:txBody>
          <a:bodyPr vert="horz" wrap="square" lIns="0" tIns="0" rIns="0" bIns="0" rtlCol="0">
            <a:spAutoFit/>
          </a:bodyPr>
          <a:lstStyle/>
          <a:p>
            <a:pPr marL="0" marR="0">
              <a:lnSpc>
                <a:spcPts val="5010"/>
              </a:lnSpc>
              <a:spcBef>
                <a:spcPct val="0"/>
              </a:spcBef>
              <a:spcAft>
                <a:spcPct val="0"/>
              </a:spcAft>
            </a:pPr>
            <a:r>
              <a:rPr sz="4500" spc="-83">
                <a:solidFill>
                  <a:srgbClr val="000000"/>
                </a:solidFill>
                <a:latin typeface="Arial"/>
                <a:cs typeface="Arial"/>
              </a:rPr>
              <a:t>χ</a:t>
            </a:r>
            <a:r>
              <a:rPr sz="4350" spc="396" baseline="30973">
                <a:solidFill>
                  <a:srgbClr val="000000"/>
                </a:solidFill>
                <a:latin typeface="Arial"/>
                <a:cs typeface="Arial"/>
              </a:rPr>
              <a:t>2</a:t>
            </a:r>
            <a:r>
              <a:rPr sz="4500" spc="-77">
                <a:solidFill>
                  <a:srgbClr val="000000"/>
                </a:solidFill>
                <a:latin typeface="Arial"/>
                <a:cs typeface="Arial"/>
              </a:rPr>
              <a:t>test</a:t>
            </a:r>
            <a:r>
              <a:rPr sz="4500" spc="-672">
                <a:solidFill>
                  <a:srgbClr val="000000"/>
                </a:solidFill>
                <a:latin typeface="Arial"/>
                <a:cs typeface="Arial"/>
              </a:rPr>
              <a:t> </a:t>
            </a:r>
            <a:r>
              <a:rPr sz="4500" spc="-73">
                <a:solidFill>
                  <a:srgbClr val="000000"/>
                </a:solidFill>
                <a:latin typeface="Arial"/>
                <a:cs typeface="Arial"/>
              </a:rPr>
              <a:t>for</a:t>
            </a:r>
            <a:r>
              <a:rPr sz="4500" spc="-694">
                <a:solidFill>
                  <a:srgbClr val="000000"/>
                </a:solidFill>
                <a:latin typeface="Arial"/>
                <a:cs typeface="Arial"/>
              </a:rPr>
              <a:t> </a:t>
            </a:r>
            <a:r>
              <a:rPr sz="4500" spc="-76">
                <a:solidFill>
                  <a:srgbClr val="000000"/>
                </a:solidFill>
                <a:latin typeface="Arial"/>
                <a:cs typeface="Arial"/>
              </a:rPr>
              <a:t>distributions</a:t>
            </a:r>
            <a:r>
              <a:rPr sz="4500" spc="-696">
                <a:solidFill>
                  <a:srgbClr val="000000"/>
                </a:solidFill>
                <a:latin typeface="Arial"/>
                <a:cs typeface="Arial"/>
              </a:rPr>
              <a:t> </a:t>
            </a:r>
            <a:r>
              <a:rPr sz="4500" spc="-96">
                <a:solidFill>
                  <a:srgbClr val="000000"/>
                </a:solidFill>
                <a:latin typeface="Arial"/>
                <a:cs typeface="Arial"/>
              </a:rPr>
              <a:t>comparison</a:t>
            </a:r>
          </a:p>
        </p:txBody>
      </p:sp>
      <p:sp>
        <p:nvSpPr>
          <p:cNvPr id="4" name="object 4"/>
          <p:cNvSpPr txBox="1"/>
          <p:nvPr/>
        </p:nvSpPr>
        <p:spPr>
          <a:xfrm>
            <a:off x="3573145" y="782935"/>
            <a:ext cx="5588470" cy="690760"/>
          </a:xfrm>
          <a:prstGeom prst="rect">
            <a:avLst/>
          </a:prstGeom>
        </p:spPr>
        <p:txBody>
          <a:bodyPr vert="horz" wrap="square" lIns="0" tIns="0" rIns="0" bIns="0" rtlCol="0">
            <a:spAutoFit/>
          </a:bodyPr>
          <a:lstStyle/>
          <a:p>
            <a:pPr marL="0" marR="0">
              <a:lnSpc>
                <a:spcPts val="5139"/>
              </a:lnSpc>
              <a:spcBef>
                <a:spcPct val="0"/>
              </a:spcBef>
              <a:spcAft>
                <a:spcPct val="0"/>
              </a:spcAft>
            </a:pPr>
            <a:r>
              <a:rPr sz="4600" spc="-10">
                <a:solidFill>
                  <a:srgbClr val="000000"/>
                </a:solidFill>
                <a:latin typeface="Arial"/>
                <a:cs typeface="Arial"/>
              </a:rPr>
              <a:t>of</a:t>
            </a:r>
            <a:r>
              <a:rPr sz="4600" spc="-564">
                <a:solidFill>
                  <a:srgbClr val="000000"/>
                </a:solidFill>
                <a:latin typeface="Arial"/>
                <a:cs typeface="Arial"/>
              </a:rPr>
              <a:t> </a:t>
            </a:r>
            <a:r>
              <a:rPr sz="4600" spc="-45">
                <a:solidFill>
                  <a:srgbClr val="000000"/>
                </a:solidFill>
                <a:latin typeface="Arial"/>
                <a:cs typeface="Arial"/>
              </a:rPr>
              <a:t>categorical</a:t>
            </a:r>
            <a:r>
              <a:rPr sz="4600" spc="-616">
                <a:solidFill>
                  <a:srgbClr val="000000"/>
                </a:solidFill>
                <a:latin typeface="Arial"/>
                <a:cs typeface="Arial"/>
              </a:rPr>
              <a:t> </a:t>
            </a:r>
            <a:r>
              <a:rPr sz="4600" spc="-30">
                <a:solidFill>
                  <a:srgbClr val="000000"/>
                </a:solidFill>
                <a:latin typeface="Arial"/>
                <a:cs typeface="Arial"/>
              </a:rPr>
              <a:t>variable</a:t>
            </a:r>
          </a:p>
        </p:txBody>
      </p:sp>
      <p:sp>
        <p:nvSpPr>
          <p:cNvPr id="5" name="object 5"/>
          <p:cNvSpPr txBox="1"/>
          <p:nvPr/>
        </p:nvSpPr>
        <p:spPr>
          <a:xfrm>
            <a:off x="565150" y="1760161"/>
            <a:ext cx="9397634" cy="435371"/>
          </a:xfrm>
          <a:prstGeom prst="rect">
            <a:avLst/>
          </a:prstGeom>
        </p:spPr>
        <p:txBody>
          <a:bodyPr vert="horz" wrap="square" lIns="0" tIns="0" rIns="0" bIns="0" rtlCol="0">
            <a:spAutoFit/>
          </a:bodyPr>
          <a:lstStyle/>
          <a:p>
            <a:pPr marL="0" marR="0">
              <a:lnSpc>
                <a:spcPts val="3128"/>
              </a:lnSpc>
              <a:spcBef>
                <a:spcPct val="0"/>
              </a:spcBef>
              <a:spcAft>
                <a:spcPct val="0"/>
              </a:spcAft>
            </a:pPr>
            <a:r>
              <a:rPr sz="2800">
                <a:solidFill>
                  <a:srgbClr val="000000"/>
                </a:solidFill>
                <a:latin typeface="Arial"/>
                <a:cs typeface="Arial"/>
              </a:rPr>
              <a:t>•</a:t>
            </a:r>
            <a:r>
              <a:rPr sz="2800" spc="502">
                <a:solidFill>
                  <a:srgbClr val="000000"/>
                </a:solidFill>
                <a:latin typeface="Arial"/>
                <a:cs typeface="Arial"/>
              </a:rPr>
              <a:t> </a:t>
            </a:r>
            <a:r>
              <a:rPr sz="2800">
                <a:solidFill>
                  <a:srgbClr val="000000"/>
                </a:solidFill>
                <a:latin typeface="Arial"/>
                <a:cs typeface="Arial"/>
              </a:rPr>
              <a:t>Assume</a:t>
            </a:r>
            <a:r>
              <a:rPr sz="2800" spc="-274">
                <a:solidFill>
                  <a:srgbClr val="000000"/>
                </a:solidFill>
                <a:latin typeface="Arial"/>
                <a:cs typeface="Arial"/>
              </a:rPr>
              <a:t> </a:t>
            </a:r>
            <a:r>
              <a:rPr sz="2800">
                <a:solidFill>
                  <a:srgbClr val="000000"/>
                </a:solidFill>
                <a:latin typeface="Arial"/>
                <a:cs typeface="Arial"/>
              </a:rPr>
              <a:t>X,</a:t>
            </a:r>
            <a:r>
              <a:rPr sz="2800" spc="-285">
                <a:solidFill>
                  <a:srgbClr val="000000"/>
                </a:solidFill>
                <a:latin typeface="Arial"/>
                <a:cs typeface="Arial"/>
              </a:rPr>
              <a:t> </a:t>
            </a:r>
            <a:r>
              <a:rPr sz="2800" spc="-14">
                <a:solidFill>
                  <a:srgbClr val="000000"/>
                </a:solidFill>
                <a:latin typeface="Arial"/>
                <a:cs typeface="Arial"/>
              </a:rPr>
              <a:t>categorical</a:t>
            </a:r>
            <a:r>
              <a:rPr sz="2800" spc="-325">
                <a:solidFill>
                  <a:srgbClr val="000000"/>
                </a:solidFill>
                <a:latin typeface="Arial"/>
                <a:cs typeface="Arial"/>
              </a:rPr>
              <a:t> </a:t>
            </a:r>
            <a:r>
              <a:rPr sz="2800">
                <a:solidFill>
                  <a:srgbClr val="000000"/>
                </a:solidFill>
                <a:latin typeface="Arial"/>
                <a:cs typeface="Arial"/>
              </a:rPr>
              <a:t>variable,</a:t>
            </a:r>
            <a:r>
              <a:rPr sz="2800" spc="-290">
                <a:solidFill>
                  <a:srgbClr val="000000"/>
                </a:solidFill>
                <a:latin typeface="Arial"/>
                <a:cs typeface="Arial"/>
              </a:rPr>
              <a:t> </a:t>
            </a:r>
            <a:r>
              <a:rPr sz="2800">
                <a:solidFill>
                  <a:srgbClr val="000000"/>
                </a:solidFill>
                <a:latin typeface="Arial"/>
                <a:cs typeface="Arial"/>
              </a:rPr>
              <a:t>with</a:t>
            </a:r>
            <a:r>
              <a:rPr sz="2800" spc="-285">
                <a:solidFill>
                  <a:srgbClr val="000000"/>
                </a:solidFill>
                <a:latin typeface="Arial"/>
                <a:cs typeface="Arial"/>
              </a:rPr>
              <a:t> </a:t>
            </a:r>
            <a:r>
              <a:rPr sz="2800">
                <a:solidFill>
                  <a:srgbClr val="000000"/>
                </a:solidFill>
                <a:latin typeface="Arial"/>
                <a:cs typeface="Arial"/>
              </a:rPr>
              <a:t>m</a:t>
            </a:r>
            <a:r>
              <a:rPr sz="2800" spc="-288">
                <a:solidFill>
                  <a:srgbClr val="000000"/>
                </a:solidFill>
                <a:latin typeface="Arial"/>
                <a:cs typeface="Arial"/>
              </a:rPr>
              <a:t> </a:t>
            </a:r>
            <a:r>
              <a:rPr sz="2800">
                <a:solidFill>
                  <a:srgbClr val="000000"/>
                </a:solidFill>
                <a:latin typeface="Arial"/>
                <a:cs typeface="Arial"/>
              </a:rPr>
              <a:t>possible</a:t>
            </a:r>
            <a:r>
              <a:rPr sz="2800" spc="-274">
                <a:solidFill>
                  <a:srgbClr val="000000"/>
                </a:solidFill>
                <a:latin typeface="Arial"/>
                <a:cs typeface="Arial"/>
              </a:rPr>
              <a:t> </a:t>
            </a:r>
            <a:r>
              <a:rPr sz="2800" spc="-15">
                <a:solidFill>
                  <a:srgbClr val="000000"/>
                </a:solidFill>
                <a:latin typeface="Arial"/>
                <a:cs typeface="Arial"/>
              </a:rPr>
              <a:t>outcomes;</a:t>
            </a:r>
          </a:p>
        </p:txBody>
      </p:sp>
      <p:sp>
        <p:nvSpPr>
          <p:cNvPr id="6" name="object 6"/>
          <p:cNvSpPr txBox="1"/>
          <p:nvPr/>
        </p:nvSpPr>
        <p:spPr>
          <a:xfrm>
            <a:off x="889000" y="2203318"/>
            <a:ext cx="710095" cy="424085"/>
          </a:xfrm>
          <a:prstGeom prst="rect">
            <a:avLst/>
          </a:prstGeom>
        </p:spPr>
        <p:txBody>
          <a:bodyPr vert="horz" wrap="square" lIns="0" tIns="0" rIns="0" bIns="0" rtlCol="0">
            <a:spAutoFit/>
          </a:bodyPr>
          <a:lstStyle/>
          <a:p>
            <a:pPr marL="0" marR="0">
              <a:lnSpc>
                <a:spcPts val="3023"/>
              </a:lnSpc>
              <a:spcBef>
                <a:spcPct val="0"/>
              </a:spcBef>
              <a:spcAft>
                <a:spcPct val="0"/>
              </a:spcAft>
            </a:pPr>
            <a:r>
              <a:rPr sz="2750">
                <a:solidFill>
                  <a:srgbClr val="000000"/>
                </a:solidFill>
                <a:latin typeface="Times New Roman"/>
                <a:cs typeface="Times New Roman"/>
              </a:rPr>
              <a:t>෍</a:t>
            </a:r>
            <a:r>
              <a:rPr sz="2750" spc="-93">
                <a:solidFill>
                  <a:srgbClr val="000000"/>
                </a:solidFill>
                <a:latin typeface="Times New Roman"/>
                <a:cs typeface="Times New Roman"/>
              </a:rPr>
              <a:t> </a:t>
            </a:r>
            <a:r>
              <a:rPr sz="2750">
                <a:solidFill>
                  <a:srgbClr val="000000"/>
                </a:solidFill>
                <a:latin typeface="Cambria Math"/>
                <a:cs typeface="Cambria Math"/>
              </a:rPr>
              <a:t>∈</a:t>
            </a:r>
          </a:p>
        </p:txBody>
      </p:sp>
      <p:sp>
        <p:nvSpPr>
          <p:cNvPr id="7" name="object 7"/>
          <p:cNvSpPr txBox="1"/>
          <p:nvPr/>
        </p:nvSpPr>
        <p:spPr>
          <a:xfrm>
            <a:off x="1722882" y="2242576"/>
            <a:ext cx="2446725" cy="481145"/>
          </a:xfrm>
          <a:prstGeom prst="rect">
            <a:avLst/>
          </a:prstGeom>
        </p:spPr>
        <p:txBody>
          <a:bodyPr vert="horz" wrap="square" lIns="0" tIns="0" rIns="0" bIns="0" rtlCol="0">
            <a:spAutoFit/>
          </a:bodyPr>
          <a:lstStyle/>
          <a:p>
            <a:pPr marL="0" marR="0">
              <a:lnSpc>
                <a:spcPts val="3100"/>
              </a:lnSpc>
              <a:spcBef>
                <a:spcPct val="0"/>
              </a:spcBef>
              <a:spcAft>
                <a:spcPct val="0"/>
              </a:spcAft>
            </a:pPr>
            <a:r>
              <a:rPr sz="2750">
                <a:solidFill>
                  <a:srgbClr val="000000"/>
                </a:solidFill>
                <a:latin typeface="Times New Roman"/>
                <a:cs typeface="Times New Roman"/>
              </a:rPr>
              <a:t>෍</a:t>
            </a:r>
            <a:r>
              <a:rPr sz="2750" spc="216">
                <a:solidFill>
                  <a:srgbClr val="000000"/>
                </a:solidFill>
                <a:latin typeface="Times New Roman"/>
                <a:cs typeface="Times New Roman"/>
              </a:rPr>
              <a:t> </a:t>
            </a:r>
            <a:r>
              <a:rPr sz="2750" spc="52">
                <a:solidFill>
                  <a:srgbClr val="000000"/>
                </a:solidFill>
                <a:latin typeface="Times New Roman"/>
                <a:cs typeface="Times New Roman"/>
              </a:rPr>
              <a:t>,</a:t>
            </a:r>
            <a:r>
              <a:rPr sz="2750">
                <a:solidFill>
                  <a:srgbClr val="000000"/>
                </a:solidFill>
                <a:latin typeface="Times New Roman"/>
                <a:cs typeface="Times New Roman"/>
              </a:rPr>
              <a:t>෍</a:t>
            </a:r>
            <a:r>
              <a:rPr sz="2750" spc="306">
                <a:solidFill>
                  <a:srgbClr val="000000"/>
                </a:solidFill>
                <a:latin typeface="Times New Roman"/>
                <a:cs typeface="Times New Roman"/>
              </a:rPr>
              <a:t> </a:t>
            </a:r>
            <a:r>
              <a:rPr sz="2750" spc="88">
                <a:solidFill>
                  <a:srgbClr val="000000"/>
                </a:solidFill>
                <a:latin typeface="Times New Roman"/>
                <a:cs typeface="Times New Roman"/>
              </a:rPr>
              <a:t>,</a:t>
            </a:r>
            <a:r>
              <a:rPr sz="2750">
                <a:solidFill>
                  <a:srgbClr val="000000"/>
                </a:solidFill>
                <a:latin typeface="Times New Roman"/>
                <a:cs typeface="Times New Roman"/>
              </a:rPr>
              <a:t>෍</a:t>
            </a:r>
            <a:r>
              <a:rPr sz="2750" spc="306">
                <a:solidFill>
                  <a:srgbClr val="000000"/>
                </a:solidFill>
                <a:latin typeface="Times New Roman"/>
                <a:cs typeface="Times New Roman"/>
              </a:rPr>
              <a:t> </a:t>
            </a:r>
            <a:r>
              <a:rPr sz="2750" spc="31">
                <a:solidFill>
                  <a:srgbClr val="000000"/>
                </a:solidFill>
                <a:latin typeface="Times New Roman"/>
                <a:cs typeface="Times New Roman"/>
              </a:rPr>
              <a:t>,…</a:t>
            </a:r>
            <a:r>
              <a:rPr sz="2800" spc="-30">
                <a:solidFill>
                  <a:srgbClr val="000000"/>
                </a:solidFill>
                <a:latin typeface="Times New Roman"/>
                <a:cs typeface="Times New Roman"/>
              </a:rPr>
              <a:t>෍</a:t>
            </a:r>
            <a:r>
              <a:rPr sz="3100" baseline="-19954">
                <a:solidFill>
                  <a:srgbClr val="000000"/>
                </a:solidFill>
                <a:latin typeface="Times New Roman"/>
                <a:cs typeface="Times New Roman"/>
              </a:rPr>
              <a:t>෍</a:t>
            </a:r>
          </a:p>
        </p:txBody>
      </p:sp>
      <p:sp>
        <p:nvSpPr>
          <p:cNvPr id="8" name="object 8"/>
          <p:cNvSpPr txBox="1"/>
          <p:nvPr/>
        </p:nvSpPr>
        <p:spPr>
          <a:xfrm>
            <a:off x="1985645" y="2403104"/>
            <a:ext cx="1260367" cy="319209"/>
          </a:xfrm>
          <a:prstGeom prst="rect">
            <a:avLst/>
          </a:prstGeom>
        </p:spPr>
        <p:txBody>
          <a:bodyPr vert="horz" wrap="square" lIns="0" tIns="0" rIns="0" bIns="0" rtlCol="0">
            <a:spAutoFit/>
          </a:bodyPr>
          <a:lstStyle/>
          <a:p>
            <a:pPr marL="0" marR="0">
              <a:lnSpc>
                <a:spcPts val="2213"/>
              </a:lnSpc>
              <a:spcBef>
                <a:spcPct val="0"/>
              </a:spcBef>
              <a:spcAft>
                <a:spcPct val="0"/>
              </a:spcAft>
            </a:pPr>
            <a:r>
              <a:rPr sz="2000">
                <a:solidFill>
                  <a:srgbClr val="000000"/>
                </a:solidFill>
                <a:latin typeface="Times New Roman"/>
                <a:cs typeface="Times New Roman"/>
              </a:rPr>
              <a:t>1</a:t>
            </a:r>
            <a:r>
              <a:rPr sz="2000" spc="2343">
                <a:solidFill>
                  <a:srgbClr val="000000"/>
                </a:solidFill>
                <a:latin typeface="Times New Roman"/>
                <a:cs typeface="Times New Roman"/>
              </a:rPr>
              <a:t> </a:t>
            </a:r>
            <a:r>
              <a:rPr sz="2000">
                <a:solidFill>
                  <a:srgbClr val="000000"/>
                </a:solidFill>
                <a:latin typeface="Times New Roman"/>
                <a:cs typeface="Times New Roman"/>
              </a:rPr>
              <a:t>2</a:t>
            </a:r>
            <a:r>
              <a:rPr sz="2000" spc="2408">
                <a:solidFill>
                  <a:srgbClr val="000000"/>
                </a:solidFill>
                <a:latin typeface="Times New Roman"/>
                <a:cs typeface="Times New Roman"/>
              </a:rPr>
              <a:t> </a:t>
            </a:r>
            <a:r>
              <a:rPr sz="2000">
                <a:solidFill>
                  <a:srgbClr val="000000"/>
                </a:solidFill>
                <a:latin typeface="Times New Roman"/>
                <a:cs typeface="Times New Roman"/>
              </a:rPr>
              <a:t>3</a:t>
            </a:r>
          </a:p>
        </p:txBody>
      </p:sp>
      <p:sp>
        <p:nvSpPr>
          <p:cNvPr id="9" name="object 9"/>
          <p:cNvSpPr txBox="1"/>
          <p:nvPr/>
        </p:nvSpPr>
        <p:spPr>
          <a:xfrm>
            <a:off x="565150" y="2684644"/>
            <a:ext cx="10110673" cy="435371"/>
          </a:xfrm>
          <a:prstGeom prst="rect">
            <a:avLst/>
          </a:prstGeom>
        </p:spPr>
        <p:txBody>
          <a:bodyPr vert="horz" wrap="square" lIns="0" tIns="0" rIns="0" bIns="0" rtlCol="0">
            <a:spAutoFit/>
          </a:bodyPr>
          <a:lstStyle/>
          <a:p>
            <a:pPr marL="0" marR="0">
              <a:lnSpc>
                <a:spcPts val="3128"/>
              </a:lnSpc>
              <a:spcBef>
                <a:spcPct val="0"/>
              </a:spcBef>
              <a:spcAft>
                <a:spcPct val="0"/>
              </a:spcAft>
            </a:pPr>
            <a:r>
              <a:rPr sz="2800">
                <a:solidFill>
                  <a:srgbClr val="000000"/>
                </a:solidFill>
                <a:latin typeface="Arial"/>
                <a:cs typeface="Arial"/>
              </a:rPr>
              <a:t>•</a:t>
            </a:r>
            <a:r>
              <a:rPr sz="2800" spc="502">
                <a:solidFill>
                  <a:srgbClr val="000000"/>
                </a:solidFill>
                <a:latin typeface="Arial"/>
                <a:cs typeface="Arial"/>
              </a:rPr>
              <a:t> </a:t>
            </a:r>
            <a:r>
              <a:rPr sz="2800" spc="-31">
                <a:solidFill>
                  <a:srgbClr val="000000"/>
                </a:solidFill>
                <a:latin typeface="Arial"/>
                <a:cs typeface="Arial"/>
              </a:rPr>
              <a:t>We</a:t>
            </a:r>
            <a:r>
              <a:rPr sz="2800" spc="-344">
                <a:solidFill>
                  <a:srgbClr val="000000"/>
                </a:solidFill>
                <a:latin typeface="Arial"/>
                <a:cs typeface="Arial"/>
              </a:rPr>
              <a:t> </a:t>
            </a:r>
            <a:r>
              <a:rPr sz="2800">
                <a:solidFill>
                  <a:srgbClr val="000000"/>
                </a:solidFill>
                <a:latin typeface="Arial"/>
                <a:cs typeface="Arial"/>
              </a:rPr>
              <a:t>wish</a:t>
            </a:r>
            <a:r>
              <a:rPr sz="2800" spc="-278">
                <a:solidFill>
                  <a:srgbClr val="000000"/>
                </a:solidFill>
                <a:latin typeface="Arial"/>
                <a:cs typeface="Arial"/>
              </a:rPr>
              <a:t> </a:t>
            </a:r>
            <a:r>
              <a:rPr sz="2800">
                <a:solidFill>
                  <a:srgbClr val="000000"/>
                </a:solidFill>
                <a:latin typeface="Arial"/>
                <a:cs typeface="Arial"/>
              </a:rPr>
              <a:t>to</a:t>
            </a:r>
            <a:r>
              <a:rPr sz="2800" spc="-294">
                <a:solidFill>
                  <a:srgbClr val="000000"/>
                </a:solidFill>
                <a:latin typeface="Arial"/>
                <a:cs typeface="Arial"/>
              </a:rPr>
              <a:t> </a:t>
            </a:r>
            <a:r>
              <a:rPr sz="2800" spc="-15">
                <a:solidFill>
                  <a:srgbClr val="000000"/>
                </a:solidFill>
                <a:latin typeface="Arial"/>
                <a:cs typeface="Arial"/>
              </a:rPr>
              <a:t>compare</a:t>
            </a:r>
            <a:r>
              <a:rPr sz="2800" spc="-290">
                <a:solidFill>
                  <a:srgbClr val="000000"/>
                </a:solidFill>
                <a:latin typeface="Arial"/>
                <a:cs typeface="Arial"/>
              </a:rPr>
              <a:t> </a:t>
            </a:r>
            <a:r>
              <a:rPr sz="2800">
                <a:solidFill>
                  <a:srgbClr val="000000"/>
                </a:solidFill>
                <a:latin typeface="Arial"/>
                <a:cs typeface="Arial"/>
              </a:rPr>
              <a:t>the</a:t>
            </a:r>
            <a:r>
              <a:rPr sz="2800" spc="-274">
                <a:solidFill>
                  <a:srgbClr val="000000"/>
                </a:solidFill>
                <a:latin typeface="Arial"/>
                <a:cs typeface="Arial"/>
              </a:rPr>
              <a:t> </a:t>
            </a:r>
            <a:r>
              <a:rPr sz="2800">
                <a:solidFill>
                  <a:srgbClr val="000000"/>
                </a:solidFill>
                <a:latin typeface="Arial"/>
                <a:cs typeface="Arial"/>
              </a:rPr>
              <a:t>distribution</a:t>
            </a:r>
            <a:r>
              <a:rPr sz="2800" spc="-291">
                <a:solidFill>
                  <a:srgbClr val="000000"/>
                </a:solidFill>
                <a:latin typeface="Arial"/>
                <a:cs typeface="Arial"/>
              </a:rPr>
              <a:t> </a:t>
            </a:r>
            <a:r>
              <a:rPr sz="2800">
                <a:solidFill>
                  <a:srgbClr val="000000"/>
                </a:solidFill>
                <a:latin typeface="Arial"/>
                <a:cs typeface="Arial"/>
              </a:rPr>
              <a:t>of</a:t>
            </a:r>
            <a:r>
              <a:rPr sz="2800" spc="-290">
                <a:solidFill>
                  <a:srgbClr val="000000"/>
                </a:solidFill>
                <a:latin typeface="Arial"/>
                <a:cs typeface="Arial"/>
              </a:rPr>
              <a:t> </a:t>
            </a:r>
            <a:r>
              <a:rPr sz="2800">
                <a:solidFill>
                  <a:srgbClr val="000000"/>
                </a:solidFill>
                <a:latin typeface="Arial"/>
                <a:cs typeface="Arial"/>
              </a:rPr>
              <a:t>X</a:t>
            </a:r>
            <a:r>
              <a:rPr sz="2800" spc="-285">
                <a:solidFill>
                  <a:srgbClr val="000000"/>
                </a:solidFill>
                <a:latin typeface="Arial"/>
                <a:cs typeface="Arial"/>
              </a:rPr>
              <a:t> </a:t>
            </a:r>
            <a:r>
              <a:rPr sz="2800">
                <a:solidFill>
                  <a:srgbClr val="000000"/>
                </a:solidFill>
                <a:latin typeface="Arial"/>
                <a:cs typeface="Arial"/>
              </a:rPr>
              <a:t>between</a:t>
            </a:r>
            <a:r>
              <a:rPr sz="2800" spc="-275">
                <a:solidFill>
                  <a:srgbClr val="000000"/>
                </a:solidFill>
                <a:latin typeface="Arial"/>
                <a:cs typeface="Arial"/>
              </a:rPr>
              <a:t> </a:t>
            </a:r>
            <a:r>
              <a:rPr sz="2800">
                <a:solidFill>
                  <a:srgbClr val="000000"/>
                </a:solidFill>
                <a:latin typeface="Arial"/>
                <a:cs typeface="Arial"/>
              </a:rPr>
              <a:t>K</a:t>
            </a:r>
            <a:r>
              <a:rPr sz="2800" spc="-285">
                <a:solidFill>
                  <a:srgbClr val="000000"/>
                </a:solidFill>
                <a:latin typeface="Arial"/>
                <a:cs typeface="Arial"/>
              </a:rPr>
              <a:t> </a:t>
            </a:r>
            <a:r>
              <a:rPr sz="2800">
                <a:solidFill>
                  <a:srgbClr val="000000"/>
                </a:solidFill>
                <a:latin typeface="Arial"/>
                <a:cs typeface="Arial"/>
              </a:rPr>
              <a:t>populations</a:t>
            </a:r>
          </a:p>
        </p:txBody>
      </p:sp>
      <p:sp>
        <p:nvSpPr>
          <p:cNvPr id="10" name="object 10"/>
          <p:cNvSpPr txBox="1"/>
          <p:nvPr/>
        </p:nvSpPr>
        <p:spPr>
          <a:xfrm>
            <a:off x="565150" y="3190076"/>
            <a:ext cx="10582401" cy="1702860"/>
          </a:xfrm>
          <a:prstGeom prst="rect">
            <a:avLst/>
          </a:prstGeom>
        </p:spPr>
        <p:txBody>
          <a:bodyPr vert="horz" wrap="square" lIns="0" tIns="0" rIns="0" bIns="0" rtlCol="0">
            <a:spAutoFit/>
          </a:bodyPr>
          <a:lstStyle/>
          <a:p>
            <a:pPr marL="634" marR="0">
              <a:lnSpc>
                <a:spcPts val="3112"/>
              </a:lnSpc>
              <a:spcBef>
                <a:spcPct val="0"/>
              </a:spcBef>
              <a:spcAft>
                <a:spcPct val="0"/>
              </a:spcAft>
            </a:pPr>
            <a:r>
              <a:rPr sz="2800">
                <a:solidFill>
                  <a:srgbClr val="000000"/>
                </a:solidFill>
                <a:latin typeface="Arial"/>
                <a:cs typeface="Arial"/>
              </a:rPr>
              <a:t>•</a:t>
            </a:r>
            <a:r>
              <a:rPr sz="2800" spc="496">
                <a:solidFill>
                  <a:srgbClr val="000000"/>
                </a:solidFill>
                <a:latin typeface="Arial"/>
                <a:cs typeface="Arial"/>
              </a:rPr>
              <a:t> </a:t>
            </a:r>
            <a:r>
              <a:rPr sz="2750" spc="-35">
                <a:solidFill>
                  <a:srgbClr val="000000"/>
                </a:solidFill>
                <a:latin typeface="Arial"/>
                <a:cs typeface="Arial"/>
              </a:rPr>
              <a:t>The</a:t>
            </a:r>
            <a:r>
              <a:rPr sz="2750" spc="-425">
                <a:solidFill>
                  <a:srgbClr val="000000"/>
                </a:solidFill>
                <a:latin typeface="Arial"/>
                <a:cs typeface="Arial"/>
              </a:rPr>
              <a:t> </a:t>
            </a:r>
            <a:r>
              <a:rPr sz="2750" spc="-30">
                <a:solidFill>
                  <a:srgbClr val="000000"/>
                </a:solidFill>
                <a:latin typeface="Arial"/>
                <a:cs typeface="Arial"/>
              </a:rPr>
              <a:t>null</a:t>
            </a:r>
            <a:r>
              <a:rPr sz="2750" spc="-389">
                <a:solidFill>
                  <a:srgbClr val="000000"/>
                </a:solidFill>
                <a:latin typeface="Arial"/>
                <a:cs typeface="Arial"/>
              </a:rPr>
              <a:t> </a:t>
            </a:r>
            <a:r>
              <a:rPr sz="2750" spc="-38">
                <a:solidFill>
                  <a:srgbClr val="000000"/>
                </a:solidFill>
                <a:latin typeface="Arial"/>
                <a:cs typeface="Arial"/>
              </a:rPr>
              <a:t>hypothesis</a:t>
            </a:r>
            <a:r>
              <a:rPr sz="2750" spc="-401">
                <a:solidFill>
                  <a:srgbClr val="000000"/>
                </a:solidFill>
                <a:latin typeface="Arial"/>
                <a:cs typeface="Arial"/>
              </a:rPr>
              <a:t> </a:t>
            </a:r>
            <a:r>
              <a:rPr sz="2750" spc="-51">
                <a:solidFill>
                  <a:srgbClr val="000000"/>
                </a:solidFill>
                <a:latin typeface="Arial"/>
                <a:cs typeface="Arial"/>
              </a:rPr>
              <a:t>states,</a:t>
            </a:r>
            <a:r>
              <a:rPr sz="2750" spc="-410">
                <a:solidFill>
                  <a:srgbClr val="000000"/>
                </a:solidFill>
                <a:latin typeface="Arial"/>
                <a:cs typeface="Arial"/>
              </a:rPr>
              <a:t> </a:t>
            </a:r>
            <a:r>
              <a:rPr sz="2750" spc="-31">
                <a:solidFill>
                  <a:srgbClr val="000000"/>
                </a:solidFill>
                <a:latin typeface="Arial"/>
                <a:cs typeface="Arial"/>
              </a:rPr>
              <a:t>that</a:t>
            </a:r>
            <a:r>
              <a:rPr sz="2750" spc="-390">
                <a:solidFill>
                  <a:srgbClr val="000000"/>
                </a:solidFill>
                <a:latin typeface="Arial"/>
                <a:cs typeface="Arial"/>
              </a:rPr>
              <a:t> </a:t>
            </a:r>
            <a:r>
              <a:rPr sz="2750" spc="-25">
                <a:solidFill>
                  <a:srgbClr val="000000"/>
                </a:solidFill>
                <a:latin typeface="Arial"/>
                <a:cs typeface="Arial"/>
              </a:rPr>
              <a:t>the</a:t>
            </a:r>
            <a:r>
              <a:rPr sz="2750" spc="-410">
                <a:solidFill>
                  <a:srgbClr val="000000"/>
                </a:solidFill>
                <a:latin typeface="Arial"/>
                <a:cs typeface="Arial"/>
              </a:rPr>
              <a:t> </a:t>
            </a:r>
            <a:r>
              <a:rPr sz="2750" spc="-33">
                <a:solidFill>
                  <a:srgbClr val="000000"/>
                </a:solidFill>
                <a:latin typeface="Arial"/>
                <a:cs typeface="Arial"/>
              </a:rPr>
              <a:t>probability</a:t>
            </a:r>
            <a:r>
              <a:rPr sz="2750" spc="-415">
                <a:solidFill>
                  <a:srgbClr val="000000"/>
                </a:solidFill>
                <a:latin typeface="Arial"/>
                <a:cs typeface="Arial"/>
              </a:rPr>
              <a:t> </a:t>
            </a:r>
            <a:r>
              <a:rPr sz="2750" spc="-25">
                <a:solidFill>
                  <a:srgbClr val="000000"/>
                </a:solidFill>
                <a:latin typeface="Arial"/>
                <a:cs typeface="Arial"/>
              </a:rPr>
              <a:t>of</a:t>
            </a:r>
            <a:r>
              <a:rPr sz="2750" spc="-100">
                <a:solidFill>
                  <a:srgbClr val="000000"/>
                </a:solidFill>
                <a:latin typeface="Times New Roman"/>
                <a:cs typeface="Times New Roman"/>
              </a:rPr>
              <a:t>෍</a:t>
            </a:r>
            <a:r>
              <a:rPr sz="3000" baseline="-19993">
                <a:solidFill>
                  <a:srgbClr val="000000"/>
                </a:solidFill>
                <a:latin typeface="Times New Roman"/>
                <a:cs typeface="Times New Roman"/>
              </a:rPr>
              <a:t>෍</a:t>
            </a:r>
            <a:r>
              <a:rPr sz="3000" spc="-438" baseline="-19993">
                <a:solidFill>
                  <a:srgbClr val="000000"/>
                </a:solidFill>
                <a:latin typeface="Times New Roman"/>
                <a:cs typeface="Times New Roman"/>
              </a:rPr>
              <a:t> </a:t>
            </a:r>
            <a:r>
              <a:rPr sz="2750" spc="-51">
                <a:solidFill>
                  <a:srgbClr val="000000"/>
                </a:solidFill>
                <a:latin typeface="Arial"/>
                <a:cs typeface="Arial"/>
              </a:rPr>
              <a:t>category</a:t>
            </a:r>
            <a:r>
              <a:rPr sz="2750" spc="-430">
                <a:solidFill>
                  <a:srgbClr val="000000"/>
                </a:solidFill>
                <a:latin typeface="Arial"/>
                <a:cs typeface="Arial"/>
              </a:rPr>
              <a:t> </a:t>
            </a:r>
            <a:r>
              <a:rPr sz="2750" spc="-10">
                <a:solidFill>
                  <a:srgbClr val="000000"/>
                </a:solidFill>
                <a:latin typeface="Arial"/>
                <a:cs typeface="Arial"/>
              </a:rPr>
              <a:t>is</a:t>
            </a:r>
            <a:r>
              <a:rPr sz="2750" spc="-415">
                <a:solidFill>
                  <a:srgbClr val="000000"/>
                </a:solidFill>
                <a:latin typeface="Arial"/>
                <a:cs typeface="Arial"/>
              </a:rPr>
              <a:t> </a:t>
            </a:r>
            <a:r>
              <a:rPr sz="2750" spc="-25">
                <a:solidFill>
                  <a:srgbClr val="000000"/>
                </a:solidFill>
                <a:latin typeface="Arial"/>
                <a:cs typeface="Arial"/>
              </a:rPr>
              <a:t>the</a:t>
            </a:r>
          </a:p>
          <a:p>
            <a:pPr marL="287655" marR="0">
              <a:lnSpc>
                <a:spcPts val="3128"/>
              </a:lnSpc>
              <a:spcBef>
                <a:spcPct val="0"/>
              </a:spcBef>
              <a:spcAft>
                <a:spcPct val="0"/>
              </a:spcAft>
            </a:pPr>
            <a:r>
              <a:rPr sz="2750" spc="-57">
                <a:solidFill>
                  <a:srgbClr val="000000"/>
                </a:solidFill>
                <a:latin typeface="Arial"/>
                <a:cs typeface="Arial"/>
              </a:rPr>
              <a:t>same</a:t>
            </a:r>
            <a:r>
              <a:rPr sz="2750" spc="-18">
                <a:solidFill>
                  <a:srgbClr val="000000"/>
                </a:solidFill>
                <a:latin typeface="Arial"/>
                <a:cs typeface="Arial"/>
              </a:rPr>
              <a:t> </a:t>
            </a:r>
            <a:r>
              <a:rPr sz="2800" spc="-15">
                <a:solidFill>
                  <a:srgbClr val="000000"/>
                </a:solidFill>
                <a:latin typeface="Arial"/>
                <a:cs typeface="Arial"/>
              </a:rPr>
              <a:t>across</a:t>
            </a:r>
            <a:r>
              <a:rPr sz="2800" spc="-161">
                <a:solidFill>
                  <a:srgbClr val="000000"/>
                </a:solidFill>
                <a:latin typeface="Arial"/>
                <a:cs typeface="Arial"/>
              </a:rPr>
              <a:t> </a:t>
            </a:r>
            <a:r>
              <a:rPr sz="2800">
                <a:solidFill>
                  <a:srgbClr val="000000"/>
                </a:solidFill>
                <a:latin typeface="Arial"/>
                <a:cs typeface="Arial"/>
              </a:rPr>
              <a:t>populations.</a:t>
            </a:r>
          </a:p>
          <a:p>
            <a:pPr marL="323850" marR="0">
              <a:lnSpc>
                <a:spcPts val="3128"/>
              </a:lnSpc>
              <a:spcBef>
                <a:spcPts val="292"/>
              </a:spcBef>
              <a:spcAft>
                <a:spcPct val="0"/>
              </a:spcAft>
            </a:pPr>
            <a:r>
              <a:rPr sz="2800">
                <a:solidFill>
                  <a:srgbClr val="000000"/>
                </a:solidFill>
                <a:latin typeface="Arial"/>
                <a:cs typeface="Arial"/>
              </a:rPr>
              <a:t>In</a:t>
            </a:r>
            <a:r>
              <a:rPr sz="2800" spc="-319">
                <a:solidFill>
                  <a:srgbClr val="000000"/>
                </a:solidFill>
                <a:latin typeface="Arial"/>
                <a:cs typeface="Arial"/>
              </a:rPr>
              <a:t> </a:t>
            </a:r>
            <a:r>
              <a:rPr sz="2800">
                <a:solidFill>
                  <a:srgbClr val="000000"/>
                </a:solidFill>
                <a:latin typeface="Arial"/>
                <a:cs typeface="Arial"/>
              </a:rPr>
              <a:t>other</a:t>
            </a:r>
            <a:r>
              <a:rPr sz="2800" spc="-322">
                <a:solidFill>
                  <a:srgbClr val="000000"/>
                </a:solidFill>
                <a:latin typeface="Arial"/>
                <a:cs typeface="Arial"/>
              </a:rPr>
              <a:t> </a:t>
            </a:r>
            <a:r>
              <a:rPr sz="2800" spc="-12">
                <a:solidFill>
                  <a:srgbClr val="000000"/>
                </a:solidFill>
                <a:latin typeface="Arial"/>
                <a:cs typeface="Arial"/>
              </a:rPr>
              <a:t>words,</a:t>
            </a:r>
            <a:r>
              <a:rPr sz="2800" spc="-329">
                <a:solidFill>
                  <a:srgbClr val="000000"/>
                </a:solidFill>
                <a:latin typeface="Arial"/>
                <a:cs typeface="Arial"/>
              </a:rPr>
              <a:t> </a:t>
            </a:r>
            <a:r>
              <a:rPr sz="2800">
                <a:solidFill>
                  <a:srgbClr val="000000"/>
                </a:solidFill>
                <a:latin typeface="Arial"/>
                <a:cs typeface="Arial"/>
              </a:rPr>
              <a:t>that</a:t>
            </a:r>
            <a:r>
              <a:rPr sz="2800" spc="-324">
                <a:solidFill>
                  <a:srgbClr val="000000"/>
                </a:solidFill>
                <a:latin typeface="Arial"/>
                <a:cs typeface="Arial"/>
              </a:rPr>
              <a:t> </a:t>
            </a:r>
            <a:r>
              <a:rPr sz="2800">
                <a:solidFill>
                  <a:srgbClr val="000000"/>
                </a:solidFill>
                <a:latin typeface="Arial"/>
                <a:cs typeface="Arial"/>
              </a:rPr>
              <a:t>the</a:t>
            </a:r>
            <a:r>
              <a:rPr sz="2800" spc="-322">
                <a:solidFill>
                  <a:srgbClr val="000000"/>
                </a:solidFill>
                <a:latin typeface="Arial"/>
                <a:cs typeface="Arial"/>
              </a:rPr>
              <a:t> </a:t>
            </a:r>
            <a:r>
              <a:rPr sz="2800">
                <a:solidFill>
                  <a:srgbClr val="000000"/>
                </a:solidFill>
                <a:latin typeface="Arial"/>
                <a:cs typeface="Arial"/>
              </a:rPr>
              <a:t>distribution</a:t>
            </a:r>
            <a:r>
              <a:rPr sz="2800" spc="-311">
                <a:solidFill>
                  <a:srgbClr val="000000"/>
                </a:solidFill>
                <a:latin typeface="Arial"/>
                <a:cs typeface="Arial"/>
              </a:rPr>
              <a:t> </a:t>
            </a:r>
            <a:r>
              <a:rPr sz="2800">
                <a:solidFill>
                  <a:srgbClr val="000000"/>
                </a:solidFill>
                <a:latin typeface="Arial"/>
                <a:cs typeface="Arial"/>
              </a:rPr>
              <a:t>of</a:t>
            </a:r>
            <a:r>
              <a:rPr sz="2800" spc="-318">
                <a:solidFill>
                  <a:srgbClr val="000000"/>
                </a:solidFill>
                <a:latin typeface="Arial"/>
                <a:cs typeface="Arial"/>
              </a:rPr>
              <a:t> </a:t>
            </a:r>
            <a:r>
              <a:rPr sz="2800">
                <a:solidFill>
                  <a:srgbClr val="000000"/>
                </a:solidFill>
                <a:latin typeface="Arial"/>
                <a:cs typeface="Arial"/>
              </a:rPr>
              <a:t>X</a:t>
            </a:r>
            <a:r>
              <a:rPr sz="2800" spc="-324">
                <a:solidFill>
                  <a:srgbClr val="000000"/>
                </a:solidFill>
                <a:latin typeface="Arial"/>
                <a:cs typeface="Arial"/>
              </a:rPr>
              <a:t> </a:t>
            </a:r>
            <a:r>
              <a:rPr sz="2800">
                <a:solidFill>
                  <a:srgbClr val="000000"/>
                </a:solidFill>
                <a:latin typeface="Arial"/>
                <a:cs typeface="Arial"/>
              </a:rPr>
              <a:t>is</a:t>
            </a:r>
            <a:r>
              <a:rPr sz="2800" spc="-322">
                <a:solidFill>
                  <a:srgbClr val="000000"/>
                </a:solidFill>
                <a:latin typeface="Arial"/>
                <a:cs typeface="Arial"/>
              </a:rPr>
              <a:t> </a:t>
            </a:r>
            <a:r>
              <a:rPr sz="2800">
                <a:solidFill>
                  <a:srgbClr val="000000"/>
                </a:solidFill>
                <a:latin typeface="Arial"/>
                <a:cs typeface="Arial"/>
              </a:rPr>
              <a:t>equal</a:t>
            </a:r>
            <a:r>
              <a:rPr sz="2800" spc="-325">
                <a:solidFill>
                  <a:srgbClr val="000000"/>
                </a:solidFill>
                <a:latin typeface="Arial"/>
                <a:cs typeface="Arial"/>
              </a:rPr>
              <a:t> </a:t>
            </a:r>
            <a:r>
              <a:rPr sz="2800" spc="-13">
                <a:solidFill>
                  <a:srgbClr val="000000"/>
                </a:solidFill>
                <a:latin typeface="Arial"/>
                <a:cs typeface="Arial"/>
              </a:rPr>
              <a:t>across</a:t>
            </a:r>
            <a:r>
              <a:rPr sz="2800" spc="-330">
                <a:solidFill>
                  <a:srgbClr val="000000"/>
                </a:solidFill>
                <a:latin typeface="Arial"/>
                <a:cs typeface="Arial"/>
              </a:rPr>
              <a:t> </a:t>
            </a:r>
            <a:r>
              <a:rPr sz="2800">
                <a:solidFill>
                  <a:srgbClr val="000000"/>
                </a:solidFill>
                <a:latin typeface="Arial"/>
                <a:cs typeface="Arial"/>
              </a:rPr>
              <a:t>populations</a:t>
            </a:r>
          </a:p>
          <a:p>
            <a:pPr marL="0" marR="0">
              <a:lnSpc>
                <a:spcPts val="3128"/>
              </a:lnSpc>
              <a:spcBef>
                <a:spcPts val="286"/>
              </a:spcBef>
              <a:spcAft>
                <a:spcPct val="0"/>
              </a:spcAft>
            </a:pPr>
            <a:r>
              <a:rPr sz="2800">
                <a:solidFill>
                  <a:srgbClr val="000000"/>
                </a:solidFill>
                <a:latin typeface="Arial"/>
                <a:cs typeface="Arial"/>
              </a:rPr>
              <a:t>•</a:t>
            </a:r>
            <a:r>
              <a:rPr sz="2800" spc="502">
                <a:solidFill>
                  <a:srgbClr val="000000"/>
                </a:solidFill>
                <a:latin typeface="Arial"/>
                <a:cs typeface="Arial"/>
              </a:rPr>
              <a:t> </a:t>
            </a:r>
            <a:r>
              <a:rPr sz="2800" spc="-30">
                <a:solidFill>
                  <a:srgbClr val="000000"/>
                </a:solidFill>
                <a:latin typeface="Arial"/>
                <a:cs typeface="Arial"/>
              </a:rPr>
              <a:t>Typical</a:t>
            </a:r>
            <a:r>
              <a:rPr sz="2800" spc="-174">
                <a:solidFill>
                  <a:srgbClr val="000000"/>
                </a:solidFill>
                <a:latin typeface="Arial"/>
                <a:cs typeface="Arial"/>
              </a:rPr>
              <a:t> </a:t>
            </a:r>
            <a:r>
              <a:rPr sz="2800" spc="-15">
                <a:solidFill>
                  <a:srgbClr val="000000"/>
                </a:solidFill>
                <a:latin typeface="Arial"/>
                <a:cs typeface="Arial"/>
              </a:rPr>
              <a:t>data:</a:t>
            </a:r>
          </a:p>
        </p:txBody>
      </p:sp>
      <p:sp>
        <p:nvSpPr>
          <p:cNvPr id="11" name="object 11"/>
          <p:cNvSpPr txBox="1"/>
          <p:nvPr/>
        </p:nvSpPr>
        <p:spPr>
          <a:xfrm>
            <a:off x="889000" y="4889961"/>
            <a:ext cx="11320173" cy="486181"/>
          </a:xfrm>
          <a:prstGeom prst="rect">
            <a:avLst/>
          </a:prstGeom>
        </p:spPr>
        <p:txBody>
          <a:bodyPr vert="horz" wrap="square" lIns="0" tIns="0" rIns="0" bIns="0" rtlCol="0">
            <a:spAutoFit/>
          </a:bodyPr>
          <a:lstStyle/>
          <a:p>
            <a:pPr marL="0" marR="0">
              <a:lnSpc>
                <a:spcPts val="3128"/>
              </a:lnSpc>
              <a:spcBef>
                <a:spcPct val="0"/>
              </a:spcBef>
              <a:spcAft>
                <a:spcPct val="0"/>
              </a:spcAft>
            </a:pPr>
            <a:r>
              <a:rPr sz="2800" spc="-40">
                <a:solidFill>
                  <a:srgbClr val="000000"/>
                </a:solidFill>
                <a:latin typeface="Arial"/>
                <a:cs typeface="Arial"/>
              </a:rPr>
              <a:t>ꢀ</a:t>
            </a:r>
            <a:r>
              <a:rPr sz="3100" spc="-41" baseline="-20106">
                <a:solidFill>
                  <a:srgbClr val="000000"/>
                </a:solidFill>
                <a:latin typeface="Arial"/>
                <a:cs typeface="Arial"/>
              </a:rPr>
              <a:t>ꢀ</a:t>
            </a:r>
            <a:r>
              <a:rPr sz="3100" spc="-18" baseline="-20106">
                <a:solidFill>
                  <a:srgbClr val="000000"/>
                </a:solidFill>
                <a:latin typeface="Times New Roman"/>
                <a:cs typeface="Times New Roman"/>
              </a:rPr>
              <a:t>,</a:t>
            </a:r>
            <a:r>
              <a:rPr sz="3100" spc="-41" baseline="-20106">
                <a:solidFill>
                  <a:srgbClr val="000000"/>
                </a:solidFill>
                <a:latin typeface="Arial"/>
                <a:cs typeface="Arial"/>
              </a:rPr>
              <a:t>ꢀ</a:t>
            </a:r>
            <a:r>
              <a:rPr sz="2800">
                <a:solidFill>
                  <a:srgbClr val="000000"/>
                </a:solidFill>
                <a:latin typeface="Arial"/>
                <a:cs typeface="Arial"/>
              </a:rPr>
              <a:t>,</a:t>
            </a:r>
            <a:r>
              <a:rPr sz="2800" spc="-520">
                <a:solidFill>
                  <a:srgbClr val="000000"/>
                </a:solidFill>
                <a:latin typeface="Arial"/>
                <a:cs typeface="Arial"/>
              </a:rPr>
              <a:t> </a:t>
            </a:r>
            <a:r>
              <a:rPr sz="2800" spc="-18">
                <a:solidFill>
                  <a:srgbClr val="000000"/>
                </a:solidFill>
                <a:latin typeface="Arial"/>
                <a:cs typeface="Arial"/>
              </a:rPr>
              <a:t>represents</a:t>
            </a:r>
            <a:r>
              <a:rPr sz="2800" spc="-529">
                <a:solidFill>
                  <a:srgbClr val="000000"/>
                </a:solidFill>
                <a:latin typeface="Arial"/>
                <a:cs typeface="Arial"/>
              </a:rPr>
              <a:t> </a:t>
            </a:r>
            <a:r>
              <a:rPr sz="2800">
                <a:solidFill>
                  <a:srgbClr val="000000"/>
                </a:solidFill>
                <a:latin typeface="Arial"/>
                <a:cs typeface="Arial"/>
              </a:rPr>
              <a:t>the</a:t>
            </a:r>
            <a:r>
              <a:rPr sz="2800" spc="-521">
                <a:solidFill>
                  <a:srgbClr val="000000"/>
                </a:solidFill>
                <a:latin typeface="Arial"/>
                <a:cs typeface="Arial"/>
              </a:rPr>
              <a:t> </a:t>
            </a:r>
            <a:r>
              <a:rPr sz="2800">
                <a:solidFill>
                  <a:srgbClr val="000000"/>
                </a:solidFill>
                <a:latin typeface="Arial"/>
                <a:cs typeface="Arial"/>
              </a:rPr>
              <a:t>number</a:t>
            </a:r>
            <a:r>
              <a:rPr sz="2800" spc="-520">
                <a:solidFill>
                  <a:srgbClr val="000000"/>
                </a:solidFill>
                <a:latin typeface="Arial"/>
                <a:cs typeface="Arial"/>
              </a:rPr>
              <a:t> </a:t>
            </a:r>
            <a:r>
              <a:rPr sz="2800">
                <a:solidFill>
                  <a:srgbClr val="000000"/>
                </a:solidFill>
                <a:latin typeface="Arial"/>
                <a:cs typeface="Arial"/>
              </a:rPr>
              <a:t>of</a:t>
            </a:r>
            <a:r>
              <a:rPr sz="2800" spc="-514">
                <a:solidFill>
                  <a:srgbClr val="000000"/>
                </a:solidFill>
                <a:latin typeface="Arial"/>
                <a:cs typeface="Arial"/>
              </a:rPr>
              <a:t> </a:t>
            </a:r>
            <a:r>
              <a:rPr sz="2800">
                <a:solidFill>
                  <a:srgbClr val="000000"/>
                </a:solidFill>
                <a:latin typeface="Arial"/>
                <a:cs typeface="Arial"/>
              </a:rPr>
              <a:t>i</a:t>
            </a:r>
            <a:r>
              <a:rPr sz="2700" baseline="30300">
                <a:solidFill>
                  <a:srgbClr val="000000"/>
                </a:solidFill>
                <a:latin typeface="Arial"/>
                <a:cs typeface="Arial"/>
              </a:rPr>
              <a:t>th</a:t>
            </a:r>
            <a:r>
              <a:rPr sz="2800">
                <a:solidFill>
                  <a:srgbClr val="000000"/>
                </a:solidFill>
                <a:latin typeface="Arial"/>
                <a:cs typeface="Arial"/>
              </a:rPr>
              <a:t>case</a:t>
            </a:r>
            <a:r>
              <a:rPr sz="2800" spc="-524">
                <a:solidFill>
                  <a:srgbClr val="000000"/>
                </a:solidFill>
                <a:latin typeface="Arial"/>
                <a:cs typeface="Arial"/>
              </a:rPr>
              <a:t> </a:t>
            </a:r>
            <a:r>
              <a:rPr sz="2800">
                <a:solidFill>
                  <a:srgbClr val="000000"/>
                </a:solidFill>
                <a:latin typeface="Arial"/>
                <a:cs typeface="Arial"/>
              </a:rPr>
              <a:t>observation</a:t>
            </a:r>
            <a:r>
              <a:rPr sz="2800" spc="-521">
                <a:solidFill>
                  <a:srgbClr val="000000"/>
                </a:solidFill>
                <a:latin typeface="Arial"/>
                <a:cs typeface="Arial"/>
              </a:rPr>
              <a:t> </a:t>
            </a:r>
            <a:r>
              <a:rPr sz="2800">
                <a:solidFill>
                  <a:srgbClr val="000000"/>
                </a:solidFill>
                <a:latin typeface="Arial"/>
                <a:cs typeface="Arial"/>
              </a:rPr>
              <a:t>among</a:t>
            </a:r>
            <a:r>
              <a:rPr sz="2800" spc="-524">
                <a:solidFill>
                  <a:srgbClr val="000000"/>
                </a:solidFill>
                <a:latin typeface="Arial"/>
                <a:cs typeface="Arial"/>
              </a:rPr>
              <a:t> </a:t>
            </a:r>
            <a:r>
              <a:rPr sz="2800">
                <a:solidFill>
                  <a:srgbClr val="000000"/>
                </a:solidFill>
                <a:latin typeface="Arial"/>
                <a:cs typeface="Arial"/>
              </a:rPr>
              <a:t>the</a:t>
            </a:r>
            <a:r>
              <a:rPr sz="2800" spc="-515">
                <a:solidFill>
                  <a:srgbClr val="000000"/>
                </a:solidFill>
                <a:latin typeface="Arial"/>
                <a:cs typeface="Arial"/>
              </a:rPr>
              <a:t> </a:t>
            </a:r>
            <a:r>
              <a:rPr sz="2800">
                <a:solidFill>
                  <a:srgbClr val="000000"/>
                </a:solidFill>
                <a:latin typeface="Arial"/>
                <a:cs typeface="Arial"/>
              </a:rPr>
              <a:t>j</a:t>
            </a:r>
            <a:r>
              <a:rPr sz="2700" baseline="30300">
                <a:solidFill>
                  <a:srgbClr val="000000"/>
                </a:solidFill>
                <a:latin typeface="Arial"/>
                <a:cs typeface="Arial"/>
              </a:rPr>
              <a:t>th</a:t>
            </a:r>
            <a:r>
              <a:rPr sz="2800">
                <a:solidFill>
                  <a:srgbClr val="000000"/>
                </a:solidFill>
                <a:latin typeface="Arial"/>
                <a:cs typeface="Arial"/>
              </a:rPr>
              <a:t>population</a:t>
            </a:r>
          </a:p>
        </p:txBody>
      </p:sp>
      <p:sp>
        <p:nvSpPr>
          <p:cNvPr id="12" name="object 12"/>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pic>
        <p:nvPicPr>
          <p:cNvPr id="2" name="תמונה 1">
            <a:extLst>
              <a:ext uri="{FF2B5EF4-FFF2-40B4-BE49-F238E27FC236}">
                <a16:creationId xmlns:a16="http://schemas.microsoft.com/office/drawing/2014/main" id="{653AD7DD-48BB-4573-A405-FD97A61D0AEE}"/>
              </a:ext>
            </a:extLst>
          </p:cNvPr>
          <p:cNvPicPr>
            <a:picLocks noChangeAspect="1"/>
          </p:cNvPicPr>
          <p:nvPr/>
        </p:nvPicPr>
        <p:blipFill>
          <a:blip r:embed="rId4"/>
          <a:stretch>
            <a:fillRect/>
          </a:stretch>
        </p:blipFill>
        <p:spPr>
          <a:xfrm>
            <a:off x="0" y="0"/>
            <a:ext cx="12192000" cy="6857999"/>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object 1"/>
          <p:cNvSpPr/>
          <p:nvPr/>
        </p:nvSpPr>
        <p:spPr>
          <a:xfrm>
            <a:off x="0" y="0"/>
            <a:ext cx="12700" cy="12700"/>
          </a:xfrm>
          <a:prstGeom prst="rect">
            <a:avLst/>
          </a:prstGeom>
          <a:blipFill>
            <a:blip r:embed="rId3"/>
            <a:stretch>
              <a:fillRect/>
            </a:stretch>
          </a:blipFill>
        </p:spPr>
        <p:txBody>
          <a:bodyPr wrap="square" lIns="0" tIns="0" rIns="0" bIns="0" rtlCol="0">
            <a:spAutoFit/>
          </a:bodyPr>
          <a:lstStyle/>
          <a:p>
            <a:endParaRPr/>
          </a:p>
        </p:txBody>
      </p:sp>
      <p:sp>
        <p:nvSpPr>
          <p:cNvPr id="2" name="object 2"/>
          <p:cNvSpPr/>
          <p:nvPr/>
        </p:nvSpPr>
        <p:spPr>
          <a:xfrm>
            <a:off x="1627632" y="895578"/>
            <a:ext cx="8447404" cy="3738244"/>
          </a:xfrm>
          <a:prstGeom prst="rect">
            <a:avLst/>
          </a:prstGeom>
          <a:blipFill>
            <a:blip r:embed="rId4"/>
            <a:stretch>
              <a:fillRect/>
            </a:stretch>
          </a:blipFill>
        </p:spPr>
        <p:txBody>
          <a:bodyPr wrap="square" lIns="0" tIns="0" rIns="0" bIns="0" rtlCol="0">
            <a:spAutoFit/>
          </a:bodyPr>
          <a:lstStyle/>
          <a:p>
            <a:endParaRPr/>
          </a:p>
        </p:txBody>
      </p:sp>
      <p:sp>
        <p:nvSpPr>
          <p:cNvPr id="3" name="object 3"/>
          <p:cNvSpPr/>
          <p:nvPr/>
        </p:nvSpPr>
        <p:spPr>
          <a:xfrm>
            <a:off x="4313174" y="5069522"/>
            <a:ext cx="295656" cy="18288"/>
          </a:xfrm>
          <a:prstGeom prst="rect">
            <a:avLst/>
          </a:prstGeom>
          <a:blipFill>
            <a:blip r:embed="rId5"/>
            <a:stretch>
              <a:fillRect/>
            </a:stretch>
          </a:blipFill>
        </p:spPr>
        <p:txBody>
          <a:bodyPr wrap="square" lIns="0" tIns="0" rIns="0" bIns="0" rtlCol="0">
            <a:spAutoFit/>
          </a:bodyPr>
          <a:lstStyle/>
          <a:p>
            <a:endParaRPr/>
          </a:p>
        </p:txBody>
      </p:sp>
      <p:sp>
        <p:nvSpPr>
          <p:cNvPr id="5" name="object 5"/>
          <p:cNvSpPr txBox="1"/>
          <p:nvPr/>
        </p:nvSpPr>
        <p:spPr>
          <a:xfrm>
            <a:off x="3445649" y="115791"/>
            <a:ext cx="5121238" cy="690760"/>
          </a:xfrm>
          <a:prstGeom prst="rect">
            <a:avLst/>
          </a:prstGeom>
        </p:spPr>
        <p:txBody>
          <a:bodyPr vert="horz" wrap="square" lIns="0" tIns="0" rIns="0" bIns="0" rtlCol="0">
            <a:spAutoFit/>
          </a:bodyPr>
          <a:lstStyle/>
          <a:p>
            <a:pPr marL="0" marR="0">
              <a:lnSpc>
                <a:spcPts val="5139"/>
              </a:lnSpc>
              <a:spcBef>
                <a:spcPct val="0"/>
              </a:spcBef>
              <a:spcAft>
                <a:spcPct val="0"/>
              </a:spcAft>
            </a:pPr>
            <a:r>
              <a:rPr sz="4600" spc="-55">
                <a:solidFill>
                  <a:srgbClr val="000000"/>
                </a:solidFill>
                <a:latin typeface="Arial"/>
                <a:cs typeface="Arial"/>
              </a:rPr>
              <a:t>Data</a:t>
            </a:r>
            <a:r>
              <a:rPr sz="4600" spc="-427">
                <a:solidFill>
                  <a:srgbClr val="000000"/>
                </a:solidFill>
                <a:latin typeface="Arial"/>
                <a:cs typeface="Arial"/>
              </a:rPr>
              <a:t> </a:t>
            </a:r>
            <a:r>
              <a:rPr sz="4600" spc="-55">
                <a:solidFill>
                  <a:srgbClr val="000000"/>
                </a:solidFill>
                <a:latin typeface="Arial"/>
                <a:cs typeface="Arial"/>
              </a:rPr>
              <a:t>representation</a:t>
            </a:r>
          </a:p>
        </p:txBody>
      </p:sp>
      <p:sp>
        <p:nvSpPr>
          <p:cNvPr id="6" name="object 6"/>
          <p:cNvSpPr txBox="1"/>
          <p:nvPr/>
        </p:nvSpPr>
        <p:spPr>
          <a:xfrm>
            <a:off x="1726628" y="941295"/>
            <a:ext cx="2137346" cy="1285515"/>
          </a:xfrm>
          <a:prstGeom prst="rect">
            <a:avLst/>
          </a:prstGeom>
        </p:spPr>
        <p:txBody>
          <a:bodyPr vert="horz" wrap="square" lIns="0" tIns="0" rIns="0" bIns="0" rtlCol="0">
            <a:spAutoFit/>
          </a:bodyPr>
          <a:lstStyle/>
          <a:p>
            <a:pPr marL="0" marR="0">
              <a:lnSpc>
                <a:spcPts val="2554"/>
              </a:lnSpc>
              <a:spcBef>
                <a:spcPct val="0"/>
              </a:spcBef>
              <a:spcAft>
                <a:spcPct val="0"/>
              </a:spcAft>
            </a:pPr>
            <a:r>
              <a:rPr sz="2150" spc="-28">
                <a:solidFill>
                  <a:srgbClr val="000000"/>
                </a:solidFill>
                <a:latin typeface="Trebuchet MS"/>
                <a:cs typeface="Trebuchet MS"/>
              </a:rPr>
              <a:t>Population</a:t>
            </a:r>
            <a:r>
              <a:rPr sz="2150" spc="2924">
                <a:solidFill>
                  <a:srgbClr val="000000"/>
                </a:solidFill>
                <a:latin typeface="Trebuchet MS"/>
                <a:cs typeface="Trebuchet MS"/>
              </a:rPr>
              <a:t> </a:t>
            </a:r>
            <a:r>
              <a:rPr sz="2200">
                <a:solidFill>
                  <a:srgbClr val="000000"/>
                </a:solidFill>
                <a:latin typeface="Trebuchet MS"/>
                <a:cs typeface="Trebuchet MS"/>
              </a:rPr>
              <a:t>A</a:t>
            </a:r>
            <a:r>
              <a:rPr sz="2200" baseline="-23206">
                <a:solidFill>
                  <a:srgbClr val="000000"/>
                </a:solidFill>
                <a:latin typeface="Trebuchet MS"/>
                <a:cs typeface="Trebuchet MS"/>
              </a:rPr>
              <a:t>1</a:t>
            </a:r>
          </a:p>
          <a:p>
            <a:pPr marL="77927" marR="0">
              <a:lnSpc>
                <a:spcPts val="2554"/>
              </a:lnSpc>
              <a:spcBef>
                <a:spcPts val="422"/>
              </a:spcBef>
              <a:spcAft>
                <a:spcPct val="0"/>
              </a:spcAft>
            </a:pPr>
            <a:r>
              <a:rPr sz="2200">
                <a:solidFill>
                  <a:srgbClr val="000000"/>
                </a:solidFill>
                <a:latin typeface="Trebuchet MS"/>
                <a:cs typeface="Trebuchet MS"/>
              </a:rPr>
              <a:t>Category</a:t>
            </a:r>
          </a:p>
          <a:p>
            <a:pPr marL="516153" marR="0">
              <a:lnSpc>
                <a:spcPts val="2554"/>
              </a:lnSpc>
              <a:spcBef>
                <a:spcPts val="1019"/>
              </a:spcBef>
              <a:spcAft>
                <a:spcPct val="0"/>
              </a:spcAft>
            </a:pPr>
            <a:r>
              <a:rPr sz="2200">
                <a:solidFill>
                  <a:srgbClr val="000000"/>
                </a:solidFill>
                <a:latin typeface="Trebuchet MS"/>
                <a:cs typeface="Trebuchet MS"/>
              </a:rPr>
              <a:t>x</a:t>
            </a:r>
            <a:r>
              <a:rPr sz="2200" u="sng" baseline="-22727">
                <a:solidFill>
                  <a:srgbClr val="000000"/>
                </a:solidFill>
                <a:latin typeface="Trebuchet MS"/>
                <a:cs typeface="Trebuchet MS"/>
              </a:rPr>
              <a:t>1</a:t>
            </a:r>
          </a:p>
        </p:txBody>
      </p:sp>
      <p:sp>
        <p:nvSpPr>
          <p:cNvPr id="7" name="object 7"/>
          <p:cNvSpPr txBox="1"/>
          <p:nvPr/>
        </p:nvSpPr>
        <p:spPr>
          <a:xfrm>
            <a:off x="4445241" y="941295"/>
            <a:ext cx="413778" cy="40485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A</a:t>
            </a:r>
            <a:r>
              <a:rPr sz="2200" baseline="-22727">
                <a:solidFill>
                  <a:srgbClr val="000000"/>
                </a:solidFill>
                <a:latin typeface="Trebuchet MS"/>
                <a:cs typeface="Trebuchet MS"/>
              </a:rPr>
              <a:t>2</a:t>
            </a:r>
          </a:p>
        </p:txBody>
      </p:sp>
      <p:sp>
        <p:nvSpPr>
          <p:cNvPr id="8" name="object 8"/>
          <p:cNvSpPr txBox="1"/>
          <p:nvPr/>
        </p:nvSpPr>
        <p:spPr>
          <a:xfrm>
            <a:off x="5359996" y="950477"/>
            <a:ext cx="343221" cy="351165"/>
          </a:xfrm>
          <a:prstGeom prst="rect">
            <a:avLst/>
          </a:prstGeom>
        </p:spPr>
        <p:txBody>
          <a:bodyPr vert="horz" wrap="square" lIns="0" tIns="0" rIns="0" bIns="0" rtlCol="0">
            <a:spAutoFit/>
          </a:bodyPr>
          <a:lstStyle/>
          <a:p>
            <a:pPr marL="0" marR="0">
              <a:lnSpc>
                <a:spcPts val="2465"/>
              </a:lnSpc>
              <a:spcBef>
                <a:spcPct val="0"/>
              </a:spcBef>
              <a:spcAft>
                <a:spcPct val="0"/>
              </a:spcAft>
            </a:pPr>
            <a:r>
              <a:rPr sz="2100">
                <a:solidFill>
                  <a:srgbClr val="000000"/>
                </a:solidFill>
                <a:latin typeface="Trebuchet MS"/>
                <a:cs typeface="Trebuchet MS"/>
              </a:rPr>
              <a:t>…</a:t>
            </a:r>
          </a:p>
        </p:txBody>
      </p:sp>
      <p:sp>
        <p:nvSpPr>
          <p:cNvPr id="9" name="object 9"/>
          <p:cNvSpPr txBox="1"/>
          <p:nvPr/>
        </p:nvSpPr>
        <p:spPr>
          <a:xfrm>
            <a:off x="6276695" y="954412"/>
            <a:ext cx="361498" cy="389696"/>
          </a:xfrm>
          <a:prstGeom prst="rect">
            <a:avLst/>
          </a:prstGeom>
        </p:spPr>
        <p:txBody>
          <a:bodyPr vert="horz" wrap="square" lIns="0" tIns="0" rIns="0" bIns="0" rtlCol="0">
            <a:spAutoFit/>
          </a:bodyPr>
          <a:lstStyle/>
          <a:p>
            <a:pPr marL="0" marR="0">
              <a:lnSpc>
                <a:spcPts val="2426"/>
              </a:lnSpc>
              <a:spcBef>
                <a:spcPct val="0"/>
              </a:spcBef>
              <a:spcAft>
                <a:spcPct val="0"/>
              </a:spcAft>
            </a:pPr>
            <a:r>
              <a:rPr sz="2100" spc="-71">
                <a:solidFill>
                  <a:srgbClr val="000000"/>
                </a:solidFill>
                <a:latin typeface="Trebuchet MS"/>
                <a:cs typeface="Trebuchet MS"/>
              </a:rPr>
              <a:t>A</a:t>
            </a:r>
            <a:r>
              <a:rPr sz="2100" baseline="-23809">
                <a:solidFill>
                  <a:srgbClr val="000000"/>
                </a:solidFill>
                <a:latin typeface="Trebuchet MS"/>
                <a:cs typeface="Trebuchet MS"/>
              </a:rPr>
              <a:t>j</a:t>
            </a:r>
          </a:p>
        </p:txBody>
      </p:sp>
      <p:sp>
        <p:nvSpPr>
          <p:cNvPr id="10" name="object 10"/>
          <p:cNvSpPr txBox="1"/>
          <p:nvPr/>
        </p:nvSpPr>
        <p:spPr>
          <a:xfrm>
            <a:off x="7275791" y="950477"/>
            <a:ext cx="343221" cy="351165"/>
          </a:xfrm>
          <a:prstGeom prst="rect">
            <a:avLst/>
          </a:prstGeom>
        </p:spPr>
        <p:txBody>
          <a:bodyPr vert="horz" wrap="square" lIns="0" tIns="0" rIns="0" bIns="0" rtlCol="0">
            <a:spAutoFit/>
          </a:bodyPr>
          <a:lstStyle/>
          <a:p>
            <a:pPr marL="0" marR="0">
              <a:lnSpc>
                <a:spcPts val="2465"/>
              </a:lnSpc>
              <a:spcBef>
                <a:spcPct val="0"/>
              </a:spcBef>
              <a:spcAft>
                <a:spcPct val="0"/>
              </a:spcAft>
            </a:pPr>
            <a:r>
              <a:rPr sz="2100">
                <a:solidFill>
                  <a:srgbClr val="000000"/>
                </a:solidFill>
                <a:latin typeface="Trebuchet MS"/>
                <a:cs typeface="Trebuchet MS"/>
              </a:rPr>
              <a:t>…</a:t>
            </a:r>
          </a:p>
        </p:txBody>
      </p:sp>
      <p:sp>
        <p:nvSpPr>
          <p:cNvPr id="11" name="object 11"/>
          <p:cNvSpPr txBox="1"/>
          <p:nvPr/>
        </p:nvSpPr>
        <p:spPr>
          <a:xfrm>
            <a:off x="8238033" y="941295"/>
            <a:ext cx="410092" cy="40485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A</a:t>
            </a:r>
            <a:r>
              <a:rPr sz="2200" baseline="-22727">
                <a:solidFill>
                  <a:srgbClr val="000000"/>
                </a:solidFill>
                <a:latin typeface="Trebuchet MS"/>
                <a:cs typeface="Trebuchet MS"/>
              </a:rPr>
              <a:t>k</a:t>
            </a:r>
          </a:p>
        </p:txBody>
      </p:sp>
      <p:sp>
        <p:nvSpPr>
          <p:cNvPr id="12" name="object 12"/>
          <p:cNvSpPr txBox="1"/>
          <p:nvPr/>
        </p:nvSpPr>
        <p:spPr>
          <a:xfrm>
            <a:off x="9218421" y="960971"/>
            <a:ext cx="706697" cy="718043"/>
          </a:xfrm>
          <a:prstGeom prst="rect">
            <a:avLst/>
          </a:prstGeom>
        </p:spPr>
        <p:txBody>
          <a:bodyPr vert="horz" wrap="square" lIns="0" tIns="0" rIns="0" bIns="0" rtlCol="0">
            <a:spAutoFit/>
          </a:bodyPr>
          <a:lstStyle/>
          <a:p>
            <a:pPr marL="0" marR="0">
              <a:lnSpc>
                <a:spcPts val="2362"/>
              </a:lnSpc>
              <a:spcBef>
                <a:spcPct val="0"/>
              </a:spcBef>
              <a:spcAft>
                <a:spcPct val="0"/>
              </a:spcAft>
            </a:pPr>
            <a:r>
              <a:rPr sz="2050" spc="-92">
                <a:solidFill>
                  <a:srgbClr val="000000"/>
                </a:solidFill>
                <a:latin typeface="Trebuchet MS"/>
                <a:cs typeface="Trebuchet MS"/>
              </a:rPr>
              <a:t>Total</a:t>
            </a:r>
          </a:p>
          <a:p>
            <a:pPr marL="121919" marR="0">
              <a:lnSpc>
                <a:spcPts val="2490"/>
              </a:lnSpc>
              <a:spcBef>
                <a:spcPts val="112"/>
              </a:spcBef>
              <a:spcAft>
                <a:spcPct val="0"/>
              </a:spcAft>
            </a:pPr>
            <a:r>
              <a:rPr sz="2150" spc="-23">
                <a:solidFill>
                  <a:srgbClr val="000000"/>
                </a:solidFill>
                <a:latin typeface="Trebuchet MS"/>
                <a:cs typeface="Trebuchet MS"/>
              </a:rPr>
              <a:t>(t</a:t>
            </a:r>
            <a:r>
              <a:rPr sz="2100" baseline="-23255">
                <a:solidFill>
                  <a:srgbClr val="000000"/>
                </a:solidFill>
                <a:latin typeface="Trebuchet MS"/>
                <a:cs typeface="Trebuchet MS"/>
              </a:rPr>
              <a:t>i</a:t>
            </a:r>
            <a:r>
              <a:rPr sz="2150">
                <a:solidFill>
                  <a:srgbClr val="000000"/>
                </a:solidFill>
                <a:latin typeface="Trebuchet MS"/>
                <a:cs typeface="Trebuchet MS"/>
              </a:rPr>
              <a:t>)</a:t>
            </a:r>
          </a:p>
        </p:txBody>
      </p:sp>
      <p:sp>
        <p:nvSpPr>
          <p:cNvPr id="13" name="object 13"/>
          <p:cNvSpPr txBox="1"/>
          <p:nvPr/>
        </p:nvSpPr>
        <p:spPr>
          <a:xfrm>
            <a:off x="9398126" y="1830587"/>
            <a:ext cx="359753" cy="41755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a:t>
            </a:r>
            <a:r>
              <a:rPr sz="2200" u="sng" baseline="-27272">
                <a:solidFill>
                  <a:srgbClr val="000000"/>
                </a:solidFill>
                <a:latin typeface="Trebuchet MS"/>
                <a:cs typeface="Trebuchet MS"/>
              </a:rPr>
              <a:t>1</a:t>
            </a:r>
          </a:p>
        </p:txBody>
      </p:sp>
      <p:sp>
        <p:nvSpPr>
          <p:cNvPr id="14" name="object 14"/>
          <p:cNvSpPr txBox="1"/>
          <p:nvPr/>
        </p:nvSpPr>
        <p:spPr>
          <a:xfrm>
            <a:off x="2242782" y="2247528"/>
            <a:ext cx="388937" cy="7324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x</a:t>
            </a:r>
            <a:r>
              <a:rPr sz="2200" u="sng" baseline="-22727">
                <a:solidFill>
                  <a:srgbClr val="000000"/>
                </a:solidFill>
                <a:latin typeface="Trebuchet MS"/>
                <a:cs typeface="Trebuchet MS"/>
              </a:rPr>
              <a:t>2</a:t>
            </a:r>
          </a:p>
          <a:p>
            <a:pPr marL="24129" marR="0">
              <a:lnSpc>
                <a:spcPts val="2465"/>
              </a:lnSpc>
              <a:spcBef>
                <a:spcPts val="64"/>
              </a:spcBef>
              <a:spcAft>
                <a:spcPct val="0"/>
              </a:spcAft>
            </a:pPr>
            <a:r>
              <a:rPr sz="2100">
                <a:solidFill>
                  <a:srgbClr val="000000"/>
                </a:solidFill>
                <a:latin typeface="Trebuchet MS"/>
                <a:cs typeface="Trebuchet MS"/>
              </a:rPr>
              <a:t>…</a:t>
            </a:r>
          </a:p>
        </p:txBody>
      </p:sp>
      <p:sp>
        <p:nvSpPr>
          <p:cNvPr id="15" name="object 15"/>
          <p:cNvSpPr txBox="1"/>
          <p:nvPr/>
        </p:nvSpPr>
        <p:spPr>
          <a:xfrm>
            <a:off x="9396221" y="2256672"/>
            <a:ext cx="361658" cy="723276"/>
          </a:xfrm>
          <a:prstGeom prst="rect">
            <a:avLst/>
          </a:prstGeom>
        </p:spPr>
        <p:txBody>
          <a:bodyPr vert="horz" wrap="square" lIns="0" tIns="0" rIns="0" bIns="0" rtlCol="0">
            <a:spAutoFit/>
          </a:bodyPr>
          <a:lstStyle/>
          <a:p>
            <a:pPr marL="1905" marR="0">
              <a:lnSpc>
                <a:spcPts val="2554"/>
              </a:lnSpc>
              <a:spcBef>
                <a:spcPct val="0"/>
              </a:spcBef>
              <a:spcAft>
                <a:spcPct val="0"/>
              </a:spcAft>
            </a:pPr>
            <a:r>
              <a:rPr sz="2200">
                <a:solidFill>
                  <a:srgbClr val="000000"/>
                </a:solidFill>
                <a:latin typeface="Trebuchet MS"/>
                <a:cs typeface="Trebuchet MS"/>
              </a:rPr>
              <a:t>t</a:t>
            </a:r>
            <a:r>
              <a:rPr sz="2200" u="sng" baseline="-27272">
                <a:solidFill>
                  <a:srgbClr val="000000"/>
                </a:solidFill>
                <a:latin typeface="Trebuchet MS"/>
                <a:cs typeface="Trebuchet MS"/>
              </a:rPr>
              <a:t>2</a:t>
            </a:r>
          </a:p>
          <a:p>
            <a:pPr marL="0" marR="0">
              <a:lnSpc>
                <a:spcPts val="2465"/>
              </a:lnSpc>
              <a:spcBef>
                <a:spcPct val="0"/>
              </a:spcBef>
              <a:spcAft>
                <a:spcPct val="0"/>
              </a:spcAft>
            </a:pPr>
            <a:r>
              <a:rPr sz="2100">
                <a:solidFill>
                  <a:srgbClr val="000000"/>
                </a:solidFill>
                <a:latin typeface="Trebuchet MS"/>
                <a:cs typeface="Trebuchet MS"/>
              </a:rPr>
              <a:t>…</a:t>
            </a:r>
          </a:p>
        </p:txBody>
      </p:sp>
      <p:sp>
        <p:nvSpPr>
          <p:cNvPr id="16" name="object 16"/>
          <p:cNvSpPr txBox="1"/>
          <p:nvPr/>
        </p:nvSpPr>
        <p:spPr>
          <a:xfrm>
            <a:off x="6211125" y="2988102"/>
            <a:ext cx="490665" cy="396045"/>
          </a:xfrm>
          <a:prstGeom prst="rect">
            <a:avLst/>
          </a:prstGeom>
        </p:spPr>
        <p:txBody>
          <a:bodyPr vert="horz" wrap="square" lIns="0" tIns="0" rIns="0" bIns="0" rtlCol="0">
            <a:spAutoFit/>
          </a:bodyPr>
          <a:lstStyle/>
          <a:p>
            <a:pPr marL="0" marR="0">
              <a:lnSpc>
                <a:spcPts val="2426"/>
              </a:lnSpc>
              <a:spcBef>
                <a:spcPct val="0"/>
              </a:spcBef>
              <a:spcAft>
                <a:spcPct val="0"/>
              </a:spcAft>
            </a:pPr>
            <a:r>
              <a:rPr sz="3150" spc="-81" baseline="39285">
                <a:solidFill>
                  <a:srgbClr val="000000"/>
                </a:solidFill>
                <a:latin typeface="Trebuchet MS"/>
                <a:cs typeface="Trebuchet MS"/>
              </a:rPr>
              <a:t>O</a:t>
            </a:r>
            <a:r>
              <a:rPr sz="1400" spc="-31">
                <a:solidFill>
                  <a:srgbClr val="000000"/>
                </a:solidFill>
                <a:latin typeface="Trebuchet MS"/>
                <a:cs typeface="Trebuchet MS"/>
              </a:rPr>
              <a:t>i,j</a:t>
            </a:r>
          </a:p>
        </p:txBody>
      </p:sp>
      <p:sp>
        <p:nvSpPr>
          <p:cNvPr id="17" name="object 17"/>
          <p:cNvSpPr txBox="1"/>
          <p:nvPr/>
        </p:nvSpPr>
        <p:spPr>
          <a:xfrm>
            <a:off x="10958830" y="2994092"/>
            <a:ext cx="239077" cy="234595"/>
          </a:xfrm>
          <a:prstGeom prst="rect">
            <a:avLst/>
          </a:prstGeom>
        </p:spPr>
        <p:txBody>
          <a:bodyPr vert="horz" wrap="square" lIns="0" tIns="0" rIns="0" bIns="0" rtlCol="0">
            <a:spAutoFit/>
          </a:bodyPr>
          <a:lstStyle/>
          <a:p>
            <a:pPr marL="0" marR="0">
              <a:lnSpc>
                <a:spcPts val="1547"/>
              </a:lnSpc>
              <a:spcBef>
                <a:spcPct val="0"/>
              </a:spcBef>
              <a:spcAft>
                <a:spcPct val="0"/>
              </a:spcAft>
            </a:pPr>
            <a:r>
              <a:rPr sz="1350">
                <a:solidFill>
                  <a:srgbClr val="000000"/>
                </a:solidFill>
                <a:latin typeface="Trebuchet MS"/>
                <a:cs typeface="Trebuchet MS"/>
              </a:rPr>
              <a:t>ꢀ</a:t>
            </a:r>
          </a:p>
        </p:txBody>
      </p:sp>
      <p:sp>
        <p:nvSpPr>
          <p:cNvPr id="18" name="object 18"/>
          <p:cNvSpPr txBox="1"/>
          <p:nvPr/>
        </p:nvSpPr>
        <p:spPr>
          <a:xfrm>
            <a:off x="2266911" y="3051647"/>
            <a:ext cx="343221" cy="725860"/>
          </a:xfrm>
          <a:prstGeom prst="rect">
            <a:avLst/>
          </a:prstGeom>
        </p:spPr>
        <p:txBody>
          <a:bodyPr vert="horz" wrap="square" lIns="0" tIns="0" rIns="0" bIns="0" rtlCol="0">
            <a:spAutoFit/>
          </a:bodyPr>
          <a:lstStyle/>
          <a:p>
            <a:pPr marL="2717" marR="0">
              <a:lnSpc>
                <a:spcPts val="2490"/>
              </a:lnSpc>
              <a:spcBef>
                <a:spcPct val="0"/>
              </a:spcBef>
              <a:spcAft>
                <a:spcPct val="0"/>
              </a:spcAft>
            </a:pPr>
            <a:r>
              <a:rPr sz="3200" spc="-30" baseline="35714">
                <a:solidFill>
                  <a:srgbClr val="000000"/>
                </a:solidFill>
                <a:latin typeface="Trebuchet MS"/>
                <a:cs typeface="Trebuchet MS"/>
              </a:rPr>
              <a:t>x</a:t>
            </a:r>
            <a:r>
              <a:rPr sz="1400" u="sng">
                <a:solidFill>
                  <a:srgbClr val="000000"/>
                </a:solidFill>
                <a:latin typeface="Trebuchet MS"/>
                <a:cs typeface="Trebuchet MS"/>
              </a:rPr>
              <a:t>i</a:t>
            </a:r>
          </a:p>
          <a:p>
            <a:pPr marL="0" marR="0">
              <a:lnSpc>
                <a:spcPts val="2429"/>
              </a:lnSpc>
              <a:spcBef>
                <a:spcPts val="109"/>
              </a:spcBef>
              <a:spcAft>
                <a:spcPct val="0"/>
              </a:spcAft>
            </a:pPr>
            <a:r>
              <a:rPr sz="2100">
                <a:solidFill>
                  <a:srgbClr val="000000"/>
                </a:solidFill>
                <a:latin typeface="Trebuchet MS"/>
                <a:cs typeface="Trebuchet MS"/>
              </a:rPr>
              <a:t>…</a:t>
            </a:r>
          </a:p>
        </p:txBody>
      </p:sp>
      <p:sp>
        <p:nvSpPr>
          <p:cNvPr id="19" name="object 19"/>
          <p:cNvSpPr txBox="1"/>
          <p:nvPr/>
        </p:nvSpPr>
        <p:spPr>
          <a:xfrm>
            <a:off x="9396221" y="3060791"/>
            <a:ext cx="343221" cy="716716"/>
          </a:xfrm>
          <a:prstGeom prst="rect">
            <a:avLst/>
          </a:prstGeom>
        </p:spPr>
        <p:txBody>
          <a:bodyPr vert="horz" wrap="square" lIns="0" tIns="0" rIns="0" bIns="0" rtlCol="0">
            <a:spAutoFit/>
          </a:bodyPr>
          <a:lstStyle/>
          <a:p>
            <a:pPr marL="27940" marR="0">
              <a:lnSpc>
                <a:spcPts val="2490"/>
              </a:lnSpc>
              <a:spcBef>
                <a:spcPct val="0"/>
              </a:spcBef>
              <a:spcAft>
                <a:spcPct val="0"/>
              </a:spcAft>
            </a:pPr>
            <a:r>
              <a:rPr sz="2150" spc="-24">
                <a:solidFill>
                  <a:srgbClr val="000000"/>
                </a:solidFill>
                <a:latin typeface="Trebuchet MS"/>
                <a:cs typeface="Trebuchet MS"/>
              </a:rPr>
              <a:t>t</a:t>
            </a:r>
            <a:r>
              <a:rPr sz="2100" u="sng" baseline="-27906">
                <a:solidFill>
                  <a:srgbClr val="000000"/>
                </a:solidFill>
                <a:latin typeface="Trebuchet MS"/>
                <a:cs typeface="Trebuchet MS"/>
              </a:rPr>
              <a:t>i</a:t>
            </a:r>
          </a:p>
          <a:p>
            <a:pPr marL="0" marR="0">
              <a:lnSpc>
                <a:spcPts val="2465"/>
              </a:lnSpc>
              <a:spcBef>
                <a:spcPct val="0"/>
              </a:spcBef>
              <a:spcAft>
                <a:spcPct val="0"/>
              </a:spcAft>
            </a:pPr>
            <a:r>
              <a:rPr sz="2100">
                <a:solidFill>
                  <a:srgbClr val="000000"/>
                </a:solidFill>
                <a:latin typeface="Trebuchet MS"/>
                <a:cs typeface="Trebuchet MS"/>
              </a:rPr>
              <a:t>…</a:t>
            </a:r>
          </a:p>
        </p:txBody>
      </p:sp>
      <p:sp>
        <p:nvSpPr>
          <p:cNvPr id="20" name="object 20"/>
          <p:cNvSpPr txBox="1"/>
          <p:nvPr/>
        </p:nvSpPr>
        <p:spPr>
          <a:xfrm>
            <a:off x="10135324" y="3078530"/>
            <a:ext cx="1417230" cy="417834"/>
          </a:xfrm>
          <a:prstGeom prst="rect">
            <a:avLst/>
          </a:prstGeom>
        </p:spPr>
        <p:txBody>
          <a:bodyPr vert="horz" wrap="square" lIns="0" tIns="0" rIns="0" bIns="0" rtlCol="0">
            <a:spAutoFit/>
          </a:bodyPr>
          <a:lstStyle/>
          <a:p>
            <a:pPr marL="0" marR="0">
              <a:lnSpc>
                <a:spcPts val="2990"/>
              </a:lnSpc>
              <a:spcBef>
                <a:spcPct val="0"/>
              </a:spcBef>
              <a:spcAft>
                <a:spcPct val="0"/>
              </a:spcAft>
            </a:pPr>
            <a:r>
              <a:rPr sz="1700">
                <a:solidFill>
                  <a:srgbClr val="000000"/>
                </a:solidFill>
                <a:latin typeface="Times New Roman"/>
                <a:cs typeface="Times New Roman"/>
              </a:rPr>
              <a:t>෍</a:t>
            </a:r>
            <a:r>
              <a:rPr sz="1700" spc="640">
                <a:solidFill>
                  <a:srgbClr val="000000"/>
                </a:solidFill>
                <a:latin typeface="Times New Roman"/>
                <a:cs typeface="Times New Roman"/>
              </a:rPr>
              <a:t> </a:t>
            </a:r>
            <a:r>
              <a:rPr sz="1900" spc="225">
                <a:solidFill>
                  <a:srgbClr val="000000"/>
                </a:solidFill>
                <a:latin typeface="Times New Roman"/>
                <a:cs typeface="Times New Roman"/>
              </a:rPr>
              <a:t>=</a:t>
            </a:r>
            <a:r>
              <a:rPr sz="2700">
                <a:solidFill>
                  <a:srgbClr val="000000"/>
                </a:solidFill>
                <a:latin typeface="Times New Roman"/>
                <a:cs typeface="Times New Roman"/>
              </a:rPr>
              <a:t>෍</a:t>
            </a:r>
            <a:r>
              <a:rPr sz="2700" spc="2690">
                <a:solidFill>
                  <a:srgbClr val="000000"/>
                </a:solidFill>
                <a:latin typeface="Times New Roman"/>
                <a:cs typeface="Times New Roman"/>
              </a:rPr>
              <a:t> </a:t>
            </a:r>
            <a:r>
              <a:rPr sz="1700">
                <a:solidFill>
                  <a:srgbClr val="000000"/>
                </a:solidFill>
                <a:latin typeface="Trebuchet MS"/>
                <a:cs typeface="Trebuchet MS"/>
              </a:rPr>
              <a:t>ꢀ</a:t>
            </a:r>
          </a:p>
        </p:txBody>
      </p:sp>
      <p:sp>
        <p:nvSpPr>
          <p:cNvPr id="21" name="object 21"/>
          <p:cNvSpPr txBox="1"/>
          <p:nvPr/>
        </p:nvSpPr>
        <p:spPr>
          <a:xfrm>
            <a:off x="10291534" y="3282426"/>
            <a:ext cx="267978" cy="211793"/>
          </a:xfrm>
          <a:prstGeom prst="rect">
            <a:avLst/>
          </a:prstGeom>
        </p:spPr>
        <p:txBody>
          <a:bodyPr vert="horz" wrap="square" lIns="0" tIns="0" rIns="0" bIns="0" rtlCol="0">
            <a:spAutoFit/>
          </a:bodyPr>
          <a:lstStyle/>
          <a:p>
            <a:pPr marL="0" marR="0">
              <a:lnSpc>
                <a:spcPts val="1367"/>
              </a:lnSpc>
              <a:spcBef>
                <a:spcPct val="0"/>
              </a:spcBef>
              <a:spcAft>
                <a:spcPct val="0"/>
              </a:spcAft>
            </a:pPr>
            <a:r>
              <a:rPr sz="1250">
                <a:solidFill>
                  <a:srgbClr val="000000"/>
                </a:solidFill>
                <a:latin typeface="Times New Roman"/>
                <a:cs typeface="Times New Roman"/>
              </a:rPr>
              <a:t>෍</a:t>
            </a:r>
          </a:p>
        </p:txBody>
      </p:sp>
      <p:sp>
        <p:nvSpPr>
          <p:cNvPr id="22" name="object 22"/>
          <p:cNvSpPr txBox="1"/>
          <p:nvPr/>
        </p:nvSpPr>
        <p:spPr>
          <a:xfrm>
            <a:off x="11400155" y="3285677"/>
            <a:ext cx="338137" cy="220217"/>
          </a:xfrm>
          <a:prstGeom prst="rect">
            <a:avLst/>
          </a:prstGeom>
        </p:spPr>
        <p:txBody>
          <a:bodyPr vert="horz" wrap="square" lIns="0" tIns="0" rIns="0" bIns="0" rtlCol="0">
            <a:spAutoFit/>
          </a:bodyPr>
          <a:lstStyle/>
          <a:p>
            <a:pPr marL="0" marR="0">
              <a:lnSpc>
                <a:spcPts val="1433"/>
              </a:lnSpc>
              <a:spcBef>
                <a:spcPct val="0"/>
              </a:spcBef>
              <a:spcAft>
                <a:spcPct val="0"/>
              </a:spcAft>
            </a:pPr>
            <a:r>
              <a:rPr sz="1250" spc="-40">
                <a:solidFill>
                  <a:srgbClr val="000000"/>
                </a:solidFill>
                <a:latin typeface="Trebuchet MS"/>
                <a:cs typeface="Trebuchet MS"/>
              </a:rPr>
              <a:t>ꢀ</a:t>
            </a:r>
            <a:r>
              <a:rPr sz="1250" spc="-20">
                <a:solidFill>
                  <a:srgbClr val="000000"/>
                </a:solidFill>
                <a:latin typeface="Times New Roman"/>
                <a:cs typeface="Times New Roman"/>
              </a:rPr>
              <a:t>,</a:t>
            </a:r>
            <a:r>
              <a:rPr sz="1250">
                <a:solidFill>
                  <a:srgbClr val="000000"/>
                </a:solidFill>
                <a:latin typeface="Trebuchet MS"/>
                <a:cs typeface="Trebuchet MS"/>
              </a:rPr>
              <a:t>ꢀ</a:t>
            </a:r>
          </a:p>
        </p:txBody>
      </p:sp>
      <p:sp>
        <p:nvSpPr>
          <p:cNvPr id="23" name="object 23"/>
          <p:cNvSpPr txBox="1"/>
          <p:nvPr/>
        </p:nvSpPr>
        <p:spPr>
          <a:xfrm>
            <a:off x="10958830" y="3425443"/>
            <a:ext cx="371883" cy="215425"/>
          </a:xfrm>
          <a:prstGeom prst="rect">
            <a:avLst/>
          </a:prstGeom>
        </p:spPr>
        <p:txBody>
          <a:bodyPr vert="horz" wrap="square" lIns="0" tIns="0" rIns="0" bIns="0" rtlCol="0">
            <a:spAutoFit/>
          </a:bodyPr>
          <a:lstStyle/>
          <a:p>
            <a:pPr marL="0" marR="0">
              <a:lnSpc>
                <a:spcPts val="1396"/>
              </a:lnSpc>
              <a:spcBef>
                <a:spcPct val="0"/>
              </a:spcBef>
              <a:spcAft>
                <a:spcPct val="0"/>
              </a:spcAft>
            </a:pPr>
            <a:r>
              <a:rPr sz="1200" spc="-48">
                <a:solidFill>
                  <a:srgbClr val="000000"/>
                </a:solidFill>
                <a:latin typeface="Trebuchet MS"/>
                <a:cs typeface="Trebuchet MS"/>
              </a:rPr>
              <a:t>ꢀ</a:t>
            </a:r>
            <a:r>
              <a:rPr sz="1200" spc="-54">
                <a:solidFill>
                  <a:srgbClr val="000000"/>
                </a:solidFill>
                <a:latin typeface="Times New Roman"/>
                <a:cs typeface="Times New Roman"/>
              </a:rPr>
              <a:t>=1</a:t>
            </a:r>
          </a:p>
        </p:txBody>
      </p:sp>
      <p:sp>
        <p:nvSpPr>
          <p:cNvPr id="24" name="object 24"/>
          <p:cNvSpPr txBox="1"/>
          <p:nvPr/>
        </p:nvSpPr>
        <p:spPr>
          <a:xfrm>
            <a:off x="2215591" y="3842014"/>
            <a:ext cx="445225" cy="40485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x</a:t>
            </a:r>
            <a:r>
              <a:rPr sz="2200" u="sng" baseline="-22727">
                <a:solidFill>
                  <a:srgbClr val="000000"/>
                </a:solidFill>
                <a:latin typeface="Trebuchet MS"/>
                <a:cs typeface="Trebuchet MS"/>
              </a:rPr>
              <a:t>m</a:t>
            </a:r>
          </a:p>
        </p:txBody>
      </p:sp>
      <p:sp>
        <p:nvSpPr>
          <p:cNvPr id="25" name="object 25"/>
          <p:cNvSpPr txBox="1"/>
          <p:nvPr/>
        </p:nvSpPr>
        <p:spPr>
          <a:xfrm>
            <a:off x="9372092" y="3851158"/>
            <a:ext cx="416041" cy="787053"/>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a:t>
            </a:r>
            <a:r>
              <a:rPr sz="2200" u="sng" baseline="-27272">
                <a:solidFill>
                  <a:srgbClr val="000000"/>
                </a:solidFill>
                <a:latin typeface="Trebuchet MS"/>
                <a:cs typeface="Trebuchet MS"/>
              </a:rPr>
              <a:t>m</a:t>
            </a:r>
          </a:p>
          <a:p>
            <a:pPr marL="47624" marR="0">
              <a:lnSpc>
                <a:spcPts val="2490"/>
              </a:lnSpc>
              <a:spcBef>
                <a:spcPts val="418"/>
              </a:spcBef>
              <a:spcAft>
                <a:spcPct val="0"/>
              </a:spcAft>
            </a:pPr>
            <a:r>
              <a:rPr sz="2150">
                <a:solidFill>
                  <a:srgbClr val="000000"/>
                </a:solidFill>
                <a:latin typeface="Trebuchet MS"/>
                <a:cs typeface="Trebuchet MS"/>
              </a:rPr>
              <a:t>n</a:t>
            </a:r>
          </a:p>
        </p:txBody>
      </p:sp>
      <p:sp>
        <p:nvSpPr>
          <p:cNvPr id="26" name="object 26"/>
          <p:cNvSpPr txBox="1"/>
          <p:nvPr/>
        </p:nvSpPr>
        <p:spPr>
          <a:xfrm>
            <a:off x="1826730" y="4268099"/>
            <a:ext cx="2031174" cy="404859"/>
          </a:xfrm>
          <a:prstGeom prst="rect">
            <a:avLst/>
          </a:prstGeom>
        </p:spPr>
        <p:txBody>
          <a:bodyPr vert="horz" wrap="square" lIns="0" tIns="0" rIns="0" bIns="0" rtlCol="0">
            <a:spAutoFit/>
          </a:bodyPr>
          <a:lstStyle/>
          <a:p>
            <a:pPr marL="0" marR="0">
              <a:lnSpc>
                <a:spcPts val="2554"/>
              </a:lnSpc>
              <a:spcBef>
                <a:spcPct val="0"/>
              </a:spcBef>
              <a:spcAft>
                <a:spcPct val="0"/>
              </a:spcAft>
            </a:pPr>
            <a:r>
              <a:rPr sz="2150" spc="-76">
                <a:solidFill>
                  <a:srgbClr val="000000"/>
                </a:solidFill>
                <a:latin typeface="Trebuchet MS"/>
                <a:cs typeface="Trebuchet MS"/>
              </a:rPr>
              <a:t>Total</a:t>
            </a:r>
            <a:r>
              <a:rPr sz="2150" spc="-50">
                <a:solidFill>
                  <a:srgbClr val="000000"/>
                </a:solidFill>
                <a:latin typeface="Trebuchet MS"/>
                <a:cs typeface="Trebuchet MS"/>
              </a:rPr>
              <a:t> </a:t>
            </a:r>
            <a:r>
              <a:rPr sz="2150" spc="-27">
                <a:solidFill>
                  <a:srgbClr val="000000"/>
                </a:solidFill>
                <a:latin typeface="Trebuchet MS"/>
                <a:cs typeface="Trebuchet MS"/>
              </a:rPr>
              <a:t>(n</a:t>
            </a:r>
            <a:r>
              <a:rPr sz="2100" baseline="-23195">
                <a:solidFill>
                  <a:srgbClr val="000000"/>
                </a:solidFill>
                <a:latin typeface="Trebuchet MS"/>
                <a:cs typeface="Trebuchet MS"/>
              </a:rPr>
              <a:t>j</a:t>
            </a:r>
            <a:r>
              <a:rPr sz="2150">
                <a:solidFill>
                  <a:srgbClr val="000000"/>
                </a:solidFill>
                <a:latin typeface="Trebuchet MS"/>
                <a:cs typeface="Trebuchet MS"/>
              </a:rPr>
              <a:t>)</a:t>
            </a:r>
            <a:r>
              <a:rPr sz="2150" spc="3741">
                <a:solidFill>
                  <a:srgbClr val="000000"/>
                </a:solidFill>
                <a:latin typeface="Trebuchet MS"/>
                <a:cs typeface="Trebuchet MS"/>
              </a:rPr>
              <a:t> </a:t>
            </a:r>
            <a:r>
              <a:rPr sz="2200">
                <a:solidFill>
                  <a:srgbClr val="000000"/>
                </a:solidFill>
                <a:latin typeface="Trebuchet MS"/>
                <a:cs typeface="Trebuchet MS"/>
              </a:rPr>
              <a:t>n</a:t>
            </a:r>
            <a:r>
              <a:rPr sz="2200" baseline="-23195">
                <a:solidFill>
                  <a:srgbClr val="000000"/>
                </a:solidFill>
                <a:latin typeface="Trebuchet MS"/>
                <a:cs typeface="Trebuchet MS"/>
              </a:rPr>
              <a:t>1</a:t>
            </a:r>
          </a:p>
        </p:txBody>
      </p:sp>
      <p:sp>
        <p:nvSpPr>
          <p:cNvPr id="27" name="object 27"/>
          <p:cNvSpPr txBox="1"/>
          <p:nvPr/>
        </p:nvSpPr>
        <p:spPr>
          <a:xfrm>
            <a:off x="4451312" y="4268099"/>
            <a:ext cx="401637" cy="40485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n</a:t>
            </a:r>
            <a:r>
              <a:rPr sz="2200" baseline="-22727">
                <a:solidFill>
                  <a:srgbClr val="000000"/>
                </a:solidFill>
                <a:latin typeface="Trebuchet MS"/>
                <a:cs typeface="Trebuchet MS"/>
              </a:rPr>
              <a:t>2</a:t>
            </a:r>
          </a:p>
        </p:txBody>
      </p:sp>
      <p:sp>
        <p:nvSpPr>
          <p:cNvPr id="28" name="object 28"/>
          <p:cNvSpPr txBox="1"/>
          <p:nvPr/>
        </p:nvSpPr>
        <p:spPr>
          <a:xfrm>
            <a:off x="5359996" y="4250572"/>
            <a:ext cx="343221" cy="351165"/>
          </a:xfrm>
          <a:prstGeom prst="rect">
            <a:avLst/>
          </a:prstGeom>
        </p:spPr>
        <p:txBody>
          <a:bodyPr vert="horz" wrap="square" lIns="0" tIns="0" rIns="0" bIns="0" rtlCol="0">
            <a:spAutoFit/>
          </a:bodyPr>
          <a:lstStyle/>
          <a:p>
            <a:pPr marL="0" marR="0">
              <a:lnSpc>
                <a:spcPts val="2465"/>
              </a:lnSpc>
              <a:spcBef>
                <a:spcPct val="0"/>
              </a:spcBef>
              <a:spcAft>
                <a:spcPct val="0"/>
              </a:spcAft>
            </a:pPr>
            <a:r>
              <a:rPr sz="2100">
                <a:solidFill>
                  <a:srgbClr val="000000"/>
                </a:solidFill>
                <a:latin typeface="Trebuchet MS"/>
                <a:cs typeface="Trebuchet MS"/>
              </a:rPr>
              <a:t>…</a:t>
            </a:r>
          </a:p>
        </p:txBody>
      </p:sp>
      <p:sp>
        <p:nvSpPr>
          <p:cNvPr id="29" name="object 29"/>
          <p:cNvSpPr txBox="1"/>
          <p:nvPr/>
        </p:nvSpPr>
        <p:spPr>
          <a:xfrm>
            <a:off x="6282156" y="4281216"/>
            <a:ext cx="289794" cy="346299"/>
          </a:xfrm>
          <a:prstGeom prst="rect">
            <a:avLst/>
          </a:prstGeom>
        </p:spPr>
        <p:txBody>
          <a:bodyPr vert="horz" wrap="square" lIns="0" tIns="0" rIns="0" bIns="0" rtlCol="0">
            <a:spAutoFit/>
          </a:bodyPr>
          <a:lstStyle/>
          <a:p>
            <a:pPr marL="0" marR="0">
              <a:lnSpc>
                <a:spcPts val="2426"/>
              </a:lnSpc>
              <a:spcBef>
                <a:spcPct val="0"/>
              </a:spcBef>
              <a:spcAft>
                <a:spcPct val="0"/>
              </a:spcAft>
            </a:pPr>
            <a:r>
              <a:rPr sz="2100">
                <a:solidFill>
                  <a:srgbClr val="000000"/>
                </a:solidFill>
                <a:latin typeface="Trebuchet MS"/>
                <a:cs typeface="Trebuchet MS"/>
              </a:rPr>
              <a:t>n</a:t>
            </a:r>
          </a:p>
        </p:txBody>
      </p:sp>
      <p:sp>
        <p:nvSpPr>
          <p:cNvPr id="30" name="object 30"/>
          <p:cNvSpPr txBox="1"/>
          <p:nvPr/>
        </p:nvSpPr>
        <p:spPr>
          <a:xfrm>
            <a:off x="7276425" y="4286425"/>
            <a:ext cx="343221" cy="351165"/>
          </a:xfrm>
          <a:prstGeom prst="rect">
            <a:avLst/>
          </a:prstGeom>
        </p:spPr>
        <p:txBody>
          <a:bodyPr vert="horz" wrap="square" lIns="0" tIns="0" rIns="0" bIns="0" rtlCol="0">
            <a:spAutoFit/>
          </a:bodyPr>
          <a:lstStyle/>
          <a:p>
            <a:pPr marL="0" marR="0">
              <a:lnSpc>
                <a:spcPts val="2465"/>
              </a:lnSpc>
              <a:spcBef>
                <a:spcPct val="0"/>
              </a:spcBef>
              <a:spcAft>
                <a:spcPct val="0"/>
              </a:spcAft>
            </a:pPr>
            <a:r>
              <a:rPr sz="2100">
                <a:solidFill>
                  <a:srgbClr val="000000"/>
                </a:solidFill>
                <a:latin typeface="Trebuchet MS"/>
                <a:cs typeface="Trebuchet MS"/>
              </a:rPr>
              <a:t>…</a:t>
            </a:r>
          </a:p>
        </p:txBody>
      </p:sp>
      <p:sp>
        <p:nvSpPr>
          <p:cNvPr id="31" name="object 31"/>
          <p:cNvSpPr txBox="1"/>
          <p:nvPr/>
        </p:nvSpPr>
        <p:spPr>
          <a:xfrm>
            <a:off x="8244103" y="4268099"/>
            <a:ext cx="397950" cy="40485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n</a:t>
            </a:r>
            <a:r>
              <a:rPr sz="2200" baseline="-22727">
                <a:solidFill>
                  <a:srgbClr val="000000"/>
                </a:solidFill>
                <a:latin typeface="Trebuchet MS"/>
                <a:cs typeface="Trebuchet MS"/>
              </a:rPr>
              <a:t>k</a:t>
            </a:r>
          </a:p>
        </p:txBody>
      </p:sp>
      <p:sp>
        <p:nvSpPr>
          <p:cNvPr id="32" name="object 32"/>
          <p:cNvSpPr txBox="1"/>
          <p:nvPr/>
        </p:nvSpPr>
        <p:spPr>
          <a:xfrm>
            <a:off x="6419545" y="4429681"/>
            <a:ext cx="213174" cy="241231"/>
          </a:xfrm>
          <a:prstGeom prst="rect">
            <a:avLst/>
          </a:prstGeom>
        </p:spPr>
        <p:txBody>
          <a:bodyPr vert="horz" wrap="square" lIns="0" tIns="0" rIns="0" bIns="0" rtlCol="0">
            <a:spAutoFit/>
          </a:bodyPr>
          <a:lstStyle/>
          <a:p>
            <a:pPr marL="0" marR="0">
              <a:lnSpc>
                <a:spcPts val="1599"/>
              </a:lnSpc>
              <a:spcBef>
                <a:spcPct val="0"/>
              </a:spcBef>
              <a:spcAft>
                <a:spcPct val="0"/>
              </a:spcAft>
            </a:pPr>
            <a:r>
              <a:rPr sz="1400">
                <a:solidFill>
                  <a:srgbClr val="000000"/>
                </a:solidFill>
                <a:latin typeface="Trebuchet MS"/>
                <a:cs typeface="Trebuchet MS"/>
              </a:rPr>
              <a:t>j</a:t>
            </a:r>
          </a:p>
        </p:txBody>
      </p:sp>
      <p:sp>
        <p:nvSpPr>
          <p:cNvPr id="33" name="object 33"/>
          <p:cNvSpPr txBox="1"/>
          <p:nvPr/>
        </p:nvSpPr>
        <p:spPr>
          <a:xfrm>
            <a:off x="6346825" y="4574305"/>
            <a:ext cx="284480" cy="287313"/>
          </a:xfrm>
          <a:prstGeom prst="rect">
            <a:avLst/>
          </a:prstGeom>
        </p:spPr>
        <p:txBody>
          <a:bodyPr vert="horz" wrap="square" lIns="0" tIns="0" rIns="0" bIns="0" rtlCol="0">
            <a:spAutoFit/>
          </a:bodyPr>
          <a:lstStyle/>
          <a:p>
            <a:pPr marL="0" marR="0">
              <a:lnSpc>
                <a:spcPts val="1962"/>
              </a:lnSpc>
              <a:spcBef>
                <a:spcPct val="0"/>
              </a:spcBef>
              <a:spcAft>
                <a:spcPct val="0"/>
              </a:spcAft>
            </a:pPr>
            <a:r>
              <a:rPr sz="1700">
                <a:solidFill>
                  <a:srgbClr val="000000"/>
                </a:solidFill>
                <a:latin typeface="Trebuchet MS"/>
                <a:cs typeface="Trebuchet MS"/>
              </a:rPr>
              <a:t>ꢀ</a:t>
            </a:r>
          </a:p>
        </p:txBody>
      </p:sp>
      <p:sp>
        <p:nvSpPr>
          <p:cNvPr id="34" name="object 34"/>
          <p:cNvSpPr txBox="1"/>
          <p:nvPr/>
        </p:nvSpPr>
        <p:spPr>
          <a:xfrm>
            <a:off x="5541010" y="4697539"/>
            <a:ext cx="1381759" cy="417834"/>
          </a:xfrm>
          <a:prstGeom prst="rect">
            <a:avLst/>
          </a:prstGeom>
        </p:spPr>
        <p:txBody>
          <a:bodyPr vert="horz" wrap="square" lIns="0" tIns="0" rIns="0" bIns="0" rtlCol="0">
            <a:spAutoFit/>
          </a:bodyPr>
          <a:lstStyle/>
          <a:p>
            <a:pPr marL="0" marR="0">
              <a:lnSpc>
                <a:spcPts val="2990"/>
              </a:lnSpc>
              <a:spcBef>
                <a:spcPct val="0"/>
              </a:spcBef>
              <a:spcAft>
                <a:spcPct val="0"/>
              </a:spcAft>
            </a:pPr>
            <a:r>
              <a:rPr sz="1850">
                <a:solidFill>
                  <a:srgbClr val="000000"/>
                </a:solidFill>
                <a:latin typeface="Times New Roman"/>
                <a:cs typeface="Times New Roman"/>
              </a:rPr>
              <a:t>෍</a:t>
            </a:r>
            <a:r>
              <a:rPr sz="1850" spc="572">
                <a:solidFill>
                  <a:srgbClr val="000000"/>
                </a:solidFill>
                <a:latin typeface="Times New Roman"/>
                <a:cs typeface="Times New Roman"/>
              </a:rPr>
              <a:t> </a:t>
            </a:r>
            <a:r>
              <a:rPr sz="1850" spc="150">
                <a:solidFill>
                  <a:srgbClr val="000000"/>
                </a:solidFill>
                <a:latin typeface="Times New Roman"/>
                <a:cs typeface="Times New Roman"/>
              </a:rPr>
              <a:t>=</a:t>
            </a:r>
            <a:r>
              <a:rPr sz="2700">
                <a:solidFill>
                  <a:srgbClr val="000000"/>
                </a:solidFill>
                <a:latin typeface="Times New Roman"/>
                <a:cs typeface="Times New Roman"/>
              </a:rPr>
              <a:t>෍</a:t>
            </a:r>
            <a:r>
              <a:rPr sz="2700" spc="2429">
                <a:solidFill>
                  <a:srgbClr val="000000"/>
                </a:solidFill>
                <a:latin typeface="Times New Roman"/>
                <a:cs typeface="Times New Roman"/>
              </a:rPr>
              <a:t> </a:t>
            </a:r>
            <a:r>
              <a:rPr sz="1700">
                <a:solidFill>
                  <a:srgbClr val="000000"/>
                </a:solidFill>
                <a:latin typeface="Trebuchet MS"/>
                <a:cs typeface="Trebuchet MS"/>
              </a:rPr>
              <a:t>ꢀ</a:t>
            </a:r>
          </a:p>
        </p:txBody>
      </p:sp>
      <p:sp>
        <p:nvSpPr>
          <p:cNvPr id="35" name="object 35"/>
          <p:cNvSpPr txBox="1"/>
          <p:nvPr/>
        </p:nvSpPr>
        <p:spPr>
          <a:xfrm>
            <a:off x="851534" y="4830601"/>
            <a:ext cx="3530866" cy="359276"/>
          </a:xfrm>
          <a:prstGeom prst="rect">
            <a:avLst/>
          </a:prstGeom>
        </p:spPr>
        <p:txBody>
          <a:bodyPr vert="horz" wrap="square" lIns="0" tIns="0" rIns="0" bIns="0" rtlCol="0">
            <a:spAutoFit/>
          </a:bodyPr>
          <a:lstStyle/>
          <a:p>
            <a:pPr marL="0" marR="0">
              <a:lnSpc>
                <a:spcPts val="2528"/>
              </a:lnSpc>
              <a:spcBef>
                <a:spcPct val="0"/>
              </a:spcBef>
              <a:spcAft>
                <a:spcPct val="0"/>
              </a:spcAft>
            </a:pPr>
            <a:r>
              <a:rPr sz="2200">
                <a:solidFill>
                  <a:srgbClr val="000000"/>
                </a:solidFill>
                <a:latin typeface="Arial"/>
                <a:cs typeface="Arial"/>
              </a:rPr>
              <a:t>•</a:t>
            </a:r>
            <a:r>
              <a:rPr sz="2200" spc="-96">
                <a:solidFill>
                  <a:srgbClr val="000000"/>
                </a:solidFill>
                <a:latin typeface="Arial"/>
                <a:cs typeface="Arial"/>
              </a:rPr>
              <a:t> </a:t>
            </a:r>
            <a:r>
              <a:rPr sz="2100" spc="-73">
                <a:solidFill>
                  <a:srgbClr val="000000"/>
                </a:solidFill>
                <a:latin typeface="Trebuchet MS"/>
                <a:cs typeface="Trebuchet MS"/>
              </a:rPr>
              <a:t>The</a:t>
            </a:r>
            <a:r>
              <a:rPr sz="2100" spc="-133">
                <a:solidFill>
                  <a:srgbClr val="000000"/>
                </a:solidFill>
                <a:latin typeface="Trebuchet MS"/>
                <a:cs typeface="Trebuchet MS"/>
              </a:rPr>
              <a:t> </a:t>
            </a:r>
            <a:r>
              <a:rPr sz="2100" spc="-56">
                <a:solidFill>
                  <a:srgbClr val="000000"/>
                </a:solidFill>
                <a:latin typeface="Trebuchet MS"/>
                <a:cs typeface="Trebuchet MS"/>
              </a:rPr>
              <a:t>pr</a:t>
            </a:r>
            <a:r>
              <a:rPr sz="2200" spc="-24">
                <a:solidFill>
                  <a:srgbClr val="000000"/>
                </a:solidFill>
                <a:latin typeface="Trebuchet MS"/>
                <a:cs typeface="Trebuchet MS"/>
              </a:rPr>
              <a:t>o</a:t>
            </a:r>
            <a:r>
              <a:rPr sz="2050" spc="-52">
                <a:solidFill>
                  <a:srgbClr val="000000"/>
                </a:solidFill>
                <a:latin typeface="Trebuchet MS"/>
                <a:cs typeface="Trebuchet MS"/>
              </a:rPr>
              <a:t>bability</a:t>
            </a:r>
            <a:r>
              <a:rPr sz="2050" spc="-149">
                <a:solidFill>
                  <a:srgbClr val="000000"/>
                </a:solidFill>
                <a:latin typeface="Trebuchet MS"/>
                <a:cs typeface="Trebuchet MS"/>
              </a:rPr>
              <a:t> </a:t>
            </a:r>
            <a:r>
              <a:rPr sz="2200" spc="-24">
                <a:solidFill>
                  <a:srgbClr val="000000"/>
                </a:solidFill>
                <a:latin typeface="Trebuchet MS"/>
                <a:cs typeface="Trebuchet MS"/>
              </a:rPr>
              <a:t>o</a:t>
            </a:r>
            <a:r>
              <a:rPr sz="2000">
                <a:solidFill>
                  <a:srgbClr val="000000"/>
                </a:solidFill>
                <a:latin typeface="Trebuchet MS"/>
                <a:cs typeface="Trebuchet MS"/>
              </a:rPr>
              <a:t>f</a:t>
            </a:r>
            <a:r>
              <a:rPr sz="2000" spc="-172">
                <a:solidFill>
                  <a:srgbClr val="000000"/>
                </a:solidFill>
                <a:latin typeface="Trebuchet MS"/>
                <a:cs typeface="Trebuchet MS"/>
              </a:rPr>
              <a:t> </a:t>
            </a:r>
            <a:r>
              <a:rPr sz="2000" spc="-52">
                <a:solidFill>
                  <a:srgbClr val="000000"/>
                </a:solidFill>
                <a:latin typeface="Trebuchet MS"/>
                <a:cs typeface="Trebuchet MS"/>
              </a:rPr>
              <a:t>(</a:t>
            </a:r>
            <a:r>
              <a:rPr sz="1850" spc="-104">
                <a:solidFill>
                  <a:srgbClr val="000000"/>
                </a:solidFill>
                <a:latin typeface="Trebuchet MS"/>
                <a:cs typeface="Trebuchet MS"/>
              </a:rPr>
              <a:t>i,j</a:t>
            </a:r>
            <a:r>
              <a:rPr sz="2000">
                <a:solidFill>
                  <a:srgbClr val="000000"/>
                </a:solidFill>
                <a:latin typeface="Trebuchet MS"/>
                <a:cs typeface="Trebuchet MS"/>
              </a:rPr>
              <a:t>)</a:t>
            </a:r>
            <a:r>
              <a:rPr sz="2000" spc="-192">
                <a:solidFill>
                  <a:srgbClr val="000000"/>
                </a:solidFill>
                <a:latin typeface="Trebuchet MS"/>
                <a:cs typeface="Trebuchet MS"/>
              </a:rPr>
              <a:t> </a:t>
            </a:r>
            <a:r>
              <a:rPr sz="2050" spc="-119">
                <a:solidFill>
                  <a:srgbClr val="000000"/>
                </a:solidFill>
                <a:latin typeface="Trebuchet MS"/>
                <a:cs typeface="Trebuchet MS"/>
              </a:rPr>
              <a:t>c</a:t>
            </a:r>
            <a:r>
              <a:rPr sz="2100" spc="-23">
                <a:solidFill>
                  <a:srgbClr val="000000"/>
                </a:solidFill>
                <a:latin typeface="Trebuchet MS"/>
                <a:cs typeface="Trebuchet MS"/>
              </a:rPr>
              <a:t>ase</a:t>
            </a:r>
            <a:r>
              <a:rPr sz="2100" spc="-151">
                <a:solidFill>
                  <a:srgbClr val="000000"/>
                </a:solidFill>
                <a:latin typeface="Trebuchet MS"/>
                <a:cs typeface="Trebuchet MS"/>
              </a:rPr>
              <a:t> </a:t>
            </a:r>
            <a:r>
              <a:rPr sz="2100" spc="-41">
                <a:solidFill>
                  <a:srgbClr val="000000"/>
                </a:solidFill>
                <a:latin typeface="Trebuchet MS"/>
                <a:cs typeface="Trebuchet MS"/>
              </a:rPr>
              <a:t>is</a:t>
            </a:r>
          </a:p>
        </p:txBody>
      </p:sp>
      <p:sp>
        <p:nvSpPr>
          <p:cNvPr id="36" name="object 36"/>
          <p:cNvSpPr txBox="1"/>
          <p:nvPr/>
        </p:nvSpPr>
        <p:spPr>
          <a:xfrm>
            <a:off x="5707392" y="4890400"/>
            <a:ext cx="287241" cy="225506"/>
          </a:xfrm>
          <a:prstGeom prst="rect">
            <a:avLst/>
          </a:prstGeom>
        </p:spPr>
        <p:txBody>
          <a:bodyPr vert="horz" wrap="square" lIns="0" tIns="0" rIns="0" bIns="0" rtlCol="0">
            <a:spAutoFit/>
          </a:bodyPr>
          <a:lstStyle/>
          <a:p>
            <a:pPr marL="0" marR="0">
              <a:lnSpc>
                <a:spcPts val="1475"/>
              </a:lnSpc>
              <a:spcBef>
                <a:spcPct val="0"/>
              </a:spcBef>
              <a:spcAft>
                <a:spcPct val="0"/>
              </a:spcAft>
            </a:pPr>
            <a:r>
              <a:rPr sz="1350">
                <a:solidFill>
                  <a:srgbClr val="000000"/>
                </a:solidFill>
                <a:latin typeface="Times New Roman"/>
                <a:cs typeface="Times New Roman"/>
              </a:rPr>
              <a:t>෍</a:t>
            </a:r>
          </a:p>
        </p:txBody>
      </p:sp>
      <p:sp>
        <p:nvSpPr>
          <p:cNvPr id="37" name="object 37"/>
          <p:cNvSpPr txBox="1"/>
          <p:nvPr/>
        </p:nvSpPr>
        <p:spPr>
          <a:xfrm>
            <a:off x="6770369" y="4904686"/>
            <a:ext cx="338137" cy="220217"/>
          </a:xfrm>
          <a:prstGeom prst="rect">
            <a:avLst/>
          </a:prstGeom>
        </p:spPr>
        <p:txBody>
          <a:bodyPr vert="horz" wrap="square" lIns="0" tIns="0" rIns="0" bIns="0" rtlCol="0">
            <a:spAutoFit/>
          </a:bodyPr>
          <a:lstStyle/>
          <a:p>
            <a:pPr marL="0" marR="0">
              <a:lnSpc>
                <a:spcPts val="1433"/>
              </a:lnSpc>
              <a:spcBef>
                <a:spcPct val="0"/>
              </a:spcBef>
              <a:spcAft>
                <a:spcPct val="0"/>
              </a:spcAft>
            </a:pPr>
            <a:r>
              <a:rPr sz="1250" spc="-40">
                <a:solidFill>
                  <a:srgbClr val="000000"/>
                </a:solidFill>
                <a:latin typeface="Trebuchet MS"/>
                <a:cs typeface="Trebuchet MS"/>
              </a:rPr>
              <a:t>ꢀ</a:t>
            </a:r>
            <a:r>
              <a:rPr sz="1250" spc="-20">
                <a:solidFill>
                  <a:srgbClr val="000000"/>
                </a:solidFill>
                <a:latin typeface="Times New Roman"/>
                <a:cs typeface="Times New Roman"/>
              </a:rPr>
              <a:t>,</a:t>
            </a:r>
            <a:r>
              <a:rPr sz="1250">
                <a:solidFill>
                  <a:srgbClr val="000000"/>
                </a:solidFill>
                <a:latin typeface="Trebuchet MS"/>
                <a:cs typeface="Trebuchet MS"/>
              </a:rPr>
              <a:t>ꢀ</a:t>
            </a:r>
          </a:p>
        </p:txBody>
      </p:sp>
      <p:sp>
        <p:nvSpPr>
          <p:cNvPr id="38" name="object 38"/>
          <p:cNvSpPr txBox="1"/>
          <p:nvPr/>
        </p:nvSpPr>
        <p:spPr>
          <a:xfrm>
            <a:off x="6346825" y="5052163"/>
            <a:ext cx="358972" cy="210632"/>
          </a:xfrm>
          <a:prstGeom prst="rect">
            <a:avLst/>
          </a:prstGeom>
        </p:spPr>
        <p:txBody>
          <a:bodyPr vert="horz" wrap="square" lIns="0" tIns="0" rIns="0" bIns="0" rtlCol="0">
            <a:spAutoFit/>
          </a:bodyPr>
          <a:lstStyle/>
          <a:p>
            <a:pPr marL="0" marR="0">
              <a:lnSpc>
                <a:spcPts val="1358"/>
              </a:lnSpc>
              <a:spcBef>
                <a:spcPct val="0"/>
              </a:spcBef>
              <a:spcAft>
                <a:spcPct val="0"/>
              </a:spcAft>
            </a:pPr>
            <a:r>
              <a:rPr sz="1150" spc="-55">
                <a:solidFill>
                  <a:srgbClr val="000000"/>
                </a:solidFill>
                <a:latin typeface="Trebuchet MS"/>
                <a:cs typeface="Trebuchet MS"/>
              </a:rPr>
              <a:t>ꢀ</a:t>
            </a:r>
            <a:r>
              <a:rPr sz="1150" spc="-62">
                <a:solidFill>
                  <a:srgbClr val="000000"/>
                </a:solidFill>
                <a:latin typeface="Times New Roman"/>
                <a:cs typeface="Times New Roman"/>
              </a:rPr>
              <a:t>=1</a:t>
            </a:r>
          </a:p>
        </p:txBody>
      </p:sp>
      <p:sp>
        <p:nvSpPr>
          <p:cNvPr id="39" name="object 39"/>
          <p:cNvSpPr txBox="1"/>
          <p:nvPr/>
        </p:nvSpPr>
        <p:spPr>
          <a:xfrm>
            <a:off x="1014729" y="5087629"/>
            <a:ext cx="340486" cy="284505"/>
          </a:xfrm>
          <a:prstGeom prst="rect">
            <a:avLst/>
          </a:prstGeom>
        </p:spPr>
        <p:txBody>
          <a:bodyPr vert="horz" wrap="square" lIns="0" tIns="0" rIns="0" bIns="0" rtlCol="0">
            <a:spAutoFit/>
          </a:bodyPr>
          <a:lstStyle/>
          <a:p>
            <a:pPr marL="0" marR="0">
              <a:lnSpc>
                <a:spcPts val="1940"/>
              </a:lnSpc>
              <a:spcBef>
                <a:spcPct val="0"/>
              </a:spcBef>
              <a:spcAft>
                <a:spcPct val="0"/>
              </a:spcAft>
            </a:pPr>
            <a:r>
              <a:rPr sz="1750">
                <a:solidFill>
                  <a:srgbClr val="000000"/>
                </a:solidFill>
                <a:latin typeface="Times New Roman"/>
                <a:cs typeface="Times New Roman"/>
              </a:rPr>
              <a:t>෍</a:t>
            </a:r>
          </a:p>
        </p:txBody>
      </p:sp>
      <p:sp>
        <p:nvSpPr>
          <p:cNvPr id="40" name="object 40"/>
          <p:cNvSpPr txBox="1"/>
          <p:nvPr/>
        </p:nvSpPr>
        <p:spPr>
          <a:xfrm>
            <a:off x="1201534" y="5202629"/>
            <a:ext cx="317922" cy="188939"/>
          </a:xfrm>
          <a:prstGeom prst="rect">
            <a:avLst/>
          </a:prstGeom>
        </p:spPr>
        <p:txBody>
          <a:bodyPr vert="horz" wrap="square" lIns="0" tIns="0" rIns="0" bIns="0" rtlCol="0">
            <a:spAutoFit/>
          </a:bodyPr>
          <a:lstStyle/>
          <a:p>
            <a:pPr marL="0" marR="0">
              <a:lnSpc>
                <a:spcPts val="1187"/>
              </a:lnSpc>
              <a:spcBef>
                <a:spcPct val="0"/>
              </a:spcBef>
              <a:spcAft>
                <a:spcPct val="0"/>
              </a:spcAft>
            </a:pPr>
            <a:r>
              <a:rPr sz="1000" spc="-232">
                <a:solidFill>
                  <a:srgbClr val="000000"/>
                </a:solidFill>
                <a:latin typeface="Times New Roman"/>
                <a:cs typeface="Times New Roman"/>
              </a:rPr>
              <a:t>෍</a:t>
            </a:r>
            <a:r>
              <a:rPr sz="1050" spc="-51">
                <a:solidFill>
                  <a:srgbClr val="000000"/>
                </a:solidFill>
                <a:latin typeface="Times New Roman"/>
                <a:cs typeface="Times New Roman"/>
              </a:rPr>
              <a:t>,</a:t>
            </a:r>
            <a:r>
              <a:rPr sz="1000">
                <a:solidFill>
                  <a:srgbClr val="000000"/>
                </a:solidFill>
                <a:latin typeface="Times New Roman"/>
                <a:cs typeface="Times New Roman"/>
              </a:rPr>
              <a:t>෍</a:t>
            </a:r>
          </a:p>
        </p:txBody>
      </p:sp>
      <p:sp>
        <p:nvSpPr>
          <p:cNvPr id="41" name="object 41"/>
          <p:cNvSpPr txBox="1"/>
          <p:nvPr/>
        </p:nvSpPr>
        <p:spPr>
          <a:xfrm>
            <a:off x="4402455" y="5542431"/>
            <a:ext cx="299720" cy="274579"/>
          </a:xfrm>
          <a:prstGeom prst="rect">
            <a:avLst/>
          </a:prstGeom>
        </p:spPr>
        <p:txBody>
          <a:bodyPr vert="horz" wrap="square" lIns="0" tIns="0" rIns="0" bIns="0" rtlCol="0">
            <a:spAutoFit/>
          </a:bodyPr>
          <a:lstStyle/>
          <a:p>
            <a:pPr marL="0" marR="0">
              <a:lnSpc>
                <a:spcPts val="1672"/>
              </a:lnSpc>
              <a:spcBef>
                <a:spcPct val="0"/>
              </a:spcBef>
              <a:spcAft>
                <a:spcPct val="0"/>
              </a:spcAft>
            </a:pPr>
            <a:r>
              <a:rPr sz="1450" spc="-85">
                <a:solidFill>
                  <a:srgbClr val="000000"/>
                </a:solidFill>
                <a:latin typeface="Trebuchet MS"/>
                <a:cs typeface="Trebuchet MS"/>
              </a:rPr>
              <a:t>ꢀ</a:t>
            </a:r>
            <a:r>
              <a:rPr sz="1700" baseline="-17241">
                <a:solidFill>
                  <a:srgbClr val="000000"/>
                </a:solidFill>
                <a:latin typeface="Trebuchet MS"/>
                <a:cs typeface="Trebuchet MS"/>
              </a:rPr>
              <a:t>ꢀ</a:t>
            </a:r>
          </a:p>
        </p:txBody>
      </p:sp>
      <p:sp>
        <p:nvSpPr>
          <p:cNvPr id="42" name="object 42"/>
          <p:cNvSpPr txBox="1"/>
          <p:nvPr/>
        </p:nvSpPr>
        <p:spPr>
          <a:xfrm>
            <a:off x="4911090" y="5780503"/>
            <a:ext cx="486419" cy="367184"/>
          </a:xfrm>
          <a:prstGeom prst="rect">
            <a:avLst/>
          </a:prstGeom>
        </p:spPr>
        <p:txBody>
          <a:bodyPr vert="horz" wrap="square" lIns="0" tIns="0" rIns="0" bIns="0" rtlCol="0">
            <a:spAutoFit/>
          </a:bodyPr>
          <a:lstStyle/>
          <a:p>
            <a:pPr marL="0" marR="0">
              <a:lnSpc>
                <a:spcPts val="2314"/>
              </a:lnSpc>
              <a:spcBef>
                <a:spcPct val="0"/>
              </a:spcBef>
              <a:spcAft>
                <a:spcPct val="0"/>
              </a:spcAft>
            </a:pPr>
            <a:r>
              <a:rPr sz="2100" spc="-123">
                <a:solidFill>
                  <a:srgbClr val="000000"/>
                </a:solidFill>
                <a:latin typeface="Times New Roman"/>
                <a:cs typeface="Times New Roman"/>
              </a:rPr>
              <a:t>෍</a:t>
            </a:r>
            <a:r>
              <a:rPr sz="2250" baseline="-19047">
                <a:solidFill>
                  <a:srgbClr val="000000"/>
                </a:solidFill>
                <a:latin typeface="Times New Roman"/>
                <a:cs typeface="Times New Roman"/>
              </a:rPr>
              <a:t>෍</a:t>
            </a:r>
          </a:p>
        </p:txBody>
      </p:sp>
      <p:sp>
        <p:nvSpPr>
          <p:cNvPr id="43" name="object 43"/>
          <p:cNvSpPr txBox="1"/>
          <p:nvPr/>
        </p:nvSpPr>
        <p:spPr>
          <a:xfrm>
            <a:off x="851534" y="5864651"/>
            <a:ext cx="3104124" cy="348738"/>
          </a:xfrm>
          <a:prstGeom prst="rect">
            <a:avLst/>
          </a:prstGeom>
        </p:spPr>
        <p:txBody>
          <a:bodyPr vert="horz" wrap="square" lIns="0" tIns="0" rIns="0" bIns="0" rtlCol="0">
            <a:spAutoFit/>
          </a:bodyPr>
          <a:lstStyle/>
          <a:p>
            <a:pPr marL="0" marR="0">
              <a:lnSpc>
                <a:spcPts val="2445"/>
              </a:lnSpc>
              <a:spcBef>
                <a:spcPct val="0"/>
              </a:spcBef>
              <a:spcAft>
                <a:spcPct val="0"/>
              </a:spcAft>
            </a:pPr>
            <a:r>
              <a:rPr sz="2200">
                <a:solidFill>
                  <a:srgbClr val="000000"/>
                </a:solidFill>
                <a:latin typeface="Arial"/>
                <a:cs typeface="Arial"/>
              </a:rPr>
              <a:t>•</a:t>
            </a:r>
            <a:r>
              <a:rPr sz="2200" spc="-96">
                <a:solidFill>
                  <a:srgbClr val="000000"/>
                </a:solidFill>
                <a:latin typeface="Arial"/>
                <a:cs typeface="Arial"/>
              </a:rPr>
              <a:t> </a:t>
            </a:r>
            <a:r>
              <a:rPr sz="2100" spc="-45">
                <a:solidFill>
                  <a:srgbClr val="000000"/>
                </a:solidFill>
                <a:latin typeface="Trebuchet MS"/>
                <a:cs typeface="Trebuchet MS"/>
              </a:rPr>
              <a:t>The</a:t>
            </a:r>
            <a:r>
              <a:rPr sz="2100" spc="-292">
                <a:solidFill>
                  <a:srgbClr val="000000"/>
                </a:solidFill>
                <a:latin typeface="Trebuchet MS"/>
                <a:cs typeface="Trebuchet MS"/>
              </a:rPr>
              <a:t> </a:t>
            </a:r>
            <a:r>
              <a:rPr sz="2100" spc="-61">
                <a:solidFill>
                  <a:srgbClr val="000000"/>
                </a:solidFill>
                <a:latin typeface="Trebuchet MS"/>
                <a:cs typeface="Trebuchet MS"/>
              </a:rPr>
              <a:t>overall</a:t>
            </a:r>
            <a:r>
              <a:rPr sz="2100" spc="-272">
                <a:solidFill>
                  <a:srgbClr val="000000"/>
                </a:solidFill>
                <a:latin typeface="Trebuchet MS"/>
                <a:cs typeface="Trebuchet MS"/>
              </a:rPr>
              <a:t> </a:t>
            </a:r>
            <a:r>
              <a:rPr sz="2100" spc="-48">
                <a:solidFill>
                  <a:srgbClr val="000000"/>
                </a:solidFill>
                <a:latin typeface="Trebuchet MS"/>
                <a:cs typeface="Trebuchet MS"/>
              </a:rPr>
              <a:t>probability</a:t>
            </a:r>
            <a:r>
              <a:rPr sz="2100" spc="-301">
                <a:solidFill>
                  <a:srgbClr val="000000"/>
                </a:solidFill>
                <a:latin typeface="Trebuchet MS"/>
                <a:cs typeface="Trebuchet MS"/>
              </a:rPr>
              <a:t> </a:t>
            </a:r>
            <a:r>
              <a:rPr sz="2100" spc="-32">
                <a:solidFill>
                  <a:srgbClr val="000000"/>
                </a:solidFill>
                <a:latin typeface="Trebuchet MS"/>
                <a:cs typeface="Trebuchet MS"/>
              </a:rPr>
              <a:t>of</a:t>
            </a:r>
          </a:p>
        </p:txBody>
      </p:sp>
      <p:sp>
        <p:nvSpPr>
          <p:cNvPr id="44" name="object 44"/>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pic>
        <p:nvPicPr>
          <p:cNvPr id="4" name="תמונה 3">
            <a:extLst>
              <a:ext uri="{FF2B5EF4-FFF2-40B4-BE49-F238E27FC236}">
                <a16:creationId xmlns:a16="http://schemas.microsoft.com/office/drawing/2014/main" id="{0D774000-D5E3-4388-8B94-EAAAEFE75341}"/>
              </a:ext>
            </a:extLst>
          </p:cNvPr>
          <p:cNvPicPr>
            <a:picLocks noChangeAspect="1"/>
          </p:cNvPicPr>
          <p:nvPr/>
        </p:nvPicPr>
        <p:blipFill>
          <a:blip r:embed="rId6"/>
          <a:stretch>
            <a:fillRect/>
          </a:stretch>
        </p:blipFill>
        <p:spPr>
          <a:xfrm>
            <a:off x="0" y="0"/>
            <a:ext cx="12192000" cy="6857999"/>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object 1"/>
          <p:cNvSpPr/>
          <p:nvPr/>
        </p:nvSpPr>
        <p:spPr>
          <a:xfrm>
            <a:off x="10710926" y="968946"/>
            <a:ext cx="377952" cy="22859"/>
          </a:xfrm>
          <a:prstGeom prst="rect">
            <a:avLst/>
          </a:prstGeom>
          <a:blipFill>
            <a:blip r:embed="rId3"/>
            <a:stretch>
              <a:fillRect/>
            </a:stretch>
          </a:blipFill>
        </p:spPr>
        <p:txBody>
          <a:bodyPr wrap="square" lIns="0" tIns="0" rIns="0" bIns="0" rtlCol="0">
            <a:spAutoFit/>
          </a:bodyPr>
          <a:lstStyle/>
          <a:p>
            <a:endParaRPr/>
          </a:p>
        </p:txBody>
      </p:sp>
      <p:sp>
        <p:nvSpPr>
          <p:cNvPr id="2" name="object 2"/>
          <p:cNvSpPr/>
          <p:nvPr/>
        </p:nvSpPr>
        <p:spPr>
          <a:xfrm>
            <a:off x="0" y="0"/>
            <a:ext cx="12700" cy="12700"/>
          </a:xfrm>
          <a:prstGeom prst="rect">
            <a:avLst/>
          </a:prstGeom>
          <a:blipFill>
            <a:blip r:embed="rId4"/>
            <a:stretch>
              <a:fillRect/>
            </a:stretch>
          </a:blipFill>
        </p:spPr>
        <p:txBody>
          <a:bodyPr wrap="square" lIns="0" tIns="0" rIns="0" bIns="0" rtlCol="0">
            <a:spAutoFit/>
          </a:bodyPr>
          <a:lstStyle/>
          <a:p>
            <a:endParaRPr/>
          </a:p>
        </p:txBody>
      </p:sp>
      <p:sp>
        <p:nvSpPr>
          <p:cNvPr id="3" name="object 3"/>
          <p:cNvSpPr/>
          <p:nvPr/>
        </p:nvSpPr>
        <p:spPr>
          <a:xfrm>
            <a:off x="5951219" y="1403350"/>
            <a:ext cx="6134735" cy="3638181"/>
          </a:xfrm>
          <a:prstGeom prst="rect">
            <a:avLst/>
          </a:prstGeom>
          <a:blipFill>
            <a:blip r:embed="rId5"/>
            <a:stretch>
              <a:fillRect/>
            </a:stretch>
          </a:blipFill>
        </p:spPr>
        <p:txBody>
          <a:bodyPr wrap="square" lIns="0" tIns="0" rIns="0" bIns="0" rtlCol="0">
            <a:spAutoFit/>
          </a:bodyPr>
          <a:lstStyle/>
          <a:p>
            <a:endParaRPr/>
          </a:p>
        </p:txBody>
      </p:sp>
      <p:sp>
        <p:nvSpPr>
          <p:cNvPr id="4" name="object 4"/>
          <p:cNvSpPr/>
          <p:nvPr/>
        </p:nvSpPr>
        <p:spPr>
          <a:xfrm>
            <a:off x="9544304" y="3116834"/>
            <a:ext cx="225552" cy="13715"/>
          </a:xfrm>
          <a:prstGeom prst="rect">
            <a:avLst/>
          </a:prstGeom>
          <a:blipFill>
            <a:blip r:embed="rId6"/>
            <a:stretch>
              <a:fillRect/>
            </a:stretch>
          </a:blipFill>
        </p:spPr>
        <p:txBody>
          <a:bodyPr wrap="square" lIns="0" tIns="0" rIns="0" bIns="0" rtlCol="0">
            <a:spAutoFit/>
          </a:bodyPr>
          <a:lstStyle/>
          <a:p>
            <a:endParaRPr/>
          </a:p>
        </p:txBody>
      </p:sp>
      <p:sp>
        <p:nvSpPr>
          <p:cNvPr id="5" name="object 5"/>
          <p:cNvSpPr/>
          <p:nvPr/>
        </p:nvSpPr>
        <p:spPr>
          <a:xfrm>
            <a:off x="8438388" y="3116834"/>
            <a:ext cx="225552" cy="13715"/>
          </a:xfrm>
          <a:prstGeom prst="rect">
            <a:avLst/>
          </a:prstGeom>
          <a:blipFill>
            <a:blip r:embed="rId6"/>
            <a:stretch>
              <a:fillRect/>
            </a:stretch>
          </a:blipFill>
        </p:spPr>
        <p:txBody>
          <a:bodyPr wrap="square" lIns="0" tIns="0" rIns="0" bIns="0" rtlCol="0">
            <a:spAutoFit/>
          </a:bodyPr>
          <a:lstStyle/>
          <a:p>
            <a:endParaRPr/>
          </a:p>
        </p:txBody>
      </p:sp>
      <p:sp>
        <p:nvSpPr>
          <p:cNvPr id="6" name="object 6"/>
          <p:cNvSpPr/>
          <p:nvPr/>
        </p:nvSpPr>
        <p:spPr>
          <a:xfrm>
            <a:off x="9544304" y="2604770"/>
            <a:ext cx="225552" cy="13715"/>
          </a:xfrm>
          <a:prstGeom prst="rect">
            <a:avLst/>
          </a:prstGeom>
          <a:blipFill>
            <a:blip r:embed="rId6"/>
            <a:stretch>
              <a:fillRect/>
            </a:stretch>
          </a:blipFill>
        </p:spPr>
        <p:txBody>
          <a:bodyPr wrap="square" lIns="0" tIns="0" rIns="0" bIns="0" rtlCol="0">
            <a:spAutoFit/>
          </a:bodyPr>
          <a:lstStyle/>
          <a:p>
            <a:endParaRPr/>
          </a:p>
        </p:txBody>
      </p:sp>
      <p:sp>
        <p:nvSpPr>
          <p:cNvPr id="7" name="object 7"/>
          <p:cNvSpPr/>
          <p:nvPr/>
        </p:nvSpPr>
        <p:spPr>
          <a:xfrm>
            <a:off x="8325612" y="2601087"/>
            <a:ext cx="225552" cy="13715"/>
          </a:xfrm>
          <a:prstGeom prst="rect">
            <a:avLst/>
          </a:prstGeom>
          <a:blipFill>
            <a:blip r:embed="rId6"/>
            <a:stretch>
              <a:fillRect/>
            </a:stretch>
          </a:blipFill>
        </p:spPr>
        <p:txBody>
          <a:bodyPr wrap="square" lIns="0" tIns="0" rIns="0" bIns="0" rtlCol="0">
            <a:spAutoFit/>
          </a:bodyPr>
          <a:lstStyle/>
          <a:p>
            <a:endParaRPr/>
          </a:p>
        </p:txBody>
      </p:sp>
      <p:sp>
        <p:nvSpPr>
          <p:cNvPr id="8" name="object 8"/>
          <p:cNvSpPr/>
          <p:nvPr/>
        </p:nvSpPr>
        <p:spPr>
          <a:xfrm>
            <a:off x="313690" y="1407795"/>
            <a:ext cx="4956810" cy="3384816"/>
          </a:xfrm>
          <a:prstGeom prst="rect">
            <a:avLst/>
          </a:prstGeom>
          <a:blipFill>
            <a:blip r:embed="rId7"/>
            <a:stretch>
              <a:fillRect/>
            </a:stretch>
          </a:blipFill>
        </p:spPr>
        <p:txBody>
          <a:bodyPr wrap="square" lIns="0" tIns="0" rIns="0" bIns="0" rtlCol="0">
            <a:spAutoFit/>
          </a:bodyPr>
          <a:lstStyle/>
          <a:p>
            <a:endParaRPr/>
          </a:p>
        </p:txBody>
      </p:sp>
      <p:sp>
        <p:nvSpPr>
          <p:cNvPr id="10" name="object 10"/>
          <p:cNvSpPr txBox="1"/>
          <p:nvPr/>
        </p:nvSpPr>
        <p:spPr>
          <a:xfrm>
            <a:off x="3835806" y="-11716"/>
            <a:ext cx="4686466" cy="690760"/>
          </a:xfrm>
          <a:prstGeom prst="rect">
            <a:avLst/>
          </a:prstGeom>
        </p:spPr>
        <p:txBody>
          <a:bodyPr vert="horz" wrap="square" lIns="0" tIns="0" rIns="0" bIns="0" rtlCol="0">
            <a:spAutoFit/>
          </a:bodyPr>
          <a:lstStyle/>
          <a:p>
            <a:pPr marL="0" marR="0">
              <a:lnSpc>
                <a:spcPts val="5139"/>
              </a:lnSpc>
              <a:spcBef>
                <a:spcPct val="0"/>
              </a:spcBef>
              <a:spcAft>
                <a:spcPct val="0"/>
              </a:spcAft>
            </a:pPr>
            <a:r>
              <a:rPr sz="4600" spc="-45">
                <a:solidFill>
                  <a:srgbClr val="000000"/>
                </a:solidFill>
                <a:latin typeface="Arial"/>
                <a:cs typeface="Arial"/>
              </a:rPr>
              <a:t>Practical</a:t>
            </a:r>
            <a:r>
              <a:rPr sz="4600" spc="-433">
                <a:solidFill>
                  <a:srgbClr val="000000"/>
                </a:solidFill>
                <a:latin typeface="Arial"/>
                <a:cs typeface="Arial"/>
              </a:rPr>
              <a:t> </a:t>
            </a:r>
            <a:r>
              <a:rPr sz="4600" spc="-46">
                <a:solidFill>
                  <a:srgbClr val="000000"/>
                </a:solidFill>
                <a:latin typeface="Arial"/>
                <a:cs typeface="Arial"/>
              </a:rPr>
              <a:t>Example</a:t>
            </a:r>
          </a:p>
        </p:txBody>
      </p:sp>
      <p:sp>
        <p:nvSpPr>
          <p:cNvPr id="11" name="object 11"/>
          <p:cNvSpPr txBox="1"/>
          <p:nvPr/>
        </p:nvSpPr>
        <p:spPr>
          <a:xfrm>
            <a:off x="11227740" y="417005"/>
            <a:ext cx="450627" cy="391533"/>
          </a:xfrm>
          <a:prstGeom prst="rect">
            <a:avLst/>
          </a:prstGeom>
        </p:spPr>
        <p:txBody>
          <a:bodyPr vert="horz" wrap="square" lIns="0" tIns="0" rIns="0" bIns="0" rtlCol="0">
            <a:spAutoFit/>
          </a:bodyPr>
          <a:lstStyle/>
          <a:p>
            <a:pPr marL="0" marR="0">
              <a:lnSpc>
                <a:spcPts val="2582"/>
              </a:lnSpc>
              <a:spcBef>
                <a:spcPct val="0"/>
              </a:spcBef>
              <a:spcAft>
                <a:spcPct val="0"/>
              </a:spcAft>
            </a:pPr>
            <a:r>
              <a:rPr sz="3300" spc="99" baseline="30769">
                <a:solidFill>
                  <a:srgbClr val="000000"/>
                </a:solidFill>
                <a:latin typeface="Trebuchet MS"/>
                <a:cs typeface="Trebuchet MS"/>
              </a:rPr>
              <a:t>ꢀ</a:t>
            </a:r>
            <a:r>
              <a:rPr sz="1300" spc="-206">
                <a:solidFill>
                  <a:srgbClr val="000000"/>
                </a:solidFill>
                <a:latin typeface="Trebuchet MS"/>
                <a:cs typeface="Trebuchet MS"/>
              </a:rPr>
              <a:t>ꢀ</a:t>
            </a:r>
            <a:r>
              <a:rPr sz="1350" spc="-69">
                <a:solidFill>
                  <a:srgbClr val="000000"/>
                </a:solidFill>
                <a:latin typeface="Times New Roman"/>
                <a:cs typeface="Times New Roman"/>
              </a:rPr>
              <a:t>,</a:t>
            </a:r>
            <a:r>
              <a:rPr sz="1250">
                <a:solidFill>
                  <a:srgbClr val="000000"/>
                </a:solidFill>
                <a:latin typeface="Trebuchet MS"/>
                <a:cs typeface="Trebuchet MS"/>
              </a:rPr>
              <a:t>ꢀ</a:t>
            </a:r>
          </a:p>
        </p:txBody>
      </p:sp>
      <p:sp>
        <p:nvSpPr>
          <p:cNvPr id="12" name="object 12"/>
          <p:cNvSpPr txBox="1"/>
          <p:nvPr/>
        </p:nvSpPr>
        <p:spPr>
          <a:xfrm>
            <a:off x="7183755" y="596888"/>
            <a:ext cx="4090619" cy="433385"/>
          </a:xfrm>
          <a:prstGeom prst="rect">
            <a:avLst/>
          </a:prstGeom>
        </p:spPr>
        <p:txBody>
          <a:bodyPr vert="horz" wrap="square" lIns="0" tIns="0" rIns="0" bIns="0" rtlCol="0">
            <a:spAutoFit/>
          </a:bodyPr>
          <a:lstStyle/>
          <a:p>
            <a:pPr marL="0" marR="0">
              <a:lnSpc>
                <a:spcPts val="3112"/>
              </a:lnSpc>
              <a:spcBef>
                <a:spcPct val="0"/>
              </a:spcBef>
              <a:spcAft>
                <a:spcPct val="0"/>
              </a:spcAft>
            </a:pPr>
            <a:r>
              <a:rPr sz="2800" b="1" spc="-22">
                <a:solidFill>
                  <a:srgbClr val="000000"/>
                </a:solidFill>
                <a:latin typeface="Arial"/>
                <a:cs typeface="Arial"/>
              </a:rPr>
              <a:t>Observed</a:t>
            </a:r>
            <a:r>
              <a:rPr sz="2800" b="1">
                <a:solidFill>
                  <a:srgbClr val="000000"/>
                </a:solidFill>
                <a:latin typeface="Arial"/>
                <a:cs typeface="Arial"/>
              </a:rPr>
              <a:t> </a:t>
            </a:r>
            <a:r>
              <a:rPr sz="2800" b="1" spc="-19">
                <a:solidFill>
                  <a:srgbClr val="000000"/>
                </a:solidFill>
                <a:latin typeface="Arial"/>
                <a:cs typeface="Arial"/>
              </a:rPr>
              <a:t>Probabilities:</a:t>
            </a:r>
          </a:p>
        </p:txBody>
      </p:sp>
      <p:sp>
        <p:nvSpPr>
          <p:cNvPr id="13" name="object 13"/>
          <p:cNvSpPr txBox="1"/>
          <p:nvPr/>
        </p:nvSpPr>
        <p:spPr>
          <a:xfrm>
            <a:off x="1163955" y="955704"/>
            <a:ext cx="2148482" cy="797321"/>
          </a:xfrm>
          <a:prstGeom prst="rect">
            <a:avLst/>
          </a:prstGeom>
        </p:spPr>
        <p:txBody>
          <a:bodyPr vert="horz" wrap="square" lIns="0" tIns="0" rIns="0" bIns="0" rtlCol="0">
            <a:spAutoFit/>
          </a:bodyPr>
          <a:lstStyle/>
          <a:p>
            <a:pPr marL="0" marR="0">
              <a:lnSpc>
                <a:spcPts val="3128"/>
              </a:lnSpc>
              <a:spcBef>
                <a:spcPct val="0"/>
              </a:spcBef>
              <a:spcAft>
                <a:spcPct val="0"/>
              </a:spcAft>
            </a:pPr>
            <a:r>
              <a:rPr sz="2800" b="1">
                <a:solidFill>
                  <a:srgbClr val="000000"/>
                </a:solidFill>
                <a:latin typeface="Arial"/>
                <a:cs typeface="Arial"/>
              </a:rPr>
              <a:t>Observed</a:t>
            </a:r>
          </a:p>
          <a:p>
            <a:pPr marL="0" marR="0">
              <a:lnSpc>
                <a:spcPts val="2850"/>
              </a:lnSpc>
              <a:spcBef>
                <a:spcPts val="50"/>
              </a:spcBef>
              <a:spcAft>
                <a:spcPct val="0"/>
              </a:spcAft>
            </a:pPr>
            <a:r>
              <a:rPr sz="2800" b="1">
                <a:solidFill>
                  <a:srgbClr val="000000"/>
                </a:solidFill>
                <a:latin typeface="Arial"/>
                <a:cs typeface="Arial"/>
              </a:rPr>
              <a:t>frequencies</a:t>
            </a:r>
          </a:p>
        </p:txBody>
      </p:sp>
      <p:sp>
        <p:nvSpPr>
          <p:cNvPr id="14" name="object 14"/>
          <p:cNvSpPr txBox="1"/>
          <p:nvPr/>
        </p:nvSpPr>
        <p:spPr>
          <a:xfrm>
            <a:off x="10789919" y="1030765"/>
            <a:ext cx="363854" cy="359014"/>
          </a:xfrm>
          <a:prstGeom prst="rect">
            <a:avLst/>
          </a:prstGeom>
        </p:spPr>
        <p:txBody>
          <a:bodyPr vert="horz" wrap="square" lIns="0" tIns="0" rIns="0" bIns="0" rtlCol="0">
            <a:spAutoFit/>
          </a:bodyPr>
          <a:lstStyle/>
          <a:p>
            <a:pPr marL="0" marR="0">
              <a:lnSpc>
                <a:spcPts val="2261"/>
              </a:lnSpc>
              <a:spcBef>
                <a:spcPct val="0"/>
              </a:spcBef>
              <a:spcAft>
                <a:spcPct val="0"/>
              </a:spcAft>
            </a:pPr>
            <a:r>
              <a:rPr sz="1950" spc="-52">
                <a:solidFill>
                  <a:srgbClr val="000000"/>
                </a:solidFill>
                <a:latin typeface="Trebuchet MS"/>
                <a:cs typeface="Trebuchet MS"/>
              </a:rPr>
              <a:t>ꢀ</a:t>
            </a:r>
            <a:r>
              <a:rPr sz="2300" baseline="-17948">
                <a:solidFill>
                  <a:srgbClr val="000000"/>
                </a:solidFill>
                <a:latin typeface="Trebuchet MS"/>
                <a:cs typeface="Trebuchet MS"/>
              </a:rPr>
              <a:t>ꢀ</a:t>
            </a:r>
          </a:p>
        </p:txBody>
      </p:sp>
      <p:sp>
        <p:nvSpPr>
          <p:cNvPr id="15" name="object 15"/>
          <p:cNvSpPr txBox="1"/>
          <p:nvPr/>
        </p:nvSpPr>
        <p:spPr>
          <a:xfrm>
            <a:off x="10822685" y="1792284"/>
            <a:ext cx="1257174" cy="40485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Total (t</a:t>
            </a:r>
            <a:r>
              <a:rPr sz="2200" baseline="-22727">
                <a:solidFill>
                  <a:srgbClr val="000000"/>
                </a:solidFill>
                <a:latin typeface="Trebuchet MS"/>
                <a:cs typeface="Trebuchet MS"/>
              </a:rPr>
              <a:t>i</a:t>
            </a:r>
            <a:r>
              <a:rPr sz="2200">
                <a:solidFill>
                  <a:srgbClr val="000000"/>
                </a:solidFill>
                <a:latin typeface="Trebuchet MS"/>
                <a:cs typeface="Trebuchet MS"/>
              </a:rPr>
              <a:t>)</a:t>
            </a:r>
          </a:p>
        </p:txBody>
      </p:sp>
      <p:sp>
        <p:nvSpPr>
          <p:cNvPr id="16" name="object 16"/>
          <p:cNvSpPr txBox="1"/>
          <p:nvPr/>
        </p:nvSpPr>
        <p:spPr>
          <a:xfrm>
            <a:off x="1609090" y="1816671"/>
            <a:ext cx="1383680" cy="697383"/>
          </a:xfrm>
          <a:prstGeom prst="rect">
            <a:avLst/>
          </a:prstGeom>
        </p:spPr>
        <p:txBody>
          <a:bodyPr vert="horz" wrap="square" lIns="0" tIns="0" rIns="0" bIns="0" rtlCol="0">
            <a:spAutoFit/>
          </a:bodyPr>
          <a:lstStyle/>
          <a:p>
            <a:pPr marL="0" marR="0">
              <a:lnSpc>
                <a:spcPts val="2457"/>
              </a:lnSpc>
              <a:spcBef>
                <a:spcPct val="0"/>
              </a:spcBef>
              <a:spcAft>
                <a:spcPct val="0"/>
              </a:spcAft>
            </a:pPr>
            <a:r>
              <a:rPr sz="3300" b="1" baseline="29765">
                <a:solidFill>
                  <a:srgbClr val="000000"/>
                </a:solidFill>
                <a:latin typeface="Arial"/>
                <a:cs typeface="Arial"/>
              </a:rPr>
              <a:t>Dru</a:t>
            </a:r>
            <a:r>
              <a:rPr sz="3300" b="1" spc="2595" baseline="29765">
                <a:solidFill>
                  <a:srgbClr val="000000"/>
                </a:solidFill>
                <a:latin typeface="Arial"/>
                <a:cs typeface="Arial"/>
              </a:rPr>
              <a:t> </a:t>
            </a:r>
            <a:r>
              <a:rPr sz="3300" b="1" baseline="29765">
                <a:solidFill>
                  <a:srgbClr val="000000"/>
                </a:solidFill>
                <a:latin typeface="Arial"/>
                <a:cs typeface="Arial"/>
              </a:rPr>
              <a:t>A</a:t>
            </a:r>
            <a:r>
              <a:rPr sz="1450" b="1">
                <a:solidFill>
                  <a:srgbClr val="000000"/>
                </a:solidFill>
                <a:latin typeface="Arial"/>
                <a:cs typeface="Arial"/>
              </a:rPr>
              <a:t>1</a:t>
            </a:r>
          </a:p>
          <a:p>
            <a:pPr marL="0" marR="0">
              <a:lnSpc>
                <a:spcPts val="2233"/>
              </a:lnSpc>
              <a:spcBef>
                <a:spcPct val="0"/>
              </a:spcBef>
              <a:spcAft>
                <a:spcPct val="0"/>
              </a:spcAft>
            </a:pPr>
            <a:r>
              <a:rPr sz="2200" b="1">
                <a:solidFill>
                  <a:srgbClr val="000000"/>
                </a:solidFill>
                <a:latin typeface="Arial"/>
                <a:cs typeface="Arial"/>
              </a:rPr>
              <a:t>g</a:t>
            </a:r>
          </a:p>
        </p:txBody>
      </p:sp>
      <p:sp>
        <p:nvSpPr>
          <p:cNvPr id="17" name="object 17"/>
          <p:cNvSpPr txBox="1"/>
          <p:nvPr/>
        </p:nvSpPr>
        <p:spPr>
          <a:xfrm>
            <a:off x="3397872" y="1816671"/>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3300" b="1" baseline="34482">
                <a:solidFill>
                  <a:srgbClr val="000000"/>
                </a:solidFill>
                <a:latin typeface="Arial"/>
                <a:cs typeface="Arial"/>
              </a:rPr>
              <a:t>A</a:t>
            </a:r>
            <a:r>
              <a:rPr sz="1450" b="1">
                <a:solidFill>
                  <a:srgbClr val="000000"/>
                </a:solidFill>
                <a:latin typeface="Arial"/>
                <a:cs typeface="Arial"/>
              </a:rPr>
              <a:t>2</a:t>
            </a:r>
          </a:p>
        </p:txBody>
      </p:sp>
      <p:sp>
        <p:nvSpPr>
          <p:cNvPr id="18" name="object 18"/>
          <p:cNvSpPr txBox="1"/>
          <p:nvPr/>
        </p:nvSpPr>
        <p:spPr>
          <a:xfrm>
            <a:off x="4288777" y="1826374"/>
            <a:ext cx="819839"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Total</a:t>
            </a:r>
          </a:p>
        </p:txBody>
      </p:sp>
      <p:sp>
        <p:nvSpPr>
          <p:cNvPr id="19" name="object 19"/>
          <p:cNvSpPr txBox="1"/>
          <p:nvPr/>
        </p:nvSpPr>
        <p:spPr>
          <a:xfrm>
            <a:off x="7583169" y="1806308"/>
            <a:ext cx="633573" cy="68869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Dru</a:t>
            </a:r>
          </a:p>
          <a:p>
            <a:pPr marL="0" marR="0">
              <a:lnSpc>
                <a:spcPts val="2457"/>
              </a:lnSpc>
              <a:spcBef>
                <a:spcPts val="157"/>
              </a:spcBef>
              <a:spcAft>
                <a:spcPct val="0"/>
              </a:spcAft>
            </a:pPr>
            <a:r>
              <a:rPr sz="2200" b="1">
                <a:solidFill>
                  <a:srgbClr val="000000"/>
                </a:solidFill>
                <a:latin typeface="Arial"/>
                <a:cs typeface="Arial"/>
              </a:rPr>
              <a:t>g</a:t>
            </a:r>
          </a:p>
        </p:txBody>
      </p:sp>
      <p:sp>
        <p:nvSpPr>
          <p:cNvPr id="20" name="object 20"/>
          <p:cNvSpPr txBox="1"/>
          <p:nvPr/>
        </p:nvSpPr>
        <p:spPr>
          <a:xfrm>
            <a:off x="8689009" y="1797621"/>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1</a:t>
            </a:r>
          </a:p>
        </p:txBody>
      </p:sp>
      <p:sp>
        <p:nvSpPr>
          <p:cNvPr id="21" name="object 21"/>
          <p:cNvSpPr txBox="1"/>
          <p:nvPr/>
        </p:nvSpPr>
        <p:spPr>
          <a:xfrm>
            <a:off x="9907574" y="1797621"/>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2</a:t>
            </a:r>
          </a:p>
        </p:txBody>
      </p:sp>
      <p:sp>
        <p:nvSpPr>
          <p:cNvPr id="22" name="object 22"/>
          <p:cNvSpPr txBox="1"/>
          <p:nvPr/>
        </p:nvSpPr>
        <p:spPr>
          <a:xfrm>
            <a:off x="4470311" y="2173450"/>
            <a:ext cx="520879" cy="40485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a:t>
            </a:r>
            <a:r>
              <a:rPr sz="2200" baseline="-22727">
                <a:solidFill>
                  <a:srgbClr val="000000"/>
                </a:solidFill>
                <a:latin typeface="Trebuchet MS"/>
                <a:cs typeface="Trebuchet MS"/>
              </a:rPr>
              <a:t>i</a:t>
            </a:r>
            <a:r>
              <a:rPr sz="2200">
                <a:solidFill>
                  <a:srgbClr val="000000"/>
                </a:solidFill>
                <a:latin typeface="Trebuchet MS"/>
                <a:cs typeface="Trebuchet MS"/>
              </a:rPr>
              <a:t>)</a:t>
            </a:r>
          </a:p>
        </p:txBody>
      </p:sp>
      <p:sp>
        <p:nvSpPr>
          <p:cNvPr id="23" name="object 23"/>
          <p:cNvSpPr txBox="1"/>
          <p:nvPr/>
        </p:nvSpPr>
        <p:spPr>
          <a:xfrm>
            <a:off x="417830" y="2502268"/>
            <a:ext cx="1363362"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Outcome</a:t>
            </a:r>
          </a:p>
        </p:txBody>
      </p:sp>
      <p:sp>
        <p:nvSpPr>
          <p:cNvPr id="24" name="object 24"/>
          <p:cNvSpPr txBox="1"/>
          <p:nvPr/>
        </p:nvSpPr>
        <p:spPr>
          <a:xfrm>
            <a:off x="6055994" y="2483218"/>
            <a:ext cx="1363361"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Outcome</a:t>
            </a:r>
          </a:p>
        </p:txBody>
      </p:sp>
      <p:sp>
        <p:nvSpPr>
          <p:cNvPr id="25" name="object 25"/>
          <p:cNvSpPr txBox="1"/>
          <p:nvPr/>
        </p:nvSpPr>
        <p:spPr>
          <a:xfrm>
            <a:off x="8326754" y="2791424"/>
            <a:ext cx="355600" cy="566785"/>
          </a:xfrm>
          <a:prstGeom prst="rect">
            <a:avLst/>
          </a:prstGeom>
        </p:spPr>
        <p:txBody>
          <a:bodyPr vert="horz" wrap="square" lIns="0" tIns="0" rIns="0" bIns="0" rtlCol="0">
            <a:spAutoFit/>
          </a:bodyPr>
          <a:lstStyle/>
          <a:p>
            <a:pPr marL="0" marR="0">
              <a:lnSpc>
                <a:spcPts val="1771"/>
              </a:lnSpc>
              <a:spcBef>
                <a:spcPct val="0"/>
              </a:spcBef>
              <a:spcAft>
                <a:spcPct val="0"/>
              </a:spcAft>
            </a:pPr>
            <a:r>
              <a:rPr sz="1600">
                <a:solidFill>
                  <a:srgbClr val="000000"/>
                </a:solidFill>
                <a:latin typeface="Times New Roman"/>
                <a:cs typeface="Times New Roman"/>
              </a:rPr>
              <a:t>19</a:t>
            </a:r>
          </a:p>
          <a:p>
            <a:pPr marL="0" marR="0">
              <a:lnSpc>
                <a:spcPts val="1771"/>
              </a:lnSpc>
              <a:spcBef>
                <a:spcPts val="619"/>
              </a:spcBef>
              <a:spcAft>
                <a:spcPct val="0"/>
              </a:spcAft>
            </a:pPr>
            <a:r>
              <a:rPr sz="1600">
                <a:solidFill>
                  <a:srgbClr val="000000"/>
                </a:solidFill>
                <a:latin typeface="Times New Roman"/>
                <a:cs typeface="Times New Roman"/>
              </a:rPr>
              <a:t>40</a:t>
            </a:r>
          </a:p>
        </p:txBody>
      </p:sp>
      <p:sp>
        <p:nvSpPr>
          <p:cNvPr id="26" name="object 26"/>
          <p:cNvSpPr txBox="1"/>
          <p:nvPr/>
        </p:nvSpPr>
        <p:spPr>
          <a:xfrm>
            <a:off x="9545320" y="2795234"/>
            <a:ext cx="355600" cy="563737"/>
          </a:xfrm>
          <a:prstGeom prst="rect">
            <a:avLst/>
          </a:prstGeom>
        </p:spPr>
        <p:txBody>
          <a:bodyPr vert="horz" wrap="square" lIns="0" tIns="0" rIns="0" bIns="0" rtlCol="0">
            <a:spAutoFit/>
          </a:bodyPr>
          <a:lstStyle/>
          <a:p>
            <a:pPr marL="0" marR="0">
              <a:lnSpc>
                <a:spcPts val="1771"/>
              </a:lnSpc>
              <a:spcBef>
                <a:spcPct val="0"/>
              </a:spcBef>
              <a:spcAft>
                <a:spcPct val="0"/>
              </a:spcAft>
            </a:pPr>
            <a:r>
              <a:rPr sz="1600">
                <a:solidFill>
                  <a:srgbClr val="000000"/>
                </a:solidFill>
                <a:latin typeface="Times New Roman"/>
                <a:cs typeface="Times New Roman"/>
              </a:rPr>
              <a:t>52</a:t>
            </a:r>
          </a:p>
          <a:p>
            <a:pPr marL="0" marR="0">
              <a:lnSpc>
                <a:spcPts val="1771"/>
              </a:lnSpc>
              <a:spcBef>
                <a:spcPts val="545"/>
              </a:spcBef>
              <a:spcAft>
                <a:spcPct val="0"/>
              </a:spcAft>
            </a:pPr>
            <a:r>
              <a:rPr sz="1600">
                <a:solidFill>
                  <a:srgbClr val="000000"/>
                </a:solidFill>
                <a:latin typeface="Times New Roman"/>
                <a:cs typeface="Times New Roman"/>
              </a:rPr>
              <a:t>70</a:t>
            </a:r>
          </a:p>
        </p:txBody>
      </p:sp>
      <p:sp>
        <p:nvSpPr>
          <p:cNvPr id="27" name="object 27"/>
          <p:cNvSpPr txBox="1"/>
          <p:nvPr/>
        </p:nvSpPr>
        <p:spPr>
          <a:xfrm>
            <a:off x="740537" y="2880296"/>
            <a:ext cx="1255236" cy="671526"/>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Recover</a:t>
            </a:r>
          </a:p>
          <a:p>
            <a:pPr marL="388340" marR="0">
              <a:lnSpc>
                <a:spcPts val="2457"/>
              </a:lnSpc>
              <a:spcBef>
                <a:spcPts val="21"/>
              </a:spcBef>
              <a:spcAft>
                <a:spcPct val="0"/>
              </a:spcAft>
            </a:pPr>
            <a:r>
              <a:rPr sz="2200" b="1">
                <a:solidFill>
                  <a:srgbClr val="001F5F"/>
                </a:solidFill>
                <a:latin typeface="Arial"/>
                <a:cs typeface="Arial"/>
              </a:rPr>
              <a:t>ed</a:t>
            </a:r>
          </a:p>
        </p:txBody>
      </p:sp>
      <p:sp>
        <p:nvSpPr>
          <p:cNvPr id="28" name="object 28"/>
          <p:cNvSpPr txBox="1"/>
          <p:nvPr/>
        </p:nvSpPr>
        <p:spPr>
          <a:xfrm>
            <a:off x="2541117" y="2874959"/>
            <a:ext cx="1308609"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19</a:t>
            </a:r>
            <a:r>
              <a:rPr sz="2200" spc="3829">
                <a:solidFill>
                  <a:srgbClr val="000000"/>
                </a:solidFill>
                <a:latin typeface="Trebuchet MS"/>
                <a:cs typeface="Trebuchet MS"/>
              </a:rPr>
              <a:t> </a:t>
            </a:r>
            <a:r>
              <a:rPr sz="2200">
                <a:solidFill>
                  <a:srgbClr val="000000"/>
                </a:solidFill>
                <a:latin typeface="Trebuchet MS"/>
                <a:cs typeface="Trebuchet MS"/>
              </a:rPr>
              <a:t>52</a:t>
            </a:r>
          </a:p>
        </p:txBody>
      </p:sp>
      <p:sp>
        <p:nvSpPr>
          <p:cNvPr id="29" name="object 29"/>
          <p:cNvSpPr txBox="1"/>
          <p:nvPr/>
        </p:nvSpPr>
        <p:spPr>
          <a:xfrm>
            <a:off x="6546976" y="2861881"/>
            <a:ext cx="1255237"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Recover</a:t>
            </a:r>
          </a:p>
        </p:txBody>
      </p:sp>
      <p:sp>
        <p:nvSpPr>
          <p:cNvPr id="30" name="object 30"/>
          <p:cNvSpPr txBox="1"/>
          <p:nvPr/>
        </p:nvSpPr>
        <p:spPr>
          <a:xfrm>
            <a:off x="4475327" y="2911320"/>
            <a:ext cx="445442"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71</a:t>
            </a:r>
          </a:p>
        </p:txBody>
      </p:sp>
      <p:sp>
        <p:nvSpPr>
          <p:cNvPr id="31" name="object 31"/>
          <p:cNvSpPr txBox="1"/>
          <p:nvPr/>
        </p:nvSpPr>
        <p:spPr>
          <a:xfrm>
            <a:off x="8608695" y="2946237"/>
            <a:ext cx="775004" cy="954592"/>
          </a:xfrm>
          <a:prstGeom prst="rect">
            <a:avLst/>
          </a:prstGeom>
        </p:spPr>
        <p:txBody>
          <a:bodyPr vert="horz" wrap="square" lIns="0" tIns="0" rIns="0" bIns="0" rtlCol="0">
            <a:spAutoFit/>
          </a:bodyPr>
          <a:lstStyle/>
          <a:p>
            <a:pPr marL="0" marR="0">
              <a:lnSpc>
                <a:spcPts val="1771"/>
              </a:lnSpc>
              <a:spcBef>
                <a:spcPct val="0"/>
              </a:spcBef>
              <a:spcAft>
                <a:spcPct val="0"/>
              </a:spcAft>
            </a:pPr>
            <a:r>
              <a:rPr sz="1600">
                <a:solidFill>
                  <a:srgbClr val="000000"/>
                </a:solidFill>
                <a:latin typeface="Times New Roman"/>
                <a:cs typeface="Times New Roman"/>
              </a:rPr>
              <a:t>= 0.475</a:t>
            </a:r>
          </a:p>
          <a:p>
            <a:pPr marL="112394" marR="0">
              <a:lnSpc>
                <a:spcPts val="1771"/>
              </a:lnSpc>
              <a:spcBef>
                <a:spcPts val="3622"/>
              </a:spcBef>
              <a:spcAft>
                <a:spcPct val="0"/>
              </a:spcAft>
            </a:pPr>
            <a:r>
              <a:rPr sz="1600">
                <a:solidFill>
                  <a:srgbClr val="000000"/>
                </a:solidFill>
                <a:latin typeface="Times New Roman"/>
                <a:cs typeface="Times New Roman"/>
              </a:rPr>
              <a:t>= 0.2</a:t>
            </a:r>
          </a:p>
        </p:txBody>
      </p:sp>
      <p:sp>
        <p:nvSpPr>
          <p:cNvPr id="32" name="object 32"/>
          <p:cNvSpPr txBox="1"/>
          <p:nvPr/>
        </p:nvSpPr>
        <p:spPr>
          <a:xfrm>
            <a:off x="9827260" y="2950047"/>
            <a:ext cx="775004" cy="263128"/>
          </a:xfrm>
          <a:prstGeom prst="rect">
            <a:avLst/>
          </a:prstGeom>
        </p:spPr>
        <p:txBody>
          <a:bodyPr vert="horz" wrap="square" lIns="0" tIns="0" rIns="0" bIns="0" rtlCol="0">
            <a:spAutoFit/>
          </a:bodyPr>
          <a:lstStyle/>
          <a:p>
            <a:pPr marL="0" marR="0">
              <a:lnSpc>
                <a:spcPts val="1771"/>
              </a:lnSpc>
              <a:spcBef>
                <a:spcPct val="0"/>
              </a:spcBef>
              <a:spcAft>
                <a:spcPct val="0"/>
              </a:spcAft>
            </a:pPr>
            <a:r>
              <a:rPr sz="1600">
                <a:solidFill>
                  <a:srgbClr val="000000"/>
                </a:solidFill>
                <a:latin typeface="Times New Roman"/>
                <a:cs typeface="Times New Roman"/>
              </a:rPr>
              <a:t>= 0.743</a:t>
            </a:r>
          </a:p>
        </p:txBody>
      </p:sp>
      <p:sp>
        <p:nvSpPr>
          <p:cNvPr id="33" name="object 33"/>
          <p:cNvSpPr txBox="1"/>
          <p:nvPr/>
        </p:nvSpPr>
        <p:spPr>
          <a:xfrm>
            <a:off x="11229504" y="2981297"/>
            <a:ext cx="445442"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71</a:t>
            </a:r>
          </a:p>
        </p:txBody>
      </p:sp>
      <p:sp>
        <p:nvSpPr>
          <p:cNvPr id="34" name="object 34"/>
          <p:cNvSpPr txBox="1"/>
          <p:nvPr/>
        </p:nvSpPr>
        <p:spPr>
          <a:xfrm>
            <a:off x="6935317" y="3183166"/>
            <a:ext cx="478457" cy="720421"/>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ed</a:t>
            </a:r>
          </a:p>
          <a:p>
            <a:pPr marL="46583" marR="0">
              <a:lnSpc>
                <a:spcPts val="2457"/>
              </a:lnSpc>
              <a:spcBef>
                <a:spcPts val="406"/>
              </a:spcBef>
              <a:spcAft>
                <a:spcPct val="0"/>
              </a:spcAft>
            </a:pPr>
            <a:r>
              <a:rPr sz="2200" b="1">
                <a:solidFill>
                  <a:srgbClr val="001F5F"/>
                </a:solidFill>
                <a:latin typeface="Arial"/>
                <a:cs typeface="Arial"/>
              </a:rPr>
              <a:t>Ill</a:t>
            </a:r>
          </a:p>
        </p:txBody>
      </p:sp>
      <p:sp>
        <p:nvSpPr>
          <p:cNvPr id="35" name="object 35"/>
          <p:cNvSpPr txBox="1"/>
          <p:nvPr/>
        </p:nvSpPr>
        <p:spPr>
          <a:xfrm>
            <a:off x="8495664" y="3495564"/>
            <a:ext cx="239776" cy="247376"/>
          </a:xfrm>
          <a:prstGeom prst="rect">
            <a:avLst/>
          </a:prstGeom>
        </p:spPr>
        <p:txBody>
          <a:bodyPr vert="horz" wrap="square" lIns="0" tIns="0" rIns="0" bIns="0" rtlCol="0">
            <a:spAutoFit/>
          </a:bodyPr>
          <a:lstStyle/>
          <a:p>
            <a:pPr marL="0" marR="0">
              <a:lnSpc>
                <a:spcPts val="1647"/>
              </a:lnSpc>
              <a:spcBef>
                <a:spcPct val="0"/>
              </a:spcBef>
              <a:spcAft>
                <a:spcPct val="0"/>
              </a:spcAft>
            </a:pPr>
            <a:r>
              <a:rPr sz="1500">
                <a:solidFill>
                  <a:srgbClr val="000000"/>
                </a:solidFill>
                <a:latin typeface="Times New Roman"/>
                <a:cs typeface="Times New Roman"/>
              </a:rPr>
              <a:t>8</a:t>
            </a:r>
          </a:p>
        </p:txBody>
      </p:sp>
      <p:sp>
        <p:nvSpPr>
          <p:cNvPr id="36" name="object 36"/>
          <p:cNvSpPr txBox="1"/>
          <p:nvPr/>
        </p:nvSpPr>
        <p:spPr>
          <a:xfrm>
            <a:off x="9601835" y="3495564"/>
            <a:ext cx="239776" cy="247376"/>
          </a:xfrm>
          <a:prstGeom prst="rect">
            <a:avLst/>
          </a:prstGeom>
        </p:spPr>
        <p:txBody>
          <a:bodyPr vert="horz" wrap="square" lIns="0" tIns="0" rIns="0" bIns="0" rtlCol="0">
            <a:spAutoFit/>
          </a:bodyPr>
          <a:lstStyle/>
          <a:p>
            <a:pPr marL="0" marR="0">
              <a:lnSpc>
                <a:spcPts val="1647"/>
              </a:lnSpc>
              <a:spcBef>
                <a:spcPct val="0"/>
              </a:spcBef>
              <a:spcAft>
                <a:spcPct val="0"/>
              </a:spcAft>
            </a:pPr>
            <a:r>
              <a:rPr sz="1500">
                <a:solidFill>
                  <a:srgbClr val="000000"/>
                </a:solidFill>
                <a:latin typeface="Times New Roman"/>
                <a:cs typeface="Times New Roman"/>
              </a:rPr>
              <a:t>6</a:t>
            </a:r>
          </a:p>
        </p:txBody>
      </p:sp>
      <p:sp>
        <p:nvSpPr>
          <p:cNvPr id="37" name="object 37"/>
          <p:cNvSpPr txBox="1"/>
          <p:nvPr/>
        </p:nvSpPr>
        <p:spPr>
          <a:xfrm>
            <a:off x="1175143" y="3571760"/>
            <a:ext cx="385372"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Ill</a:t>
            </a:r>
          </a:p>
        </p:txBody>
      </p:sp>
      <p:sp>
        <p:nvSpPr>
          <p:cNvPr id="38" name="object 38"/>
          <p:cNvSpPr txBox="1"/>
          <p:nvPr/>
        </p:nvSpPr>
        <p:spPr>
          <a:xfrm>
            <a:off x="2617939" y="3571671"/>
            <a:ext cx="293060" cy="356032"/>
          </a:xfrm>
          <a:prstGeom prst="rect">
            <a:avLst/>
          </a:prstGeom>
        </p:spPr>
        <p:txBody>
          <a:bodyPr vert="horz" wrap="square" lIns="0" tIns="0" rIns="0" bIns="0" rtlCol="0">
            <a:spAutoFit/>
          </a:bodyPr>
          <a:lstStyle/>
          <a:p>
            <a:pPr marL="0" marR="0">
              <a:lnSpc>
                <a:spcPts val="2503"/>
              </a:lnSpc>
              <a:spcBef>
                <a:spcPct val="0"/>
              </a:spcBef>
              <a:spcAft>
                <a:spcPct val="0"/>
              </a:spcAft>
            </a:pPr>
            <a:r>
              <a:rPr sz="2150">
                <a:solidFill>
                  <a:srgbClr val="000000"/>
                </a:solidFill>
                <a:latin typeface="Trebuchet MS"/>
                <a:cs typeface="Trebuchet MS"/>
              </a:rPr>
              <a:t>8</a:t>
            </a:r>
          </a:p>
        </p:txBody>
      </p:sp>
      <p:sp>
        <p:nvSpPr>
          <p:cNvPr id="39" name="object 39"/>
          <p:cNvSpPr txBox="1"/>
          <p:nvPr/>
        </p:nvSpPr>
        <p:spPr>
          <a:xfrm>
            <a:off x="3479634" y="3571671"/>
            <a:ext cx="293060" cy="356032"/>
          </a:xfrm>
          <a:prstGeom prst="rect">
            <a:avLst/>
          </a:prstGeom>
        </p:spPr>
        <p:txBody>
          <a:bodyPr vert="horz" wrap="square" lIns="0" tIns="0" rIns="0" bIns="0" rtlCol="0">
            <a:spAutoFit/>
          </a:bodyPr>
          <a:lstStyle/>
          <a:p>
            <a:pPr marL="0" marR="0">
              <a:lnSpc>
                <a:spcPts val="2503"/>
              </a:lnSpc>
              <a:spcBef>
                <a:spcPct val="0"/>
              </a:spcBef>
              <a:spcAft>
                <a:spcPct val="0"/>
              </a:spcAft>
            </a:pPr>
            <a:r>
              <a:rPr sz="2150">
                <a:solidFill>
                  <a:srgbClr val="000000"/>
                </a:solidFill>
                <a:latin typeface="Trebuchet MS"/>
                <a:cs typeface="Trebuchet MS"/>
              </a:rPr>
              <a:t>6</a:t>
            </a:r>
          </a:p>
        </p:txBody>
      </p:sp>
      <p:sp>
        <p:nvSpPr>
          <p:cNvPr id="40" name="object 40"/>
          <p:cNvSpPr txBox="1"/>
          <p:nvPr/>
        </p:nvSpPr>
        <p:spPr>
          <a:xfrm>
            <a:off x="4475327" y="3602276"/>
            <a:ext cx="445442" cy="788605"/>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14</a:t>
            </a:r>
          </a:p>
          <a:p>
            <a:pPr marL="0" marR="0">
              <a:lnSpc>
                <a:spcPts val="2554"/>
              </a:lnSpc>
              <a:spcBef>
                <a:spcPts val="750"/>
              </a:spcBef>
              <a:spcAft>
                <a:spcPct val="0"/>
              </a:spcAft>
            </a:pPr>
            <a:r>
              <a:rPr sz="2200">
                <a:solidFill>
                  <a:srgbClr val="000000"/>
                </a:solidFill>
                <a:latin typeface="Trebuchet MS"/>
                <a:cs typeface="Trebuchet MS"/>
              </a:rPr>
              <a:t>25</a:t>
            </a:r>
          </a:p>
        </p:txBody>
      </p:sp>
      <p:sp>
        <p:nvSpPr>
          <p:cNvPr id="41" name="object 41"/>
          <p:cNvSpPr txBox="1"/>
          <p:nvPr/>
        </p:nvSpPr>
        <p:spPr>
          <a:xfrm>
            <a:off x="9827260" y="3637702"/>
            <a:ext cx="775004" cy="1303432"/>
          </a:xfrm>
          <a:prstGeom prst="rect">
            <a:avLst/>
          </a:prstGeom>
        </p:spPr>
        <p:txBody>
          <a:bodyPr vert="horz" wrap="square" lIns="0" tIns="0" rIns="0" bIns="0" rtlCol="0">
            <a:spAutoFit/>
          </a:bodyPr>
          <a:lstStyle/>
          <a:p>
            <a:pPr marL="0" marR="0">
              <a:lnSpc>
                <a:spcPts val="1771"/>
              </a:lnSpc>
              <a:spcBef>
                <a:spcPct val="0"/>
              </a:spcBef>
              <a:spcAft>
                <a:spcPct val="0"/>
              </a:spcAft>
            </a:pPr>
            <a:r>
              <a:rPr sz="1600">
                <a:solidFill>
                  <a:srgbClr val="000000"/>
                </a:solidFill>
                <a:latin typeface="Times New Roman"/>
                <a:cs typeface="Times New Roman"/>
              </a:rPr>
              <a:t>= 0.086</a:t>
            </a:r>
          </a:p>
          <a:p>
            <a:pPr marL="0" marR="0">
              <a:lnSpc>
                <a:spcPts val="1771"/>
              </a:lnSpc>
              <a:spcBef>
                <a:spcPts val="2243"/>
              </a:spcBef>
              <a:spcAft>
                <a:spcPct val="0"/>
              </a:spcAft>
            </a:pPr>
            <a:r>
              <a:rPr sz="1600">
                <a:solidFill>
                  <a:srgbClr val="000000"/>
                </a:solidFill>
                <a:latin typeface="Times New Roman"/>
                <a:cs typeface="Times New Roman"/>
              </a:rPr>
              <a:t>= 0.171</a:t>
            </a:r>
          </a:p>
          <a:p>
            <a:pPr marL="85255" marR="0">
              <a:lnSpc>
                <a:spcPts val="2554"/>
              </a:lnSpc>
              <a:spcBef>
                <a:spcPts val="1571"/>
              </a:spcBef>
              <a:spcAft>
                <a:spcPct val="0"/>
              </a:spcAft>
            </a:pPr>
            <a:r>
              <a:rPr sz="2200">
                <a:solidFill>
                  <a:srgbClr val="000000"/>
                </a:solidFill>
                <a:latin typeface="Trebuchet MS"/>
                <a:cs typeface="Trebuchet MS"/>
              </a:rPr>
              <a:t>70</a:t>
            </a:r>
          </a:p>
        </p:txBody>
      </p:sp>
      <p:sp>
        <p:nvSpPr>
          <p:cNvPr id="42" name="object 42"/>
          <p:cNvSpPr txBox="1"/>
          <p:nvPr/>
        </p:nvSpPr>
        <p:spPr>
          <a:xfrm>
            <a:off x="11229504" y="3672761"/>
            <a:ext cx="445442" cy="87814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14</a:t>
            </a:r>
          </a:p>
          <a:p>
            <a:pPr marL="0" marR="0">
              <a:lnSpc>
                <a:spcPts val="2554"/>
              </a:lnSpc>
              <a:spcBef>
                <a:spcPts val="1455"/>
              </a:spcBef>
              <a:spcAft>
                <a:spcPct val="0"/>
              </a:spcAft>
            </a:pPr>
            <a:r>
              <a:rPr sz="2200">
                <a:solidFill>
                  <a:srgbClr val="000000"/>
                </a:solidFill>
                <a:latin typeface="Trebuchet MS"/>
                <a:cs typeface="Trebuchet MS"/>
              </a:rPr>
              <a:t>25</a:t>
            </a:r>
          </a:p>
        </p:txBody>
      </p:sp>
      <p:sp>
        <p:nvSpPr>
          <p:cNvPr id="43" name="object 43"/>
          <p:cNvSpPr txBox="1"/>
          <p:nvPr/>
        </p:nvSpPr>
        <p:spPr>
          <a:xfrm>
            <a:off x="8326754" y="3786546"/>
            <a:ext cx="467995" cy="475726"/>
          </a:xfrm>
          <a:prstGeom prst="rect">
            <a:avLst/>
          </a:prstGeom>
        </p:spPr>
        <p:txBody>
          <a:bodyPr vert="horz" wrap="square" lIns="0" tIns="0" rIns="0" bIns="0" rtlCol="0">
            <a:spAutoFit/>
          </a:bodyPr>
          <a:lstStyle/>
          <a:p>
            <a:pPr marL="112395" marR="0">
              <a:lnSpc>
                <a:spcPts val="1771"/>
              </a:lnSpc>
              <a:spcBef>
                <a:spcPct val="0"/>
              </a:spcBef>
              <a:spcAft>
                <a:spcPct val="0"/>
              </a:spcAft>
            </a:pPr>
            <a:r>
              <a:rPr sz="1600">
                <a:solidFill>
                  <a:srgbClr val="000000"/>
                </a:solidFill>
                <a:latin typeface="Times New Roman"/>
                <a:cs typeface="Times New Roman"/>
              </a:rPr>
              <a:t>40</a:t>
            </a:r>
          </a:p>
          <a:p>
            <a:pPr marL="0" marR="0">
              <a:lnSpc>
                <a:spcPts val="1673"/>
              </a:lnSpc>
              <a:spcBef>
                <a:spcPct val="0"/>
              </a:spcBef>
              <a:spcAft>
                <a:spcPct val="0"/>
              </a:spcAft>
            </a:pPr>
            <a:r>
              <a:rPr sz="1600">
                <a:solidFill>
                  <a:srgbClr val="000000"/>
                </a:solidFill>
                <a:latin typeface="Times New Roman"/>
                <a:cs typeface="Times New Roman"/>
              </a:rPr>
              <a:t>13</a:t>
            </a:r>
          </a:p>
        </p:txBody>
      </p:sp>
      <p:sp>
        <p:nvSpPr>
          <p:cNvPr id="44" name="object 44"/>
          <p:cNvSpPr txBox="1"/>
          <p:nvPr/>
        </p:nvSpPr>
        <p:spPr>
          <a:xfrm>
            <a:off x="9545320" y="3786546"/>
            <a:ext cx="355600" cy="475726"/>
          </a:xfrm>
          <a:prstGeom prst="rect">
            <a:avLst/>
          </a:prstGeom>
        </p:spPr>
        <p:txBody>
          <a:bodyPr vert="horz" wrap="square" lIns="0" tIns="0" rIns="0" bIns="0" rtlCol="0">
            <a:spAutoFit/>
          </a:bodyPr>
          <a:lstStyle/>
          <a:p>
            <a:pPr marL="0" marR="0">
              <a:lnSpc>
                <a:spcPts val="1771"/>
              </a:lnSpc>
              <a:spcBef>
                <a:spcPct val="0"/>
              </a:spcBef>
              <a:spcAft>
                <a:spcPct val="0"/>
              </a:spcAft>
            </a:pPr>
            <a:r>
              <a:rPr sz="1600" u="sng">
                <a:solidFill>
                  <a:srgbClr val="000000"/>
                </a:solidFill>
                <a:latin typeface="Times New Roman"/>
                <a:cs typeface="Times New Roman"/>
              </a:rPr>
              <a:t>70</a:t>
            </a:r>
          </a:p>
          <a:p>
            <a:pPr marL="0" marR="0">
              <a:lnSpc>
                <a:spcPts val="1673"/>
              </a:lnSpc>
              <a:spcBef>
                <a:spcPct val="0"/>
              </a:spcBef>
              <a:spcAft>
                <a:spcPct val="0"/>
              </a:spcAft>
            </a:pPr>
            <a:r>
              <a:rPr sz="1600">
                <a:solidFill>
                  <a:srgbClr val="000000"/>
                </a:solidFill>
                <a:latin typeface="Times New Roman"/>
                <a:cs typeface="Times New Roman"/>
              </a:rPr>
              <a:t>12</a:t>
            </a:r>
          </a:p>
        </p:txBody>
      </p:sp>
      <p:sp>
        <p:nvSpPr>
          <p:cNvPr id="45" name="object 45"/>
          <p:cNvSpPr txBox="1"/>
          <p:nvPr/>
        </p:nvSpPr>
        <p:spPr>
          <a:xfrm>
            <a:off x="950290" y="3997846"/>
            <a:ext cx="835620"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Dead</a:t>
            </a:r>
          </a:p>
        </p:txBody>
      </p:sp>
      <p:sp>
        <p:nvSpPr>
          <p:cNvPr id="46" name="object 46"/>
          <p:cNvSpPr txBox="1"/>
          <p:nvPr/>
        </p:nvSpPr>
        <p:spPr>
          <a:xfrm>
            <a:off x="2541117" y="3992509"/>
            <a:ext cx="1308609"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13</a:t>
            </a:r>
            <a:r>
              <a:rPr sz="2200" spc="3829">
                <a:solidFill>
                  <a:srgbClr val="000000"/>
                </a:solidFill>
                <a:latin typeface="Trebuchet MS"/>
                <a:cs typeface="Trebuchet MS"/>
              </a:rPr>
              <a:t> </a:t>
            </a:r>
            <a:r>
              <a:rPr sz="2200">
                <a:solidFill>
                  <a:srgbClr val="000000"/>
                </a:solidFill>
                <a:latin typeface="Trebuchet MS"/>
                <a:cs typeface="Trebuchet MS"/>
              </a:rPr>
              <a:t>12</a:t>
            </a:r>
          </a:p>
        </p:txBody>
      </p:sp>
      <p:sp>
        <p:nvSpPr>
          <p:cNvPr id="47" name="object 47"/>
          <p:cNvSpPr txBox="1"/>
          <p:nvPr/>
        </p:nvSpPr>
        <p:spPr>
          <a:xfrm>
            <a:off x="6757047" y="4068966"/>
            <a:ext cx="835620"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Dead</a:t>
            </a:r>
          </a:p>
        </p:txBody>
      </p:sp>
      <p:sp>
        <p:nvSpPr>
          <p:cNvPr id="48" name="object 48"/>
          <p:cNvSpPr txBox="1"/>
          <p:nvPr/>
        </p:nvSpPr>
        <p:spPr>
          <a:xfrm>
            <a:off x="8608695" y="4153957"/>
            <a:ext cx="775004" cy="263128"/>
          </a:xfrm>
          <a:prstGeom prst="rect">
            <a:avLst/>
          </a:prstGeom>
        </p:spPr>
        <p:txBody>
          <a:bodyPr vert="horz" wrap="square" lIns="0" tIns="0" rIns="0" bIns="0" rtlCol="0">
            <a:spAutoFit/>
          </a:bodyPr>
          <a:lstStyle/>
          <a:p>
            <a:pPr marL="0" marR="0">
              <a:lnSpc>
                <a:spcPts val="1771"/>
              </a:lnSpc>
              <a:spcBef>
                <a:spcPct val="0"/>
              </a:spcBef>
              <a:spcAft>
                <a:spcPct val="0"/>
              </a:spcAft>
            </a:pPr>
            <a:r>
              <a:rPr sz="1600">
                <a:solidFill>
                  <a:srgbClr val="000000"/>
                </a:solidFill>
                <a:latin typeface="Times New Roman"/>
                <a:cs typeface="Times New Roman"/>
              </a:rPr>
              <a:t>= 0.325</a:t>
            </a:r>
          </a:p>
        </p:txBody>
      </p:sp>
      <p:sp>
        <p:nvSpPr>
          <p:cNvPr id="49" name="object 49"/>
          <p:cNvSpPr txBox="1"/>
          <p:nvPr/>
        </p:nvSpPr>
        <p:spPr>
          <a:xfrm>
            <a:off x="8326754" y="4302801"/>
            <a:ext cx="355600" cy="263128"/>
          </a:xfrm>
          <a:prstGeom prst="rect">
            <a:avLst/>
          </a:prstGeom>
        </p:spPr>
        <p:txBody>
          <a:bodyPr vert="horz" wrap="square" lIns="0" tIns="0" rIns="0" bIns="0" rtlCol="0">
            <a:spAutoFit/>
          </a:bodyPr>
          <a:lstStyle/>
          <a:p>
            <a:pPr marL="0" marR="0">
              <a:lnSpc>
                <a:spcPts val="1771"/>
              </a:lnSpc>
              <a:spcBef>
                <a:spcPct val="0"/>
              </a:spcBef>
              <a:spcAft>
                <a:spcPct val="0"/>
              </a:spcAft>
            </a:pPr>
            <a:r>
              <a:rPr sz="1600">
                <a:solidFill>
                  <a:srgbClr val="000000"/>
                </a:solidFill>
                <a:latin typeface="Times New Roman"/>
                <a:cs typeface="Times New Roman"/>
              </a:rPr>
              <a:t>40</a:t>
            </a:r>
          </a:p>
        </p:txBody>
      </p:sp>
      <p:sp>
        <p:nvSpPr>
          <p:cNvPr id="50" name="object 50"/>
          <p:cNvSpPr txBox="1"/>
          <p:nvPr/>
        </p:nvSpPr>
        <p:spPr>
          <a:xfrm>
            <a:off x="9545320" y="4302801"/>
            <a:ext cx="355600" cy="263128"/>
          </a:xfrm>
          <a:prstGeom prst="rect">
            <a:avLst/>
          </a:prstGeom>
        </p:spPr>
        <p:txBody>
          <a:bodyPr vert="horz" wrap="square" lIns="0" tIns="0" rIns="0" bIns="0" rtlCol="0">
            <a:spAutoFit/>
          </a:bodyPr>
          <a:lstStyle/>
          <a:p>
            <a:pPr marL="0" marR="0">
              <a:lnSpc>
                <a:spcPts val="1771"/>
              </a:lnSpc>
              <a:spcBef>
                <a:spcPct val="0"/>
              </a:spcBef>
              <a:spcAft>
                <a:spcPct val="0"/>
              </a:spcAft>
            </a:pPr>
            <a:r>
              <a:rPr sz="1600">
                <a:solidFill>
                  <a:srgbClr val="000000"/>
                </a:solidFill>
                <a:latin typeface="Times New Roman"/>
                <a:cs typeface="Times New Roman"/>
              </a:rPr>
              <a:t>70</a:t>
            </a:r>
          </a:p>
        </p:txBody>
      </p:sp>
      <p:sp>
        <p:nvSpPr>
          <p:cNvPr id="51" name="object 51"/>
          <p:cNvSpPr txBox="1"/>
          <p:nvPr/>
        </p:nvSpPr>
        <p:spPr>
          <a:xfrm>
            <a:off x="6518148" y="4578614"/>
            <a:ext cx="1314070"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Total (n</a:t>
            </a:r>
            <a:r>
              <a:rPr sz="2200" spc="-130">
                <a:solidFill>
                  <a:srgbClr val="000000"/>
                </a:solidFill>
                <a:latin typeface="Trebuchet MS"/>
                <a:cs typeface="Trebuchet MS"/>
              </a:rPr>
              <a:t> </a:t>
            </a:r>
            <a:r>
              <a:rPr sz="2200">
                <a:solidFill>
                  <a:srgbClr val="000000"/>
                </a:solidFill>
                <a:latin typeface="Trebuchet MS"/>
                <a:cs typeface="Trebuchet MS"/>
              </a:rPr>
              <a:t>)</a:t>
            </a:r>
          </a:p>
        </p:txBody>
      </p:sp>
      <p:sp>
        <p:nvSpPr>
          <p:cNvPr id="52" name="object 52"/>
          <p:cNvSpPr txBox="1"/>
          <p:nvPr/>
        </p:nvSpPr>
        <p:spPr>
          <a:xfrm>
            <a:off x="8693950" y="4578614"/>
            <a:ext cx="445442"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40</a:t>
            </a:r>
          </a:p>
        </p:txBody>
      </p:sp>
      <p:sp>
        <p:nvSpPr>
          <p:cNvPr id="53" name="object 53"/>
          <p:cNvSpPr txBox="1"/>
          <p:nvPr/>
        </p:nvSpPr>
        <p:spPr>
          <a:xfrm>
            <a:off x="622935" y="4951957"/>
            <a:ext cx="1654243"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b="1">
                <a:solidFill>
                  <a:srgbClr val="000000"/>
                </a:solidFill>
                <a:latin typeface="Arial"/>
                <a:cs typeface="Arial"/>
              </a:rPr>
              <a:t>H</a:t>
            </a:r>
            <a:r>
              <a:rPr sz="2600" b="1" spc="223">
                <a:solidFill>
                  <a:srgbClr val="000000"/>
                </a:solidFill>
                <a:latin typeface="Arial"/>
                <a:cs typeface="Arial"/>
              </a:rPr>
              <a:t> </a:t>
            </a:r>
            <a:r>
              <a:rPr sz="2600" b="1">
                <a:solidFill>
                  <a:srgbClr val="000000"/>
                </a:solidFill>
                <a:latin typeface="Arial"/>
                <a:cs typeface="Arial"/>
              </a:rPr>
              <a:t>: A</a:t>
            </a:r>
            <a:r>
              <a:rPr sz="2600" b="1" spc="695">
                <a:solidFill>
                  <a:srgbClr val="000000"/>
                </a:solidFill>
                <a:latin typeface="Arial"/>
                <a:cs typeface="Arial"/>
              </a:rPr>
              <a:t> </a:t>
            </a:r>
            <a:r>
              <a:rPr sz="2600" b="1">
                <a:solidFill>
                  <a:srgbClr val="000000"/>
                </a:solidFill>
                <a:latin typeface="Arial"/>
                <a:cs typeface="Arial"/>
              </a:rPr>
              <a:t>~ A</a:t>
            </a:r>
          </a:p>
        </p:txBody>
      </p:sp>
      <p:sp>
        <p:nvSpPr>
          <p:cNvPr id="54" name="object 54"/>
          <p:cNvSpPr txBox="1"/>
          <p:nvPr/>
        </p:nvSpPr>
        <p:spPr>
          <a:xfrm>
            <a:off x="861390" y="5131630"/>
            <a:ext cx="272473" cy="279300"/>
          </a:xfrm>
          <a:prstGeom prst="rect">
            <a:avLst/>
          </a:prstGeom>
        </p:spPr>
        <p:txBody>
          <a:bodyPr vert="horz" wrap="square" lIns="0" tIns="0" rIns="0" bIns="0" rtlCol="0">
            <a:spAutoFit/>
          </a:bodyPr>
          <a:lstStyle/>
          <a:p>
            <a:pPr marL="0" marR="0">
              <a:lnSpc>
                <a:spcPts val="1899"/>
              </a:lnSpc>
              <a:spcBef>
                <a:spcPct val="0"/>
              </a:spcBef>
              <a:spcAft>
                <a:spcPct val="0"/>
              </a:spcAft>
            </a:pPr>
            <a:r>
              <a:rPr sz="1700" b="1">
                <a:solidFill>
                  <a:srgbClr val="000000"/>
                </a:solidFill>
                <a:latin typeface="Arial"/>
                <a:cs typeface="Arial"/>
              </a:rPr>
              <a:t>0</a:t>
            </a:r>
          </a:p>
        </p:txBody>
      </p:sp>
      <p:sp>
        <p:nvSpPr>
          <p:cNvPr id="55" name="object 55"/>
          <p:cNvSpPr txBox="1"/>
          <p:nvPr/>
        </p:nvSpPr>
        <p:spPr>
          <a:xfrm>
            <a:off x="1421625" y="5131630"/>
            <a:ext cx="272473" cy="279300"/>
          </a:xfrm>
          <a:prstGeom prst="rect">
            <a:avLst/>
          </a:prstGeom>
        </p:spPr>
        <p:txBody>
          <a:bodyPr vert="horz" wrap="square" lIns="0" tIns="0" rIns="0" bIns="0" rtlCol="0">
            <a:spAutoFit/>
          </a:bodyPr>
          <a:lstStyle/>
          <a:p>
            <a:pPr marL="0" marR="0">
              <a:lnSpc>
                <a:spcPts val="1899"/>
              </a:lnSpc>
              <a:spcBef>
                <a:spcPct val="0"/>
              </a:spcBef>
              <a:spcAft>
                <a:spcPct val="0"/>
              </a:spcAft>
            </a:pPr>
            <a:r>
              <a:rPr sz="1700" b="1">
                <a:solidFill>
                  <a:srgbClr val="000000"/>
                </a:solidFill>
                <a:latin typeface="Arial"/>
                <a:cs typeface="Arial"/>
              </a:rPr>
              <a:t>1</a:t>
            </a:r>
          </a:p>
        </p:txBody>
      </p:sp>
      <p:sp>
        <p:nvSpPr>
          <p:cNvPr id="56" name="object 56"/>
          <p:cNvSpPr txBox="1"/>
          <p:nvPr/>
        </p:nvSpPr>
        <p:spPr>
          <a:xfrm>
            <a:off x="2113114" y="5131630"/>
            <a:ext cx="284081" cy="660351"/>
          </a:xfrm>
          <a:prstGeom prst="rect">
            <a:avLst/>
          </a:prstGeom>
        </p:spPr>
        <p:txBody>
          <a:bodyPr vert="horz" wrap="square" lIns="0" tIns="0" rIns="0" bIns="0" rtlCol="0">
            <a:spAutoFit/>
          </a:bodyPr>
          <a:lstStyle/>
          <a:p>
            <a:pPr marL="11607" marR="0">
              <a:lnSpc>
                <a:spcPts val="1899"/>
              </a:lnSpc>
              <a:spcBef>
                <a:spcPct val="0"/>
              </a:spcBef>
              <a:spcAft>
                <a:spcPct val="0"/>
              </a:spcAft>
            </a:pPr>
            <a:r>
              <a:rPr sz="1700" b="1">
                <a:solidFill>
                  <a:srgbClr val="000000"/>
                </a:solidFill>
                <a:latin typeface="Arial"/>
                <a:cs typeface="Arial"/>
              </a:rPr>
              <a:t>2</a:t>
            </a:r>
          </a:p>
          <a:p>
            <a:pPr marL="0" marR="0">
              <a:lnSpc>
                <a:spcPts val="1899"/>
              </a:lnSpc>
              <a:spcBef>
                <a:spcPts val="1101"/>
              </a:spcBef>
              <a:spcAft>
                <a:spcPct val="0"/>
              </a:spcAft>
            </a:pPr>
            <a:r>
              <a:rPr sz="1700" b="1">
                <a:solidFill>
                  <a:srgbClr val="000000"/>
                </a:solidFill>
                <a:latin typeface="Arial"/>
                <a:cs typeface="Arial"/>
              </a:rPr>
              <a:t>2</a:t>
            </a:r>
          </a:p>
        </p:txBody>
      </p:sp>
      <p:sp>
        <p:nvSpPr>
          <p:cNvPr id="57" name="object 57"/>
          <p:cNvSpPr txBox="1"/>
          <p:nvPr/>
        </p:nvSpPr>
        <p:spPr>
          <a:xfrm>
            <a:off x="622935" y="5333008"/>
            <a:ext cx="1642686" cy="406995"/>
          </a:xfrm>
          <a:prstGeom prst="rect">
            <a:avLst/>
          </a:prstGeom>
        </p:spPr>
        <p:txBody>
          <a:bodyPr vert="horz" wrap="square" lIns="0" tIns="0" rIns="0" bIns="0" rtlCol="0">
            <a:spAutoFit/>
          </a:bodyPr>
          <a:lstStyle/>
          <a:p>
            <a:pPr marL="0" marR="0">
              <a:lnSpc>
                <a:spcPts val="2904"/>
              </a:lnSpc>
              <a:spcBef>
                <a:spcPct val="0"/>
              </a:spcBef>
              <a:spcAft>
                <a:spcPct val="0"/>
              </a:spcAft>
            </a:pPr>
            <a:r>
              <a:rPr sz="2600" b="1">
                <a:solidFill>
                  <a:srgbClr val="000000"/>
                </a:solidFill>
                <a:latin typeface="Arial"/>
                <a:cs typeface="Arial"/>
              </a:rPr>
              <a:t>H</a:t>
            </a:r>
            <a:r>
              <a:rPr sz="2600" b="1" spc="223">
                <a:solidFill>
                  <a:srgbClr val="000000"/>
                </a:solidFill>
                <a:latin typeface="Arial"/>
                <a:cs typeface="Arial"/>
              </a:rPr>
              <a:t> </a:t>
            </a:r>
            <a:r>
              <a:rPr sz="2600" b="1">
                <a:solidFill>
                  <a:srgbClr val="000000"/>
                </a:solidFill>
                <a:latin typeface="Arial"/>
                <a:cs typeface="Arial"/>
              </a:rPr>
              <a:t>: A</a:t>
            </a:r>
            <a:r>
              <a:rPr sz="2600" b="1" spc="695">
                <a:solidFill>
                  <a:srgbClr val="000000"/>
                </a:solidFill>
                <a:latin typeface="Arial"/>
                <a:cs typeface="Arial"/>
              </a:rPr>
              <a:t> </a:t>
            </a:r>
            <a:r>
              <a:rPr sz="2600" b="1">
                <a:solidFill>
                  <a:srgbClr val="000000"/>
                </a:solidFill>
                <a:latin typeface="Arial"/>
                <a:cs typeface="Arial"/>
              </a:rPr>
              <a:t>≠</a:t>
            </a:r>
            <a:r>
              <a:rPr sz="2600" b="1" spc="73">
                <a:solidFill>
                  <a:srgbClr val="000000"/>
                </a:solidFill>
                <a:latin typeface="Times New Roman"/>
                <a:cs typeface="Times New Roman"/>
              </a:rPr>
              <a:t> </a:t>
            </a:r>
            <a:r>
              <a:rPr sz="2600" b="1">
                <a:solidFill>
                  <a:srgbClr val="000000"/>
                </a:solidFill>
                <a:latin typeface="Arial"/>
                <a:cs typeface="Arial"/>
              </a:rPr>
              <a:t>A</a:t>
            </a:r>
          </a:p>
        </p:txBody>
      </p:sp>
      <p:sp>
        <p:nvSpPr>
          <p:cNvPr id="58" name="object 58"/>
          <p:cNvSpPr txBox="1"/>
          <p:nvPr/>
        </p:nvSpPr>
        <p:spPr>
          <a:xfrm>
            <a:off x="861390" y="5512681"/>
            <a:ext cx="272473" cy="279300"/>
          </a:xfrm>
          <a:prstGeom prst="rect">
            <a:avLst/>
          </a:prstGeom>
        </p:spPr>
        <p:txBody>
          <a:bodyPr vert="horz" wrap="square" lIns="0" tIns="0" rIns="0" bIns="0" rtlCol="0">
            <a:spAutoFit/>
          </a:bodyPr>
          <a:lstStyle/>
          <a:p>
            <a:pPr marL="0" marR="0">
              <a:lnSpc>
                <a:spcPts val="1899"/>
              </a:lnSpc>
              <a:spcBef>
                <a:spcPct val="0"/>
              </a:spcBef>
              <a:spcAft>
                <a:spcPct val="0"/>
              </a:spcAft>
            </a:pPr>
            <a:r>
              <a:rPr sz="1700" b="1">
                <a:solidFill>
                  <a:srgbClr val="000000"/>
                </a:solidFill>
                <a:latin typeface="Arial"/>
                <a:cs typeface="Arial"/>
              </a:rPr>
              <a:t>1</a:t>
            </a:r>
          </a:p>
        </p:txBody>
      </p:sp>
      <p:sp>
        <p:nvSpPr>
          <p:cNvPr id="59" name="object 59"/>
          <p:cNvSpPr txBox="1"/>
          <p:nvPr/>
        </p:nvSpPr>
        <p:spPr>
          <a:xfrm>
            <a:off x="1421625" y="5512681"/>
            <a:ext cx="272473" cy="279300"/>
          </a:xfrm>
          <a:prstGeom prst="rect">
            <a:avLst/>
          </a:prstGeom>
        </p:spPr>
        <p:txBody>
          <a:bodyPr vert="horz" wrap="square" lIns="0" tIns="0" rIns="0" bIns="0" rtlCol="0">
            <a:spAutoFit/>
          </a:bodyPr>
          <a:lstStyle/>
          <a:p>
            <a:pPr marL="0" marR="0">
              <a:lnSpc>
                <a:spcPts val="1899"/>
              </a:lnSpc>
              <a:spcBef>
                <a:spcPct val="0"/>
              </a:spcBef>
              <a:spcAft>
                <a:spcPct val="0"/>
              </a:spcAft>
            </a:pPr>
            <a:r>
              <a:rPr sz="1700" b="1">
                <a:solidFill>
                  <a:srgbClr val="000000"/>
                </a:solidFill>
                <a:latin typeface="Arial"/>
                <a:cs typeface="Arial"/>
              </a:rPr>
              <a:t>1</a:t>
            </a:r>
          </a:p>
        </p:txBody>
      </p:sp>
      <p:sp>
        <p:nvSpPr>
          <p:cNvPr id="60" name="object 60"/>
          <p:cNvSpPr txBox="1"/>
          <p:nvPr/>
        </p:nvSpPr>
        <p:spPr>
          <a:xfrm>
            <a:off x="622935" y="5826382"/>
            <a:ext cx="11328165" cy="428976"/>
          </a:xfrm>
          <a:prstGeom prst="rect">
            <a:avLst/>
          </a:prstGeom>
        </p:spPr>
        <p:txBody>
          <a:bodyPr vert="horz" wrap="square" lIns="0" tIns="0" rIns="0" bIns="0" rtlCol="0">
            <a:spAutoFit/>
          </a:bodyPr>
          <a:lstStyle/>
          <a:p>
            <a:pPr marL="0" marR="0">
              <a:lnSpc>
                <a:spcPts val="2717"/>
              </a:lnSpc>
              <a:spcBef>
                <a:spcPct val="0"/>
              </a:spcBef>
              <a:spcAft>
                <a:spcPct val="0"/>
              </a:spcAft>
            </a:pPr>
            <a:r>
              <a:rPr sz="2350" b="1" spc="-51">
                <a:solidFill>
                  <a:srgbClr val="000000"/>
                </a:solidFill>
                <a:latin typeface="Arial"/>
                <a:cs typeface="Arial"/>
              </a:rPr>
              <a:t>H</a:t>
            </a:r>
            <a:r>
              <a:rPr sz="2300" b="1" spc="-17" baseline="-23404">
                <a:solidFill>
                  <a:srgbClr val="000000"/>
                </a:solidFill>
                <a:latin typeface="Arial"/>
                <a:cs typeface="Arial"/>
              </a:rPr>
              <a:t>0</a:t>
            </a:r>
            <a:r>
              <a:rPr sz="2350" b="1">
                <a:solidFill>
                  <a:srgbClr val="000000"/>
                </a:solidFill>
                <a:latin typeface="Arial"/>
                <a:cs typeface="Arial"/>
              </a:rPr>
              <a:t>:</a:t>
            </a:r>
            <a:r>
              <a:rPr sz="2350" b="1" spc="-43">
                <a:solidFill>
                  <a:srgbClr val="000000"/>
                </a:solidFill>
                <a:latin typeface="Arial"/>
                <a:cs typeface="Arial"/>
              </a:rPr>
              <a:t> </a:t>
            </a:r>
            <a:r>
              <a:rPr sz="2350" spc="-26">
                <a:solidFill>
                  <a:srgbClr val="000000"/>
                </a:solidFill>
                <a:latin typeface="Trebuchet MS"/>
                <a:cs typeface="Trebuchet MS"/>
              </a:rPr>
              <a:t>The</a:t>
            </a:r>
            <a:r>
              <a:rPr sz="2350" spc="-349">
                <a:solidFill>
                  <a:srgbClr val="000000"/>
                </a:solidFill>
                <a:latin typeface="Trebuchet MS"/>
                <a:cs typeface="Trebuchet MS"/>
              </a:rPr>
              <a:t> </a:t>
            </a:r>
            <a:r>
              <a:rPr sz="2350" spc="-33">
                <a:solidFill>
                  <a:srgbClr val="000000"/>
                </a:solidFill>
                <a:latin typeface="Trebuchet MS"/>
                <a:cs typeface="Trebuchet MS"/>
              </a:rPr>
              <a:t>treatment</a:t>
            </a:r>
            <a:r>
              <a:rPr sz="2350" spc="-363">
                <a:solidFill>
                  <a:srgbClr val="000000"/>
                </a:solidFill>
                <a:latin typeface="Trebuchet MS"/>
                <a:cs typeface="Trebuchet MS"/>
              </a:rPr>
              <a:t> </a:t>
            </a:r>
            <a:r>
              <a:rPr sz="2350" spc="-34">
                <a:solidFill>
                  <a:srgbClr val="000000"/>
                </a:solidFill>
                <a:latin typeface="Trebuchet MS"/>
                <a:cs typeface="Trebuchet MS"/>
              </a:rPr>
              <a:t>outcome</a:t>
            </a:r>
            <a:r>
              <a:rPr sz="2350" spc="-364">
                <a:solidFill>
                  <a:srgbClr val="000000"/>
                </a:solidFill>
                <a:latin typeface="Trebuchet MS"/>
                <a:cs typeface="Trebuchet MS"/>
              </a:rPr>
              <a:t> </a:t>
            </a:r>
            <a:r>
              <a:rPr sz="2350" spc="-28">
                <a:solidFill>
                  <a:srgbClr val="000000"/>
                </a:solidFill>
                <a:latin typeface="Trebuchet MS"/>
                <a:cs typeface="Trebuchet MS"/>
              </a:rPr>
              <a:t>distributes</a:t>
            </a:r>
            <a:r>
              <a:rPr sz="2350" spc="-355">
                <a:solidFill>
                  <a:srgbClr val="000000"/>
                </a:solidFill>
                <a:latin typeface="Trebuchet MS"/>
                <a:cs typeface="Trebuchet MS"/>
              </a:rPr>
              <a:t> </a:t>
            </a:r>
            <a:r>
              <a:rPr sz="2350" spc="-26">
                <a:solidFill>
                  <a:srgbClr val="000000"/>
                </a:solidFill>
                <a:latin typeface="Trebuchet MS"/>
                <a:cs typeface="Trebuchet MS"/>
              </a:rPr>
              <a:t>similarly</a:t>
            </a:r>
            <a:r>
              <a:rPr sz="2350" spc="-366">
                <a:solidFill>
                  <a:srgbClr val="000000"/>
                </a:solidFill>
                <a:latin typeface="Trebuchet MS"/>
                <a:cs typeface="Trebuchet MS"/>
              </a:rPr>
              <a:t> </a:t>
            </a:r>
            <a:r>
              <a:rPr sz="2350" spc="-33">
                <a:solidFill>
                  <a:srgbClr val="000000"/>
                </a:solidFill>
                <a:latin typeface="Trebuchet MS"/>
                <a:cs typeface="Trebuchet MS"/>
              </a:rPr>
              <a:t>between</a:t>
            </a:r>
            <a:r>
              <a:rPr sz="2350" spc="-360">
                <a:solidFill>
                  <a:srgbClr val="000000"/>
                </a:solidFill>
                <a:latin typeface="Trebuchet MS"/>
                <a:cs typeface="Trebuchet MS"/>
              </a:rPr>
              <a:t> </a:t>
            </a:r>
            <a:r>
              <a:rPr sz="2350" spc="-22">
                <a:solidFill>
                  <a:srgbClr val="000000"/>
                </a:solidFill>
                <a:latin typeface="Trebuchet MS"/>
                <a:cs typeface="Trebuchet MS"/>
              </a:rPr>
              <a:t>the</a:t>
            </a:r>
            <a:r>
              <a:rPr sz="2350" spc="-365">
                <a:solidFill>
                  <a:srgbClr val="000000"/>
                </a:solidFill>
                <a:latin typeface="Trebuchet MS"/>
                <a:cs typeface="Trebuchet MS"/>
              </a:rPr>
              <a:t> </a:t>
            </a:r>
            <a:r>
              <a:rPr sz="2350" spc="-26">
                <a:solidFill>
                  <a:srgbClr val="000000"/>
                </a:solidFill>
                <a:latin typeface="Trebuchet MS"/>
                <a:cs typeface="Trebuchet MS"/>
              </a:rPr>
              <a:t>two</a:t>
            </a:r>
            <a:r>
              <a:rPr sz="2350" spc="-360">
                <a:solidFill>
                  <a:srgbClr val="000000"/>
                </a:solidFill>
                <a:latin typeface="Trebuchet MS"/>
                <a:cs typeface="Trebuchet MS"/>
              </a:rPr>
              <a:t> </a:t>
            </a:r>
            <a:r>
              <a:rPr sz="2350" spc="-26">
                <a:solidFill>
                  <a:srgbClr val="000000"/>
                </a:solidFill>
                <a:latin typeface="Trebuchet MS"/>
                <a:cs typeface="Trebuchet MS"/>
              </a:rPr>
              <a:t>drug</a:t>
            </a:r>
            <a:r>
              <a:rPr sz="2350" spc="-351">
                <a:solidFill>
                  <a:srgbClr val="000000"/>
                </a:solidFill>
                <a:latin typeface="Trebuchet MS"/>
                <a:cs typeface="Trebuchet MS"/>
              </a:rPr>
              <a:t> </a:t>
            </a:r>
            <a:r>
              <a:rPr sz="2350" spc="-33">
                <a:solidFill>
                  <a:srgbClr val="000000"/>
                </a:solidFill>
                <a:latin typeface="Trebuchet MS"/>
                <a:cs typeface="Trebuchet MS"/>
              </a:rPr>
              <a:t>treatment</a:t>
            </a:r>
            <a:r>
              <a:rPr sz="2350" spc="-363">
                <a:solidFill>
                  <a:srgbClr val="000000"/>
                </a:solidFill>
                <a:latin typeface="Trebuchet MS"/>
                <a:cs typeface="Trebuchet MS"/>
              </a:rPr>
              <a:t> </a:t>
            </a:r>
            <a:r>
              <a:rPr sz="2350" spc="-42">
                <a:solidFill>
                  <a:srgbClr val="000000"/>
                </a:solidFill>
                <a:latin typeface="Trebuchet MS"/>
                <a:cs typeface="Trebuchet MS"/>
              </a:rPr>
              <a:t>groups</a:t>
            </a:r>
          </a:p>
        </p:txBody>
      </p:sp>
      <p:sp>
        <p:nvSpPr>
          <p:cNvPr id="61" name="object 61"/>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pic>
        <p:nvPicPr>
          <p:cNvPr id="9" name="תמונה 8">
            <a:extLst>
              <a:ext uri="{FF2B5EF4-FFF2-40B4-BE49-F238E27FC236}">
                <a16:creationId xmlns:a16="http://schemas.microsoft.com/office/drawing/2014/main" id="{5A532682-10A8-415C-92B7-F08074FD3548}"/>
              </a:ext>
            </a:extLst>
          </p:cNvPr>
          <p:cNvPicPr>
            <a:picLocks noChangeAspect="1"/>
          </p:cNvPicPr>
          <p:nvPr/>
        </p:nvPicPr>
        <p:blipFill>
          <a:blip r:embed="rId8"/>
          <a:stretch>
            <a:fillRect/>
          </a:stretch>
        </p:blipFill>
        <p:spPr>
          <a:xfrm>
            <a:off x="0" y="0"/>
            <a:ext cx="12192000" cy="6857999"/>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object 1"/>
          <p:cNvSpPr/>
          <p:nvPr/>
        </p:nvSpPr>
        <p:spPr>
          <a:xfrm>
            <a:off x="2020570" y="1782076"/>
            <a:ext cx="7545705" cy="3648926"/>
          </a:xfrm>
          <a:prstGeom prst="rect">
            <a:avLst/>
          </a:prstGeom>
          <a:blipFill>
            <a:blip r:embed="rId2"/>
            <a:stretch>
              <a:fillRect/>
            </a:stretch>
          </a:blipFill>
        </p:spPr>
        <p:txBody>
          <a:bodyPr wrap="square" lIns="0" tIns="0" rIns="0" bIns="0" rtlCol="0">
            <a:spAutoFit/>
          </a:bodyPr>
          <a:lstStyle/>
          <a:p>
            <a:endParaRPr/>
          </a:p>
        </p:txBody>
      </p:sp>
      <p:sp>
        <p:nvSpPr>
          <p:cNvPr id="2" name="object 2"/>
          <p:cNvSpPr/>
          <p:nvPr/>
        </p:nvSpPr>
        <p:spPr>
          <a:xfrm>
            <a:off x="8223250" y="1421104"/>
            <a:ext cx="199643" cy="22859"/>
          </a:xfrm>
          <a:prstGeom prst="rect">
            <a:avLst/>
          </a:prstGeom>
          <a:blipFill>
            <a:blip r:embed="rId3"/>
            <a:stretch>
              <a:fillRect/>
            </a:stretch>
          </a:blipFill>
        </p:spPr>
        <p:txBody>
          <a:bodyPr wrap="square" lIns="0" tIns="0" rIns="0" bIns="0" rtlCol="0">
            <a:spAutoFit/>
          </a:bodyPr>
          <a:lstStyle/>
          <a:p>
            <a:endParaRPr/>
          </a:p>
        </p:txBody>
      </p:sp>
      <p:sp>
        <p:nvSpPr>
          <p:cNvPr id="3" name="object 3"/>
          <p:cNvSpPr/>
          <p:nvPr/>
        </p:nvSpPr>
        <p:spPr>
          <a:xfrm>
            <a:off x="6708140" y="4706150"/>
            <a:ext cx="381000" cy="15239"/>
          </a:xfrm>
          <a:prstGeom prst="rect">
            <a:avLst/>
          </a:prstGeom>
          <a:blipFill>
            <a:blip r:embed="rId4"/>
            <a:stretch>
              <a:fillRect/>
            </a:stretch>
          </a:blipFill>
        </p:spPr>
        <p:txBody>
          <a:bodyPr wrap="square" lIns="0" tIns="0" rIns="0" bIns="0" rtlCol="0">
            <a:spAutoFit/>
          </a:bodyPr>
          <a:lstStyle/>
          <a:p>
            <a:endParaRPr/>
          </a:p>
        </p:txBody>
      </p:sp>
      <p:sp>
        <p:nvSpPr>
          <p:cNvPr id="4" name="object 4"/>
          <p:cNvSpPr/>
          <p:nvPr/>
        </p:nvSpPr>
        <p:spPr>
          <a:xfrm>
            <a:off x="4806696" y="4706150"/>
            <a:ext cx="381000" cy="15239"/>
          </a:xfrm>
          <a:prstGeom prst="rect">
            <a:avLst/>
          </a:prstGeom>
          <a:blipFill>
            <a:blip r:embed="rId4"/>
            <a:stretch>
              <a:fillRect/>
            </a:stretch>
          </a:blipFill>
        </p:spPr>
        <p:txBody>
          <a:bodyPr wrap="square" lIns="0" tIns="0" rIns="0" bIns="0" rtlCol="0">
            <a:spAutoFit/>
          </a:bodyPr>
          <a:lstStyle/>
          <a:p>
            <a:endParaRPr/>
          </a:p>
        </p:txBody>
      </p:sp>
      <p:sp>
        <p:nvSpPr>
          <p:cNvPr id="5" name="object 5"/>
          <p:cNvSpPr/>
          <p:nvPr/>
        </p:nvSpPr>
        <p:spPr>
          <a:xfrm>
            <a:off x="6772148" y="3488182"/>
            <a:ext cx="381000" cy="15240"/>
          </a:xfrm>
          <a:prstGeom prst="rect">
            <a:avLst/>
          </a:prstGeom>
          <a:blipFill>
            <a:blip r:embed="rId4"/>
            <a:stretch>
              <a:fillRect/>
            </a:stretch>
          </a:blipFill>
        </p:spPr>
        <p:txBody>
          <a:bodyPr wrap="square" lIns="0" tIns="0" rIns="0" bIns="0" rtlCol="0">
            <a:spAutoFit/>
          </a:bodyPr>
          <a:lstStyle/>
          <a:p>
            <a:endParaRPr/>
          </a:p>
        </p:txBody>
      </p:sp>
      <p:sp>
        <p:nvSpPr>
          <p:cNvPr id="6" name="object 6"/>
          <p:cNvSpPr/>
          <p:nvPr/>
        </p:nvSpPr>
        <p:spPr>
          <a:xfrm>
            <a:off x="4806696" y="3488182"/>
            <a:ext cx="381000" cy="15240"/>
          </a:xfrm>
          <a:prstGeom prst="rect">
            <a:avLst/>
          </a:prstGeom>
          <a:blipFill>
            <a:blip r:embed="rId4"/>
            <a:stretch>
              <a:fillRect/>
            </a:stretch>
          </a:blipFill>
        </p:spPr>
        <p:txBody>
          <a:bodyPr wrap="square" lIns="0" tIns="0" rIns="0" bIns="0" rtlCol="0">
            <a:spAutoFit/>
          </a:bodyPr>
          <a:lstStyle/>
          <a:p>
            <a:endParaRPr/>
          </a:p>
        </p:txBody>
      </p:sp>
      <p:sp>
        <p:nvSpPr>
          <p:cNvPr id="7" name="object 7"/>
          <p:cNvSpPr/>
          <p:nvPr/>
        </p:nvSpPr>
        <p:spPr>
          <a:xfrm>
            <a:off x="6708140" y="2869920"/>
            <a:ext cx="381000" cy="15240"/>
          </a:xfrm>
          <a:prstGeom prst="rect">
            <a:avLst/>
          </a:prstGeom>
          <a:blipFill>
            <a:blip r:embed="rId4"/>
            <a:stretch>
              <a:fillRect/>
            </a:stretch>
          </a:blipFill>
        </p:spPr>
        <p:txBody>
          <a:bodyPr wrap="square" lIns="0" tIns="0" rIns="0" bIns="0" rtlCol="0">
            <a:spAutoFit/>
          </a:bodyPr>
          <a:lstStyle/>
          <a:p>
            <a:endParaRPr/>
          </a:p>
        </p:txBody>
      </p:sp>
      <p:sp>
        <p:nvSpPr>
          <p:cNvPr id="8" name="object 8"/>
          <p:cNvSpPr/>
          <p:nvPr/>
        </p:nvSpPr>
        <p:spPr>
          <a:xfrm>
            <a:off x="4742688" y="2869920"/>
            <a:ext cx="381000" cy="15240"/>
          </a:xfrm>
          <a:prstGeom prst="rect">
            <a:avLst/>
          </a:prstGeom>
          <a:blipFill>
            <a:blip r:embed="rId4"/>
            <a:stretch>
              <a:fillRect/>
            </a:stretch>
          </a:blipFill>
        </p:spPr>
        <p:txBody>
          <a:bodyPr wrap="square" lIns="0" tIns="0" rIns="0" bIns="0" rtlCol="0">
            <a:spAutoFit/>
          </a:bodyPr>
          <a:lstStyle/>
          <a:p>
            <a:endParaRPr/>
          </a:p>
        </p:txBody>
      </p:sp>
      <p:sp>
        <p:nvSpPr>
          <p:cNvPr id="10" name="object 10"/>
          <p:cNvSpPr txBox="1"/>
          <p:nvPr/>
        </p:nvSpPr>
        <p:spPr>
          <a:xfrm>
            <a:off x="3597427" y="91407"/>
            <a:ext cx="5163755" cy="690760"/>
          </a:xfrm>
          <a:prstGeom prst="rect">
            <a:avLst/>
          </a:prstGeom>
        </p:spPr>
        <p:txBody>
          <a:bodyPr vert="horz" wrap="square" lIns="0" tIns="0" rIns="0" bIns="0" rtlCol="0">
            <a:spAutoFit/>
          </a:bodyPr>
          <a:lstStyle/>
          <a:p>
            <a:pPr marL="0" marR="0">
              <a:lnSpc>
                <a:spcPts val="5139"/>
              </a:lnSpc>
              <a:spcBef>
                <a:spcPct val="0"/>
              </a:spcBef>
              <a:spcAft>
                <a:spcPct val="0"/>
              </a:spcAft>
            </a:pPr>
            <a:r>
              <a:rPr sz="4600" spc="-40">
                <a:solidFill>
                  <a:srgbClr val="000000"/>
                </a:solidFill>
                <a:latin typeface="Arial"/>
                <a:cs typeface="Arial"/>
              </a:rPr>
              <a:t>../Practical</a:t>
            </a:r>
            <a:r>
              <a:rPr sz="4600" spc="-438">
                <a:solidFill>
                  <a:srgbClr val="000000"/>
                </a:solidFill>
                <a:latin typeface="Arial"/>
                <a:cs typeface="Arial"/>
              </a:rPr>
              <a:t> </a:t>
            </a:r>
            <a:r>
              <a:rPr sz="4600" spc="-45">
                <a:solidFill>
                  <a:srgbClr val="000000"/>
                </a:solidFill>
                <a:latin typeface="Arial"/>
                <a:cs typeface="Arial"/>
              </a:rPr>
              <a:t>Example</a:t>
            </a:r>
          </a:p>
        </p:txBody>
      </p:sp>
      <p:sp>
        <p:nvSpPr>
          <p:cNvPr id="11" name="object 11"/>
          <p:cNvSpPr txBox="1"/>
          <p:nvPr/>
        </p:nvSpPr>
        <p:spPr>
          <a:xfrm>
            <a:off x="7529206" y="1138077"/>
            <a:ext cx="901838" cy="526311"/>
          </a:xfrm>
          <a:prstGeom prst="rect">
            <a:avLst/>
          </a:prstGeom>
        </p:spPr>
        <p:txBody>
          <a:bodyPr vert="horz" wrap="square" lIns="0" tIns="0" rIns="0" bIns="0" rtlCol="0">
            <a:spAutoFit/>
          </a:bodyPr>
          <a:lstStyle/>
          <a:p>
            <a:pPr marL="0" marR="0">
              <a:lnSpc>
                <a:spcPts val="3169"/>
              </a:lnSpc>
              <a:spcBef>
                <a:spcPct val="0"/>
              </a:spcBef>
              <a:spcAft>
                <a:spcPct val="0"/>
              </a:spcAft>
            </a:pPr>
            <a:r>
              <a:rPr sz="2750">
                <a:solidFill>
                  <a:srgbClr val="000000"/>
                </a:solidFill>
                <a:latin typeface="Trebuchet MS"/>
                <a:cs typeface="Trebuchet MS"/>
              </a:rPr>
              <a:t>ꢀ</a:t>
            </a:r>
            <a:r>
              <a:rPr sz="2750" spc="1992">
                <a:solidFill>
                  <a:srgbClr val="000000"/>
                </a:solidFill>
                <a:latin typeface="Times New Roman"/>
                <a:cs typeface="Times New Roman"/>
              </a:rPr>
              <a:t> </a:t>
            </a:r>
            <a:r>
              <a:rPr sz="2400" spc="130">
                <a:solidFill>
                  <a:srgbClr val="000000"/>
                </a:solidFill>
                <a:latin typeface="Times New Roman"/>
                <a:cs typeface="Times New Roman"/>
              </a:rPr>
              <a:t>∙</a:t>
            </a:r>
            <a:r>
              <a:rPr sz="2600" baseline="65433">
                <a:solidFill>
                  <a:srgbClr val="000000"/>
                </a:solidFill>
                <a:latin typeface="Times New Roman"/>
                <a:cs typeface="Times New Roman"/>
              </a:rPr>
              <a:t>෍</a:t>
            </a:r>
          </a:p>
        </p:txBody>
      </p:sp>
      <p:sp>
        <p:nvSpPr>
          <p:cNvPr id="12" name="object 12"/>
          <p:cNvSpPr txBox="1"/>
          <p:nvPr/>
        </p:nvSpPr>
        <p:spPr>
          <a:xfrm>
            <a:off x="3374389" y="1218099"/>
            <a:ext cx="2247293" cy="844273"/>
          </a:xfrm>
          <a:prstGeom prst="rect">
            <a:avLst/>
          </a:prstGeom>
        </p:spPr>
        <p:txBody>
          <a:bodyPr vert="horz" wrap="square" lIns="0" tIns="0" rIns="0" bIns="0" rtlCol="0">
            <a:spAutoFit/>
          </a:bodyPr>
          <a:lstStyle/>
          <a:p>
            <a:pPr marL="0" marR="0">
              <a:lnSpc>
                <a:spcPts val="3128"/>
              </a:lnSpc>
              <a:spcBef>
                <a:spcPct val="0"/>
              </a:spcBef>
              <a:spcAft>
                <a:spcPct val="0"/>
              </a:spcAft>
            </a:pPr>
            <a:r>
              <a:rPr sz="2800" b="1">
                <a:solidFill>
                  <a:srgbClr val="000000"/>
                </a:solidFill>
                <a:latin typeface="Arial"/>
                <a:cs typeface="Arial"/>
              </a:rPr>
              <a:t>Expected</a:t>
            </a:r>
          </a:p>
          <a:p>
            <a:pPr marL="0" marR="0">
              <a:lnSpc>
                <a:spcPts val="3128"/>
              </a:lnSpc>
              <a:spcBef>
                <a:spcPts val="91"/>
              </a:spcBef>
              <a:spcAft>
                <a:spcPct val="0"/>
              </a:spcAft>
            </a:pPr>
            <a:r>
              <a:rPr sz="2800" b="1">
                <a:solidFill>
                  <a:srgbClr val="000000"/>
                </a:solidFill>
                <a:latin typeface="Arial"/>
                <a:cs typeface="Arial"/>
              </a:rPr>
              <a:t>Frequencies</a:t>
            </a:r>
          </a:p>
        </p:txBody>
      </p:sp>
      <p:sp>
        <p:nvSpPr>
          <p:cNvPr id="13" name="object 13"/>
          <p:cNvSpPr txBox="1"/>
          <p:nvPr/>
        </p:nvSpPr>
        <p:spPr>
          <a:xfrm>
            <a:off x="8278646" y="1221005"/>
            <a:ext cx="266496" cy="235351"/>
          </a:xfrm>
          <a:prstGeom prst="rect">
            <a:avLst/>
          </a:prstGeom>
        </p:spPr>
        <p:txBody>
          <a:bodyPr vert="horz" wrap="square" lIns="0" tIns="0" rIns="0" bIns="0" rtlCol="0">
            <a:spAutoFit/>
          </a:bodyPr>
          <a:lstStyle/>
          <a:p>
            <a:pPr marL="0" marR="0">
              <a:lnSpc>
                <a:spcPts val="1553"/>
              </a:lnSpc>
              <a:spcBef>
                <a:spcPct val="0"/>
              </a:spcBef>
              <a:spcAft>
                <a:spcPct val="0"/>
              </a:spcAft>
            </a:pPr>
            <a:r>
              <a:rPr sz="1400">
                <a:solidFill>
                  <a:srgbClr val="000000"/>
                </a:solidFill>
                <a:latin typeface="Times New Roman"/>
                <a:cs typeface="Times New Roman"/>
              </a:rPr>
              <a:t>෍</a:t>
            </a:r>
          </a:p>
        </p:txBody>
      </p:sp>
      <p:sp>
        <p:nvSpPr>
          <p:cNvPr id="14" name="object 14"/>
          <p:cNvSpPr txBox="1"/>
          <p:nvPr/>
        </p:nvSpPr>
        <p:spPr>
          <a:xfrm>
            <a:off x="7254239" y="1240302"/>
            <a:ext cx="342918" cy="422054"/>
          </a:xfrm>
          <a:prstGeom prst="rect">
            <a:avLst/>
          </a:prstGeom>
        </p:spPr>
        <p:txBody>
          <a:bodyPr vert="horz" wrap="square" lIns="0" tIns="0" rIns="0" bIns="0" rtlCol="0">
            <a:spAutoFit/>
          </a:bodyPr>
          <a:lstStyle/>
          <a:p>
            <a:pPr marL="0" marR="0">
              <a:lnSpc>
                <a:spcPts val="3023"/>
              </a:lnSpc>
              <a:spcBef>
                <a:spcPct val="0"/>
              </a:spcBef>
              <a:spcAft>
                <a:spcPct val="0"/>
              </a:spcAft>
            </a:pPr>
            <a:r>
              <a:rPr sz="2750">
                <a:solidFill>
                  <a:srgbClr val="000000"/>
                </a:solidFill>
                <a:latin typeface="Times New Roman"/>
                <a:cs typeface="Times New Roman"/>
              </a:rPr>
              <a:t>=</a:t>
            </a:r>
          </a:p>
        </p:txBody>
      </p:sp>
      <p:sp>
        <p:nvSpPr>
          <p:cNvPr id="15" name="object 15"/>
          <p:cNvSpPr txBox="1"/>
          <p:nvPr/>
        </p:nvSpPr>
        <p:spPr>
          <a:xfrm>
            <a:off x="6889115" y="1422031"/>
            <a:ext cx="347662" cy="279940"/>
          </a:xfrm>
          <a:prstGeom prst="rect">
            <a:avLst/>
          </a:prstGeom>
        </p:spPr>
        <p:txBody>
          <a:bodyPr vert="horz" wrap="square" lIns="0" tIns="0" rIns="0" bIns="0" rtlCol="0">
            <a:spAutoFit/>
          </a:bodyPr>
          <a:lstStyle/>
          <a:p>
            <a:pPr marL="0" marR="0">
              <a:lnSpc>
                <a:spcPts val="1904"/>
              </a:lnSpc>
              <a:spcBef>
                <a:spcPct val="0"/>
              </a:spcBef>
              <a:spcAft>
                <a:spcPct val="0"/>
              </a:spcAft>
            </a:pPr>
            <a:r>
              <a:rPr sz="1650" spc="-209">
                <a:solidFill>
                  <a:srgbClr val="000000"/>
                </a:solidFill>
                <a:latin typeface="Trebuchet MS"/>
                <a:cs typeface="Trebuchet MS"/>
              </a:rPr>
              <a:t>ꢀ</a:t>
            </a:r>
            <a:r>
              <a:rPr sz="1650" spc="-104">
                <a:solidFill>
                  <a:srgbClr val="000000"/>
                </a:solidFill>
                <a:latin typeface="Times New Roman"/>
                <a:cs typeface="Times New Roman"/>
              </a:rPr>
              <a:t>,</a:t>
            </a:r>
            <a:r>
              <a:rPr sz="1650">
                <a:solidFill>
                  <a:srgbClr val="000000"/>
                </a:solidFill>
                <a:latin typeface="Trebuchet MS"/>
                <a:cs typeface="Trebuchet MS"/>
              </a:rPr>
              <a:t>ꢀ</a:t>
            </a:r>
          </a:p>
        </p:txBody>
      </p:sp>
      <p:sp>
        <p:nvSpPr>
          <p:cNvPr id="16" name="object 16"/>
          <p:cNvSpPr txBox="1"/>
          <p:nvPr/>
        </p:nvSpPr>
        <p:spPr>
          <a:xfrm>
            <a:off x="7578736" y="1380762"/>
            <a:ext cx="276066" cy="332843"/>
          </a:xfrm>
          <a:prstGeom prst="rect">
            <a:avLst/>
          </a:prstGeom>
        </p:spPr>
        <p:txBody>
          <a:bodyPr vert="horz" wrap="square" lIns="0" tIns="0" rIns="0" bIns="0" rtlCol="0">
            <a:spAutoFit/>
          </a:bodyPr>
          <a:lstStyle/>
          <a:p>
            <a:pPr marL="0" marR="0">
              <a:lnSpc>
                <a:spcPts val="2320"/>
              </a:lnSpc>
              <a:spcBef>
                <a:spcPct val="0"/>
              </a:spcBef>
              <a:spcAft>
                <a:spcPct val="0"/>
              </a:spcAft>
            </a:pPr>
            <a:r>
              <a:rPr sz="2000">
                <a:solidFill>
                  <a:srgbClr val="000000"/>
                </a:solidFill>
                <a:latin typeface="Trebuchet MS"/>
                <a:cs typeface="Trebuchet MS"/>
              </a:rPr>
              <a:t>ꢀ</a:t>
            </a:r>
          </a:p>
        </p:txBody>
      </p:sp>
      <p:sp>
        <p:nvSpPr>
          <p:cNvPr id="17" name="object 17"/>
          <p:cNvSpPr txBox="1"/>
          <p:nvPr/>
        </p:nvSpPr>
        <p:spPr>
          <a:xfrm>
            <a:off x="8239125" y="1476426"/>
            <a:ext cx="289083" cy="347958"/>
          </a:xfrm>
          <a:prstGeom prst="rect">
            <a:avLst/>
          </a:prstGeom>
        </p:spPr>
        <p:txBody>
          <a:bodyPr vert="horz" wrap="square" lIns="0" tIns="0" rIns="0" bIns="0" rtlCol="0">
            <a:spAutoFit/>
          </a:bodyPr>
          <a:lstStyle/>
          <a:p>
            <a:pPr marL="0" marR="0">
              <a:lnSpc>
                <a:spcPts val="2439"/>
              </a:lnSpc>
              <a:spcBef>
                <a:spcPct val="0"/>
              </a:spcBef>
              <a:spcAft>
                <a:spcPct val="0"/>
              </a:spcAft>
            </a:pPr>
            <a:r>
              <a:rPr sz="2100">
                <a:solidFill>
                  <a:srgbClr val="000000"/>
                </a:solidFill>
                <a:latin typeface="Trebuchet MS"/>
                <a:cs typeface="Trebuchet MS"/>
              </a:rPr>
              <a:t>ꢀ</a:t>
            </a:r>
          </a:p>
        </p:txBody>
      </p:sp>
      <p:sp>
        <p:nvSpPr>
          <p:cNvPr id="18" name="object 18"/>
          <p:cNvSpPr txBox="1"/>
          <p:nvPr/>
        </p:nvSpPr>
        <p:spPr>
          <a:xfrm>
            <a:off x="3550920" y="2084654"/>
            <a:ext cx="633573" cy="68869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Dru</a:t>
            </a:r>
          </a:p>
          <a:p>
            <a:pPr marL="0" marR="0">
              <a:lnSpc>
                <a:spcPts val="2457"/>
              </a:lnSpc>
              <a:spcBef>
                <a:spcPts val="157"/>
              </a:spcBef>
              <a:spcAft>
                <a:spcPct val="0"/>
              </a:spcAft>
            </a:pPr>
            <a:r>
              <a:rPr sz="2200" b="1">
                <a:solidFill>
                  <a:srgbClr val="000000"/>
                </a:solidFill>
                <a:latin typeface="Arial"/>
                <a:cs typeface="Arial"/>
              </a:rPr>
              <a:t>g</a:t>
            </a:r>
          </a:p>
        </p:txBody>
      </p:sp>
      <p:sp>
        <p:nvSpPr>
          <p:cNvPr id="19" name="object 19"/>
          <p:cNvSpPr txBox="1"/>
          <p:nvPr/>
        </p:nvSpPr>
        <p:spPr>
          <a:xfrm>
            <a:off x="5030774" y="2075967"/>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1</a:t>
            </a:r>
          </a:p>
        </p:txBody>
      </p:sp>
      <p:sp>
        <p:nvSpPr>
          <p:cNvPr id="20" name="object 20"/>
          <p:cNvSpPr txBox="1"/>
          <p:nvPr/>
        </p:nvSpPr>
        <p:spPr>
          <a:xfrm>
            <a:off x="6996416" y="2075967"/>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2</a:t>
            </a:r>
          </a:p>
        </p:txBody>
      </p:sp>
      <p:sp>
        <p:nvSpPr>
          <p:cNvPr id="21" name="object 21"/>
          <p:cNvSpPr txBox="1"/>
          <p:nvPr/>
        </p:nvSpPr>
        <p:spPr>
          <a:xfrm>
            <a:off x="8338260" y="2077189"/>
            <a:ext cx="1167614" cy="397277"/>
          </a:xfrm>
          <a:prstGeom prst="rect">
            <a:avLst/>
          </a:prstGeom>
        </p:spPr>
        <p:txBody>
          <a:bodyPr vert="horz" wrap="square" lIns="0" tIns="0" rIns="0" bIns="0" rtlCol="0">
            <a:spAutoFit/>
          </a:bodyPr>
          <a:lstStyle/>
          <a:p>
            <a:pPr marL="0" marR="0">
              <a:lnSpc>
                <a:spcPts val="2490"/>
              </a:lnSpc>
              <a:spcBef>
                <a:spcPct val="0"/>
              </a:spcBef>
              <a:spcAft>
                <a:spcPct val="0"/>
              </a:spcAft>
            </a:pPr>
            <a:r>
              <a:rPr sz="2150" spc="-76">
                <a:solidFill>
                  <a:srgbClr val="000000"/>
                </a:solidFill>
                <a:latin typeface="Trebuchet MS"/>
                <a:cs typeface="Trebuchet MS"/>
              </a:rPr>
              <a:t>Total</a:t>
            </a:r>
            <a:r>
              <a:rPr sz="2150" spc="-50">
                <a:solidFill>
                  <a:srgbClr val="000000"/>
                </a:solidFill>
                <a:latin typeface="Trebuchet MS"/>
                <a:cs typeface="Trebuchet MS"/>
              </a:rPr>
              <a:t> </a:t>
            </a:r>
            <a:r>
              <a:rPr sz="2150" spc="-23">
                <a:solidFill>
                  <a:srgbClr val="000000"/>
                </a:solidFill>
                <a:latin typeface="Trebuchet MS"/>
                <a:cs typeface="Trebuchet MS"/>
              </a:rPr>
              <a:t>(t</a:t>
            </a:r>
            <a:r>
              <a:rPr sz="2100" baseline="-23255">
                <a:solidFill>
                  <a:srgbClr val="000000"/>
                </a:solidFill>
                <a:latin typeface="Trebuchet MS"/>
                <a:cs typeface="Trebuchet MS"/>
              </a:rPr>
              <a:t>i</a:t>
            </a:r>
            <a:r>
              <a:rPr sz="2150">
                <a:solidFill>
                  <a:srgbClr val="000000"/>
                </a:solidFill>
                <a:latin typeface="Trebuchet MS"/>
                <a:cs typeface="Trebuchet MS"/>
              </a:rPr>
              <a:t>)</a:t>
            </a:r>
          </a:p>
        </p:txBody>
      </p:sp>
      <p:sp>
        <p:nvSpPr>
          <p:cNvPr id="22" name="object 22"/>
          <p:cNvSpPr txBox="1"/>
          <p:nvPr/>
        </p:nvSpPr>
        <p:spPr>
          <a:xfrm>
            <a:off x="2390775" y="2761564"/>
            <a:ext cx="1363362"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Outcome</a:t>
            </a:r>
          </a:p>
        </p:txBody>
      </p:sp>
      <p:sp>
        <p:nvSpPr>
          <p:cNvPr id="23" name="object 23"/>
          <p:cNvSpPr txBox="1"/>
          <p:nvPr/>
        </p:nvSpPr>
        <p:spPr>
          <a:xfrm>
            <a:off x="4811394" y="3081565"/>
            <a:ext cx="369570"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71</a:t>
            </a:r>
          </a:p>
        </p:txBody>
      </p:sp>
      <p:sp>
        <p:nvSpPr>
          <p:cNvPr id="24" name="object 24"/>
          <p:cNvSpPr txBox="1"/>
          <p:nvPr/>
        </p:nvSpPr>
        <p:spPr>
          <a:xfrm>
            <a:off x="6776719" y="3081565"/>
            <a:ext cx="369570"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71</a:t>
            </a:r>
          </a:p>
        </p:txBody>
      </p:sp>
      <p:sp>
        <p:nvSpPr>
          <p:cNvPr id="25" name="object 25"/>
          <p:cNvSpPr txBox="1"/>
          <p:nvPr/>
        </p:nvSpPr>
        <p:spPr>
          <a:xfrm>
            <a:off x="2698559" y="3133877"/>
            <a:ext cx="1255236" cy="671526"/>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Recover</a:t>
            </a:r>
          </a:p>
          <a:p>
            <a:pPr marL="388340" marR="0">
              <a:lnSpc>
                <a:spcPts val="2457"/>
              </a:lnSpc>
              <a:spcBef>
                <a:spcPts val="21"/>
              </a:spcBef>
              <a:spcAft>
                <a:spcPct val="0"/>
              </a:spcAft>
            </a:pPr>
            <a:r>
              <a:rPr sz="2200" b="1">
                <a:solidFill>
                  <a:srgbClr val="001F5F"/>
                </a:solidFill>
                <a:latin typeface="Arial"/>
                <a:cs typeface="Arial"/>
              </a:rPr>
              <a:t>ed</a:t>
            </a:r>
          </a:p>
        </p:txBody>
      </p:sp>
      <p:sp>
        <p:nvSpPr>
          <p:cNvPr id="26" name="object 26"/>
          <p:cNvSpPr txBox="1"/>
          <p:nvPr/>
        </p:nvSpPr>
        <p:spPr>
          <a:xfrm>
            <a:off x="4328159" y="3329139"/>
            <a:ext cx="461009"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40</a:t>
            </a:r>
            <a:r>
              <a:rPr sz="1700" spc="-20">
                <a:solidFill>
                  <a:srgbClr val="000000"/>
                </a:solidFill>
                <a:latin typeface="Times New Roman"/>
                <a:cs typeface="Times New Roman"/>
              </a:rPr>
              <a:t> </a:t>
            </a:r>
            <a:r>
              <a:rPr sz="1700">
                <a:solidFill>
                  <a:srgbClr val="000000"/>
                </a:solidFill>
                <a:latin typeface="Times New Roman"/>
                <a:cs typeface="Times New Roman"/>
              </a:rPr>
              <a:t>∙</a:t>
            </a:r>
          </a:p>
        </p:txBody>
      </p:sp>
      <p:sp>
        <p:nvSpPr>
          <p:cNvPr id="27" name="object 27"/>
          <p:cNvSpPr txBox="1"/>
          <p:nvPr/>
        </p:nvSpPr>
        <p:spPr>
          <a:xfrm>
            <a:off x="5048249" y="3329139"/>
            <a:ext cx="782764"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a:solidFill>
                  <a:srgbClr val="000000"/>
                </a:solidFill>
                <a:latin typeface="Times New Roman"/>
                <a:cs typeface="Times New Roman"/>
              </a:rPr>
              <a:t>=</a:t>
            </a:r>
            <a:r>
              <a:rPr sz="1700" spc="-65">
                <a:solidFill>
                  <a:srgbClr val="000000"/>
                </a:solidFill>
                <a:latin typeface="Times New Roman"/>
                <a:cs typeface="Times New Roman"/>
              </a:rPr>
              <a:t> </a:t>
            </a:r>
            <a:r>
              <a:rPr sz="1700" spc="-35">
                <a:solidFill>
                  <a:srgbClr val="000000"/>
                </a:solidFill>
                <a:latin typeface="Times New Roman"/>
                <a:cs typeface="Times New Roman"/>
              </a:rPr>
              <a:t>25.82</a:t>
            </a:r>
          </a:p>
        </p:txBody>
      </p:sp>
      <p:sp>
        <p:nvSpPr>
          <p:cNvPr id="28" name="object 28"/>
          <p:cNvSpPr txBox="1"/>
          <p:nvPr/>
        </p:nvSpPr>
        <p:spPr>
          <a:xfrm>
            <a:off x="6294119" y="3329139"/>
            <a:ext cx="461009"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70</a:t>
            </a:r>
            <a:r>
              <a:rPr sz="1700" spc="-20">
                <a:solidFill>
                  <a:srgbClr val="000000"/>
                </a:solidFill>
                <a:latin typeface="Times New Roman"/>
                <a:cs typeface="Times New Roman"/>
              </a:rPr>
              <a:t> </a:t>
            </a:r>
            <a:r>
              <a:rPr sz="1700">
                <a:solidFill>
                  <a:srgbClr val="000000"/>
                </a:solidFill>
                <a:latin typeface="Times New Roman"/>
                <a:cs typeface="Times New Roman"/>
              </a:rPr>
              <a:t>∙</a:t>
            </a:r>
          </a:p>
        </p:txBody>
      </p:sp>
      <p:sp>
        <p:nvSpPr>
          <p:cNvPr id="29" name="object 29"/>
          <p:cNvSpPr txBox="1"/>
          <p:nvPr/>
        </p:nvSpPr>
        <p:spPr>
          <a:xfrm>
            <a:off x="7014209" y="3329139"/>
            <a:ext cx="782764"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a:solidFill>
                  <a:srgbClr val="000000"/>
                </a:solidFill>
                <a:latin typeface="Times New Roman"/>
                <a:cs typeface="Times New Roman"/>
              </a:rPr>
              <a:t>=</a:t>
            </a:r>
            <a:r>
              <a:rPr sz="1700" spc="-65">
                <a:solidFill>
                  <a:srgbClr val="000000"/>
                </a:solidFill>
                <a:latin typeface="Times New Roman"/>
                <a:cs typeface="Times New Roman"/>
              </a:rPr>
              <a:t> </a:t>
            </a:r>
            <a:r>
              <a:rPr sz="1700" spc="-35">
                <a:solidFill>
                  <a:srgbClr val="000000"/>
                </a:solidFill>
                <a:latin typeface="Times New Roman"/>
                <a:cs typeface="Times New Roman"/>
              </a:rPr>
              <a:t>45.18</a:t>
            </a:r>
          </a:p>
        </p:txBody>
      </p:sp>
      <p:sp>
        <p:nvSpPr>
          <p:cNvPr id="30" name="object 30"/>
          <p:cNvSpPr txBox="1"/>
          <p:nvPr/>
        </p:nvSpPr>
        <p:spPr>
          <a:xfrm>
            <a:off x="8698712" y="3345787"/>
            <a:ext cx="445442" cy="1048269"/>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71</a:t>
            </a:r>
          </a:p>
          <a:p>
            <a:pPr marL="0" marR="0">
              <a:lnSpc>
                <a:spcPts val="2554"/>
              </a:lnSpc>
              <a:spcBef>
                <a:spcPts val="2845"/>
              </a:spcBef>
              <a:spcAft>
                <a:spcPct val="0"/>
              </a:spcAft>
            </a:pPr>
            <a:r>
              <a:rPr sz="2200">
                <a:solidFill>
                  <a:srgbClr val="000000"/>
                </a:solidFill>
                <a:latin typeface="Trebuchet MS"/>
                <a:cs typeface="Trebuchet MS"/>
              </a:rPr>
              <a:t>14</a:t>
            </a:r>
          </a:p>
        </p:txBody>
      </p:sp>
      <p:sp>
        <p:nvSpPr>
          <p:cNvPr id="31" name="object 31"/>
          <p:cNvSpPr txBox="1"/>
          <p:nvPr/>
        </p:nvSpPr>
        <p:spPr>
          <a:xfrm>
            <a:off x="4688204" y="3475189"/>
            <a:ext cx="461010"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110</a:t>
            </a:r>
          </a:p>
        </p:txBody>
      </p:sp>
      <p:sp>
        <p:nvSpPr>
          <p:cNvPr id="32" name="object 32"/>
          <p:cNvSpPr txBox="1"/>
          <p:nvPr/>
        </p:nvSpPr>
        <p:spPr>
          <a:xfrm>
            <a:off x="6654164" y="3475189"/>
            <a:ext cx="461010"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110</a:t>
            </a:r>
          </a:p>
        </p:txBody>
      </p:sp>
      <p:sp>
        <p:nvSpPr>
          <p:cNvPr id="33" name="object 33"/>
          <p:cNvSpPr txBox="1"/>
          <p:nvPr/>
        </p:nvSpPr>
        <p:spPr>
          <a:xfrm>
            <a:off x="4894579" y="3766679"/>
            <a:ext cx="369570"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14</a:t>
            </a:r>
          </a:p>
        </p:txBody>
      </p:sp>
      <p:sp>
        <p:nvSpPr>
          <p:cNvPr id="34" name="object 34"/>
          <p:cNvSpPr txBox="1"/>
          <p:nvPr/>
        </p:nvSpPr>
        <p:spPr>
          <a:xfrm>
            <a:off x="6859586" y="3766679"/>
            <a:ext cx="369570"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14</a:t>
            </a:r>
          </a:p>
        </p:txBody>
      </p:sp>
      <p:sp>
        <p:nvSpPr>
          <p:cNvPr id="35" name="object 35"/>
          <p:cNvSpPr txBox="1"/>
          <p:nvPr/>
        </p:nvSpPr>
        <p:spPr>
          <a:xfrm>
            <a:off x="3132531" y="3819626"/>
            <a:ext cx="385372"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Ill</a:t>
            </a:r>
          </a:p>
        </p:txBody>
      </p:sp>
      <p:sp>
        <p:nvSpPr>
          <p:cNvPr id="36" name="object 36"/>
          <p:cNvSpPr txBox="1"/>
          <p:nvPr/>
        </p:nvSpPr>
        <p:spPr>
          <a:xfrm>
            <a:off x="4392294" y="4014253"/>
            <a:ext cx="461009" cy="889469"/>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40</a:t>
            </a:r>
            <a:r>
              <a:rPr sz="1700" spc="-20">
                <a:solidFill>
                  <a:srgbClr val="000000"/>
                </a:solidFill>
                <a:latin typeface="Times New Roman"/>
                <a:cs typeface="Times New Roman"/>
              </a:rPr>
              <a:t> </a:t>
            </a:r>
            <a:r>
              <a:rPr sz="1700">
                <a:solidFill>
                  <a:srgbClr val="000000"/>
                </a:solidFill>
                <a:latin typeface="Times New Roman"/>
                <a:cs typeface="Times New Roman"/>
              </a:rPr>
              <a:t>∙</a:t>
            </a:r>
          </a:p>
          <a:p>
            <a:pPr marL="0" marR="0">
              <a:lnSpc>
                <a:spcPts val="1893"/>
              </a:lnSpc>
              <a:spcBef>
                <a:spcPts val="2916"/>
              </a:spcBef>
              <a:spcAft>
                <a:spcPct val="0"/>
              </a:spcAft>
            </a:pPr>
            <a:r>
              <a:rPr sz="1700" spc="-40">
                <a:solidFill>
                  <a:srgbClr val="000000"/>
                </a:solidFill>
                <a:latin typeface="Times New Roman"/>
                <a:cs typeface="Times New Roman"/>
              </a:rPr>
              <a:t>40</a:t>
            </a:r>
            <a:r>
              <a:rPr sz="1700" spc="-20">
                <a:solidFill>
                  <a:srgbClr val="000000"/>
                </a:solidFill>
                <a:latin typeface="Times New Roman"/>
                <a:cs typeface="Times New Roman"/>
              </a:rPr>
              <a:t> </a:t>
            </a:r>
            <a:r>
              <a:rPr sz="1700">
                <a:solidFill>
                  <a:srgbClr val="000000"/>
                </a:solidFill>
                <a:latin typeface="Times New Roman"/>
                <a:cs typeface="Times New Roman"/>
              </a:rPr>
              <a:t>∙</a:t>
            </a:r>
          </a:p>
        </p:txBody>
      </p:sp>
      <p:sp>
        <p:nvSpPr>
          <p:cNvPr id="37" name="object 37"/>
          <p:cNvSpPr txBox="1"/>
          <p:nvPr/>
        </p:nvSpPr>
        <p:spPr>
          <a:xfrm>
            <a:off x="5112384" y="4014253"/>
            <a:ext cx="679894" cy="889469"/>
          </a:xfrm>
          <a:prstGeom prst="rect">
            <a:avLst/>
          </a:prstGeom>
        </p:spPr>
        <p:txBody>
          <a:bodyPr vert="horz" wrap="square" lIns="0" tIns="0" rIns="0" bIns="0" rtlCol="0">
            <a:spAutoFit/>
          </a:bodyPr>
          <a:lstStyle/>
          <a:p>
            <a:pPr marL="0" marR="0">
              <a:lnSpc>
                <a:spcPts val="1893"/>
              </a:lnSpc>
              <a:spcBef>
                <a:spcPct val="0"/>
              </a:spcBef>
              <a:spcAft>
                <a:spcPct val="0"/>
              </a:spcAft>
            </a:pPr>
            <a:r>
              <a:rPr sz="1700">
                <a:solidFill>
                  <a:srgbClr val="000000"/>
                </a:solidFill>
                <a:latin typeface="Times New Roman"/>
                <a:cs typeface="Times New Roman"/>
              </a:rPr>
              <a:t>=</a:t>
            </a:r>
            <a:r>
              <a:rPr sz="1700" spc="-65">
                <a:solidFill>
                  <a:srgbClr val="000000"/>
                </a:solidFill>
                <a:latin typeface="Times New Roman"/>
                <a:cs typeface="Times New Roman"/>
              </a:rPr>
              <a:t> </a:t>
            </a:r>
            <a:r>
              <a:rPr sz="1700" spc="-33">
                <a:solidFill>
                  <a:srgbClr val="000000"/>
                </a:solidFill>
                <a:latin typeface="Times New Roman"/>
                <a:cs typeface="Times New Roman"/>
              </a:rPr>
              <a:t>5.09</a:t>
            </a:r>
          </a:p>
          <a:p>
            <a:pPr marL="0" marR="0">
              <a:lnSpc>
                <a:spcPts val="1893"/>
              </a:lnSpc>
              <a:spcBef>
                <a:spcPts val="2916"/>
              </a:spcBef>
              <a:spcAft>
                <a:spcPct val="0"/>
              </a:spcAft>
            </a:pPr>
            <a:r>
              <a:rPr sz="1700">
                <a:solidFill>
                  <a:srgbClr val="000000"/>
                </a:solidFill>
                <a:latin typeface="Times New Roman"/>
                <a:cs typeface="Times New Roman"/>
              </a:rPr>
              <a:t>=</a:t>
            </a:r>
            <a:r>
              <a:rPr sz="1700" spc="-65">
                <a:solidFill>
                  <a:srgbClr val="000000"/>
                </a:solidFill>
                <a:latin typeface="Times New Roman"/>
                <a:cs typeface="Times New Roman"/>
              </a:rPr>
              <a:t> </a:t>
            </a:r>
            <a:r>
              <a:rPr sz="1700" spc="-33">
                <a:solidFill>
                  <a:srgbClr val="000000"/>
                </a:solidFill>
                <a:latin typeface="Times New Roman"/>
                <a:cs typeface="Times New Roman"/>
              </a:rPr>
              <a:t>9.09</a:t>
            </a:r>
          </a:p>
        </p:txBody>
      </p:sp>
      <p:sp>
        <p:nvSpPr>
          <p:cNvPr id="38" name="object 38"/>
          <p:cNvSpPr txBox="1"/>
          <p:nvPr/>
        </p:nvSpPr>
        <p:spPr>
          <a:xfrm>
            <a:off x="6357619" y="4014253"/>
            <a:ext cx="461009"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70</a:t>
            </a:r>
            <a:r>
              <a:rPr sz="1700" spc="-20">
                <a:solidFill>
                  <a:srgbClr val="000000"/>
                </a:solidFill>
                <a:latin typeface="Times New Roman"/>
                <a:cs typeface="Times New Roman"/>
              </a:rPr>
              <a:t> </a:t>
            </a:r>
            <a:r>
              <a:rPr sz="1700">
                <a:solidFill>
                  <a:srgbClr val="000000"/>
                </a:solidFill>
                <a:latin typeface="Times New Roman"/>
                <a:cs typeface="Times New Roman"/>
              </a:rPr>
              <a:t>∙</a:t>
            </a:r>
          </a:p>
        </p:txBody>
      </p:sp>
      <p:sp>
        <p:nvSpPr>
          <p:cNvPr id="39" name="object 39"/>
          <p:cNvSpPr txBox="1"/>
          <p:nvPr/>
        </p:nvSpPr>
        <p:spPr>
          <a:xfrm>
            <a:off x="7077709" y="4014253"/>
            <a:ext cx="679894"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a:solidFill>
                  <a:srgbClr val="000000"/>
                </a:solidFill>
                <a:latin typeface="Times New Roman"/>
                <a:cs typeface="Times New Roman"/>
              </a:rPr>
              <a:t>=</a:t>
            </a:r>
            <a:r>
              <a:rPr sz="1700" spc="-65">
                <a:solidFill>
                  <a:srgbClr val="000000"/>
                </a:solidFill>
                <a:latin typeface="Times New Roman"/>
                <a:cs typeface="Times New Roman"/>
              </a:rPr>
              <a:t> </a:t>
            </a:r>
            <a:r>
              <a:rPr sz="1700" spc="-33">
                <a:solidFill>
                  <a:srgbClr val="000000"/>
                </a:solidFill>
                <a:latin typeface="Times New Roman"/>
                <a:cs typeface="Times New Roman"/>
              </a:rPr>
              <a:t>8.91</a:t>
            </a:r>
          </a:p>
        </p:txBody>
      </p:sp>
      <p:sp>
        <p:nvSpPr>
          <p:cNvPr id="40" name="object 40"/>
          <p:cNvSpPr txBox="1"/>
          <p:nvPr/>
        </p:nvSpPr>
        <p:spPr>
          <a:xfrm>
            <a:off x="4752339" y="4160303"/>
            <a:ext cx="511809" cy="502174"/>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110</a:t>
            </a:r>
          </a:p>
          <a:p>
            <a:pPr marL="142239" marR="0">
              <a:lnSpc>
                <a:spcPts val="1750"/>
              </a:lnSpc>
              <a:spcBef>
                <a:spcPct val="0"/>
              </a:spcBef>
              <a:spcAft>
                <a:spcPct val="0"/>
              </a:spcAft>
            </a:pPr>
            <a:r>
              <a:rPr sz="1750" spc="-20">
                <a:solidFill>
                  <a:srgbClr val="000000"/>
                </a:solidFill>
                <a:latin typeface="Times New Roman"/>
                <a:cs typeface="Times New Roman"/>
              </a:rPr>
              <a:t>25</a:t>
            </a:r>
          </a:p>
        </p:txBody>
      </p:sp>
      <p:sp>
        <p:nvSpPr>
          <p:cNvPr id="41" name="object 41"/>
          <p:cNvSpPr txBox="1"/>
          <p:nvPr/>
        </p:nvSpPr>
        <p:spPr>
          <a:xfrm>
            <a:off x="6717664" y="4160303"/>
            <a:ext cx="461010" cy="502174"/>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110</a:t>
            </a:r>
          </a:p>
          <a:p>
            <a:pPr marL="59055" marR="0">
              <a:lnSpc>
                <a:spcPts val="1750"/>
              </a:lnSpc>
              <a:spcBef>
                <a:spcPct val="0"/>
              </a:spcBef>
              <a:spcAft>
                <a:spcPct val="0"/>
              </a:spcAft>
            </a:pPr>
            <a:r>
              <a:rPr sz="1750" spc="-20">
                <a:solidFill>
                  <a:srgbClr val="000000"/>
                </a:solidFill>
                <a:latin typeface="Times New Roman"/>
                <a:cs typeface="Times New Roman"/>
              </a:rPr>
              <a:t>25</a:t>
            </a:r>
          </a:p>
        </p:txBody>
      </p:sp>
      <p:sp>
        <p:nvSpPr>
          <p:cNvPr id="42" name="object 42"/>
          <p:cNvSpPr txBox="1"/>
          <p:nvPr/>
        </p:nvSpPr>
        <p:spPr>
          <a:xfrm>
            <a:off x="2907360" y="4426051"/>
            <a:ext cx="835620"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Dead</a:t>
            </a:r>
          </a:p>
        </p:txBody>
      </p:sp>
      <p:sp>
        <p:nvSpPr>
          <p:cNvPr id="43" name="object 43"/>
          <p:cNvSpPr txBox="1"/>
          <p:nvPr/>
        </p:nvSpPr>
        <p:spPr>
          <a:xfrm>
            <a:off x="6294119" y="4625124"/>
            <a:ext cx="461009"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70</a:t>
            </a:r>
            <a:r>
              <a:rPr sz="1700" spc="-20">
                <a:solidFill>
                  <a:srgbClr val="000000"/>
                </a:solidFill>
                <a:latin typeface="Times New Roman"/>
                <a:cs typeface="Times New Roman"/>
              </a:rPr>
              <a:t> </a:t>
            </a:r>
            <a:r>
              <a:rPr sz="1700">
                <a:solidFill>
                  <a:srgbClr val="000000"/>
                </a:solidFill>
                <a:latin typeface="Times New Roman"/>
                <a:cs typeface="Times New Roman"/>
              </a:rPr>
              <a:t>∙</a:t>
            </a:r>
          </a:p>
        </p:txBody>
      </p:sp>
      <p:sp>
        <p:nvSpPr>
          <p:cNvPr id="44" name="object 44"/>
          <p:cNvSpPr txBox="1"/>
          <p:nvPr/>
        </p:nvSpPr>
        <p:spPr>
          <a:xfrm>
            <a:off x="7014209" y="4625124"/>
            <a:ext cx="782764"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a:solidFill>
                  <a:srgbClr val="000000"/>
                </a:solidFill>
                <a:latin typeface="Times New Roman"/>
                <a:cs typeface="Times New Roman"/>
              </a:rPr>
              <a:t>=</a:t>
            </a:r>
            <a:r>
              <a:rPr sz="1700" spc="-65">
                <a:solidFill>
                  <a:srgbClr val="000000"/>
                </a:solidFill>
                <a:latin typeface="Times New Roman"/>
                <a:cs typeface="Times New Roman"/>
              </a:rPr>
              <a:t> </a:t>
            </a:r>
            <a:r>
              <a:rPr sz="1700" spc="-35">
                <a:solidFill>
                  <a:srgbClr val="000000"/>
                </a:solidFill>
                <a:latin typeface="Times New Roman"/>
                <a:cs typeface="Times New Roman"/>
              </a:rPr>
              <a:t>15.91</a:t>
            </a:r>
          </a:p>
        </p:txBody>
      </p:sp>
      <p:sp>
        <p:nvSpPr>
          <p:cNvPr id="45" name="object 45"/>
          <p:cNvSpPr txBox="1"/>
          <p:nvPr/>
        </p:nvSpPr>
        <p:spPr>
          <a:xfrm>
            <a:off x="8698712" y="4643676"/>
            <a:ext cx="445442"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25</a:t>
            </a:r>
          </a:p>
        </p:txBody>
      </p:sp>
      <p:sp>
        <p:nvSpPr>
          <p:cNvPr id="46" name="object 46"/>
          <p:cNvSpPr txBox="1"/>
          <p:nvPr/>
        </p:nvSpPr>
        <p:spPr>
          <a:xfrm>
            <a:off x="4752339" y="4771174"/>
            <a:ext cx="461010"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110</a:t>
            </a:r>
          </a:p>
        </p:txBody>
      </p:sp>
      <p:sp>
        <p:nvSpPr>
          <p:cNvPr id="47" name="object 47"/>
          <p:cNvSpPr txBox="1"/>
          <p:nvPr/>
        </p:nvSpPr>
        <p:spPr>
          <a:xfrm>
            <a:off x="6654164" y="4771174"/>
            <a:ext cx="461010"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40">
                <a:solidFill>
                  <a:srgbClr val="000000"/>
                </a:solidFill>
                <a:latin typeface="Times New Roman"/>
                <a:cs typeface="Times New Roman"/>
              </a:rPr>
              <a:t>110</a:t>
            </a:r>
          </a:p>
        </p:txBody>
      </p:sp>
      <p:sp>
        <p:nvSpPr>
          <p:cNvPr id="48" name="object 48"/>
          <p:cNvSpPr txBox="1"/>
          <p:nvPr/>
        </p:nvSpPr>
        <p:spPr>
          <a:xfrm>
            <a:off x="5035714" y="5032855"/>
            <a:ext cx="445442"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40</a:t>
            </a:r>
          </a:p>
        </p:txBody>
      </p:sp>
      <p:sp>
        <p:nvSpPr>
          <p:cNvPr id="49" name="object 49"/>
          <p:cNvSpPr txBox="1"/>
          <p:nvPr/>
        </p:nvSpPr>
        <p:spPr>
          <a:xfrm>
            <a:off x="7001357" y="5032855"/>
            <a:ext cx="445442"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70</a:t>
            </a:r>
          </a:p>
        </p:txBody>
      </p:sp>
      <p:sp>
        <p:nvSpPr>
          <p:cNvPr id="50" name="object 50"/>
          <p:cNvSpPr txBox="1"/>
          <p:nvPr/>
        </p:nvSpPr>
        <p:spPr>
          <a:xfrm>
            <a:off x="2697505" y="5070693"/>
            <a:ext cx="1255969" cy="397277"/>
          </a:xfrm>
          <a:prstGeom prst="rect">
            <a:avLst/>
          </a:prstGeom>
        </p:spPr>
        <p:txBody>
          <a:bodyPr vert="horz" wrap="square" lIns="0" tIns="0" rIns="0" bIns="0" rtlCol="0">
            <a:spAutoFit/>
          </a:bodyPr>
          <a:lstStyle/>
          <a:p>
            <a:pPr marL="0" marR="0">
              <a:lnSpc>
                <a:spcPts val="2490"/>
              </a:lnSpc>
              <a:spcBef>
                <a:spcPct val="0"/>
              </a:spcBef>
              <a:spcAft>
                <a:spcPct val="0"/>
              </a:spcAft>
            </a:pPr>
            <a:r>
              <a:rPr sz="2150" spc="-31">
                <a:solidFill>
                  <a:srgbClr val="000000"/>
                </a:solidFill>
                <a:latin typeface="Trebuchet MS"/>
                <a:cs typeface="Trebuchet MS"/>
              </a:rPr>
              <a:t>Total</a:t>
            </a:r>
            <a:r>
              <a:rPr sz="2150">
                <a:solidFill>
                  <a:srgbClr val="000000"/>
                </a:solidFill>
                <a:latin typeface="Trebuchet MS"/>
                <a:cs typeface="Trebuchet MS"/>
              </a:rPr>
              <a:t> </a:t>
            </a:r>
            <a:r>
              <a:rPr sz="2150" spc="-27">
                <a:solidFill>
                  <a:srgbClr val="000000"/>
                </a:solidFill>
                <a:latin typeface="Trebuchet MS"/>
                <a:cs typeface="Trebuchet MS"/>
              </a:rPr>
              <a:t>(n</a:t>
            </a:r>
            <a:r>
              <a:rPr sz="2100" baseline="-23255">
                <a:solidFill>
                  <a:srgbClr val="000000"/>
                </a:solidFill>
                <a:latin typeface="Trebuchet MS"/>
                <a:cs typeface="Trebuchet MS"/>
              </a:rPr>
              <a:t>j</a:t>
            </a:r>
            <a:r>
              <a:rPr sz="2150">
                <a:solidFill>
                  <a:srgbClr val="000000"/>
                </a:solidFill>
                <a:latin typeface="Trebuchet MS"/>
                <a:cs typeface="Trebuchet MS"/>
              </a:rPr>
              <a:t>)</a:t>
            </a:r>
          </a:p>
        </p:txBody>
      </p:sp>
      <p:sp>
        <p:nvSpPr>
          <p:cNvPr id="51" name="object 51"/>
          <p:cNvSpPr txBox="1"/>
          <p:nvPr/>
        </p:nvSpPr>
        <p:spPr>
          <a:xfrm>
            <a:off x="8475217" y="5073278"/>
            <a:ext cx="891249"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n=110</a:t>
            </a:r>
          </a:p>
        </p:txBody>
      </p:sp>
      <p:sp>
        <p:nvSpPr>
          <p:cNvPr id="52" name="object 52"/>
          <p:cNvSpPr txBox="1"/>
          <p:nvPr/>
        </p:nvSpPr>
        <p:spPr>
          <a:xfrm>
            <a:off x="633095" y="5957060"/>
            <a:ext cx="11394629" cy="439291"/>
          </a:xfrm>
          <a:prstGeom prst="rect">
            <a:avLst/>
          </a:prstGeom>
        </p:spPr>
        <p:txBody>
          <a:bodyPr vert="horz" wrap="square" lIns="0" tIns="0" rIns="0" bIns="0" rtlCol="0">
            <a:spAutoFit/>
          </a:bodyPr>
          <a:lstStyle/>
          <a:p>
            <a:pPr marL="0" marR="0">
              <a:lnSpc>
                <a:spcPts val="2786"/>
              </a:lnSpc>
              <a:spcBef>
                <a:spcPct val="0"/>
              </a:spcBef>
              <a:spcAft>
                <a:spcPct val="0"/>
              </a:spcAft>
            </a:pPr>
            <a:r>
              <a:rPr sz="2400">
                <a:solidFill>
                  <a:srgbClr val="000000"/>
                </a:solidFill>
                <a:latin typeface="Arial"/>
                <a:cs typeface="Arial"/>
              </a:rPr>
              <a:t>•</a:t>
            </a:r>
            <a:r>
              <a:rPr sz="2400" spc="1198">
                <a:solidFill>
                  <a:srgbClr val="000000"/>
                </a:solidFill>
                <a:latin typeface="Arial"/>
                <a:cs typeface="Arial"/>
              </a:rPr>
              <a:t> </a:t>
            </a:r>
            <a:r>
              <a:rPr sz="2400">
                <a:solidFill>
                  <a:srgbClr val="000000"/>
                </a:solidFill>
                <a:latin typeface="Trebuchet MS"/>
                <a:cs typeface="Trebuchet MS"/>
              </a:rPr>
              <a:t>If</a:t>
            </a:r>
            <a:r>
              <a:rPr sz="2400" spc="-509">
                <a:solidFill>
                  <a:srgbClr val="000000"/>
                </a:solidFill>
                <a:latin typeface="Trebuchet MS"/>
                <a:cs typeface="Trebuchet MS"/>
              </a:rPr>
              <a:t> </a:t>
            </a:r>
            <a:r>
              <a:rPr sz="2400">
                <a:solidFill>
                  <a:srgbClr val="000000"/>
                </a:solidFill>
                <a:latin typeface="Trebuchet MS"/>
                <a:cs typeface="Trebuchet MS"/>
              </a:rPr>
              <a:t>there</a:t>
            </a:r>
            <a:r>
              <a:rPr sz="2400" spc="-510">
                <a:solidFill>
                  <a:srgbClr val="000000"/>
                </a:solidFill>
                <a:latin typeface="Trebuchet MS"/>
                <a:cs typeface="Trebuchet MS"/>
              </a:rPr>
              <a:t> </a:t>
            </a:r>
            <a:r>
              <a:rPr sz="2400" spc="-10">
                <a:solidFill>
                  <a:srgbClr val="000000"/>
                </a:solidFill>
                <a:latin typeface="Trebuchet MS"/>
                <a:cs typeface="Trebuchet MS"/>
              </a:rPr>
              <a:t>are</a:t>
            </a:r>
            <a:r>
              <a:rPr sz="2400" spc="-520">
                <a:solidFill>
                  <a:srgbClr val="000000"/>
                </a:solidFill>
                <a:latin typeface="Trebuchet MS"/>
                <a:cs typeface="Trebuchet MS"/>
              </a:rPr>
              <a:t> </a:t>
            </a:r>
            <a:r>
              <a:rPr sz="2400" spc="-11">
                <a:solidFill>
                  <a:srgbClr val="000000"/>
                </a:solidFill>
                <a:latin typeface="Trebuchet MS"/>
                <a:cs typeface="Trebuchet MS"/>
              </a:rPr>
              <a:t>many</a:t>
            </a:r>
            <a:r>
              <a:rPr sz="2400" spc="-527">
                <a:solidFill>
                  <a:srgbClr val="000000"/>
                </a:solidFill>
                <a:latin typeface="Trebuchet MS"/>
                <a:cs typeface="Trebuchet MS"/>
              </a:rPr>
              <a:t> </a:t>
            </a:r>
            <a:r>
              <a:rPr sz="2400">
                <a:solidFill>
                  <a:srgbClr val="000000"/>
                </a:solidFill>
                <a:latin typeface="Trebuchet MS"/>
                <a:cs typeface="Trebuchet MS"/>
              </a:rPr>
              <a:t>expected</a:t>
            </a:r>
            <a:r>
              <a:rPr sz="2400" spc="-510">
                <a:solidFill>
                  <a:srgbClr val="000000"/>
                </a:solidFill>
                <a:latin typeface="Trebuchet MS"/>
                <a:cs typeface="Trebuchet MS"/>
              </a:rPr>
              <a:t> </a:t>
            </a:r>
            <a:r>
              <a:rPr sz="2400" spc="-13">
                <a:solidFill>
                  <a:srgbClr val="000000"/>
                </a:solidFill>
                <a:latin typeface="Trebuchet MS"/>
                <a:cs typeface="Trebuchet MS"/>
              </a:rPr>
              <a:t>categories</a:t>
            </a:r>
            <a:r>
              <a:rPr sz="2400" spc="-535">
                <a:solidFill>
                  <a:srgbClr val="000000"/>
                </a:solidFill>
                <a:latin typeface="Trebuchet MS"/>
                <a:cs typeface="Trebuchet MS"/>
              </a:rPr>
              <a:t> </a:t>
            </a:r>
            <a:r>
              <a:rPr sz="2400">
                <a:solidFill>
                  <a:srgbClr val="000000"/>
                </a:solidFill>
                <a:latin typeface="Trebuchet MS"/>
                <a:cs typeface="Trebuchet MS"/>
              </a:rPr>
              <a:t>with</a:t>
            </a:r>
            <a:r>
              <a:rPr sz="2400" spc="-515">
                <a:solidFill>
                  <a:srgbClr val="000000"/>
                </a:solidFill>
                <a:latin typeface="Trebuchet MS"/>
                <a:cs typeface="Trebuchet MS"/>
              </a:rPr>
              <a:t> </a:t>
            </a:r>
            <a:r>
              <a:rPr sz="2400">
                <a:solidFill>
                  <a:srgbClr val="000000"/>
                </a:solidFill>
                <a:latin typeface="Trebuchet MS"/>
                <a:cs typeface="Trebuchet MS"/>
              </a:rPr>
              <a:t>E</a:t>
            </a:r>
            <a:r>
              <a:rPr sz="2400" baseline="-22916">
                <a:solidFill>
                  <a:srgbClr val="000000"/>
                </a:solidFill>
                <a:latin typeface="Trebuchet MS"/>
                <a:cs typeface="Trebuchet MS"/>
              </a:rPr>
              <a:t>ij</a:t>
            </a:r>
            <a:r>
              <a:rPr sz="2400">
                <a:solidFill>
                  <a:srgbClr val="000000"/>
                </a:solidFill>
                <a:latin typeface="Trebuchet MS"/>
                <a:cs typeface="Trebuchet MS"/>
              </a:rPr>
              <a:t>≤5it</a:t>
            </a:r>
            <a:r>
              <a:rPr sz="2400" spc="-506">
                <a:solidFill>
                  <a:srgbClr val="000000"/>
                </a:solidFill>
                <a:latin typeface="Trebuchet MS"/>
                <a:cs typeface="Trebuchet MS"/>
              </a:rPr>
              <a:t> </a:t>
            </a:r>
            <a:r>
              <a:rPr sz="2400">
                <a:solidFill>
                  <a:srgbClr val="000000"/>
                </a:solidFill>
                <a:latin typeface="Trebuchet MS"/>
                <a:cs typeface="Trebuchet MS"/>
              </a:rPr>
              <a:t>is</a:t>
            </a:r>
            <a:r>
              <a:rPr sz="2400" spc="-514">
                <a:solidFill>
                  <a:srgbClr val="000000"/>
                </a:solidFill>
                <a:latin typeface="Trebuchet MS"/>
                <a:cs typeface="Trebuchet MS"/>
              </a:rPr>
              <a:t> </a:t>
            </a:r>
            <a:r>
              <a:rPr sz="2400">
                <a:solidFill>
                  <a:srgbClr val="000000"/>
                </a:solidFill>
                <a:latin typeface="Trebuchet MS"/>
                <a:cs typeface="Trebuchet MS"/>
              </a:rPr>
              <a:t>recommended</a:t>
            </a:r>
            <a:r>
              <a:rPr sz="2400" spc="-505">
                <a:solidFill>
                  <a:srgbClr val="000000"/>
                </a:solidFill>
                <a:latin typeface="Trebuchet MS"/>
                <a:cs typeface="Trebuchet MS"/>
              </a:rPr>
              <a:t> </a:t>
            </a:r>
            <a:r>
              <a:rPr sz="2400">
                <a:solidFill>
                  <a:srgbClr val="000000"/>
                </a:solidFill>
                <a:latin typeface="Trebuchet MS"/>
                <a:cs typeface="Trebuchet MS"/>
              </a:rPr>
              <a:t>to</a:t>
            </a:r>
            <a:r>
              <a:rPr sz="2400" spc="-530">
                <a:solidFill>
                  <a:srgbClr val="000000"/>
                </a:solidFill>
                <a:latin typeface="Trebuchet MS"/>
                <a:cs typeface="Trebuchet MS"/>
              </a:rPr>
              <a:t> </a:t>
            </a:r>
            <a:r>
              <a:rPr sz="2400">
                <a:solidFill>
                  <a:srgbClr val="000000"/>
                </a:solidFill>
                <a:latin typeface="Trebuchet MS"/>
                <a:cs typeface="Trebuchet MS"/>
              </a:rPr>
              <a:t>join</a:t>
            </a:r>
            <a:r>
              <a:rPr sz="2400" spc="-510">
                <a:solidFill>
                  <a:srgbClr val="000000"/>
                </a:solidFill>
                <a:latin typeface="Trebuchet MS"/>
                <a:cs typeface="Trebuchet MS"/>
              </a:rPr>
              <a:t> </a:t>
            </a:r>
            <a:r>
              <a:rPr sz="2400">
                <a:solidFill>
                  <a:srgbClr val="000000"/>
                </a:solidFill>
                <a:latin typeface="Trebuchet MS"/>
                <a:cs typeface="Trebuchet MS"/>
              </a:rPr>
              <a:t>categories</a:t>
            </a:r>
          </a:p>
        </p:txBody>
      </p:sp>
      <p:sp>
        <p:nvSpPr>
          <p:cNvPr id="53" name="object 53"/>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pic>
        <p:nvPicPr>
          <p:cNvPr id="9" name="תמונה 8">
            <a:extLst>
              <a:ext uri="{FF2B5EF4-FFF2-40B4-BE49-F238E27FC236}">
                <a16:creationId xmlns:a16="http://schemas.microsoft.com/office/drawing/2014/main" id="{B08AA06D-9D25-4E3E-9439-90AEE16490B0}"/>
              </a:ext>
            </a:extLst>
          </p:cNvPr>
          <p:cNvPicPr>
            <a:picLocks noChangeAspect="1"/>
          </p:cNvPicPr>
          <p:nvPr/>
        </p:nvPicPr>
        <p:blipFill>
          <a:blip r:embed="rId5"/>
          <a:stretch>
            <a:fillRect/>
          </a:stretch>
        </p:blipFill>
        <p:spPr>
          <a:xfrm>
            <a:off x="0" y="0"/>
            <a:ext cx="12192000" cy="6857999"/>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object 1"/>
          <p:cNvSpPr/>
          <p:nvPr/>
        </p:nvSpPr>
        <p:spPr>
          <a:xfrm>
            <a:off x="6505193" y="1300874"/>
            <a:ext cx="1356359" cy="368300"/>
          </a:xfrm>
          <a:prstGeom prst="rect">
            <a:avLst/>
          </a:prstGeom>
          <a:blipFill>
            <a:blip r:embed="rId3"/>
            <a:stretch>
              <a:fillRect/>
            </a:stretch>
          </a:blipFill>
        </p:spPr>
        <p:txBody>
          <a:bodyPr wrap="square" lIns="0" tIns="0" rIns="0" bIns="0" rtlCol="0">
            <a:spAutoFit/>
          </a:bodyPr>
          <a:lstStyle/>
          <a:p>
            <a:endParaRPr/>
          </a:p>
        </p:txBody>
      </p:sp>
      <p:sp>
        <p:nvSpPr>
          <p:cNvPr id="2" name="object 2"/>
          <p:cNvSpPr/>
          <p:nvPr/>
        </p:nvSpPr>
        <p:spPr>
          <a:xfrm>
            <a:off x="6478524" y="1714030"/>
            <a:ext cx="1549907" cy="19811"/>
          </a:xfrm>
          <a:prstGeom prst="rect">
            <a:avLst/>
          </a:prstGeom>
          <a:blipFill>
            <a:blip r:embed="rId4"/>
            <a:stretch>
              <a:fillRect/>
            </a:stretch>
          </a:blipFill>
        </p:spPr>
        <p:txBody>
          <a:bodyPr wrap="square" lIns="0" tIns="0" rIns="0" bIns="0" rtlCol="0">
            <a:spAutoFit/>
          </a:bodyPr>
          <a:lstStyle/>
          <a:p>
            <a:endParaRPr/>
          </a:p>
        </p:txBody>
      </p:sp>
      <p:sp>
        <p:nvSpPr>
          <p:cNvPr id="3" name="object 3"/>
          <p:cNvSpPr/>
          <p:nvPr/>
        </p:nvSpPr>
        <p:spPr>
          <a:xfrm>
            <a:off x="1300480" y="2209038"/>
            <a:ext cx="9210039" cy="3463290"/>
          </a:xfrm>
          <a:prstGeom prst="rect">
            <a:avLst/>
          </a:prstGeom>
          <a:blipFill>
            <a:blip r:embed="rId5"/>
            <a:stretch>
              <a:fillRect/>
            </a:stretch>
          </a:blipFill>
        </p:spPr>
        <p:txBody>
          <a:bodyPr wrap="square" lIns="0" tIns="0" rIns="0" bIns="0" rtlCol="0">
            <a:spAutoFit/>
          </a:bodyPr>
          <a:lstStyle/>
          <a:p>
            <a:endParaRPr/>
          </a:p>
        </p:txBody>
      </p:sp>
      <p:sp>
        <p:nvSpPr>
          <p:cNvPr id="4" name="object 4"/>
          <p:cNvSpPr/>
          <p:nvPr/>
        </p:nvSpPr>
        <p:spPr>
          <a:xfrm>
            <a:off x="3531743" y="3341801"/>
            <a:ext cx="1379220" cy="15240"/>
          </a:xfrm>
          <a:prstGeom prst="rect">
            <a:avLst/>
          </a:prstGeom>
          <a:blipFill>
            <a:blip r:embed="rId6"/>
            <a:stretch>
              <a:fillRect/>
            </a:stretch>
          </a:blipFill>
        </p:spPr>
        <p:txBody>
          <a:bodyPr wrap="square" lIns="0" tIns="0" rIns="0" bIns="0" rtlCol="0">
            <a:spAutoFit/>
          </a:bodyPr>
          <a:lstStyle/>
          <a:p>
            <a:endParaRPr/>
          </a:p>
        </p:txBody>
      </p:sp>
      <p:sp>
        <p:nvSpPr>
          <p:cNvPr id="6" name="object 6"/>
          <p:cNvSpPr txBox="1"/>
          <p:nvPr/>
        </p:nvSpPr>
        <p:spPr>
          <a:xfrm>
            <a:off x="2133689" y="91407"/>
            <a:ext cx="8075852" cy="1118416"/>
          </a:xfrm>
          <a:prstGeom prst="rect">
            <a:avLst/>
          </a:prstGeom>
        </p:spPr>
        <p:txBody>
          <a:bodyPr vert="horz" wrap="square" lIns="0" tIns="0" rIns="0" bIns="0" rtlCol="0">
            <a:spAutoFit/>
          </a:bodyPr>
          <a:lstStyle/>
          <a:p>
            <a:pPr marL="1463738" marR="0">
              <a:lnSpc>
                <a:spcPts val="5139"/>
              </a:lnSpc>
              <a:spcBef>
                <a:spcPct val="0"/>
              </a:spcBef>
              <a:spcAft>
                <a:spcPct val="0"/>
              </a:spcAft>
            </a:pPr>
            <a:r>
              <a:rPr sz="4600" spc="-40">
                <a:solidFill>
                  <a:srgbClr val="000000"/>
                </a:solidFill>
                <a:latin typeface="Arial"/>
                <a:cs typeface="Arial"/>
              </a:rPr>
              <a:t>../Practical</a:t>
            </a:r>
            <a:r>
              <a:rPr sz="4600" spc="-438">
                <a:solidFill>
                  <a:srgbClr val="000000"/>
                </a:solidFill>
                <a:latin typeface="Arial"/>
                <a:cs typeface="Arial"/>
              </a:rPr>
              <a:t> </a:t>
            </a:r>
            <a:r>
              <a:rPr sz="4600" spc="-45">
                <a:solidFill>
                  <a:srgbClr val="000000"/>
                </a:solidFill>
                <a:latin typeface="Arial"/>
                <a:cs typeface="Arial"/>
              </a:rPr>
              <a:t>Example</a:t>
            </a:r>
          </a:p>
          <a:p>
            <a:pPr marL="0" marR="0">
              <a:lnSpc>
                <a:spcPts val="3251"/>
              </a:lnSpc>
              <a:spcBef>
                <a:spcPts val="116"/>
              </a:spcBef>
              <a:spcAft>
                <a:spcPct val="0"/>
              </a:spcAft>
            </a:pPr>
            <a:r>
              <a:rPr sz="2800">
                <a:solidFill>
                  <a:srgbClr val="000000"/>
                </a:solidFill>
                <a:latin typeface="Arial"/>
                <a:cs typeface="Arial"/>
              </a:rPr>
              <a:t>ꢀ</a:t>
            </a:r>
            <a:r>
              <a:rPr sz="2700" baseline="30300">
                <a:solidFill>
                  <a:srgbClr val="000000"/>
                </a:solidFill>
                <a:latin typeface="Arial"/>
                <a:cs typeface="Arial"/>
              </a:rPr>
              <a:t>ꢀ</a:t>
            </a:r>
            <a:r>
              <a:rPr sz="2700" spc="-275" baseline="30300">
                <a:solidFill>
                  <a:srgbClr val="000000"/>
                </a:solidFill>
                <a:latin typeface="Times New Roman"/>
                <a:cs typeface="Times New Roman"/>
              </a:rPr>
              <a:t> </a:t>
            </a:r>
            <a:r>
              <a:rPr sz="2800" spc="-17">
                <a:solidFill>
                  <a:srgbClr val="000000"/>
                </a:solidFill>
                <a:latin typeface="Trebuchet MS"/>
                <a:cs typeface="Trebuchet MS"/>
              </a:rPr>
              <a:t>for</a:t>
            </a:r>
            <a:r>
              <a:rPr sz="2800" spc="-369">
                <a:solidFill>
                  <a:srgbClr val="000000"/>
                </a:solidFill>
                <a:latin typeface="Trebuchet MS"/>
                <a:cs typeface="Trebuchet MS"/>
              </a:rPr>
              <a:t> </a:t>
            </a:r>
            <a:r>
              <a:rPr sz="2800">
                <a:solidFill>
                  <a:srgbClr val="000000"/>
                </a:solidFill>
                <a:latin typeface="Trebuchet MS"/>
                <a:cs typeface="Trebuchet MS"/>
              </a:rPr>
              <a:t>drug</a:t>
            </a:r>
            <a:r>
              <a:rPr sz="2800" spc="-334">
                <a:solidFill>
                  <a:srgbClr val="000000"/>
                </a:solidFill>
                <a:latin typeface="Trebuchet MS"/>
                <a:cs typeface="Trebuchet MS"/>
              </a:rPr>
              <a:t> </a:t>
            </a:r>
            <a:r>
              <a:rPr sz="2800" spc="-18">
                <a:solidFill>
                  <a:srgbClr val="000000"/>
                </a:solidFill>
                <a:latin typeface="Trebuchet MS"/>
                <a:cs typeface="Trebuchet MS"/>
              </a:rPr>
              <a:t>differences</a:t>
            </a:r>
            <a:r>
              <a:rPr sz="2800" spc="-359">
                <a:solidFill>
                  <a:srgbClr val="000000"/>
                </a:solidFill>
                <a:latin typeface="Trebuchet MS"/>
                <a:cs typeface="Trebuchet MS"/>
              </a:rPr>
              <a:t> </a:t>
            </a:r>
            <a:r>
              <a:rPr sz="2800">
                <a:solidFill>
                  <a:srgbClr val="000000"/>
                </a:solidFill>
                <a:latin typeface="Trebuchet MS"/>
                <a:cs typeface="Trebuchet MS"/>
              </a:rPr>
              <a:t>in</a:t>
            </a:r>
            <a:r>
              <a:rPr sz="2800" spc="-343">
                <a:solidFill>
                  <a:srgbClr val="000000"/>
                </a:solidFill>
                <a:latin typeface="Trebuchet MS"/>
                <a:cs typeface="Trebuchet MS"/>
              </a:rPr>
              <a:t> </a:t>
            </a:r>
            <a:r>
              <a:rPr sz="2800">
                <a:solidFill>
                  <a:srgbClr val="000000"/>
                </a:solidFill>
                <a:latin typeface="Trebuchet MS"/>
                <a:cs typeface="Trebuchet MS"/>
              </a:rPr>
              <a:t>distributions</a:t>
            </a:r>
            <a:r>
              <a:rPr sz="2800" spc="-300">
                <a:solidFill>
                  <a:srgbClr val="000000"/>
                </a:solidFill>
                <a:latin typeface="Trebuchet MS"/>
                <a:cs typeface="Trebuchet MS"/>
              </a:rPr>
              <a:t> </a:t>
            </a:r>
            <a:r>
              <a:rPr sz="2800">
                <a:solidFill>
                  <a:srgbClr val="000000"/>
                </a:solidFill>
                <a:latin typeface="Trebuchet MS"/>
                <a:cs typeface="Trebuchet MS"/>
              </a:rPr>
              <a:t>of</a:t>
            </a:r>
            <a:r>
              <a:rPr sz="2800" spc="-350">
                <a:solidFill>
                  <a:srgbClr val="000000"/>
                </a:solidFill>
                <a:latin typeface="Trebuchet MS"/>
                <a:cs typeface="Trebuchet MS"/>
              </a:rPr>
              <a:t> </a:t>
            </a:r>
            <a:r>
              <a:rPr sz="2800" spc="-13">
                <a:solidFill>
                  <a:srgbClr val="000000"/>
                </a:solidFill>
                <a:latin typeface="Trebuchet MS"/>
                <a:cs typeface="Trebuchet MS"/>
              </a:rPr>
              <a:t>outcomes</a:t>
            </a:r>
          </a:p>
        </p:txBody>
      </p:sp>
      <p:sp>
        <p:nvSpPr>
          <p:cNvPr id="7" name="object 7"/>
          <p:cNvSpPr txBox="1"/>
          <p:nvPr/>
        </p:nvSpPr>
        <p:spPr>
          <a:xfrm>
            <a:off x="7889239" y="1170781"/>
            <a:ext cx="263525" cy="284224"/>
          </a:xfrm>
          <a:prstGeom prst="rect">
            <a:avLst/>
          </a:prstGeom>
        </p:spPr>
        <p:txBody>
          <a:bodyPr vert="horz" wrap="square" lIns="0" tIns="0" rIns="0" bIns="0" rtlCol="0">
            <a:spAutoFit/>
          </a:bodyPr>
          <a:lstStyle/>
          <a:p>
            <a:pPr marL="0" marR="0">
              <a:lnSpc>
                <a:spcPts val="1937"/>
              </a:lnSpc>
              <a:spcBef>
                <a:spcPct val="0"/>
              </a:spcBef>
              <a:spcAft>
                <a:spcPct val="0"/>
              </a:spcAft>
            </a:pPr>
            <a:r>
              <a:rPr sz="1750">
                <a:solidFill>
                  <a:srgbClr val="000000"/>
                </a:solidFill>
                <a:latin typeface="Times New Roman"/>
                <a:cs typeface="Times New Roman"/>
              </a:rPr>
              <a:t>2</a:t>
            </a:r>
          </a:p>
        </p:txBody>
      </p:sp>
      <p:sp>
        <p:nvSpPr>
          <p:cNvPr id="8" name="object 8"/>
          <p:cNvSpPr txBox="1"/>
          <p:nvPr/>
        </p:nvSpPr>
        <p:spPr>
          <a:xfrm>
            <a:off x="5250815" y="1297704"/>
            <a:ext cx="320086" cy="280532"/>
          </a:xfrm>
          <a:prstGeom prst="rect">
            <a:avLst/>
          </a:prstGeom>
        </p:spPr>
        <p:txBody>
          <a:bodyPr vert="horz" wrap="square" lIns="0" tIns="0" rIns="0" bIns="0" rtlCol="0">
            <a:spAutoFit/>
          </a:bodyPr>
          <a:lstStyle/>
          <a:p>
            <a:pPr marL="0" marR="0">
              <a:lnSpc>
                <a:spcPts val="1908"/>
              </a:lnSpc>
              <a:spcBef>
                <a:spcPct val="0"/>
              </a:spcBef>
              <a:spcAft>
                <a:spcPct val="0"/>
              </a:spcAft>
            </a:pPr>
            <a:r>
              <a:rPr sz="1700">
                <a:solidFill>
                  <a:srgbClr val="000000"/>
                </a:solidFill>
                <a:latin typeface="Times New Roman"/>
                <a:cs typeface="Times New Roman"/>
              </a:rPr>
              <a:t>m</a:t>
            </a:r>
          </a:p>
        </p:txBody>
      </p:sp>
      <p:sp>
        <p:nvSpPr>
          <p:cNvPr id="9" name="object 9"/>
          <p:cNvSpPr txBox="1"/>
          <p:nvPr/>
        </p:nvSpPr>
        <p:spPr>
          <a:xfrm>
            <a:off x="6068060" y="1279385"/>
            <a:ext cx="1642960" cy="413293"/>
          </a:xfrm>
          <a:prstGeom prst="rect">
            <a:avLst/>
          </a:prstGeom>
        </p:spPr>
        <p:txBody>
          <a:bodyPr vert="horz" wrap="square" lIns="0" tIns="0" rIns="0" bIns="0" rtlCol="0">
            <a:spAutoFit/>
          </a:bodyPr>
          <a:lstStyle/>
          <a:p>
            <a:pPr marL="0" marR="0">
              <a:lnSpc>
                <a:spcPts val="2591"/>
              </a:lnSpc>
              <a:spcBef>
                <a:spcPct val="0"/>
              </a:spcBef>
              <a:spcAft>
                <a:spcPct val="0"/>
              </a:spcAft>
            </a:pPr>
            <a:r>
              <a:rPr sz="1750">
                <a:solidFill>
                  <a:srgbClr val="000000"/>
                </a:solidFill>
                <a:latin typeface="Times New Roman"/>
                <a:cs typeface="Times New Roman"/>
              </a:rPr>
              <a:t>k</a:t>
            </a:r>
            <a:r>
              <a:rPr sz="1750" spc="3004">
                <a:solidFill>
                  <a:srgbClr val="000000"/>
                </a:solidFill>
                <a:latin typeface="Times New Roman"/>
                <a:cs typeface="Times New Roman"/>
              </a:rPr>
              <a:t> </a:t>
            </a:r>
            <a:r>
              <a:rPr sz="2350" spc="-51">
                <a:solidFill>
                  <a:srgbClr val="000000"/>
                </a:solidFill>
                <a:latin typeface="Times New Roman"/>
                <a:cs typeface="Times New Roman"/>
              </a:rPr>
              <a:t>O</a:t>
            </a:r>
            <a:r>
              <a:rPr sz="2550" spc="-10" baseline="-41131">
                <a:solidFill>
                  <a:srgbClr val="000000"/>
                </a:solidFill>
                <a:latin typeface="Times New Roman"/>
                <a:cs typeface="Times New Roman"/>
              </a:rPr>
              <a:t>i,j</a:t>
            </a:r>
            <a:r>
              <a:rPr sz="2550" spc="-222" baseline="-41131">
                <a:solidFill>
                  <a:srgbClr val="000000"/>
                </a:solidFill>
                <a:latin typeface="Times New Roman"/>
                <a:cs typeface="Times New Roman"/>
              </a:rPr>
              <a:t> </a:t>
            </a:r>
            <a:r>
              <a:rPr sz="2350" spc="-40">
                <a:solidFill>
                  <a:srgbClr val="000000"/>
                </a:solidFill>
                <a:latin typeface="Times New Roman"/>
                <a:cs typeface="Times New Roman"/>
              </a:rPr>
              <a:t>−</a:t>
            </a:r>
            <a:r>
              <a:rPr sz="2350" spc="-43">
                <a:solidFill>
                  <a:srgbClr val="000000"/>
                </a:solidFill>
                <a:latin typeface="Times New Roman"/>
                <a:cs typeface="Times New Roman"/>
              </a:rPr>
              <a:t>E</a:t>
            </a:r>
            <a:r>
              <a:rPr sz="2550" spc="-10" baseline="-41131">
                <a:solidFill>
                  <a:srgbClr val="000000"/>
                </a:solidFill>
                <a:latin typeface="Times New Roman"/>
                <a:cs typeface="Times New Roman"/>
              </a:rPr>
              <a:t>i,j</a:t>
            </a:r>
          </a:p>
        </p:txBody>
      </p:sp>
      <p:sp>
        <p:nvSpPr>
          <p:cNvPr id="10" name="object 10"/>
          <p:cNvSpPr txBox="1"/>
          <p:nvPr/>
        </p:nvSpPr>
        <p:spPr>
          <a:xfrm>
            <a:off x="4254208" y="1369990"/>
            <a:ext cx="2083975" cy="578167"/>
          </a:xfrm>
          <a:prstGeom prst="rect">
            <a:avLst/>
          </a:prstGeom>
        </p:spPr>
        <p:txBody>
          <a:bodyPr vert="horz" wrap="square" lIns="0" tIns="0" rIns="0" bIns="0" rtlCol="0">
            <a:spAutoFit/>
          </a:bodyPr>
          <a:lstStyle/>
          <a:p>
            <a:pPr marL="0" marR="0">
              <a:lnSpc>
                <a:spcPts val="4252"/>
              </a:lnSpc>
              <a:spcBef>
                <a:spcPct val="0"/>
              </a:spcBef>
              <a:spcAft>
                <a:spcPct val="0"/>
              </a:spcAft>
            </a:pPr>
            <a:r>
              <a:rPr sz="2400">
                <a:solidFill>
                  <a:srgbClr val="000000"/>
                </a:solidFill>
                <a:latin typeface="Times New Roman"/>
                <a:cs typeface="Times New Roman"/>
              </a:rPr>
              <a:t>χ</a:t>
            </a:r>
            <a:r>
              <a:rPr sz="2300" baseline="30300">
                <a:solidFill>
                  <a:srgbClr val="000000"/>
                </a:solidFill>
                <a:latin typeface="Times New Roman"/>
                <a:cs typeface="Times New Roman"/>
              </a:rPr>
              <a:t>2</a:t>
            </a:r>
            <a:r>
              <a:rPr sz="2300" spc="24" baseline="30300">
                <a:solidFill>
                  <a:srgbClr val="000000"/>
                </a:solidFill>
                <a:latin typeface="Times New Roman"/>
                <a:cs typeface="Times New Roman"/>
              </a:rPr>
              <a:t> </a:t>
            </a:r>
            <a:r>
              <a:rPr sz="2400" spc="335">
                <a:solidFill>
                  <a:srgbClr val="000000"/>
                </a:solidFill>
                <a:latin typeface="Times New Roman"/>
                <a:cs typeface="Times New Roman"/>
              </a:rPr>
              <a:t>=</a:t>
            </a:r>
            <a:r>
              <a:rPr sz="3600">
                <a:solidFill>
                  <a:srgbClr val="000000"/>
                </a:solidFill>
                <a:latin typeface="Times New Roman"/>
                <a:cs typeface="Times New Roman"/>
              </a:rPr>
              <a:t>෍</a:t>
            </a:r>
            <a:r>
              <a:rPr sz="3600" spc="3273">
                <a:solidFill>
                  <a:srgbClr val="000000"/>
                </a:solidFill>
                <a:latin typeface="Times New Roman"/>
                <a:cs typeface="Times New Roman"/>
              </a:rPr>
              <a:t> </a:t>
            </a:r>
            <a:r>
              <a:rPr sz="3850">
                <a:solidFill>
                  <a:srgbClr val="000000"/>
                </a:solidFill>
                <a:latin typeface="Times New Roman"/>
                <a:cs typeface="Times New Roman"/>
              </a:rPr>
              <a:t>෍</a:t>
            </a:r>
          </a:p>
        </p:txBody>
      </p:sp>
      <p:sp>
        <p:nvSpPr>
          <p:cNvPr id="11" name="object 11"/>
          <p:cNvSpPr txBox="1"/>
          <p:nvPr/>
        </p:nvSpPr>
        <p:spPr>
          <a:xfrm>
            <a:off x="7067549" y="1753590"/>
            <a:ext cx="499414" cy="413293"/>
          </a:xfrm>
          <a:prstGeom prst="rect">
            <a:avLst/>
          </a:prstGeom>
        </p:spPr>
        <p:txBody>
          <a:bodyPr vert="horz" wrap="square" lIns="0" tIns="0" rIns="0" bIns="0" rtlCol="0">
            <a:spAutoFit/>
          </a:bodyPr>
          <a:lstStyle/>
          <a:p>
            <a:pPr marL="0" marR="0">
              <a:lnSpc>
                <a:spcPts val="2591"/>
              </a:lnSpc>
              <a:spcBef>
                <a:spcPct val="0"/>
              </a:spcBef>
              <a:spcAft>
                <a:spcPct val="0"/>
              </a:spcAft>
            </a:pPr>
            <a:r>
              <a:rPr sz="3500" spc="-43" baseline="29411">
                <a:solidFill>
                  <a:srgbClr val="000000"/>
                </a:solidFill>
                <a:latin typeface="Times New Roman"/>
                <a:cs typeface="Times New Roman"/>
              </a:rPr>
              <a:t>E</a:t>
            </a:r>
            <a:r>
              <a:rPr sz="1700" spc="-10">
                <a:solidFill>
                  <a:srgbClr val="000000"/>
                </a:solidFill>
                <a:latin typeface="Times New Roman"/>
                <a:cs typeface="Times New Roman"/>
              </a:rPr>
              <a:t>i,j</a:t>
            </a:r>
          </a:p>
        </p:txBody>
      </p:sp>
      <p:sp>
        <p:nvSpPr>
          <p:cNvPr id="12" name="object 12"/>
          <p:cNvSpPr txBox="1"/>
          <p:nvPr/>
        </p:nvSpPr>
        <p:spPr>
          <a:xfrm>
            <a:off x="5250815" y="1878168"/>
            <a:ext cx="420833" cy="271918"/>
          </a:xfrm>
          <a:prstGeom prst="rect">
            <a:avLst/>
          </a:prstGeom>
        </p:spPr>
        <p:txBody>
          <a:bodyPr vert="horz" wrap="square" lIns="0" tIns="0" rIns="0" bIns="0" rtlCol="0">
            <a:spAutoFit/>
          </a:bodyPr>
          <a:lstStyle/>
          <a:p>
            <a:pPr marL="0" marR="0">
              <a:lnSpc>
                <a:spcPts val="1841"/>
              </a:lnSpc>
              <a:spcBef>
                <a:spcPct val="0"/>
              </a:spcBef>
              <a:spcAft>
                <a:spcPct val="0"/>
              </a:spcAft>
            </a:pPr>
            <a:r>
              <a:rPr sz="1650" spc="-31">
                <a:solidFill>
                  <a:srgbClr val="000000"/>
                </a:solidFill>
                <a:latin typeface="Times New Roman"/>
                <a:cs typeface="Times New Roman"/>
              </a:rPr>
              <a:t>i=1</a:t>
            </a:r>
          </a:p>
        </p:txBody>
      </p:sp>
      <p:sp>
        <p:nvSpPr>
          <p:cNvPr id="13" name="object 13"/>
          <p:cNvSpPr txBox="1"/>
          <p:nvPr/>
        </p:nvSpPr>
        <p:spPr>
          <a:xfrm>
            <a:off x="6068060" y="1878168"/>
            <a:ext cx="420833" cy="271918"/>
          </a:xfrm>
          <a:prstGeom prst="rect">
            <a:avLst/>
          </a:prstGeom>
        </p:spPr>
        <p:txBody>
          <a:bodyPr vert="horz" wrap="square" lIns="0" tIns="0" rIns="0" bIns="0" rtlCol="0">
            <a:spAutoFit/>
          </a:bodyPr>
          <a:lstStyle/>
          <a:p>
            <a:pPr marL="0" marR="0">
              <a:lnSpc>
                <a:spcPts val="1841"/>
              </a:lnSpc>
              <a:spcBef>
                <a:spcPct val="0"/>
              </a:spcBef>
              <a:spcAft>
                <a:spcPct val="0"/>
              </a:spcAft>
            </a:pPr>
            <a:r>
              <a:rPr sz="1650" spc="-31">
                <a:solidFill>
                  <a:srgbClr val="000000"/>
                </a:solidFill>
                <a:latin typeface="Times New Roman"/>
                <a:cs typeface="Times New Roman"/>
              </a:rPr>
              <a:t>j=1</a:t>
            </a:r>
          </a:p>
        </p:txBody>
      </p:sp>
      <p:sp>
        <p:nvSpPr>
          <p:cNvPr id="14" name="object 14"/>
          <p:cNvSpPr txBox="1"/>
          <p:nvPr/>
        </p:nvSpPr>
        <p:spPr>
          <a:xfrm>
            <a:off x="2658745" y="2269413"/>
            <a:ext cx="633573" cy="68869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Dru</a:t>
            </a:r>
          </a:p>
          <a:p>
            <a:pPr marL="0" marR="0">
              <a:lnSpc>
                <a:spcPts val="2457"/>
              </a:lnSpc>
              <a:spcBef>
                <a:spcPts val="157"/>
              </a:spcBef>
              <a:spcAft>
                <a:spcPct val="0"/>
              </a:spcAft>
            </a:pPr>
            <a:r>
              <a:rPr sz="2200" b="1">
                <a:solidFill>
                  <a:srgbClr val="000000"/>
                </a:solidFill>
                <a:latin typeface="Arial"/>
                <a:cs typeface="Arial"/>
              </a:rPr>
              <a:t>g</a:t>
            </a:r>
          </a:p>
        </p:txBody>
      </p:sp>
      <p:sp>
        <p:nvSpPr>
          <p:cNvPr id="15" name="object 15"/>
          <p:cNvSpPr txBox="1"/>
          <p:nvPr/>
        </p:nvSpPr>
        <p:spPr>
          <a:xfrm>
            <a:off x="4478007" y="2260726"/>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1</a:t>
            </a:r>
          </a:p>
        </p:txBody>
      </p:sp>
      <p:sp>
        <p:nvSpPr>
          <p:cNvPr id="16" name="object 16"/>
          <p:cNvSpPr txBox="1"/>
          <p:nvPr/>
        </p:nvSpPr>
        <p:spPr>
          <a:xfrm>
            <a:off x="7017689" y="2260726"/>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2</a:t>
            </a:r>
          </a:p>
        </p:txBody>
      </p:sp>
      <p:sp>
        <p:nvSpPr>
          <p:cNvPr id="17" name="object 17"/>
          <p:cNvSpPr txBox="1"/>
          <p:nvPr/>
        </p:nvSpPr>
        <p:spPr>
          <a:xfrm>
            <a:off x="9118294" y="2254755"/>
            <a:ext cx="804515"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Total</a:t>
            </a:r>
          </a:p>
        </p:txBody>
      </p:sp>
      <p:sp>
        <p:nvSpPr>
          <p:cNvPr id="18" name="object 18"/>
          <p:cNvSpPr txBox="1"/>
          <p:nvPr/>
        </p:nvSpPr>
        <p:spPr>
          <a:xfrm>
            <a:off x="1404620" y="2946324"/>
            <a:ext cx="1363362"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Outcome</a:t>
            </a:r>
          </a:p>
        </p:txBody>
      </p:sp>
      <p:sp>
        <p:nvSpPr>
          <p:cNvPr id="19" name="object 19"/>
          <p:cNvSpPr txBox="1"/>
          <p:nvPr/>
        </p:nvSpPr>
        <p:spPr>
          <a:xfrm>
            <a:off x="3632199" y="3284105"/>
            <a:ext cx="1212919"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19</a:t>
            </a:r>
            <a:r>
              <a:rPr sz="1750" spc="-1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8">
                <a:solidFill>
                  <a:srgbClr val="000000"/>
                </a:solidFill>
                <a:latin typeface="Times New Roman"/>
                <a:cs typeface="Times New Roman"/>
              </a:rPr>
              <a:t>25.82</a:t>
            </a:r>
            <a:r>
              <a:rPr sz="1750" spc="-13">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20" name="object 20"/>
          <p:cNvSpPr txBox="1"/>
          <p:nvPr/>
        </p:nvSpPr>
        <p:spPr>
          <a:xfrm>
            <a:off x="6171565" y="3284105"/>
            <a:ext cx="1212920" cy="284927"/>
          </a:xfrm>
          <a:prstGeom prst="rect">
            <a:avLst/>
          </a:prstGeom>
        </p:spPr>
        <p:txBody>
          <a:bodyPr vert="horz" wrap="square" lIns="0" tIns="0" rIns="0" bIns="0" rtlCol="0">
            <a:spAutoFit/>
          </a:bodyPr>
          <a:lstStyle/>
          <a:p>
            <a:pPr marL="0" marR="0">
              <a:lnSpc>
                <a:spcPts val="1943"/>
              </a:lnSpc>
              <a:spcBef>
                <a:spcPct val="0"/>
              </a:spcBef>
              <a:spcAft>
                <a:spcPct val="0"/>
              </a:spcAft>
            </a:pPr>
            <a:r>
              <a:rPr sz="1750" spc="-20">
                <a:solidFill>
                  <a:srgbClr val="000000"/>
                </a:solidFill>
                <a:latin typeface="Times New Roman"/>
                <a:cs typeface="Times New Roman"/>
              </a:rPr>
              <a:t>52</a:t>
            </a:r>
            <a:r>
              <a:rPr sz="1750" spc="-1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8">
                <a:solidFill>
                  <a:srgbClr val="000000"/>
                </a:solidFill>
                <a:latin typeface="Times New Roman"/>
                <a:cs typeface="Times New Roman"/>
              </a:rPr>
              <a:t>45.18</a:t>
            </a:r>
            <a:r>
              <a:rPr sz="1750" spc="-12">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21" name="object 21"/>
          <p:cNvSpPr txBox="1"/>
          <p:nvPr/>
        </p:nvSpPr>
        <p:spPr>
          <a:xfrm>
            <a:off x="1703704" y="3324987"/>
            <a:ext cx="1581207"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Recovered</a:t>
            </a:r>
          </a:p>
        </p:txBody>
      </p:sp>
      <p:sp>
        <p:nvSpPr>
          <p:cNvPr id="22" name="object 22"/>
          <p:cNvSpPr txBox="1"/>
          <p:nvPr/>
        </p:nvSpPr>
        <p:spPr>
          <a:xfrm>
            <a:off x="5031740" y="3464797"/>
            <a:ext cx="782059" cy="303534"/>
          </a:xfrm>
          <a:prstGeom prst="rect">
            <a:avLst/>
          </a:prstGeom>
        </p:spPr>
        <p:txBody>
          <a:bodyPr vert="horz" wrap="square" lIns="0" tIns="0" rIns="0" bIns="0" rtlCol="0">
            <a:spAutoFit/>
          </a:bodyPr>
          <a:lstStyle/>
          <a:p>
            <a:pPr marL="0" marR="0">
              <a:lnSpc>
                <a:spcPts val="2090"/>
              </a:lnSpc>
              <a:spcBef>
                <a:spcPct val="0"/>
              </a:spcBef>
              <a:spcAft>
                <a:spcPct val="0"/>
              </a:spcAft>
            </a:pPr>
            <a:r>
              <a:rPr sz="1800">
                <a:solidFill>
                  <a:srgbClr val="000000"/>
                </a:solidFill>
                <a:latin typeface="Times New Roman"/>
                <a:cs typeface="Times New Roman"/>
              </a:rPr>
              <a:t>= </a:t>
            </a:r>
            <a:r>
              <a:rPr sz="1800">
                <a:solidFill>
                  <a:srgbClr val="000000"/>
                </a:solidFill>
                <a:latin typeface="Trebuchet MS"/>
                <a:cs typeface="Trebuchet MS"/>
              </a:rPr>
              <a:t>1.80</a:t>
            </a:r>
          </a:p>
        </p:txBody>
      </p:sp>
      <p:sp>
        <p:nvSpPr>
          <p:cNvPr id="23" name="object 23"/>
          <p:cNvSpPr txBox="1"/>
          <p:nvPr/>
        </p:nvSpPr>
        <p:spPr>
          <a:xfrm>
            <a:off x="7430769" y="3470163"/>
            <a:ext cx="935356" cy="982027"/>
          </a:xfrm>
          <a:prstGeom prst="rect">
            <a:avLst/>
          </a:prstGeom>
        </p:spPr>
        <p:txBody>
          <a:bodyPr vert="horz" wrap="square" lIns="0" tIns="0" rIns="0" bIns="0" rtlCol="0">
            <a:spAutoFit/>
          </a:bodyPr>
          <a:lstStyle/>
          <a:p>
            <a:pPr marL="184797" marR="0">
              <a:lnSpc>
                <a:spcPts val="2037"/>
              </a:lnSpc>
              <a:spcBef>
                <a:spcPct val="0"/>
              </a:spcBef>
              <a:spcAft>
                <a:spcPct val="0"/>
              </a:spcAft>
            </a:pP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9">
                <a:solidFill>
                  <a:srgbClr val="000000"/>
                </a:solidFill>
                <a:latin typeface="Trebuchet MS"/>
                <a:cs typeface="Trebuchet MS"/>
              </a:rPr>
              <a:t>1.03</a:t>
            </a:r>
          </a:p>
          <a:p>
            <a:pPr marL="0" marR="0">
              <a:lnSpc>
                <a:spcPts val="1943"/>
              </a:lnSpc>
              <a:spcBef>
                <a:spcPts val="3451"/>
              </a:spcBef>
              <a:spcAft>
                <a:spcPct val="0"/>
              </a:spcAft>
            </a:pP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7">
                <a:solidFill>
                  <a:srgbClr val="000000"/>
                </a:solidFill>
                <a:latin typeface="Times New Roman"/>
                <a:cs typeface="Times New Roman"/>
              </a:rPr>
              <a:t>0.95</a:t>
            </a:r>
          </a:p>
        </p:txBody>
      </p:sp>
      <p:sp>
        <p:nvSpPr>
          <p:cNvPr id="24" name="object 24"/>
          <p:cNvSpPr txBox="1"/>
          <p:nvPr/>
        </p:nvSpPr>
        <p:spPr>
          <a:xfrm>
            <a:off x="3748404" y="3665359"/>
            <a:ext cx="995750" cy="544388"/>
          </a:xfrm>
          <a:prstGeom prst="rect">
            <a:avLst/>
          </a:prstGeom>
        </p:spPr>
        <p:txBody>
          <a:bodyPr vert="horz" wrap="square" lIns="0" tIns="0" rIns="0" bIns="0" rtlCol="0">
            <a:spAutoFit/>
          </a:bodyPr>
          <a:lstStyle/>
          <a:p>
            <a:pPr marL="234150" marR="0">
              <a:lnSpc>
                <a:spcPts val="1943"/>
              </a:lnSpc>
              <a:spcBef>
                <a:spcPct val="0"/>
              </a:spcBef>
              <a:spcAft>
                <a:spcPct val="0"/>
              </a:spcAft>
            </a:pPr>
            <a:r>
              <a:rPr sz="1750" spc="-18">
                <a:solidFill>
                  <a:srgbClr val="000000"/>
                </a:solidFill>
                <a:latin typeface="Times New Roman"/>
                <a:cs typeface="Times New Roman"/>
              </a:rPr>
              <a:t>25.82</a:t>
            </a:r>
          </a:p>
          <a:p>
            <a:pPr marL="0" marR="0">
              <a:lnSpc>
                <a:spcPts val="1943"/>
              </a:lnSpc>
              <a:spcBef>
                <a:spcPts val="149"/>
              </a:spcBef>
              <a:spcAft>
                <a:spcPct val="0"/>
              </a:spcAft>
            </a:pPr>
            <a:r>
              <a:rPr sz="1750">
                <a:solidFill>
                  <a:srgbClr val="000000"/>
                </a:solidFill>
                <a:latin typeface="Times New Roman"/>
                <a:cs typeface="Times New Roman"/>
              </a:rPr>
              <a:t>8</a:t>
            </a:r>
            <a:r>
              <a:rPr sz="1750" spc="-3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7">
                <a:solidFill>
                  <a:srgbClr val="000000"/>
                </a:solidFill>
                <a:latin typeface="Times New Roman"/>
                <a:cs typeface="Times New Roman"/>
              </a:rPr>
              <a:t>5.09</a:t>
            </a:r>
            <a:r>
              <a:rPr sz="1750" spc="-13">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25" name="object 25"/>
          <p:cNvSpPr txBox="1"/>
          <p:nvPr/>
        </p:nvSpPr>
        <p:spPr>
          <a:xfrm>
            <a:off x="6285865" y="3680637"/>
            <a:ext cx="995750" cy="529110"/>
          </a:xfrm>
          <a:prstGeom prst="rect">
            <a:avLst/>
          </a:prstGeom>
        </p:spPr>
        <p:txBody>
          <a:bodyPr vert="horz" wrap="square" lIns="0" tIns="0" rIns="0" bIns="0" rtlCol="0">
            <a:spAutoFit/>
          </a:bodyPr>
          <a:lstStyle/>
          <a:p>
            <a:pPr marL="347979" marR="0">
              <a:lnSpc>
                <a:spcPts val="1794"/>
              </a:lnSpc>
              <a:spcBef>
                <a:spcPct val="0"/>
              </a:spcBef>
              <a:spcAft>
                <a:spcPct val="0"/>
              </a:spcAft>
            </a:pPr>
            <a:r>
              <a:rPr sz="1600" spc="-70">
                <a:solidFill>
                  <a:srgbClr val="000000"/>
                </a:solidFill>
                <a:latin typeface="Times New Roman"/>
                <a:cs typeface="Times New Roman"/>
              </a:rPr>
              <a:t>45.18</a:t>
            </a:r>
          </a:p>
          <a:p>
            <a:pPr marL="0" marR="0">
              <a:lnSpc>
                <a:spcPts val="1943"/>
              </a:lnSpc>
              <a:spcBef>
                <a:spcPts val="178"/>
              </a:spcBef>
              <a:spcAft>
                <a:spcPct val="0"/>
              </a:spcAft>
            </a:pPr>
            <a:r>
              <a:rPr sz="1750">
                <a:solidFill>
                  <a:srgbClr val="000000"/>
                </a:solidFill>
                <a:latin typeface="Times New Roman"/>
                <a:cs typeface="Times New Roman"/>
              </a:rPr>
              <a:t>6</a:t>
            </a:r>
            <a:r>
              <a:rPr sz="1750" spc="-3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7">
                <a:solidFill>
                  <a:srgbClr val="000000"/>
                </a:solidFill>
                <a:latin typeface="Times New Roman"/>
                <a:cs typeface="Times New Roman"/>
              </a:rPr>
              <a:t>8.91</a:t>
            </a:r>
            <a:r>
              <a:rPr sz="1750" spc="-13">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26" name="object 26"/>
          <p:cNvSpPr txBox="1"/>
          <p:nvPr/>
        </p:nvSpPr>
        <p:spPr>
          <a:xfrm>
            <a:off x="2193048" y="3965701"/>
            <a:ext cx="385372"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Ill</a:t>
            </a:r>
          </a:p>
        </p:txBody>
      </p:sp>
      <p:sp>
        <p:nvSpPr>
          <p:cNvPr id="27" name="object 27"/>
          <p:cNvSpPr txBox="1"/>
          <p:nvPr/>
        </p:nvSpPr>
        <p:spPr>
          <a:xfrm>
            <a:off x="4892674" y="4167263"/>
            <a:ext cx="772071" cy="926277"/>
          </a:xfrm>
          <a:prstGeom prst="rect">
            <a:avLst/>
          </a:prstGeom>
        </p:spPr>
        <p:txBody>
          <a:bodyPr vert="horz" wrap="square" lIns="0" tIns="0" rIns="0" bIns="0" rtlCol="0">
            <a:spAutoFit/>
          </a:bodyPr>
          <a:lstStyle/>
          <a:p>
            <a:pPr marL="0" marR="0">
              <a:lnSpc>
                <a:spcPts val="1943"/>
              </a:lnSpc>
              <a:spcBef>
                <a:spcPct val="0"/>
              </a:spcBef>
              <a:spcAft>
                <a:spcPct val="0"/>
              </a:spcAft>
            </a:pP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7">
                <a:solidFill>
                  <a:srgbClr val="000000"/>
                </a:solidFill>
                <a:latin typeface="Times New Roman"/>
                <a:cs typeface="Times New Roman"/>
              </a:rPr>
              <a:t>1.66</a:t>
            </a:r>
          </a:p>
          <a:p>
            <a:pPr marL="62865" marR="0">
              <a:lnSpc>
                <a:spcPts val="1943"/>
              </a:lnSpc>
              <a:spcBef>
                <a:spcPts val="3156"/>
              </a:spcBef>
              <a:spcAft>
                <a:spcPct val="0"/>
              </a:spcAft>
            </a:pP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7">
                <a:solidFill>
                  <a:srgbClr val="000000"/>
                </a:solidFill>
                <a:latin typeface="Times New Roman"/>
                <a:cs typeface="Times New Roman"/>
              </a:rPr>
              <a:t>1.68</a:t>
            </a:r>
          </a:p>
        </p:txBody>
      </p:sp>
      <p:sp>
        <p:nvSpPr>
          <p:cNvPr id="28" name="object 28"/>
          <p:cNvSpPr txBox="1"/>
          <p:nvPr/>
        </p:nvSpPr>
        <p:spPr>
          <a:xfrm>
            <a:off x="3684269" y="4294784"/>
            <a:ext cx="1104334" cy="556313"/>
          </a:xfrm>
          <a:prstGeom prst="rect">
            <a:avLst/>
          </a:prstGeom>
        </p:spPr>
        <p:txBody>
          <a:bodyPr vert="horz" wrap="square" lIns="0" tIns="0" rIns="0" bIns="0" rtlCol="0">
            <a:spAutoFit/>
          </a:bodyPr>
          <a:lstStyle/>
          <a:p>
            <a:pPr marL="351154" marR="0">
              <a:lnSpc>
                <a:spcPts val="1893"/>
              </a:lnSpc>
              <a:spcBef>
                <a:spcPct val="0"/>
              </a:spcBef>
              <a:spcAft>
                <a:spcPct val="0"/>
              </a:spcAft>
            </a:pPr>
            <a:r>
              <a:rPr sz="1700" spc="-33">
                <a:solidFill>
                  <a:srgbClr val="000000"/>
                </a:solidFill>
                <a:latin typeface="Times New Roman"/>
                <a:cs typeface="Times New Roman"/>
              </a:rPr>
              <a:t>5.09</a:t>
            </a:r>
          </a:p>
          <a:p>
            <a:pPr marL="0" marR="0">
              <a:lnSpc>
                <a:spcPts val="1943"/>
              </a:lnSpc>
              <a:spcBef>
                <a:spcPts val="293"/>
              </a:spcBef>
              <a:spcAft>
                <a:spcPct val="0"/>
              </a:spcAft>
            </a:pPr>
            <a:r>
              <a:rPr sz="1750" spc="-20">
                <a:solidFill>
                  <a:srgbClr val="000000"/>
                </a:solidFill>
                <a:latin typeface="Times New Roman"/>
                <a:cs typeface="Times New Roman"/>
              </a:rPr>
              <a:t>13</a:t>
            </a:r>
            <a:r>
              <a:rPr sz="1750" spc="-1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7">
                <a:solidFill>
                  <a:srgbClr val="000000"/>
                </a:solidFill>
                <a:latin typeface="Times New Roman"/>
                <a:cs typeface="Times New Roman"/>
              </a:rPr>
              <a:t>9.09</a:t>
            </a:r>
            <a:r>
              <a:rPr sz="1750" spc="-13">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29" name="object 29"/>
          <p:cNvSpPr txBox="1"/>
          <p:nvPr/>
        </p:nvSpPr>
        <p:spPr>
          <a:xfrm>
            <a:off x="6159499" y="4304969"/>
            <a:ext cx="1212920" cy="546128"/>
          </a:xfrm>
          <a:prstGeom prst="rect">
            <a:avLst/>
          </a:prstGeom>
        </p:spPr>
        <p:txBody>
          <a:bodyPr vert="horz" wrap="square" lIns="0" tIns="0" rIns="0" bIns="0" rtlCol="0">
            <a:spAutoFit/>
          </a:bodyPr>
          <a:lstStyle/>
          <a:p>
            <a:pPr marL="489585" marR="0">
              <a:lnSpc>
                <a:spcPts val="1794"/>
              </a:lnSpc>
              <a:spcBef>
                <a:spcPct val="0"/>
              </a:spcBef>
              <a:spcAft>
                <a:spcPct val="0"/>
              </a:spcAft>
            </a:pPr>
            <a:r>
              <a:rPr sz="1600" spc="-67">
                <a:solidFill>
                  <a:srgbClr val="000000"/>
                </a:solidFill>
                <a:latin typeface="Times New Roman"/>
                <a:cs typeface="Times New Roman"/>
              </a:rPr>
              <a:t>8.91</a:t>
            </a:r>
          </a:p>
          <a:p>
            <a:pPr marL="0" marR="0">
              <a:lnSpc>
                <a:spcPts val="1943"/>
              </a:lnSpc>
              <a:spcBef>
                <a:spcPts val="262"/>
              </a:spcBef>
              <a:spcAft>
                <a:spcPct val="0"/>
              </a:spcAft>
            </a:pPr>
            <a:r>
              <a:rPr sz="1750" spc="-20">
                <a:solidFill>
                  <a:srgbClr val="000000"/>
                </a:solidFill>
                <a:latin typeface="Times New Roman"/>
                <a:cs typeface="Times New Roman"/>
              </a:rPr>
              <a:t>12</a:t>
            </a:r>
            <a:r>
              <a:rPr sz="1750" spc="-10">
                <a:solidFill>
                  <a:srgbClr val="000000"/>
                </a:solidFill>
                <a:latin typeface="Times New Roman"/>
                <a:cs typeface="Times New Roman"/>
              </a:rPr>
              <a:t> </a:t>
            </a:r>
            <a:r>
              <a:rPr sz="1750">
                <a:solidFill>
                  <a:srgbClr val="000000"/>
                </a:solidFill>
                <a:latin typeface="Times New Roman"/>
                <a:cs typeface="Times New Roman"/>
              </a:rPr>
              <a:t>−</a:t>
            </a:r>
            <a:r>
              <a:rPr sz="1750" spc="-33">
                <a:solidFill>
                  <a:srgbClr val="000000"/>
                </a:solidFill>
                <a:latin typeface="Times New Roman"/>
                <a:cs typeface="Times New Roman"/>
              </a:rPr>
              <a:t> </a:t>
            </a:r>
            <a:r>
              <a:rPr sz="1750" spc="-18">
                <a:solidFill>
                  <a:srgbClr val="000000"/>
                </a:solidFill>
                <a:latin typeface="Times New Roman"/>
                <a:cs typeface="Times New Roman"/>
              </a:rPr>
              <a:t>15.91</a:t>
            </a:r>
            <a:r>
              <a:rPr sz="1750" spc="-12">
                <a:solidFill>
                  <a:srgbClr val="000000"/>
                </a:solidFill>
                <a:latin typeface="Times New Roman"/>
                <a:cs typeface="Times New Roman"/>
              </a:rPr>
              <a:t> </a:t>
            </a:r>
            <a:r>
              <a:rPr sz="1650" baseline="31165">
                <a:solidFill>
                  <a:srgbClr val="000000"/>
                </a:solidFill>
                <a:latin typeface="Times New Roman"/>
                <a:cs typeface="Times New Roman"/>
              </a:rPr>
              <a:t>2</a:t>
            </a:r>
          </a:p>
        </p:txBody>
      </p:sp>
      <p:sp>
        <p:nvSpPr>
          <p:cNvPr id="30" name="object 30"/>
          <p:cNvSpPr txBox="1"/>
          <p:nvPr/>
        </p:nvSpPr>
        <p:spPr>
          <a:xfrm>
            <a:off x="1968512" y="4607051"/>
            <a:ext cx="835620" cy="997898"/>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Dead</a:t>
            </a:r>
          </a:p>
          <a:p>
            <a:pPr marL="14287" marR="0">
              <a:lnSpc>
                <a:spcPts val="2554"/>
              </a:lnSpc>
              <a:spcBef>
                <a:spcPts val="2545"/>
              </a:spcBef>
              <a:spcAft>
                <a:spcPct val="0"/>
              </a:spcAft>
            </a:pPr>
            <a:r>
              <a:rPr sz="2200">
                <a:solidFill>
                  <a:srgbClr val="000000"/>
                </a:solidFill>
                <a:latin typeface="Trebuchet MS"/>
                <a:cs typeface="Trebuchet MS"/>
              </a:rPr>
              <a:t>Total</a:t>
            </a:r>
          </a:p>
        </p:txBody>
      </p:sp>
      <p:sp>
        <p:nvSpPr>
          <p:cNvPr id="31" name="object 31"/>
          <p:cNvSpPr txBox="1"/>
          <p:nvPr/>
        </p:nvSpPr>
        <p:spPr>
          <a:xfrm>
            <a:off x="7731950" y="4813706"/>
            <a:ext cx="643064"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a:solidFill>
                  <a:srgbClr val="000000"/>
                </a:solidFill>
                <a:latin typeface="Times New Roman"/>
                <a:cs typeface="Times New Roman"/>
              </a:rPr>
              <a:t>=0.96</a:t>
            </a:r>
          </a:p>
        </p:txBody>
      </p:sp>
      <p:sp>
        <p:nvSpPr>
          <p:cNvPr id="32" name="object 32"/>
          <p:cNvSpPr txBox="1"/>
          <p:nvPr/>
        </p:nvSpPr>
        <p:spPr>
          <a:xfrm>
            <a:off x="4035424" y="4935626"/>
            <a:ext cx="512444" cy="278598"/>
          </a:xfrm>
          <a:prstGeom prst="rect">
            <a:avLst/>
          </a:prstGeom>
        </p:spPr>
        <p:txBody>
          <a:bodyPr vert="horz" wrap="square" lIns="0" tIns="0" rIns="0" bIns="0" rtlCol="0">
            <a:spAutoFit/>
          </a:bodyPr>
          <a:lstStyle/>
          <a:p>
            <a:pPr marL="0" marR="0">
              <a:lnSpc>
                <a:spcPts val="1893"/>
              </a:lnSpc>
              <a:spcBef>
                <a:spcPct val="0"/>
              </a:spcBef>
              <a:spcAft>
                <a:spcPct val="0"/>
              </a:spcAft>
            </a:pPr>
            <a:r>
              <a:rPr sz="1700" spc="-33">
                <a:solidFill>
                  <a:srgbClr val="000000"/>
                </a:solidFill>
                <a:latin typeface="Times New Roman"/>
                <a:cs typeface="Times New Roman"/>
              </a:rPr>
              <a:t>9.09</a:t>
            </a:r>
          </a:p>
        </p:txBody>
      </p:sp>
      <p:sp>
        <p:nvSpPr>
          <p:cNvPr id="33" name="object 33"/>
          <p:cNvSpPr txBox="1"/>
          <p:nvPr/>
        </p:nvSpPr>
        <p:spPr>
          <a:xfrm>
            <a:off x="6621779" y="4945811"/>
            <a:ext cx="563880" cy="265940"/>
          </a:xfrm>
          <a:prstGeom prst="rect">
            <a:avLst/>
          </a:prstGeom>
        </p:spPr>
        <p:txBody>
          <a:bodyPr vert="horz" wrap="square" lIns="0" tIns="0" rIns="0" bIns="0" rtlCol="0">
            <a:spAutoFit/>
          </a:bodyPr>
          <a:lstStyle/>
          <a:p>
            <a:pPr marL="0" marR="0">
              <a:lnSpc>
                <a:spcPts val="1794"/>
              </a:lnSpc>
              <a:spcBef>
                <a:spcPct val="0"/>
              </a:spcBef>
              <a:spcAft>
                <a:spcPct val="0"/>
              </a:spcAft>
            </a:pPr>
            <a:r>
              <a:rPr sz="1600" spc="-70">
                <a:solidFill>
                  <a:srgbClr val="000000"/>
                </a:solidFill>
                <a:latin typeface="Times New Roman"/>
                <a:cs typeface="Times New Roman"/>
              </a:rPr>
              <a:t>15.91</a:t>
            </a:r>
          </a:p>
        </p:txBody>
      </p:sp>
      <p:sp>
        <p:nvSpPr>
          <p:cNvPr id="34" name="object 34"/>
          <p:cNvSpPr txBox="1"/>
          <p:nvPr/>
        </p:nvSpPr>
        <p:spPr>
          <a:xfrm>
            <a:off x="8710458" y="5208038"/>
            <a:ext cx="1872382" cy="463748"/>
          </a:xfrm>
          <a:prstGeom prst="rect">
            <a:avLst/>
          </a:prstGeom>
        </p:spPr>
        <p:txBody>
          <a:bodyPr vert="horz" wrap="square" lIns="0" tIns="0" rIns="0" bIns="0" rtlCol="0">
            <a:spAutoFit/>
          </a:bodyPr>
          <a:lstStyle/>
          <a:p>
            <a:pPr marL="0" marR="0">
              <a:lnSpc>
                <a:spcPts val="3351"/>
              </a:lnSpc>
              <a:spcBef>
                <a:spcPct val="0"/>
              </a:spcBef>
              <a:spcAft>
                <a:spcPct val="0"/>
              </a:spcAft>
            </a:pPr>
            <a:r>
              <a:rPr sz="1850">
                <a:solidFill>
                  <a:srgbClr val="000000"/>
                </a:solidFill>
                <a:latin typeface="Times New Roman"/>
                <a:cs typeface="Times New Roman"/>
              </a:rPr>
              <a:t>2</a:t>
            </a:r>
            <a:r>
              <a:rPr sz="1850" spc="3731">
                <a:solidFill>
                  <a:srgbClr val="000000"/>
                </a:solidFill>
                <a:latin typeface="Times New Roman"/>
                <a:cs typeface="Times New Roman"/>
              </a:rPr>
              <a:t> </a:t>
            </a:r>
            <a:r>
              <a:rPr sz="3000" b="1">
                <a:solidFill>
                  <a:srgbClr val="000000"/>
                </a:solidFill>
                <a:latin typeface="Arial"/>
                <a:cs typeface="Arial"/>
              </a:rPr>
              <a:t>= 8.08</a:t>
            </a:r>
          </a:p>
        </p:txBody>
      </p:sp>
      <p:sp>
        <p:nvSpPr>
          <p:cNvPr id="35" name="object 35"/>
          <p:cNvSpPr txBox="1"/>
          <p:nvPr/>
        </p:nvSpPr>
        <p:spPr>
          <a:xfrm>
            <a:off x="4358703" y="5242430"/>
            <a:ext cx="694556"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5.16</a:t>
            </a:r>
          </a:p>
        </p:txBody>
      </p:sp>
      <p:sp>
        <p:nvSpPr>
          <p:cNvPr id="36" name="object 36"/>
          <p:cNvSpPr txBox="1"/>
          <p:nvPr/>
        </p:nvSpPr>
        <p:spPr>
          <a:xfrm>
            <a:off x="6898386" y="5242430"/>
            <a:ext cx="694556"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2.94</a:t>
            </a:r>
          </a:p>
        </p:txBody>
      </p:sp>
      <p:sp>
        <p:nvSpPr>
          <p:cNvPr id="37" name="object 37"/>
          <p:cNvSpPr txBox="1"/>
          <p:nvPr/>
        </p:nvSpPr>
        <p:spPr>
          <a:xfrm>
            <a:off x="8571229" y="5267379"/>
            <a:ext cx="291630" cy="394628"/>
          </a:xfrm>
          <a:prstGeom prst="rect">
            <a:avLst/>
          </a:prstGeom>
        </p:spPr>
        <p:txBody>
          <a:bodyPr vert="horz" wrap="square" lIns="0" tIns="0" rIns="0" bIns="0" rtlCol="0">
            <a:spAutoFit/>
          </a:bodyPr>
          <a:lstStyle/>
          <a:p>
            <a:pPr marL="0" marR="0">
              <a:lnSpc>
                <a:spcPts val="2807"/>
              </a:lnSpc>
              <a:spcBef>
                <a:spcPct val="0"/>
              </a:spcBef>
              <a:spcAft>
                <a:spcPct val="0"/>
              </a:spcAft>
            </a:pPr>
            <a:r>
              <a:rPr sz="2550">
                <a:solidFill>
                  <a:srgbClr val="000000"/>
                </a:solidFill>
                <a:latin typeface="Times New Roman"/>
                <a:cs typeface="Times New Roman"/>
              </a:rPr>
              <a:t>χ</a:t>
            </a:r>
          </a:p>
        </p:txBody>
      </p:sp>
      <p:sp>
        <p:nvSpPr>
          <p:cNvPr id="38" name="object 38"/>
          <p:cNvSpPr txBox="1"/>
          <p:nvPr/>
        </p:nvSpPr>
        <p:spPr>
          <a:xfrm>
            <a:off x="8731249" y="5391148"/>
            <a:ext cx="581390" cy="305320"/>
          </a:xfrm>
          <a:prstGeom prst="rect">
            <a:avLst/>
          </a:prstGeom>
        </p:spPr>
        <p:txBody>
          <a:bodyPr vert="horz" wrap="square" lIns="0" tIns="0" rIns="0" bIns="0" rtlCol="0">
            <a:spAutoFit/>
          </a:bodyPr>
          <a:lstStyle/>
          <a:p>
            <a:pPr marL="0" marR="0">
              <a:lnSpc>
                <a:spcPts val="2104"/>
              </a:lnSpc>
              <a:spcBef>
                <a:spcPct val="0"/>
              </a:spcBef>
              <a:spcAft>
                <a:spcPct val="0"/>
              </a:spcAft>
            </a:pPr>
            <a:r>
              <a:rPr sz="1900">
                <a:solidFill>
                  <a:srgbClr val="000000"/>
                </a:solidFill>
                <a:latin typeface="Times New Roman"/>
                <a:cs typeface="Times New Roman"/>
              </a:rPr>
              <a:t>total</a:t>
            </a:r>
          </a:p>
        </p:txBody>
      </p:sp>
      <p:sp>
        <p:nvSpPr>
          <p:cNvPr id="39" name="object 39"/>
          <p:cNvSpPr txBox="1"/>
          <p:nvPr/>
        </p:nvSpPr>
        <p:spPr>
          <a:xfrm>
            <a:off x="852170" y="5825819"/>
            <a:ext cx="2998018" cy="342438"/>
          </a:xfrm>
          <a:prstGeom prst="rect">
            <a:avLst/>
          </a:prstGeom>
        </p:spPr>
        <p:txBody>
          <a:bodyPr vert="horz" wrap="square" lIns="0" tIns="0" rIns="0" bIns="0" rtlCol="0">
            <a:spAutoFit/>
          </a:bodyPr>
          <a:lstStyle/>
          <a:p>
            <a:pPr marL="0" marR="0">
              <a:lnSpc>
                <a:spcPts val="2396"/>
              </a:lnSpc>
              <a:spcBef>
                <a:spcPct val="0"/>
              </a:spcBef>
              <a:spcAft>
                <a:spcPct val="0"/>
              </a:spcAft>
            </a:pPr>
            <a:r>
              <a:rPr sz="2150" b="1" spc="-18">
                <a:solidFill>
                  <a:srgbClr val="000000"/>
                </a:solidFill>
                <a:latin typeface="Arial"/>
                <a:cs typeface="Arial"/>
              </a:rPr>
              <a:t>df</a:t>
            </a:r>
            <a:r>
              <a:rPr sz="1750" spc="208">
                <a:solidFill>
                  <a:srgbClr val="000000"/>
                </a:solidFill>
                <a:latin typeface="Trebuchet MS"/>
                <a:cs typeface="Trebuchet MS"/>
              </a:rPr>
              <a:t>=</a:t>
            </a:r>
            <a:r>
              <a:rPr sz="1750" spc="-17">
                <a:solidFill>
                  <a:srgbClr val="000000"/>
                </a:solidFill>
                <a:latin typeface="Trebuchet MS"/>
                <a:cs typeface="Trebuchet MS"/>
              </a:rPr>
              <a:t>(k-1)∙(m-1)</a:t>
            </a:r>
            <a:r>
              <a:rPr sz="1750" spc="214">
                <a:solidFill>
                  <a:srgbClr val="000000"/>
                </a:solidFill>
                <a:latin typeface="Trebuchet MS"/>
                <a:cs typeface="Trebuchet MS"/>
              </a:rPr>
              <a:t>=</a:t>
            </a:r>
            <a:r>
              <a:rPr sz="1750" spc="-16">
                <a:solidFill>
                  <a:srgbClr val="000000"/>
                </a:solidFill>
                <a:latin typeface="Trebuchet MS"/>
                <a:cs typeface="Trebuchet MS"/>
              </a:rPr>
              <a:t>(2-1)∙(3-1)</a:t>
            </a:r>
            <a:r>
              <a:rPr sz="1750">
                <a:solidFill>
                  <a:srgbClr val="000000"/>
                </a:solidFill>
                <a:latin typeface="Trebuchet MS"/>
                <a:cs typeface="Trebuchet MS"/>
              </a:rPr>
              <a:t>=</a:t>
            </a:r>
          </a:p>
        </p:txBody>
      </p:sp>
      <p:sp>
        <p:nvSpPr>
          <p:cNvPr id="40" name="object 40"/>
          <p:cNvSpPr txBox="1"/>
          <p:nvPr/>
        </p:nvSpPr>
        <p:spPr>
          <a:xfrm>
            <a:off x="6742429" y="5812394"/>
            <a:ext cx="403225" cy="392013"/>
          </a:xfrm>
          <a:prstGeom prst="rect">
            <a:avLst/>
          </a:prstGeom>
        </p:spPr>
        <p:txBody>
          <a:bodyPr vert="horz" wrap="square" lIns="0" tIns="0" rIns="0" bIns="0" rtlCol="0">
            <a:spAutoFit/>
          </a:bodyPr>
          <a:lstStyle/>
          <a:p>
            <a:pPr marL="0" marR="0">
              <a:lnSpc>
                <a:spcPts val="2786"/>
              </a:lnSpc>
              <a:spcBef>
                <a:spcPct val="0"/>
              </a:spcBef>
              <a:spcAft>
                <a:spcPct val="0"/>
              </a:spcAft>
            </a:pPr>
            <a:r>
              <a:rPr sz="2400">
                <a:solidFill>
                  <a:srgbClr val="000000"/>
                </a:solidFill>
                <a:latin typeface="Trebuchet MS"/>
                <a:cs typeface="Trebuchet MS"/>
              </a:rPr>
              <a:t>ꢀ</a:t>
            </a:r>
            <a:r>
              <a:rPr sz="2300" baseline="30300">
                <a:solidFill>
                  <a:srgbClr val="000000"/>
                </a:solidFill>
                <a:latin typeface="Trebuchet MS"/>
                <a:cs typeface="Trebuchet MS"/>
              </a:rPr>
              <a:t>ꢀ</a:t>
            </a:r>
          </a:p>
        </p:txBody>
      </p:sp>
      <p:sp>
        <p:nvSpPr>
          <p:cNvPr id="41" name="object 41"/>
          <p:cNvSpPr txBox="1"/>
          <p:nvPr/>
        </p:nvSpPr>
        <p:spPr>
          <a:xfrm>
            <a:off x="7576185" y="5812394"/>
            <a:ext cx="639254" cy="392013"/>
          </a:xfrm>
          <a:prstGeom prst="rect">
            <a:avLst/>
          </a:prstGeom>
        </p:spPr>
        <p:txBody>
          <a:bodyPr vert="horz" wrap="square" lIns="0" tIns="0" rIns="0" bIns="0" rtlCol="0">
            <a:spAutoFit/>
          </a:bodyPr>
          <a:lstStyle/>
          <a:p>
            <a:pPr marL="0" marR="0">
              <a:lnSpc>
                <a:spcPts val="2786"/>
              </a:lnSpc>
              <a:spcBef>
                <a:spcPct val="0"/>
              </a:spcBef>
              <a:spcAft>
                <a:spcPct val="0"/>
              </a:spcAft>
            </a:pPr>
            <a:r>
              <a:rPr sz="2400">
                <a:solidFill>
                  <a:srgbClr val="000000"/>
                </a:solidFill>
                <a:latin typeface="Times New Roman"/>
                <a:cs typeface="Times New Roman"/>
              </a:rPr>
              <a:t>&gt;</a:t>
            </a:r>
            <a:r>
              <a:rPr sz="2400" spc="-96">
                <a:solidFill>
                  <a:srgbClr val="000000"/>
                </a:solidFill>
                <a:latin typeface="Times New Roman"/>
                <a:cs typeface="Times New Roman"/>
              </a:rPr>
              <a:t> </a:t>
            </a:r>
            <a:r>
              <a:rPr sz="2400">
                <a:solidFill>
                  <a:srgbClr val="000000"/>
                </a:solidFill>
                <a:latin typeface="Trebuchet MS"/>
                <a:cs typeface="Trebuchet MS"/>
              </a:rPr>
              <a:t>ꢀ</a:t>
            </a:r>
            <a:r>
              <a:rPr sz="2300" baseline="30300">
                <a:solidFill>
                  <a:srgbClr val="000000"/>
                </a:solidFill>
                <a:latin typeface="Trebuchet MS"/>
                <a:cs typeface="Trebuchet MS"/>
              </a:rPr>
              <a:t>ꢀ</a:t>
            </a:r>
          </a:p>
        </p:txBody>
      </p:sp>
      <p:sp>
        <p:nvSpPr>
          <p:cNvPr id="42" name="object 42"/>
          <p:cNvSpPr txBox="1"/>
          <p:nvPr/>
        </p:nvSpPr>
        <p:spPr>
          <a:xfrm>
            <a:off x="852170" y="6166043"/>
            <a:ext cx="266287" cy="296899"/>
          </a:xfrm>
          <a:prstGeom prst="rect">
            <a:avLst/>
          </a:prstGeom>
        </p:spPr>
        <p:txBody>
          <a:bodyPr vert="horz" wrap="square" lIns="0" tIns="0" rIns="0" bIns="0" rtlCol="0">
            <a:spAutoFit/>
          </a:bodyPr>
          <a:lstStyle/>
          <a:p>
            <a:pPr marL="0" marR="0">
              <a:lnSpc>
                <a:spcPts val="2037"/>
              </a:lnSpc>
              <a:spcBef>
                <a:spcPct val="0"/>
              </a:spcBef>
              <a:spcAft>
                <a:spcPct val="0"/>
              </a:spcAft>
            </a:pPr>
            <a:r>
              <a:rPr sz="1750">
                <a:solidFill>
                  <a:srgbClr val="000000"/>
                </a:solidFill>
                <a:latin typeface="Trebuchet MS"/>
                <a:cs typeface="Trebuchet MS"/>
              </a:rPr>
              <a:t>2</a:t>
            </a:r>
          </a:p>
        </p:txBody>
      </p:sp>
      <p:sp>
        <p:nvSpPr>
          <p:cNvPr id="43" name="object 43"/>
          <p:cNvSpPr txBox="1"/>
          <p:nvPr/>
        </p:nvSpPr>
        <p:spPr>
          <a:xfrm>
            <a:off x="10054463" y="6675807"/>
            <a:ext cx="2196546" cy="210632"/>
          </a:xfrm>
          <a:prstGeom prst="rect">
            <a:avLst/>
          </a:prstGeom>
        </p:spPr>
        <p:txBody>
          <a:bodyPr vert="horz" wrap="square" lIns="0" tIns="0" rIns="0" bIns="0" rtlCol="0">
            <a:spAutoFit/>
          </a:bodyPr>
          <a:lstStyle/>
          <a:p>
            <a:pPr marL="0" marR="0">
              <a:lnSpc>
                <a:spcPts val="1358"/>
              </a:lnSpc>
              <a:spcBef>
                <a:spcPct val="0"/>
              </a:spcBef>
              <a:spcAft>
                <a:spcPct val="0"/>
              </a:spcAft>
            </a:pPr>
            <a:r>
              <a:rPr sz="1150">
                <a:solidFill>
                  <a:srgbClr val="000000"/>
                </a:solidFill>
                <a:latin typeface="Trebuchet MS"/>
                <a:cs typeface="Trebuchet MS"/>
              </a:rPr>
              <a:t>©</a:t>
            </a:r>
            <a:r>
              <a:rPr sz="1150" spc="-170">
                <a:solidFill>
                  <a:srgbClr val="000000"/>
                </a:solidFill>
                <a:latin typeface="Trebuchet MS"/>
                <a:cs typeface="Trebuchet MS"/>
              </a:rPr>
              <a:t> </a:t>
            </a:r>
            <a:r>
              <a:rPr sz="1150">
                <a:solidFill>
                  <a:srgbClr val="000000"/>
                </a:solidFill>
                <a:latin typeface="Trebuchet MS"/>
                <a:cs typeface="Trebuchet MS"/>
              </a:rPr>
              <a:t>Hadas</a:t>
            </a:r>
            <a:r>
              <a:rPr sz="1150" spc="-162">
                <a:solidFill>
                  <a:srgbClr val="000000"/>
                </a:solidFill>
                <a:latin typeface="Trebuchet MS"/>
                <a:cs typeface="Trebuchet MS"/>
              </a:rPr>
              <a:t> </a:t>
            </a:r>
            <a:r>
              <a:rPr sz="1150">
                <a:solidFill>
                  <a:srgbClr val="000000"/>
                </a:solidFill>
                <a:latin typeface="Trebuchet MS"/>
                <a:cs typeface="Trebuchet MS"/>
              </a:rPr>
              <a:t>Lapid</a:t>
            </a:r>
            <a:r>
              <a:rPr sz="1150" spc="-174">
                <a:solidFill>
                  <a:srgbClr val="000000"/>
                </a:solidFill>
                <a:latin typeface="Trebuchet MS"/>
                <a:cs typeface="Trebuchet MS"/>
              </a:rPr>
              <a:t> </a:t>
            </a:r>
            <a:r>
              <a:rPr sz="1150">
                <a:solidFill>
                  <a:srgbClr val="000000"/>
                </a:solidFill>
                <a:latin typeface="Trebuchet MS"/>
                <a:cs typeface="Trebuchet MS"/>
              </a:rPr>
              <a:t>all</a:t>
            </a:r>
            <a:r>
              <a:rPr sz="1150" spc="-166">
                <a:solidFill>
                  <a:srgbClr val="000000"/>
                </a:solidFill>
                <a:latin typeface="Trebuchet MS"/>
                <a:cs typeface="Trebuchet MS"/>
              </a:rPr>
              <a:t> </a:t>
            </a:r>
            <a:r>
              <a:rPr sz="1150">
                <a:solidFill>
                  <a:srgbClr val="000000"/>
                </a:solidFill>
                <a:latin typeface="Trebuchet MS"/>
                <a:cs typeface="Trebuchet MS"/>
              </a:rPr>
              <a:t>rights</a:t>
            </a:r>
            <a:r>
              <a:rPr sz="1150" spc="-168">
                <a:solidFill>
                  <a:srgbClr val="000000"/>
                </a:solidFill>
                <a:latin typeface="Trebuchet MS"/>
                <a:cs typeface="Trebuchet MS"/>
              </a:rPr>
              <a:t> </a:t>
            </a:r>
            <a:r>
              <a:rPr sz="1150">
                <a:solidFill>
                  <a:srgbClr val="000000"/>
                </a:solidFill>
                <a:latin typeface="Trebuchet MS"/>
                <a:cs typeface="Trebuchet MS"/>
              </a:rPr>
              <a:t>reserved</a:t>
            </a:r>
          </a:p>
        </p:txBody>
      </p:sp>
      <p:pic>
        <p:nvPicPr>
          <p:cNvPr id="45" name="תמונה 44">
            <a:extLst>
              <a:ext uri="{FF2B5EF4-FFF2-40B4-BE49-F238E27FC236}">
                <a16:creationId xmlns:a16="http://schemas.microsoft.com/office/drawing/2014/main" id="{18891EB5-7B4A-44C3-A5E3-779922061322}"/>
              </a:ext>
            </a:extLst>
          </p:cNvPr>
          <p:cNvPicPr>
            <a:picLocks noChangeAspect="1"/>
          </p:cNvPicPr>
          <p:nvPr/>
        </p:nvPicPr>
        <p:blipFill>
          <a:blip r:embed="rId7"/>
          <a:stretch>
            <a:fillRect/>
          </a:stretch>
        </p:blipFill>
        <p:spPr>
          <a:xfrm>
            <a:off x="0" y="0"/>
            <a:ext cx="12192000" cy="6857999"/>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87575" y="615155"/>
            <a:ext cx="8978647" cy="690760"/>
          </a:xfrm>
          <a:prstGeom prst="rect">
            <a:avLst/>
          </a:prstGeom>
        </p:spPr>
        <p:txBody>
          <a:bodyPr vert="horz" wrap="square" lIns="0" tIns="0" rIns="0" bIns="0" rtlCol="0">
            <a:spAutoFit/>
          </a:bodyPr>
          <a:lstStyle/>
          <a:p>
            <a:pPr marL="0" marR="0">
              <a:lnSpc>
                <a:spcPts val="5139"/>
              </a:lnSpc>
              <a:spcBef>
                <a:spcPct val="0"/>
              </a:spcBef>
              <a:spcAft>
                <a:spcPct val="0"/>
              </a:spcAft>
            </a:pPr>
            <a:r>
              <a:rPr sz="4600" spc="-25" dirty="0">
                <a:solidFill>
                  <a:srgbClr val="000000"/>
                </a:solidFill>
                <a:latin typeface="Arial"/>
                <a:cs typeface="Arial"/>
              </a:rPr>
              <a:t>Cell-</a:t>
            </a:r>
            <a:r>
              <a:rPr sz="4600" spc="-27" dirty="0">
                <a:solidFill>
                  <a:srgbClr val="000000"/>
                </a:solidFill>
                <a:latin typeface="Arial"/>
                <a:cs typeface="Arial"/>
              </a:rPr>
              <a:t>χ</a:t>
            </a:r>
            <a:r>
              <a:rPr sz="4500" spc="306" baseline="30300" dirty="0">
                <a:solidFill>
                  <a:srgbClr val="000000"/>
                </a:solidFill>
                <a:latin typeface="Arial"/>
                <a:cs typeface="Arial"/>
              </a:rPr>
              <a:t>2</a:t>
            </a:r>
            <a:r>
              <a:rPr sz="4600" spc="-16" dirty="0">
                <a:solidFill>
                  <a:srgbClr val="000000"/>
                </a:solidFill>
                <a:latin typeface="Arial"/>
                <a:cs typeface="Arial"/>
              </a:rPr>
              <a:t>and</a:t>
            </a:r>
            <a:r>
              <a:rPr sz="4600" spc="-773" dirty="0">
                <a:solidFill>
                  <a:srgbClr val="000000"/>
                </a:solidFill>
                <a:latin typeface="Arial"/>
                <a:cs typeface="Arial"/>
              </a:rPr>
              <a:t> </a:t>
            </a:r>
            <a:r>
              <a:rPr sz="4600" spc="-42" dirty="0">
                <a:solidFill>
                  <a:srgbClr val="000000"/>
                </a:solidFill>
                <a:latin typeface="Arial"/>
                <a:cs typeface="Arial"/>
              </a:rPr>
              <a:t>cell-percentage</a:t>
            </a:r>
            <a:r>
              <a:rPr sz="4600" spc="-805" dirty="0">
                <a:solidFill>
                  <a:srgbClr val="000000"/>
                </a:solidFill>
                <a:latin typeface="Arial"/>
                <a:cs typeface="Arial"/>
              </a:rPr>
              <a:t> </a:t>
            </a:r>
            <a:r>
              <a:rPr sz="4600" spc="-31" dirty="0">
                <a:solidFill>
                  <a:srgbClr val="000000"/>
                </a:solidFill>
                <a:latin typeface="Arial"/>
                <a:cs typeface="Arial"/>
              </a:rPr>
              <a:t>analysis</a:t>
            </a:r>
          </a:p>
        </p:txBody>
      </p:sp>
      <p:sp>
        <p:nvSpPr>
          <p:cNvPr id="3" name="object 3"/>
          <p:cNvSpPr txBox="1"/>
          <p:nvPr/>
        </p:nvSpPr>
        <p:spPr>
          <a:xfrm>
            <a:off x="690245" y="2281431"/>
            <a:ext cx="10950083" cy="2269852"/>
          </a:xfrm>
          <a:prstGeom prst="rect">
            <a:avLst/>
          </a:prstGeom>
        </p:spPr>
        <p:txBody>
          <a:bodyPr vert="horz" wrap="square" lIns="0" tIns="0" rIns="0" bIns="0" rtlCol="0">
            <a:spAutoFit/>
          </a:bodyPr>
          <a:lstStyle/>
          <a:p>
            <a:pPr marL="635" marR="0">
              <a:lnSpc>
                <a:spcPts val="3575"/>
              </a:lnSpc>
              <a:spcBef>
                <a:spcPct val="0"/>
              </a:spcBef>
              <a:spcAft>
                <a:spcPct val="0"/>
              </a:spcAft>
            </a:pPr>
            <a:r>
              <a:rPr sz="3200" dirty="0">
                <a:solidFill>
                  <a:srgbClr val="000000"/>
                </a:solidFill>
                <a:latin typeface="Arial"/>
                <a:cs typeface="Arial"/>
              </a:rPr>
              <a:t>•</a:t>
            </a:r>
            <a:r>
              <a:rPr lang="en-US" sz="3200" dirty="0">
                <a:solidFill>
                  <a:srgbClr val="000000"/>
                </a:solidFill>
                <a:latin typeface="Arial"/>
                <a:cs typeface="Arial"/>
              </a:rPr>
              <a:t> </a:t>
            </a:r>
            <a:r>
              <a:rPr lang="el-GR" sz="3200" spc="-31" dirty="0">
                <a:solidFill>
                  <a:srgbClr val="000000"/>
                </a:solidFill>
                <a:latin typeface="Arial"/>
                <a:cs typeface="Arial"/>
              </a:rPr>
              <a:t>χ</a:t>
            </a:r>
            <a:r>
              <a:rPr lang="el-GR" sz="3200" spc="219" baseline="31277" dirty="0">
                <a:solidFill>
                  <a:srgbClr val="000000"/>
                </a:solidFill>
                <a:latin typeface="Arial"/>
                <a:cs typeface="Arial"/>
              </a:rPr>
              <a:t>2 </a:t>
            </a:r>
            <a:r>
              <a:rPr lang="en-US" sz="3200" spc="-45" dirty="0">
                <a:solidFill>
                  <a:srgbClr val="000000"/>
                </a:solidFill>
                <a:latin typeface="Arial"/>
                <a:cs typeface="Arial"/>
              </a:rPr>
              <a:t>analysis </a:t>
            </a:r>
            <a:r>
              <a:rPr lang="en-US" sz="3200" spc="-55" dirty="0">
                <a:solidFill>
                  <a:srgbClr val="000000"/>
                </a:solidFill>
                <a:latin typeface="Arial"/>
                <a:cs typeface="Arial"/>
              </a:rPr>
              <a:t>demonstrates</a:t>
            </a:r>
            <a:r>
              <a:rPr lang="en-US" sz="3200" spc="-440" dirty="0">
                <a:solidFill>
                  <a:srgbClr val="000000"/>
                </a:solidFill>
                <a:latin typeface="Arial"/>
                <a:cs typeface="Arial"/>
              </a:rPr>
              <a:t> </a:t>
            </a:r>
            <a:r>
              <a:rPr lang="en-US" sz="3200" spc="-25" dirty="0">
                <a:solidFill>
                  <a:srgbClr val="000000"/>
                </a:solidFill>
                <a:latin typeface="Arial"/>
                <a:cs typeface="Arial"/>
              </a:rPr>
              <a:t>the</a:t>
            </a:r>
            <a:r>
              <a:rPr lang="en-US" sz="3200" spc="-450" dirty="0">
                <a:solidFill>
                  <a:srgbClr val="000000"/>
                </a:solidFill>
                <a:latin typeface="Arial"/>
                <a:cs typeface="Arial"/>
              </a:rPr>
              <a:t> </a:t>
            </a:r>
            <a:r>
              <a:rPr lang="en-US" sz="3200" spc="-52" dirty="0">
                <a:solidFill>
                  <a:srgbClr val="000000"/>
                </a:solidFill>
                <a:latin typeface="Arial"/>
                <a:cs typeface="Arial"/>
              </a:rPr>
              <a:t>strength</a:t>
            </a:r>
            <a:r>
              <a:rPr lang="en-US" sz="3200" spc="-455" dirty="0">
                <a:solidFill>
                  <a:srgbClr val="000000"/>
                </a:solidFill>
                <a:latin typeface="Arial"/>
                <a:cs typeface="Arial"/>
              </a:rPr>
              <a:t> </a:t>
            </a:r>
            <a:r>
              <a:rPr lang="en-US" sz="3200" spc="-25" dirty="0">
                <a:solidFill>
                  <a:srgbClr val="000000"/>
                </a:solidFill>
                <a:latin typeface="Arial"/>
                <a:cs typeface="Arial"/>
              </a:rPr>
              <a:t>of</a:t>
            </a:r>
            <a:r>
              <a:rPr lang="en-US" sz="3200" spc="-425" dirty="0">
                <a:solidFill>
                  <a:srgbClr val="000000"/>
                </a:solidFill>
                <a:latin typeface="Arial"/>
                <a:cs typeface="Arial"/>
              </a:rPr>
              <a:t> </a:t>
            </a:r>
            <a:r>
              <a:rPr lang="en-US" sz="3200" dirty="0">
                <a:solidFill>
                  <a:srgbClr val="000000"/>
                </a:solidFill>
                <a:latin typeface="Arial"/>
                <a:cs typeface="Arial"/>
              </a:rPr>
              <a:t>a</a:t>
            </a:r>
            <a:r>
              <a:rPr lang="en-US" sz="3200" spc="-444" dirty="0">
                <a:solidFill>
                  <a:srgbClr val="000000"/>
                </a:solidFill>
                <a:latin typeface="Arial"/>
                <a:cs typeface="Arial"/>
              </a:rPr>
              <a:t> </a:t>
            </a:r>
            <a:r>
              <a:rPr lang="en-US" sz="3200" spc="-44" dirty="0">
                <a:solidFill>
                  <a:srgbClr val="000000"/>
                </a:solidFill>
                <a:latin typeface="Arial"/>
                <a:cs typeface="Arial"/>
              </a:rPr>
              <a:t>relation</a:t>
            </a:r>
            <a:r>
              <a:rPr lang="en-US" sz="3200" spc="-465" dirty="0">
                <a:solidFill>
                  <a:srgbClr val="000000"/>
                </a:solidFill>
                <a:latin typeface="Arial"/>
                <a:cs typeface="Arial"/>
              </a:rPr>
              <a:t> </a:t>
            </a:r>
            <a:r>
              <a:rPr lang="en-US" sz="3200" spc="-41" dirty="0">
                <a:solidFill>
                  <a:srgbClr val="000000"/>
                </a:solidFill>
                <a:latin typeface="Arial"/>
                <a:cs typeface="Arial"/>
              </a:rPr>
              <a:t>between</a:t>
            </a:r>
            <a:r>
              <a:rPr lang="en-US" sz="3200" spc="-441" dirty="0">
                <a:solidFill>
                  <a:srgbClr val="000000"/>
                </a:solidFill>
                <a:latin typeface="Arial"/>
                <a:cs typeface="Arial"/>
              </a:rPr>
              <a:t> </a:t>
            </a:r>
            <a:r>
              <a:rPr lang="en-US" sz="3200" spc="-51" dirty="0">
                <a:solidFill>
                  <a:srgbClr val="000000"/>
                </a:solidFill>
                <a:latin typeface="Arial"/>
                <a:cs typeface="Arial"/>
              </a:rPr>
              <a:t>groups</a:t>
            </a:r>
            <a:r>
              <a:rPr lang="en-US" sz="3200" spc="-455" dirty="0">
                <a:solidFill>
                  <a:srgbClr val="000000"/>
                </a:solidFill>
                <a:latin typeface="Arial"/>
                <a:cs typeface="Arial"/>
              </a:rPr>
              <a:t> </a:t>
            </a:r>
            <a:r>
              <a:rPr lang="en-US" sz="3200" spc="-34" dirty="0">
                <a:solidFill>
                  <a:srgbClr val="000000"/>
                </a:solidFill>
                <a:latin typeface="Arial"/>
                <a:cs typeface="Arial"/>
              </a:rPr>
              <a:t>and </a:t>
            </a:r>
            <a:r>
              <a:rPr lang="en-US" sz="3200" spc="-15" dirty="0">
                <a:solidFill>
                  <a:srgbClr val="000000"/>
                </a:solidFill>
                <a:latin typeface="Arial"/>
                <a:cs typeface="Arial"/>
              </a:rPr>
              <a:t>categories.</a:t>
            </a:r>
          </a:p>
          <a:p>
            <a:pPr marL="635" marR="0">
              <a:lnSpc>
                <a:spcPts val="3575"/>
              </a:lnSpc>
              <a:spcBef>
                <a:spcPct val="0"/>
              </a:spcBef>
              <a:spcAft>
                <a:spcPct val="0"/>
              </a:spcAft>
            </a:pPr>
            <a:r>
              <a:rPr sz="3200" dirty="0">
                <a:solidFill>
                  <a:srgbClr val="000000"/>
                </a:solidFill>
                <a:latin typeface="Arial"/>
                <a:cs typeface="Arial"/>
              </a:rPr>
              <a:t>•</a:t>
            </a:r>
            <a:r>
              <a:rPr sz="3200" spc="1597" dirty="0">
                <a:solidFill>
                  <a:srgbClr val="000000"/>
                </a:solidFill>
                <a:latin typeface="Arial"/>
                <a:cs typeface="Arial"/>
              </a:rPr>
              <a:t> </a:t>
            </a:r>
            <a:r>
              <a:rPr sz="3200" spc="-38" dirty="0">
                <a:solidFill>
                  <a:srgbClr val="000000"/>
                </a:solidFill>
                <a:latin typeface="Arial"/>
                <a:cs typeface="Arial"/>
              </a:rPr>
              <a:t>Percentage/probability</a:t>
            </a:r>
            <a:r>
              <a:rPr sz="3200" spc="-575" dirty="0">
                <a:solidFill>
                  <a:srgbClr val="000000"/>
                </a:solidFill>
                <a:latin typeface="Arial"/>
                <a:cs typeface="Arial"/>
              </a:rPr>
              <a:t> </a:t>
            </a:r>
            <a:r>
              <a:rPr sz="3200" spc="-22" dirty="0">
                <a:solidFill>
                  <a:srgbClr val="000000"/>
                </a:solidFill>
                <a:latin typeface="Arial"/>
                <a:cs typeface="Arial"/>
              </a:rPr>
              <a:t>analysis</a:t>
            </a:r>
            <a:r>
              <a:rPr lang="en-US" sz="3200" spc="-22" dirty="0">
                <a:solidFill>
                  <a:srgbClr val="000000"/>
                </a:solidFill>
                <a:latin typeface="Arial"/>
                <a:cs typeface="Arial"/>
              </a:rPr>
              <a:t> </a:t>
            </a:r>
            <a:r>
              <a:rPr sz="3200" dirty="0">
                <a:solidFill>
                  <a:srgbClr val="000000"/>
                </a:solidFill>
                <a:latin typeface="Arial"/>
                <a:cs typeface="Arial"/>
              </a:rPr>
              <a:t>shows</a:t>
            </a:r>
            <a:r>
              <a:rPr sz="3200" spc="-425" dirty="0">
                <a:solidFill>
                  <a:srgbClr val="000000"/>
                </a:solidFill>
                <a:latin typeface="Arial"/>
                <a:cs typeface="Arial"/>
              </a:rPr>
              <a:t> </a:t>
            </a:r>
            <a:r>
              <a:rPr sz="3200" dirty="0">
                <a:solidFill>
                  <a:srgbClr val="000000"/>
                </a:solidFill>
                <a:latin typeface="Arial"/>
                <a:cs typeface="Arial"/>
              </a:rPr>
              <a:t>how</a:t>
            </a:r>
            <a:r>
              <a:rPr sz="3200" spc="-437" dirty="0">
                <a:solidFill>
                  <a:srgbClr val="000000"/>
                </a:solidFill>
                <a:latin typeface="Arial"/>
                <a:cs typeface="Arial"/>
              </a:rPr>
              <a:t> </a:t>
            </a:r>
            <a:r>
              <a:rPr sz="3200" spc="-12" dirty="0">
                <a:solidFill>
                  <a:srgbClr val="000000"/>
                </a:solidFill>
                <a:latin typeface="Arial"/>
                <a:cs typeface="Arial"/>
              </a:rPr>
              <a:t>strong</a:t>
            </a:r>
            <a:r>
              <a:rPr sz="3200" spc="-437" dirty="0">
                <a:solidFill>
                  <a:srgbClr val="000000"/>
                </a:solidFill>
                <a:latin typeface="Arial"/>
                <a:cs typeface="Arial"/>
              </a:rPr>
              <a:t> </a:t>
            </a:r>
            <a:r>
              <a:rPr sz="3200" dirty="0">
                <a:solidFill>
                  <a:srgbClr val="000000"/>
                </a:solidFill>
                <a:latin typeface="Arial"/>
                <a:cs typeface="Arial"/>
              </a:rPr>
              <a:t>the</a:t>
            </a:r>
            <a:r>
              <a:rPr sz="3200" spc="-428" dirty="0">
                <a:solidFill>
                  <a:srgbClr val="000000"/>
                </a:solidFill>
                <a:latin typeface="Arial"/>
                <a:cs typeface="Arial"/>
              </a:rPr>
              <a:t> </a:t>
            </a:r>
            <a:r>
              <a:rPr sz="3200" dirty="0">
                <a:solidFill>
                  <a:srgbClr val="000000"/>
                </a:solidFill>
                <a:latin typeface="Arial"/>
                <a:cs typeface="Arial"/>
              </a:rPr>
              <a:t>relation</a:t>
            </a:r>
            <a:r>
              <a:rPr sz="3200" spc="-434" dirty="0">
                <a:solidFill>
                  <a:srgbClr val="000000"/>
                </a:solidFill>
                <a:latin typeface="Arial"/>
                <a:cs typeface="Arial"/>
              </a:rPr>
              <a:t> </a:t>
            </a:r>
            <a:r>
              <a:rPr sz="3200" dirty="0">
                <a:solidFill>
                  <a:srgbClr val="000000"/>
                </a:solidFill>
                <a:latin typeface="Arial"/>
                <a:cs typeface="Arial"/>
              </a:rPr>
              <a:t>is.</a:t>
            </a:r>
          </a:p>
          <a:p>
            <a:pPr marL="0" marR="0">
              <a:lnSpc>
                <a:spcPts val="3128"/>
              </a:lnSpc>
              <a:spcBef>
                <a:spcPts val="246"/>
              </a:spcBef>
              <a:spcAft>
                <a:spcPct val="0"/>
              </a:spcAft>
            </a:pPr>
            <a:r>
              <a:rPr sz="3200" dirty="0">
                <a:solidFill>
                  <a:srgbClr val="000000"/>
                </a:solidFill>
                <a:latin typeface="Arial"/>
                <a:cs typeface="Arial"/>
              </a:rPr>
              <a:t>•</a:t>
            </a:r>
            <a:r>
              <a:rPr sz="3200" spc="1848" dirty="0">
                <a:solidFill>
                  <a:srgbClr val="000000"/>
                </a:solidFill>
                <a:latin typeface="Arial"/>
                <a:cs typeface="Arial"/>
              </a:rPr>
              <a:t> </a:t>
            </a:r>
            <a:r>
              <a:rPr sz="3200" dirty="0">
                <a:solidFill>
                  <a:srgbClr val="000000"/>
                </a:solidFill>
                <a:latin typeface="Arial"/>
                <a:cs typeface="Arial"/>
              </a:rPr>
              <a:t>The</a:t>
            </a:r>
            <a:r>
              <a:rPr sz="3200" spc="-228" dirty="0">
                <a:solidFill>
                  <a:srgbClr val="000000"/>
                </a:solidFill>
                <a:latin typeface="Arial"/>
                <a:cs typeface="Arial"/>
              </a:rPr>
              <a:t> </a:t>
            </a:r>
            <a:r>
              <a:rPr sz="3200" dirty="0">
                <a:solidFill>
                  <a:srgbClr val="000000"/>
                </a:solidFill>
                <a:latin typeface="Arial"/>
                <a:cs typeface="Arial"/>
              </a:rPr>
              <a:t>two</a:t>
            </a:r>
            <a:r>
              <a:rPr sz="3200" spc="-224" dirty="0">
                <a:solidFill>
                  <a:srgbClr val="000000"/>
                </a:solidFill>
                <a:latin typeface="Arial"/>
                <a:cs typeface="Arial"/>
              </a:rPr>
              <a:t> </a:t>
            </a:r>
            <a:r>
              <a:rPr sz="3200" dirty="0">
                <a:solidFill>
                  <a:srgbClr val="000000"/>
                </a:solidFill>
                <a:latin typeface="Arial"/>
                <a:cs typeface="Arial"/>
              </a:rPr>
              <a:t>types</a:t>
            </a:r>
            <a:r>
              <a:rPr sz="3200" spc="-201" dirty="0">
                <a:solidFill>
                  <a:srgbClr val="000000"/>
                </a:solidFill>
                <a:latin typeface="Arial"/>
                <a:cs typeface="Arial"/>
              </a:rPr>
              <a:t> </a:t>
            </a:r>
            <a:r>
              <a:rPr sz="3200" dirty="0">
                <a:solidFill>
                  <a:srgbClr val="000000"/>
                </a:solidFill>
                <a:latin typeface="Arial"/>
                <a:cs typeface="Arial"/>
              </a:rPr>
              <a:t>of</a:t>
            </a:r>
            <a:r>
              <a:rPr sz="3200" spc="-217" dirty="0">
                <a:solidFill>
                  <a:srgbClr val="000000"/>
                </a:solidFill>
                <a:latin typeface="Arial"/>
                <a:cs typeface="Arial"/>
              </a:rPr>
              <a:t> </a:t>
            </a:r>
            <a:r>
              <a:rPr sz="3200" dirty="0">
                <a:solidFill>
                  <a:srgbClr val="000000"/>
                </a:solidFill>
                <a:latin typeface="Arial"/>
                <a:cs typeface="Arial"/>
              </a:rPr>
              <a:t>analyses</a:t>
            </a:r>
            <a:r>
              <a:rPr sz="3200" spc="-218" dirty="0">
                <a:solidFill>
                  <a:srgbClr val="000000"/>
                </a:solidFill>
                <a:latin typeface="Arial"/>
                <a:cs typeface="Arial"/>
              </a:rPr>
              <a:t> </a:t>
            </a:r>
            <a:r>
              <a:rPr sz="3200" spc="-16" dirty="0">
                <a:solidFill>
                  <a:srgbClr val="000000"/>
                </a:solidFill>
                <a:latin typeface="Arial"/>
                <a:cs typeface="Arial"/>
              </a:rPr>
              <a:t>are</a:t>
            </a:r>
            <a:r>
              <a:rPr sz="3200" spc="-225" dirty="0">
                <a:solidFill>
                  <a:srgbClr val="000000"/>
                </a:solidFill>
                <a:latin typeface="Arial"/>
                <a:cs typeface="Arial"/>
              </a:rPr>
              <a:t> </a:t>
            </a:r>
            <a:r>
              <a:rPr sz="3200" spc="-25" dirty="0">
                <a:solidFill>
                  <a:srgbClr val="000000"/>
                </a:solidFill>
                <a:latin typeface="Arial"/>
                <a:cs typeface="Arial"/>
              </a:rPr>
              <a:t>complementary.</a:t>
            </a:r>
          </a:p>
        </p:txBody>
      </p:sp>
      <p:sp>
        <p:nvSpPr>
          <p:cNvPr id="4" name="object 4"/>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object 1"/>
          <p:cNvSpPr/>
          <p:nvPr/>
        </p:nvSpPr>
        <p:spPr>
          <a:xfrm>
            <a:off x="2129155" y="2667254"/>
            <a:ext cx="7422514" cy="2855595"/>
          </a:xfrm>
          <a:prstGeom prst="rect">
            <a:avLst/>
          </a:prstGeom>
          <a:blipFill>
            <a:blip r:embed="rId3"/>
            <a:stretch>
              <a:fillRect/>
            </a:stretch>
          </a:blipFill>
        </p:spPr>
        <p:txBody>
          <a:bodyPr wrap="square" lIns="0" tIns="0" rIns="0" bIns="0" rtlCol="0">
            <a:spAutoFit/>
          </a:bodyPr>
          <a:lstStyle/>
          <a:p>
            <a:endParaRPr dirty="0"/>
          </a:p>
        </p:txBody>
      </p:sp>
      <p:sp>
        <p:nvSpPr>
          <p:cNvPr id="2" name="object 2"/>
          <p:cNvSpPr/>
          <p:nvPr/>
        </p:nvSpPr>
        <p:spPr>
          <a:xfrm>
            <a:off x="7919339" y="3979926"/>
            <a:ext cx="423671" cy="16764"/>
          </a:xfrm>
          <a:prstGeom prst="rect">
            <a:avLst/>
          </a:prstGeom>
          <a:blipFill>
            <a:blip r:embed="rId4"/>
            <a:stretch>
              <a:fillRect/>
            </a:stretch>
          </a:blipFill>
        </p:spPr>
        <p:txBody>
          <a:bodyPr wrap="square" lIns="0" tIns="0" rIns="0" bIns="0" rtlCol="0">
            <a:spAutoFit/>
          </a:bodyPr>
          <a:lstStyle/>
          <a:p>
            <a:endParaRPr/>
          </a:p>
        </p:txBody>
      </p:sp>
      <p:sp>
        <p:nvSpPr>
          <p:cNvPr id="3" name="object 3"/>
          <p:cNvSpPr/>
          <p:nvPr/>
        </p:nvSpPr>
        <p:spPr>
          <a:xfrm>
            <a:off x="0" y="0"/>
            <a:ext cx="12700" cy="12700"/>
          </a:xfrm>
          <a:prstGeom prst="rect">
            <a:avLst/>
          </a:prstGeom>
          <a:blipFill>
            <a:blip r:embed="rId5"/>
            <a:stretch>
              <a:fillRect/>
            </a:stretch>
          </a:blipFill>
        </p:spPr>
        <p:txBody>
          <a:bodyPr wrap="square" lIns="0" tIns="0" rIns="0" bIns="0" rtlCol="0">
            <a:spAutoFit/>
          </a:bodyPr>
          <a:lstStyle/>
          <a:p>
            <a:endParaRPr/>
          </a:p>
        </p:txBody>
      </p:sp>
      <p:sp>
        <p:nvSpPr>
          <p:cNvPr id="4" name="object 4"/>
          <p:cNvSpPr/>
          <p:nvPr/>
        </p:nvSpPr>
        <p:spPr>
          <a:xfrm>
            <a:off x="7919466" y="3298317"/>
            <a:ext cx="423671" cy="16764"/>
          </a:xfrm>
          <a:prstGeom prst="rect">
            <a:avLst/>
          </a:prstGeom>
          <a:blipFill>
            <a:blip r:embed="rId4"/>
            <a:stretch>
              <a:fillRect/>
            </a:stretch>
          </a:blipFill>
        </p:spPr>
        <p:txBody>
          <a:bodyPr wrap="square" lIns="0" tIns="0" rIns="0" bIns="0" rtlCol="0">
            <a:spAutoFit/>
          </a:bodyPr>
          <a:lstStyle/>
          <a:p>
            <a:endParaRPr/>
          </a:p>
        </p:txBody>
      </p:sp>
      <p:sp>
        <p:nvSpPr>
          <p:cNvPr id="5" name="object 5"/>
          <p:cNvSpPr/>
          <p:nvPr/>
        </p:nvSpPr>
        <p:spPr>
          <a:xfrm>
            <a:off x="6183376" y="3301238"/>
            <a:ext cx="281940" cy="16764"/>
          </a:xfrm>
          <a:prstGeom prst="rect">
            <a:avLst/>
          </a:prstGeom>
          <a:blipFill>
            <a:blip r:embed="rId6"/>
            <a:stretch>
              <a:fillRect/>
            </a:stretch>
          </a:blipFill>
        </p:spPr>
        <p:txBody>
          <a:bodyPr wrap="square" lIns="0" tIns="0" rIns="0" bIns="0" rtlCol="0">
            <a:spAutoFit/>
          </a:bodyPr>
          <a:lstStyle/>
          <a:p>
            <a:endParaRPr/>
          </a:p>
        </p:txBody>
      </p:sp>
      <p:sp>
        <p:nvSpPr>
          <p:cNvPr id="6" name="object 6"/>
          <p:cNvSpPr/>
          <p:nvPr/>
        </p:nvSpPr>
        <p:spPr>
          <a:xfrm>
            <a:off x="4292854" y="3298317"/>
            <a:ext cx="281940" cy="16764"/>
          </a:xfrm>
          <a:prstGeom prst="rect">
            <a:avLst/>
          </a:prstGeom>
          <a:blipFill>
            <a:blip r:embed="rId6"/>
            <a:stretch>
              <a:fillRect/>
            </a:stretch>
          </a:blipFill>
        </p:spPr>
        <p:txBody>
          <a:bodyPr wrap="square" lIns="0" tIns="0" rIns="0" bIns="0" rtlCol="0">
            <a:spAutoFit/>
          </a:bodyPr>
          <a:lstStyle/>
          <a:p>
            <a:endParaRPr/>
          </a:p>
        </p:txBody>
      </p:sp>
      <p:sp>
        <p:nvSpPr>
          <p:cNvPr id="8" name="object 8"/>
          <p:cNvSpPr txBox="1"/>
          <p:nvPr/>
        </p:nvSpPr>
        <p:spPr>
          <a:xfrm>
            <a:off x="1212850" y="244717"/>
            <a:ext cx="8902618" cy="1168876"/>
          </a:xfrm>
          <a:prstGeom prst="rect">
            <a:avLst/>
          </a:prstGeom>
        </p:spPr>
        <p:txBody>
          <a:bodyPr vert="horz" wrap="square" lIns="0" tIns="0" rIns="0" bIns="0" rtlCol="0">
            <a:spAutoFit/>
          </a:bodyPr>
          <a:lstStyle/>
          <a:p>
            <a:pPr marL="0" marR="0">
              <a:lnSpc>
                <a:spcPts val="4468"/>
              </a:lnSpc>
              <a:spcBef>
                <a:spcPct val="0"/>
              </a:spcBef>
              <a:spcAft>
                <a:spcPct val="0"/>
              </a:spcAft>
            </a:pPr>
            <a:r>
              <a:rPr sz="4000" b="1">
                <a:solidFill>
                  <a:srgbClr val="000000"/>
                </a:solidFill>
                <a:latin typeface="Arial"/>
                <a:cs typeface="Arial"/>
              </a:rPr>
              <a:t>Which drug is more effective? - Join</a:t>
            </a:r>
          </a:p>
          <a:p>
            <a:pPr marL="0" marR="0">
              <a:lnSpc>
                <a:spcPts val="4435"/>
              </a:lnSpc>
              <a:spcBef>
                <a:spcPct val="0"/>
              </a:spcBef>
              <a:spcAft>
                <a:spcPct val="0"/>
              </a:spcAft>
            </a:pPr>
            <a:r>
              <a:rPr sz="4000" b="1">
                <a:solidFill>
                  <a:srgbClr val="000000"/>
                </a:solidFill>
                <a:latin typeface="Arial"/>
                <a:cs typeface="Arial"/>
              </a:rPr>
              <a:t>categories</a:t>
            </a:r>
          </a:p>
        </p:txBody>
      </p:sp>
      <p:sp>
        <p:nvSpPr>
          <p:cNvPr id="9" name="object 9"/>
          <p:cNvSpPr txBox="1"/>
          <p:nvPr/>
        </p:nvSpPr>
        <p:spPr>
          <a:xfrm>
            <a:off x="4127741" y="1892912"/>
            <a:ext cx="3969370" cy="492125"/>
          </a:xfrm>
          <a:prstGeom prst="rect">
            <a:avLst/>
          </a:prstGeom>
        </p:spPr>
        <p:txBody>
          <a:bodyPr vert="horz" wrap="square" lIns="0" tIns="0" rIns="0" bIns="0" rtlCol="0">
            <a:spAutoFit/>
          </a:bodyPr>
          <a:lstStyle/>
          <a:p>
            <a:pPr marL="0" marR="0">
              <a:lnSpc>
                <a:spcPts val="3575"/>
              </a:lnSpc>
              <a:spcBef>
                <a:spcPct val="0"/>
              </a:spcBef>
              <a:spcAft>
                <a:spcPct val="0"/>
              </a:spcAft>
            </a:pPr>
            <a:r>
              <a:rPr sz="3200" b="1">
                <a:solidFill>
                  <a:srgbClr val="000000"/>
                </a:solidFill>
                <a:latin typeface="Arial"/>
                <a:cs typeface="Arial"/>
              </a:rPr>
              <a:t>Probability analysis</a:t>
            </a:r>
          </a:p>
        </p:txBody>
      </p:sp>
      <p:sp>
        <p:nvSpPr>
          <p:cNvPr id="10" name="object 10"/>
          <p:cNvSpPr txBox="1"/>
          <p:nvPr/>
        </p:nvSpPr>
        <p:spPr>
          <a:xfrm>
            <a:off x="3200937" y="2726994"/>
            <a:ext cx="742256" cy="320601"/>
          </a:xfrm>
          <a:prstGeom prst="rect">
            <a:avLst/>
          </a:prstGeom>
        </p:spPr>
        <p:txBody>
          <a:bodyPr vert="horz" wrap="square" lIns="0" tIns="0" rIns="0" bIns="0" rtlCol="0">
            <a:spAutoFit/>
          </a:bodyPr>
          <a:lstStyle/>
          <a:p>
            <a:pPr marL="0" marR="0">
              <a:lnSpc>
                <a:spcPts val="2457"/>
              </a:lnSpc>
              <a:spcBef>
                <a:spcPct val="0"/>
              </a:spcBef>
              <a:spcAft>
                <a:spcPct val="0"/>
              </a:spcAft>
            </a:pPr>
            <a:r>
              <a:rPr sz="2200" b="1" dirty="0">
                <a:solidFill>
                  <a:srgbClr val="000000"/>
                </a:solidFill>
                <a:latin typeface="Arial"/>
                <a:cs typeface="Arial"/>
              </a:rPr>
              <a:t>Drug</a:t>
            </a:r>
          </a:p>
        </p:txBody>
      </p:sp>
      <p:sp>
        <p:nvSpPr>
          <p:cNvPr id="11" name="object 11"/>
          <p:cNvSpPr txBox="1"/>
          <p:nvPr/>
        </p:nvSpPr>
        <p:spPr>
          <a:xfrm>
            <a:off x="4812030" y="2886583"/>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1</a:t>
            </a:r>
          </a:p>
        </p:txBody>
      </p:sp>
      <p:sp>
        <p:nvSpPr>
          <p:cNvPr id="12" name="object 12"/>
          <p:cNvSpPr txBox="1"/>
          <p:nvPr/>
        </p:nvSpPr>
        <p:spPr>
          <a:xfrm>
            <a:off x="6681139" y="2886583"/>
            <a:ext cx="456593" cy="39355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A</a:t>
            </a:r>
            <a:r>
              <a:rPr sz="2200" b="1" baseline="-22727">
                <a:solidFill>
                  <a:srgbClr val="000000"/>
                </a:solidFill>
                <a:latin typeface="Arial"/>
                <a:cs typeface="Arial"/>
              </a:rPr>
              <a:t>2</a:t>
            </a:r>
          </a:p>
        </p:txBody>
      </p:sp>
      <p:sp>
        <p:nvSpPr>
          <p:cNvPr id="13" name="object 13"/>
          <p:cNvSpPr txBox="1"/>
          <p:nvPr/>
        </p:nvSpPr>
        <p:spPr>
          <a:xfrm>
            <a:off x="8346833" y="2886583"/>
            <a:ext cx="742256" cy="671526"/>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0000"/>
                </a:solidFill>
                <a:latin typeface="Arial"/>
                <a:cs typeface="Arial"/>
              </a:rPr>
              <a:t>Tota</a:t>
            </a:r>
          </a:p>
          <a:p>
            <a:pPr marL="256070" marR="0">
              <a:lnSpc>
                <a:spcPts val="2457"/>
              </a:lnSpc>
              <a:spcBef>
                <a:spcPts val="21"/>
              </a:spcBef>
              <a:spcAft>
                <a:spcPct val="0"/>
              </a:spcAft>
            </a:pPr>
            <a:r>
              <a:rPr sz="2200" b="1">
                <a:solidFill>
                  <a:srgbClr val="000000"/>
                </a:solidFill>
                <a:latin typeface="Arial"/>
                <a:cs typeface="Arial"/>
              </a:rPr>
              <a:t>l</a:t>
            </a:r>
          </a:p>
        </p:txBody>
      </p:sp>
      <p:sp>
        <p:nvSpPr>
          <p:cNvPr id="14" name="object 14"/>
          <p:cNvSpPr txBox="1"/>
          <p:nvPr/>
        </p:nvSpPr>
        <p:spPr>
          <a:xfrm>
            <a:off x="2233295" y="3403905"/>
            <a:ext cx="1363362" cy="350242"/>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Outcome</a:t>
            </a:r>
          </a:p>
        </p:txBody>
      </p:sp>
      <p:sp>
        <p:nvSpPr>
          <p:cNvPr id="15" name="object 15"/>
          <p:cNvSpPr txBox="1"/>
          <p:nvPr/>
        </p:nvSpPr>
        <p:spPr>
          <a:xfrm>
            <a:off x="4298949" y="3742097"/>
            <a:ext cx="39370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u="sng" spc="-25">
                <a:solidFill>
                  <a:srgbClr val="000000"/>
                </a:solidFill>
                <a:latin typeface="Times New Roman"/>
                <a:cs typeface="Times New Roman"/>
              </a:rPr>
              <a:t>19</a:t>
            </a:r>
          </a:p>
        </p:txBody>
      </p:sp>
      <p:sp>
        <p:nvSpPr>
          <p:cNvPr id="16" name="object 16"/>
          <p:cNvSpPr txBox="1"/>
          <p:nvPr/>
        </p:nvSpPr>
        <p:spPr>
          <a:xfrm>
            <a:off x="6189980" y="3744637"/>
            <a:ext cx="39370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u="sng" spc="-25">
                <a:solidFill>
                  <a:srgbClr val="000000"/>
                </a:solidFill>
                <a:latin typeface="Times New Roman"/>
                <a:cs typeface="Times New Roman"/>
              </a:rPr>
              <a:t>52</a:t>
            </a:r>
          </a:p>
        </p:txBody>
      </p:sp>
      <p:sp>
        <p:nvSpPr>
          <p:cNvPr id="17" name="object 17"/>
          <p:cNvSpPr txBox="1"/>
          <p:nvPr/>
        </p:nvSpPr>
        <p:spPr>
          <a:xfrm>
            <a:off x="7995919" y="3742097"/>
            <a:ext cx="39370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spc="-25">
                <a:solidFill>
                  <a:srgbClr val="000000"/>
                </a:solidFill>
                <a:latin typeface="Times New Roman"/>
                <a:cs typeface="Times New Roman"/>
              </a:rPr>
              <a:t>71</a:t>
            </a:r>
          </a:p>
        </p:txBody>
      </p:sp>
      <p:sp>
        <p:nvSpPr>
          <p:cNvPr id="18" name="object 18"/>
          <p:cNvSpPr txBox="1"/>
          <p:nvPr/>
        </p:nvSpPr>
        <p:spPr>
          <a:xfrm>
            <a:off x="2498534" y="3782568"/>
            <a:ext cx="1255236" cy="1049377"/>
          </a:xfrm>
          <a:prstGeom prst="rect">
            <a:avLst/>
          </a:prstGeom>
        </p:spPr>
        <p:txBody>
          <a:bodyPr vert="horz" wrap="square" lIns="0" tIns="0" rIns="0" bIns="0" rtlCol="0">
            <a:spAutoFit/>
          </a:bodyPr>
          <a:lstStyle/>
          <a:p>
            <a:pPr marL="0" marR="0">
              <a:lnSpc>
                <a:spcPts val="2457"/>
              </a:lnSpc>
              <a:spcBef>
                <a:spcPct val="0"/>
              </a:spcBef>
              <a:spcAft>
                <a:spcPct val="0"/>
              </a:spcAft>
            </a:pPr>
            <a:r>
              <a:rPr sz="2200" b="1">
                <a:solidFill>
                  <a:srgbClr val="001F5F"/>
                </a:solidFill>
                <a:latin typeface="Arial"/>
                <a:cs typeface="Arial"/>
              </a:rPr>
              <a:t>Recover</a:t>
            </a:r>
          </a:p>
          <a:p>
            <a:pPr marL="388340" marR="0">
              <a:lnSpc>
                <a:spcPts val="2457"/>
              </a:lnSpc>
              <a:spcBef>
                <a:spcPts val="21"/>
              </a:spcBef>
              <a:spcAft>
                <a:spcPct val="0"/>
              </a:spcAft>
            </a:pPr>
            <a:r>
              <a:rPr sz="2200" b="1">
                <a:solidFill>
                  <a:srgbClr val="001F5F"/>
                </a:solidFill>
                <a:latin typeface="Arial"/>
                <a:cs typeface="Arial"/>
              </a:rPr>
              <a:t>ed</a:t>
            </a:r>
          </a:p>
          <a:p>
            <a:pPr marL="55460" marR="0">
              <a:lnSpc>
                <a:spcPts val="2457"/>
              </a:lnSpc>
              <a:spcBef>
                <a:spcPts val="517"/>
              </a:spcBef>
              <a:spcAft>
                <a:spcPct val="0"/>
              </a:spcAft>
            </a:pPr>
            <a:r>
              <a:rPr sz="2200" b="1">
                <a:solidFill>
                  <a:srgbClr val="001F5F"/>
                </a:solidFill>
                <a:latin typeface="Arial"/>
                <a:cs typeface="Arial"/>
              </a:rPr>
              <a:t>Ill/Dead</a:t>
            </a:r>
          </a:p>
        </p:txBody>
      </p:sp>
      <p:sp>
        <p:nvSpPr>
          <p:cNvPr id="19" name="object 19"/>
          <p:cNvSpPr txBox="1"/>
          <p:nvPr/>
        </p:nvSpPr>
        <p:spPr>
          <a:xfrm>
            <a:off x="4652644" y="3936153"/>
            <a:ext cx="89173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a:solidFill>
                  <a:srgbClr val="000000"/>
                </a:solidFill>
                <a:latin typeface="Times New Roman"/>
                <a:cs typeface="Times New Roman"/>
              </a:rPr>
              <a:t>=</a:t>
            </a:r>
            <a:r>
              <a:rPr sz="1950" spc="-41">
                <a:solidFill>
                  <a:srgbClr val="000000"/>
                </a:solidFill>
                <a:latin typeface="Times New Roman"/>
                <a:cs typeface="Times New Roman"/>
              </a:rPr>
              <a:t> </a:t>
            </a:r>
            <a:r>
              <a:rPr sz="1950" spc="-22">
                <a:solidFill>
                  <a:srgbClr val="000000"/>
                </a:solidFill>
                <a:latin typeface="Times New Roman"/>
                <a:cs typeface="Times New Roman"/>
              </a:rPr>
              <a:t>0.475</a:t>
            </a:r>
          </a:p>
        </p:txBody>
      </p:sp>
      <p:sp>
        <p:nvSpPr>
          <p:cNvPr id="20" name="object 20"/>
          <p:cNvSpPr txBox="1"/>
          <p:nvPr/>
        </p:nvSpPr>
        <p:spPr>
          <a:xfrm>
            <a:off x="6541769" y="3938693"/>
            <a:ext cx="89173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a:solidFill>
                  <a:srgbClr val="000000"/>
                </a:solidFill>
                <a:latin typeface="Times New Roman"/>
                <a:cs typeface="Times New Roman"/>
              </a:rPr>
              <a:t>=</a:t>
            </a:r>
            <a:r>
              <a:rPr sz="1950" spc="-41">
                <a:solidFill>
                  <a:srgbClr val="000000"/>
                </a:solidFill>
                <a:latin typeface="Times New Roman"/>
                <a:cs typeface="Times New Roman"/>
              </a:rPr>
              <a:t> </a:t>
            </a:r>
            <a:r>
              <a:rPr sz="1950" spc="-22">
                <a:solidFill>
                  <a:srgbClr val="000000"/>
                </a:solidFill>
                <a:latin typeface="Times New Roman"/>
                <a:cs typeface="Times New Roman"/>
              </a:rPr>
              <a:t>0.743</a:t>
            </a:r>
          </a:p>
        </p:txBody>
      </p:sp>
      <p:sp>
        <p:nvSpPr>
          <p:cNvPr id="21" name="object 21"/>
          <p:cNvSpPr txBox="1"/>
          <p:nvPr/>
        </p:nvSpPr>
        <p:spPr>
          <a:xfrm>
            <a:off x="8421370" y="3936153"/>
            <a:ext cx="89173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a:solidFill>
                  <a:srgbClr val="000000"/>
                </a:solidFill>
                <a:latin typeface="Times New Roman"/>
                <a:cs typeface="Times New Roman"/>
              </a:rPr>
              <a:t>=</a:t>
            </a:r>
            <a:r>
              <a:rPr sz="1950" spc="-41">
                <a:solidFill>
                  <a:srgbClr val="000000"/>
                </a:solidFill>
                <a:latin typeface="Times New Roman"/>
                <a:cs typeface="Times New Roman"/>
              </a:rPr>
              <a:t> </a:t>
            </a:r>
            <a:r>
              <a:rPr sz="1950" spc="-22">
                <a:solidFill>
                  <a:srgbClr val="000000"/>
                </a:solidFill>
                <a:latin typeface="Times New Roman"/>
                <a:cs typeface="Times New Roman"/>
              </a:rPr>
              <a:t>0.645</a:t>
            </a:r>
          </a:p>
        </p:txBody>
      </p:sp>
      <p:sp>
        <p:nvSpPr>
          <p:cNvPr id="22" name="object 22"/>
          <p:cNvSpPr txBox="1"/>
          <p:nvPr/>
        </p:nvSpPr>
        <p:spPr>
          <a:xfrm>
            <a:off x="4298949" y="4146719"/>
            <a:ext cx="413385" cy="588705"/>
          </a:xfrm>
          <a:prstGeom prst="rect">
            <a:avLst/>
          </a:prstGeom>
        </p:spPr>
        <p:txBody>
          <a:bodyPr vert="horz" wrap="square" lIns="0" tIns="0" rIns="0" bIns="0" rtlCol="0">
            <a:spAutoFit/>
          </a:bodyPr>
          <a:lstStyle/>
          <a:p>
            <a:pPr marL="0" marR="0">
              <a:lnSpc>
                <a:spcPts val="2159"/>
              </a:lnSpc>
              <a:spcBef>
                <a:spcPct val="0"/>
              </a:spcBef>
              <a:spcAft>
                <a:spcPct val="0"/>
              </a:spcAft>
            </a:pPr>
            <a:r>
              <a:rPr sz="1950" spc="-25" dirty="0">
                <a:solidFill>
                  <a:srgbClr val="000000"/>
                </a:solidFill>
                <a:latin typeface="Times New Roman"/>
                <a:cs typeface="Times New Roman"/>
              </a:rPr>
              <a:t>40</a:t>
            </a:r>
          </a:p>
          <a:p>
            <a:pPr marL="19685" marR="0">
              <a:lnSpc>
                <a:spcPts val="2159"/>
              </a:lnSpc>
              <a:spcBef>
                <a:spcPct val="0"/>
              </a:spcBef>
              <a:spcAft>
                <a:spcPct val="0"/>
              </a:spcAft>
            </a:pPr>
            <a:r>
              <a:rPr sz="1950" spc="-25" dirty="0">
                <a:solidFill>
                  <a:srgbClr val="000000"/>
                </a:solidFill>
                <a:latin typeface="Times New Roman"/>
                <a:cs typeface="Times New Roman"/>
              </a:rPr>
              <a:t>21</a:t>
            </a:r>
          </a:p>
        </p:txBody>
      </p:sp>
      <p:sp>
        <p:nvSpPr>
          <p:cNvPr id="23" name="object 23"/>
          <p:cNvSpPr txBox="1"/>
          <p:nvPr/>
        </p:nvSpPr>
        <p:spPr>
          <a:xfrm>
            <a:off x="6160769" y="4146719"/>
            <a:ext cx="422910" cy="589721"/>
          </a:xfrm>
          <a:prstGeom prst="rect">
            <a:avLst/>
          </a:prstGeom>
        </p:spPr>
        <p:txBody>
          <a:bodyPr vert="horz" wrap="square" lIns="0" tIns="0" rIns="0" bIns="0" rtlCol="0">
            <a:spAutoFit/>
          </a:bodyPr>
          <a:lstStyle/>
          <a:p>
            <a:pPr marL="29210" marR="0">
              <a:lnSpc>
                <a:spcPts val="2159"/>
              </a:lnSpc>
              <a:spcBef>
                <a:spcPct val="0"/>
              </a:spcBef>
              <a:spcAft>
                <a:spcPct val="0"/>
              </a:spcAft>
            </a:pPr>
            <a:r>
              <a:rPr sz="1950" spc="-25">
                <a:solidFill>
                  <a:srgbClr val="000000"/>
                </a:solidFill>
                <a:latin typeface="Times New Roman"/>
                <a:cs typeface="Times New Roman"/>
              </a:rPr>
              <a:t>70</a:t>
            </a:r>
          </a:p>
          <a:p>
            <a:pPr marL="0" marR="0">
              <a:lnSpc>
                <a:spcPts val="2159"/>
              </a:lnSpc>
              <a:spcBef>
                <a:spcPct val="0"/>
              </a:spcBef>
              <a:spcAft>
                <a:spcPct val="0"/>
              </a:spcAft>
            </a:pPr>
            <a:r>
              <a:rPr sz="1950" spc="-25">
                <a:solidFill>
                  <a:srgbClr val="000000"/>
                </a:solidFill>
                <a:latin typeface="Times New Roman"/>
                <a:cs typeface="Times New Roman"/>
              </a:rPr>
              <a:t>18</a:t>
            </a:r>
          </a:p>
        </p:txBody>
      </p:sp>
      <p:sp>
        <p:nvSpPr>
          <p:cNvPr id="24" name="object 24"/>
          <p:cNvSpPr txBox="1"/>
          <p:nvPr/>
        </p:nvSpPr>
        <p:spPr>
          <a:xfrm>
            <a:off x="7926069" y="4146719"/>
            <a:ext cx="514350" cy="589721"/>
          </a:xfrm>
          <a:prstGeom prst="rect">
            <a:avLst/>
          </a:prstGeom>
        </p:spPr>
        <p:txBody>
          <a:bodyPr vert="horz" wrap="square" lIns="0" tIns="0" rIns="0" bIns="0" rtlCol="0">
            <a:spAutoFit/>
          </a:bodyPr>
          <a:lstStyle/>
          <a:p>
            <a:pPr marL="0" marR="0">
              <a:lnSpc>
                <a:spcPts val="2159"/>
              </a:lnSpc>
              <a:spcBef>
                <a:spcPct val="0"/>
              </a:spcBef>
              <a:spcAft>
                <a:spcPct val="0"/>
              </a:spcAft>
            </a:pPr>
            <a:r>
              <a:rPr sz="1950" spc="-25">
                <a:solidFill>
                  <a:srgbClr val="000000"/>
                </a:solidFill>
                <a:latin typeface="Times New Roman"/>
                <a:cs typeface="Times New Roman"/>
              </a:rPr>
              <a:t>110</a:t>
            </a:r>
          </a:p>
          <a:p>
            <a:pPr marL="69850" marR="0">
              <a:lnSpc>
                <a:spcPts val="2159"/>
              </a:lnSpc>
              <a:spcBef>
                <a:spcPct val="0"/>
              </a:spcBef>
              <a:spcAft>
                <a:spcPct val="0"/>
              </a:spcAft>
            </a:pPr>
            <a:r>
              <a:rPr sz="1950" spc="-25">
                <a:solidFill>
                  <a:srgbClr val="000000"/>
                </a:solidFill>
                <a:latin typeface="Times New Roman"/>
                <a:cs typeface="Times New Roman"/>
              </a:rPr>
              <a:t>39</a:t>
            </a:r>
          </a:p>
        </p:txBody>
      </p:sp>
      <p:sp>
        <p:nvSpPr>
          <p:cNvPr id="25" name="object 25"/>
          <p:cNvSpPr txBox="1"/>
          <p:nvPr/>
        </p:nvSpPr>
        <p:spPr>
          <a:xfrm>
            <a:off x="6570979" y="4618143"/>
            <a:ext cx="89173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a:solidFill>
                  <a:srgbClr val="000000"/>
                </a:solidFill>
                <a:latin typeface="Times New Roman"/>
                <a:cs typeface="Times New Roman"/>
              </a:rPr>
              <a:t>=</a:t>
            </a:r>
            <a:r>
              <a:rPr sz="1950" spc="-41">
                <a:solidFill>
                  <a:srgbClr val="000000"/>
                </a:solidFill>
                <a:latin typeface="Times New Roman"/>
                <a:cs typeface="Times New Roman"/>
              </a:rPr>
              <a:t> </a:t>
            </a:r>
            <a:r>
              <a:rPr sz="1950" spc="-22">
                <a:solidFill>
                  <a:srgbClr val="000000"/>
                </a:solidFill>
                <a:latin typeface="Times New Roman"/>
                <a:cs typeface="Times New Roman"/>
              </a:rPr>
              <a:t>0.257</a:t>
            </a:r>
          </a:p>
        </p:txBody>
      </p:sp>
      <p:sp>
        <p:nvSpPr>
          <p:cNvPr id="26" name="object 26"/>
          <p:cNvSpPr txBox="1"/>
          <p:nvPr/>
        </p:nvSpPr>
        <p:spPr>
          <a:xfrm>
            <a:off x="8421370" y="4618143"/>
            <a:ext cx="89173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a:solidFill>
                  <a:srgbClr val="000000"/>
                </a:solidFill>
                <a:latin typeface="Times New Roman"/>
                <a:cs typeface="Times New Roman"/>
              </a:rPr>
              <a:t>=</a:t>
            </a:r>
            <a:r>
              <a:rPr sz="1950" spc="-41">
                <a:solidFill>
                  <a:srgbClr val="000000"/>
                </a:solidFill>
                <a:latin typeface="Times New Roman"/>
                <a:cs typeface="Times New Roman"/>
              </a:rPr>
              <a:t> </a:t>
            </a:r>
            <a:r>
              <a:rPr sz="1950" spc="-22">
                <a:solidFill>
                  <a:srgbClr val="000000"/>
                </a:solidFill>
                <a:latin typeface="Times New Roman"/>
                <a:cs typeface="Times New Roman"/>
              </a:rPr>
              <a:t>0.355</a:t>
            </a:r>
          </a:p>
        </p:txBody>
      </p:sp>
      <p:sp>
        <p:nvSpPr>
          <p:cNvPr id="27" name="object 27"/>
          <p:cNvSpPr txBox="1"/>
          <p:nvPr/>
        </p:nvSpPr>
        <p:spPr>
          <a:xfrm>
            <a:off x="4636135" y="4674803"/>
            <a:ext cx="936349" cy="333027"/>
          </a:xfrm>
          <a:prstGeom prst="rect">
            <a:avLst/>
          </a:prstGeom>
        </p:spPr>
        <p:txBody>
          <a:bodyPr vert="horz" wrap="square" lIns="0" tIns="0" rIns="0" bIns="0" rtlCol="0">
            <a:spAutoFit/>
          </a:bodyPr>
          <a:lstStyle/>
          <a:p>
            <a:pPr marL="0" marR="0">
              <a:lnSpc>
                <a:spcPts val="2322"/>
              </a:lnSpc>
              <a:spcBef>
                <a:spcPct val="0"/>
              </a:spcBef>
              <a:spcAft>
                <a:spcPct val="0"/>
              </a:spcAft>
            </a:pPr>
            <a:r>
              <a:rPr sz="2000" spc="114" dirty="0">
                <a:solidFill>
                  <a:srgbClr val="000000"/>
                </a:solidFill>
                <a:latin typeface="Times New Roman"/>
                <a:cs typeface="Times New Roman"/>
              </a:rPr>
              <a:t>=</a:t>
            </a:r>
            <a:r>
              <a:rPr sz="2000" dirty="0">
                <a:solidFill>
                  <a:srgbClr val="000000"/>
                </a:solidFill>
                <a:latin typeface="Trebuchet MS"/>
                <a:cs typeface="Trebuchet MS"/>
              </a:rPr>
              <a:t>0.525</a:t>
            </a:r>
          </a:p>
        </p:txBody>
      </p:sp>
      <p:sp>
        <p:nvSpPr>
          <p:cNvPr id="28" name="object 28"/>
          <p:cNvSpPr txBox="1"/>
          <p:nvPr/>
        </p:nvSpPr>
        <p:spPr>
          <a:xfrm>
            <a:off x="6160769" y="4814485"/>
            <a:ext cx="39370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spc="-25">
                <a:solidFill>
                  <a:srgbClr val="000000"/>
                </a:solidFill>
                <a:latin typeface="Times New Roman"/>
                <a:cs typeface="Times New Roman"/>
              </a:rPr>
              <a:t>70</a:t>
            </a:r>
          </a:p>
        </p:txBody>
      </p:sp>
      <p:sp>
        <p:nvSpPr>
          <p:cNvPr id="29" name="object 29"/>
          <p:cNvSpPr txBox="1"/>
          <p:nvPr/>
        </p:nvSpPr>
        <p:spPr>
          <a:xfrm>
            <a:off x="7926069" y="4814485"/>
            <a:ext cx="514350" cy="312353"/>
          </a:xfrm>
          <a:prstGeom prst="rect">
            <a:avLst/>
          </a:prstGeom>
        </p:spPr>
        <p:txBody>
          <a:bodyPr vert="horz" wrap="square" lIns="0" tIns="0" rIns="0" bIns="0" rtlCol="0">
            <a:spAutoFit/>
          </a:bodyPr>
          <a:lstStyle/>
          <a:p>
            <a:pPr marL="0" marR="0">
              <a:lnSpc>
                <a:spcPts val="2159"/>
              </a:lnSpc>
              <a:spcBef>
                <a:spcPct val="0"/>
              </a:spcBef>
              <a:spcAft>
                <a:spcPct val="0"/>
              </a:spcAft>
            </a:pPr>
            <a:r>
              <a:rPr sz="1950" spc="-25">
                <a:solidFill>
                  <a:srgbClr val="000000"/>
                </a:solidFill>
                <a:latin typeface="Times New Roman"/>
                <a:cs typeface="Times New Roman"/>
              </a:rPr>
              <a:t>110</a:t>
            </a:r>
          </a:p>
        </p:txBody>
      </p:sp>
      <p:sp>
        <p:nvSpPr>
          <p:cNvPr id="30" name="object 30"/>
          <p:cNvSpPr txBox="1"/>
          <p:nvPr/>
        </p:nvSpPr>
        <p:spPr>
          <a:xfrm>
            <a:off x="4318635" y="4852057"/>
            <a:ext cx="406400" cy="319385"/>
          </a:xfrm>
          <a:prstGeom prst="rect">
            <a:avLst/>
          </a:prstGeom>
        </p:spPr>
        <p:txBody>
          <a:bodyPr vert="horz" wrap="square" lIns="0" tIns="0" rIns="0" bIns="0" rtlCol="0">
            <a:spAutoFit/>
          </a:bodyPr>
          <a:lstStyle/>
          <a:p>
            <a:pPr marL="0" marR="0">
              <a:lnSpc>
                <a:spcPts val="2214"/>
              </a:lnSpc>
              <a:spcBef>
                <a:spcPct val="0"/>
              </a:spcBef>
              <a:spcAft>
                <a:spcPct val="0"/>
              </a:spcAft>
            </a:pPr>
            <a:r>
              <a:rPr sz="2000">
                <a:solidFill>
                  <a:srgbClr val="000000"/>
                </a:solidFill>
                <a:latin typeface="Times New Roman"/>
                <a:cs typeface="Times New Roman"/>
              </a:rPr>
              <a:t>40</a:t>
            </a:r>
          </a:p>
        </p:txBody>
      </p:sp>
      <p:sp>
        <p:nvSpPr>
          <p:cNvPr id="31" name="object 31"/>
          <p:cNvSpPr txBox="1"/>
          <p:nvPr/>
        </p:nvSpPr>
        <p:spPr>
          <a:xfrm>
            <a:off x="2723527" y="5131051"/>
            <a:ext cx="804515"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Total</a:t>
            </a:r>
          </a:p>
        </p:txBody>
      </p:sp>
      <p:sp>
        <p:nvSpPr>
          <p:cNvPr id="32" name="object 32"/>
          <p:cNvSpPr txBox="1"/>
          <p:nvPr/>
        </p:nvSpPr>
        <p:spPr>
          <a:xfrm>
            <a:off x="4801235" y="5131051"/>
            <a:ext cx="445442"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40</a:t>
            </a:r>
          </a:p>
        </p:txBody>
      </p:sp>
      <p:sp>
        <p:nvSpPr>
          <p:cNvPr id="33" name="object 33"/>
          <p:cNvSpPr txBox="1"/>
          <p:nvPr/>
        </p:nvSpPr>
        <p:spPr>
          <a:xfrm>
            <a:off x="6687667" y="5131051"/>
            <a:ext cx="445442"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70</a:t>
            </a:r>
          </a:p>
        </p:txBody>
      </p:sp>
      <p:sp>
        <p:nvSpPr>
          <p:cNvPr id="34" name="object 34"/>
          <p:cNvSpPr txBox="1"/>
          <p:nvPr/>
        </p:nvSpPr>
        <p:spPr>
          <a:xfrm>
            <a:off x="8421611" y="5131051"/>
            <a:ext cx="592011" cy="362520"/>
          </a:xfrm>
          <a:prstGeom prst="rect">
            <a:avLst/>
          </a:prstGeom>
        </p:spPr>
        <p:txBody>
          <a:bodyPr vert="horz" wrap="square" lIns="0" tIns="0" rIns="0" bIns="0" rtlCol="0">
            <a:spAutoFit/>
          </a:bodyPr>
          <a:lstStyle/>
          <a:p>
            <a:pPr marL="0" marR="0">
              <a:lnSpc>
                <a:spcPts val="2554"/>
              </a:lnSpc>
              <a:spcBef>
                <a:spcPct val="0"/>
              </a:spcBef>
              <a:spcAft>
                <a:spcPct val="0"/>
              </a:spcAft>
            </a:pPr>
            <a:r>
              <a:rPr sz="2200">
                <a:solidFill>
                  <a:srgbClr val="000000"/>
                </a:solidFill>
                <a:latin typeface="Trebuchet MS"/>
                <a:cs typeface="Trebuchet MS"/>
              </a:rPr>
              <a:t>110</a:t>
            </a:r>
          </a:p>
        </p:txBody>
      </p:sp>
      <p:sp>
        <p:nvSpPr>
          <p:cNvPr id="35" name="object 35"/>
          <p:cNvSpPr txBox="1"/>
          <p:nvPr/>
        </p:nvSpPr>
        <p:spPr>
          <a:xfrm>
            <a:off x="10054463" y="6496504"/>
            <a:ext cx="2190831" cy="388004"/>
          </a:xfrm>
          <a:prstGeom prst="rect">
            <a:avLst/>
          </a:prstGeom>
        </p:spPr>
        <p:txBody>
          <a:bodyPr vert="horz" wrap="square" lIns="0" tIns="0" rIns="0" bIns="0" rtlCol="0">
            <a:spAutoFit/>
          </a:bodyPr>
          <a:lstStyle/>
          <a:p>
            <a:pPr marL="59054" marR="0">
              <a:lnSpc>
                <a:spcPts val="1323"/>
              </a:lnSpc>
              <a:spcBef>
                <a:spcPct val="0"/>
              </a:spcBef>
              <a:spcAft>
                <a:spcPct val="0"/>
              </a:spcAft>
            </a:pPr>
            <a:r>
              <a:rPr sz="1150" spc="-29">
                <a:solidFill>
                  <a:srgbClr val="000000"/>
                </a:solidFill>
                <a:latin typeface="Trebuchet MS"/>
                <a:cs typeface="Trebuchet MS"/>
              </a:rPr>
              <a:t>Statistics</a:t>
            </a:r>
            <a:r>
              <a:rPr sz="1150" spc="-21">
                <a:solidFill>
                  <a:srgbClr val="000000"/>
                </a:solidFill>
                <a:latin typeface="Trebuchet MS"/>
                <a:cs typeface="Trebuchet MS"/>
              </a:rPr>
              <a:t> </a:t>
            </a:r>
            <a:r>
              <a:rPr sz="1150" spc="-32">
                <a:solidFill>
                  <a:srgbClr val="000000"/>
                </a:solidFill>
                <a:latin typeface="Trebuchet MS"/>
                <a:cs typeface="Trebuchet MS"/>
              </a:rPr>
              <a:t>for</a:t>
            </a:r>
            <a:r>
              <a:rPr sz="1150" spc="-16">
                <a:solidFill>
                  <a:srgbClr val="000000"/>
                </a:solidFill>
                <a:latin typeface="Trebuchet MS"/>
                <a:cs typeface="Trebuchet MS"/>
              </a:rPr>
              <a:t> </a:t>
            </a:r>
            <a:r>
              <a:rPr sz="1150" spc="-24">
                <a:solidFill>
                  <a:srgbClr val="000000"/>
                </a:solidFill>
                <a:latin typeface="Trebuchet MS"/>
                <a:cs typeface="Trebuchet MS"/>
              </a:rPr>
              <a:t>SoftwareEngineers</a:t>
            </a:r>
          </a:p>
          <a:p>
            <a:pPr marL="0" marR="0">
              <a:lnSpc>
                <a:spcPts val="1358"/>
              </a:lnSpc>
              <a:spcBef>
                <a:spcPts val="72"/>
              </a:spcBef>
              <a:spcAft>
                <a:spcPct val="0"/>
              </a:spcAft>
            </a:pPr>
            <a:r>
              <a:rPr sz="1150">
                <a:solidFill>
                  <a:srgbClr val="000000"/>
                </a:solidFill>
                <a:latin typeface="Trebuchet MS"/>
                <a:cs typeface="Trebuchet MS"/>
              </a:rPr>
              <a:t>©</a:t>
            </a:r>
            <a:r>
              <a:rPr sz="1150" spc="-180">
                <a:solidFill>
                  <a:srgbClr val="000000"/>
                </a:solidFill>
                <a:latin typeface="Trebuchet MS"/>
                <a:cs typeface="Trebuchet MS"/>
              </a:rPr>
              <a:t> </a:t>
            </a:r>
            <a:r>
              <a:rPr sz="1150">
                <a:solidFill>
                  <a:srgbClr val="000000"/>
                </a:solidFill>
                <a:latin typeface="Trebuchet MS"/>
                <a:cs typeface="Trebuchet MS"/>
              </a:rPr>
              <a:t>Hadas</a:t>
            </a:r>
            <a:r>
              <a:rPr sz="1150" spc="-172">
                <a:solidFill>
                  <a:srgbClr val="000000"/>
                </a:solidFill>
                <a:latin typeface="Trebuchet MS"/>
                <a:cs typeface="Trebuchet MS"/>
              </a:rPr>
              <a:t> </a:t>
            </a:r>
            <a:r>
              <a:rPr sz="1150">
                <a:solidFill>
                  <a:srgbClr val="000000"/>
                </a:solidFill>
                <a:latin typeface="Trebuchet MS"/>
                <a:cs typeface="Trebuchet MS"/>
              </a:rPr>
              <a:t>Lapid</a:t>
            </a:r>
            <a:r>
              <a:rPr sz="1150" spc="-179">
                <a:solidFill>
                  <a:srgbClr val="000000"/>
                </a:solidFill>
                <a:latin typeface="Trebuchet MS"/>
                <a:cs typeface="Trebuchet MS"/>
              </a:rPr>
              <a:t> </a:t>
            </a:r>
            <a:r>
              <a:rPr sz="1150">
                <a:solidFill>
                  <a:srgbClr val="000000"/>
                </a:solidFill>
                <a:latin typeface="Trebuchet MS"/>
                <a:cs typeface="Trebuchet MS"/>
              </a:rPr>
              <a:t>all</a:t>
            </a:r>
            <a:r>
              <a:rPr sz="1150" spc="-176">
                <a:solidFill>
                  <a:srgbClr val="000000"/>
                </a:solidFill>
                <a:latin typeface="Trebuchet MS"/>
                <a:cs typeface="Trebuchet MS"/>
              </a:rPr>
              <a:t> </a:t>
            </a:r>
            <a:r>
              <a:rPr sz="1150">
                <a:solidFill>
                  <a:srgbClr val="000000"/>
                </a:solidFill>
                <a:latin typeface="Trebuchet MS"/>
                <a:cs typeface="Trebuchet MS"/>
              </a:rPr>
              <a:t>rights</a:t>
            </a:r>
            <a:r>
              <a:rPr sz="1150" spc="-178">
                <a:solidFill>
                  <a:srgbClr val="000000"/>
                </a:solidFill>
                <a:latin typeface="Trebuchet MS"/>
                <a:cs typeface="Trebuchet MS"/>
              </a:rPr>
              <a:t> </a:t>
            </a:r>
            <a:r>
              <a:rPr sz="1150">
                <a:solidFill>
                  <a:srgbClr val="000000"/>
                </a:solidFill>
                <a:latin typeface="Trebuchet MS"/>
                <a:cs typeface="Trebuchet MS"/>
              </a:rPr>
              <a:t>reserved</a:t>
            </a:r>
          </a:p>
        </p:txBody>
      </p:sp>
      <p:pic>
        <p:nvPicPr>
          <p:cNvPr id="7" name="תמונה 6">
            <a:extLst>
              <a:ext uri="{FF2B5EF4-FFF2-40B4-BE49-F238E27FC236}">
                <a16:creationId xmlns:a16="http://schemas.microsoft.com/office/drawing/2014/main" id="{A32D56C2-DB21-4C33-BBCE-E19A8E3CDF4A}"/>
              </a:ext>
            </a:extLst>
          </p:cNvPr>
          <p:cNvPicPr>
            <a:picLocks noChangeAspect="1"/>
          </p:cNvPicPr>
          <p:nvPr/>
        </p:nvPicPr>
        <p:blipFill>
          <a:blip r:embed="rId7"/>
          <a:stretch>
            <a:fillRect/>
          </a:stretch>
        </p:blipFill>
        <p:spPr>
          <a:xfrm>
            <a:off x="0" y="0"/>
            <a:ext cx="12192000" cy="6857999"/>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0.07.14"/>
  <p:tag name="AS_TITLE" val="Aspose.Slides for .NET 2.0"/>
  <p:tag name="AS_VERSION" val="20.7"/>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7923</TotalTime>
  <Words>1833</Words>
  <Application>Microsoft Office PowerPoint</Application>
  <PresentationFormat>מסך רחב</PresentationFormat>
  <Paragraphs>448</Paragraphs>
  <Slides>12</Slides>
  <Notes>10</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12</vt:i4>
      </vt:variant>
    </vt:vector>
  </HeadingPairs>
  <TitlesOfParts>
    <vt:vector size="23" baseType="lpstr">
      <vt:lpstr>TimesTenLTStd-Bold</vt:lpstr>
      <vt:lpstr>TimesTenLTStd-Roman</vt:lpstr>
      <vt:lpstr>Cambria Math</vt:lpstr>
      <vt:lpstr>Gotham-Bold</vt:lpstr>
      <vt:lpstr>Arial</vt:lpstr>
      <vt:lpstr>Trebuchet MS</vt:lpstr>
      <vt:lpstr>Times New Roman</vt:lpstr>
      <vt:lpstr>WWDOC01</vt:lpstr>
      <vt:lpstr>Calibri</vt:lpstr>
      <vt:lpstr>WWDOC04</vt:lpstr>
      <vt:lpstr>Theme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products.groupdocs.app</dc:creator>
  <cp:lastModifiedBy>Amit Stekel</cp:lastModifiedBy>
  <cp:revision>29</cp:revision>
  <dcterms:modified xsi:type="dcterms:W3CDTF">2020-12-11T05:46:36Z</dcterms:modified>
</cp:coreProperties>
</file>