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</p:sldIdLst>
  <p:sldSz cx="12192000" cy="6858000"/>
  <p:notesSz cx="12192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custDataLst>
    <p:tags r:id="rId22"/>
  </p:custDataLst>
  <p:defaultTextStyle/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084" autoAdjust="0"/>
  </p:normalViewPr>
  <p:slideViewPr>
    <p:cSldViewPr>
      <p:cViewPr varScale="1">
        <p:scale>
          <a:sx n="53" d="100"/>
          <a:sy n="53" d="100"/>
        </p:scale>
        <p:origin x="108" y="9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690880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17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1F30F052-5729-4098-9FA5-347295FEE849}" type="datetimeFigureOut">
              <a:rPr lang="en-IL" smtClean="0"/>
              <a:t>27/09/2020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690880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17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DF0B4A0D-669A-477E-B6BB-0E4C7F191E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3893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Introduction to Statistical Methods and Data Analysis 7th Edition</a:t>
            </a:r>
          </a:p>
          <a:p>
            <a:pPr algn="l" rtl="0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R. Lyman Ott Michael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Longnecker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Chap. 6, page 300</a:t>
            </a:r>
            <a:endParaRPr lang="en-IL" dirty="0"/>
          </a:p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B4A0D-669A-477E-B6BB-0E4C7F191EB2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288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B4A0D-669A-477E-B6BB-0E4C7F191EB2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0004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Mahalanobis</a:t>
            </a:r>
            <a:r>
              <a:rPr lang="en-US" dirty="0"/>
              <a:t> distance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B4A0D-669A-477E-B6BB-0E4C7F191EB2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184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http://www.sthda.com/english/wiki/unpaired-two-samples-t-test-in-r</a:t>
            </a:r>
          </a:p>
          <a:p>
            <a:pPr algn="l" rtl="0"/>
            <a:endParaRPr lang="en-US" dirty="0"/>
          </a:p>
          <a:p>
            <a:pPr algn="l" rtl="0"/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B4A0D-669A-477E-B6BB-0E4C7F191EB2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4651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7.4, page 382</a:t>
            </a:r>
            <a:endParaRPr lang="en-I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srgbClr val="000000"/>
                </a:solidFill>
                <a:latin typeface="Arial"/>
                <a:cs typeface="Arial"/>
              </a:rPr>
              <a:t>Levene</a:t>
            </a: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 test can be obtained from R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B4A0D-669A-477E-B6BB-0E4C7F191EB2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933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4.jpeg"/><Relationship Id="rId7" Type="http://schemas.openxmlformats.org/officeDocument/2006/relationships/image" Target="../media/image27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14.jpeg"/><Relationship Id="rId4" Type="http://schemas.openxmlformats.org/officeDocument/2006/relationships/image" Target="../media/image25.jpe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7746" y="1708964"/>
            <a:ext cx="8904481" cy="1760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966"/>
              </a:lnSpc>
              <a:spcBef>
                <a:spcPct val="0"/>
              </a:spcBef>
              <a:spcAft>
                <a:spcPct val="0"/>
              </a:spcAft>
            </a:pPr>
            <a:r>
              <a:rPr sz="6000" spc="-58">
                <a:solidFill>
                  <a:srgbClr val="000000"/>
                </a:solidFill>
                <a:latin typeface="Trebuchet MS"/>
                <a:cs typeface="Trebuchet MS"/>
              </a:rPr>
              <a:t>Statistical</a:t>
            </a:r>
            <a:r>
              <a:rPr sz="6000" spc="-1014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000" spc="-46">
                <a:solidFill>
                  <a:srgbClr val="000000"/>
                </a:solidFill>
                <a:latin typeface="Trebuchet MS"/>
                <a:cs typeface="Trebuchet MS"/>
              </a:rPr>
              <a:t>Methodology</a:t>
            </a:r>
            <a:r>
              <a:rPr sz="6000" spc="-101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000" spc="-47">
                <a:solidFill>
                  <a:srgbClr val="000000"/>
                </a:solidFill>
                <a:latin typeface="Trebuchet MS"/>
                <a:cs typeface="Trebuchet MS"/>
              </a:rPr>
              <a:t>for</a:t>
            </a:r>
          </a:p>
          <a:p>
            <a:pPr marL="861301" marR="0">
              <a:lnSpc>
                <a:spcPts val="6598"/>
              </a:lnSpc>
              <a:spcBef>
                <a:spcPct val="0"/>
              </a:spcBef>
              <a:spcAft>
                <a:spcPct val="0"/>
              </a:spcAft>
            </a:pPr>
            <a:r>
              <a:rPr sz="6000" spc="-52">
                <a:solidFill>
                  <a:srgbClr val="000000"/>
                </a:solidFill>
                <a:latin typeface="Trebuchet MS"/>
                <a:cs typeface="Trebuchet MS"/>
              </a:rPr>
              <a:t>Software</a:t>
            </a:r>
            <a:r>
              <a:rPr sz="6000" spc="-88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000" spc="-41">
                <a:solidFill>
                  <a:srgbClr val="000000"/>
                </a:solidFill>
                <a:latin typeface="Trebuchet MS"/>
                <a:cs typeface="Trebuchet MS"/>
              </a:rPr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9419" y="4267459"/>
            <a:ext cx="2743555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/>
                <a:cs typeface="Arial"/>
              </a:rPr>
              <a:t>Hadas Lapid, PhD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13518" y="6499056"/>
            <a:ext cx="1626131" cy="374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Statistics for Software</a:t>
            </a:r>
          </a:p>
          <a:p>
            <a:pPr marL="0" marR="0">
              <a:lnSpc>
                <a:spcPts val="1310"/>
              </a:lnSpc>
              <a:spcBef>
                <a:spcPts val="5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Engineers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1"/>
          <p:cNvSpPr/>
          <p:nvPr/>
        </p:nvSpPr>
        <p:spPr>
          <a:xfrm>
            <a:off x="10265029" y="5684329"/>
            <a:ext cx="915670" cy="762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114040" y="2204288"/>
            <a:ext cx="4209803" cy="465371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85885" y="5962015"/>
            <a:ext cx="830580" cy="21208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5285" y="348584"/>
            <a:ext cx="11159230" cy="1656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8845" marR="0">
              <a:lnSpc>
                <a:spcPts val="5341"/>
              </a:lnSpc>
              <a:spcBef>
                <a:spcPct val="0"/>
              </a:spcBef>
              <a:spcAft>
                <a:spcPct val="0"/>
              </a:spcAft>
            </a:pPr>
            <a:r>
              <a:rPr sz="4600" spc="-26">
                <a:solidFill>
                  <a:srgbClr val="000000"/>
                </a:solidFill>
                <a:latin typeface="Trebuchet MS"/>
                <a:cs typeface="Trebuchet MS"/>
              </a:rPr>
              <a:t>2-sample</a:t>
            </a:r>
            <a:r>
              <a:rPr sz="4600" spc="-877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600" spc="-33">
                <a:solidFill>
                  <a:srgbClr val="000000"/>
                </a:solidFill>
                <a:latin typeface="Trebuchet MS"/>
                <a:cs typeface="Trebuchet MS"/>
              </a:rPr>
              <a:t>t-test</a:t>
            </a:r>
            <a:r>
              <a:rPr sz="4600" spc="-877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600" spc="-37">
                <a:solidFill>
                  <a:srgbClr val="000000"/>
                </a:solidFill>
                <a:latin typeface="Trebuchet MS"/>
                <a:cs typeface="Trebuchet MS"/>
              </a:rPr>
              <a:t>for</a:t>
            </a:r>
            <a:r>
              <a:rPr sz="4600" spc="-888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600" spc="-22">
                <a:solidFill>
                  <a:srgbClr val="000000"/>
                </a:solidFill>
                <a:latin typeface="Trebuchet MS"/>
                <a:cs typeface="Trebuchet MS"/>
              </a:rPr>
              <a:t>equality</a:t>
            </a:r>
            <a:r>
              <a:rPr sz="4600" spc="-876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600" spc="-11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4600" spc="-846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600" spc="-28">
                <a:solidFill>
                  <a:srgbClr val="000000"/>
                </a:solidFill>
                <a:latin typeface="Trebuchet MS"/>
                <a:cs typeface="Trebuchet MS"/>
              </a:rPr>
              <a:t>means</a:t>
            </a:r>
            <a:r>
              <a:rPr sz="4600" spc="-87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600">
                <a:solidFill>
                  <a:srgbClr val="000000"/>
                </a:solidFill>
                <a:latin typeface="Trebuchet MS"/>
                <a:cs typeface="Trebuchet MS"/>
              </a:rPr>
              <a:t>in</a:t>
            </a:r>
            <a:r>
              <a:rPr sz="4600" spc="-84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60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</a:p>
          <a:p>
            <a:pPr marL="0" marR="0">
              <a:lnSpc>
                <a:spcPts val="3575"/>
              </a:lnSpc>
              <a:spcBef>
                <a:spcPts val="198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Code:</a:t>
            </a:r>
            <a:r>
              <a:rPr sz="3200" spc="-4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&gt;&gt; h = </a:t>
            </a:r>
            <a:r>
              <a:rPr sz="3200" spc="-15">
                <a:solidFill>
                  <a:srgbClr val="000000"/>
                </a:solidFill>
                <a:latin typeface="Arial"/>
                <a:cs typeface="Arial"/>
              </a:rPr>
              <a:t>t.test(usa,Japan,alternative</a:t>
            </a:r>
            <a:r>
              <a:rPr sz="3200" spc="-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=</a:t>
            </a:r>
          </a:p>
          <a:p>
            <a:pPr marL="0" marR="0">
              <a:lnSpc>
                <a:spcPts val="3575"/>
              </a:lnSpc>
              <a:spcBef>
                <a:spcPts val="54"/>
              </a:spcBef>
              <a:spcAft>
                <a:spcPct val="0"/>
              </a:spcAft>
            </a:pPr>
            <a:r>
              <a:rPr sz="3200" spc="-25">
                <a:solidFill>
                  <a:srgbClr val="000000"/>
                </a:solidFill>
                <a:latin typeface="Arial"/>
                <a:cs typeface="Arial"/>
              </a:rPr>
              <a:t>"two.sided",var.equal=T)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4654" y="2477354"/>
            <a:ext cx="1914128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5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Outcome: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049260" y="5012454"/>
            <a:ext cx="3858345" cy="657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Stderr ≡</a:t>
            </a:r>
            <a:r>
              <a:rPr sz="2400" spc="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The standard error of the</a:t>
            </a:r>
          </a:p>
          <a:p>
            <a:pPr marL="0" marR="0">
              <a:lnSpc>
                <a:spcPts val="2010"/>
              </a:lnSpc>
              <a:spcBef>
                <a:spcPts val="183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difference between the means: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61450" y="5749705"/>
            <a:ext cx="751105" cy="469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98"/>
              </a:lnSpc>
              <a:spcBef>
                <a:spcPct val="0"/>
              </a:spcBef>
              <a:spcAft>
                <a:spcPct val="0"/>
              </a:spcAft>
            </a:pPr>
            <a:r>
              <a:rPr sz="3050" spc="-387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2100">
                <a:solidFill>
                  <a:srgbClr val="000000"/>
                </a:solidFill>
                <a:latin typeface="Times New Roman"/>
                <a:cs typeface="Times New Roman"/>
              </a:rPr>
              <a:t>−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996548" y="5737262"/>
            <a:ext cx="278130" cy="303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3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491089" y="5777394"/>
            <a:ext cx="278130" cy="303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3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334250" y="5842423"/>
            <a:ext cx="1781175" cy="408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ct val="0"/>
              </a:spcBef>
              <a:spcAft>
                <a:spcPct val="0"/>
              </a:spcAft>
            </a:pPr>
            <a:r>
              <a:rPr sz="260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2600" spc="-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2600" spc="-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2600" spc="-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2600" spc="-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900920" y="5842423"/>
            <a:ext cx="1164553" cy="408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ct val="0"/>
              </a:spcBef>
              <a:spcAft>
                <a:spcPct val="0"/>
              </a:spcAft>
            </a:pPr>
            <a:r>
              <a:rPr sz="225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2250" spc="3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  <a:p>
            <a:pPr marL="818769" marR="0">
              <a:lnSpc>
                <a:spcPts val="2491"/>
              </a:lnSpc>
              <a:spcBef>
                <a:spcPct val="0"/>
              </a:spcBef>
              <a:spcAft>
                <a:spcPct val="0"/>
              </a:spcAft>
            </a:pPr>
            <a:r>
              <a:rPr sz="225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437750" y="5955771"/>
            <a:ext cx="546735" cy="459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18"/>
              </a:lnSpc>
              <a:spcBef>
                <a:spcPct val="0"/>
              </a:spcBef>
              <a:spcAft>
                <a:spcPct val="0"/>
              </a:spcAft>
            </a:pPr>
            <a:r>
              <a:rPr sz="2950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061450" y="6012570"/>
            <a:ext cx="580927" cy="469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98"/>
              </a:lnSpc>
              <a:spcBef>
                <a:spcPct val="0"/>
              </a:spcBef>
              <a:spcAft>
                <a:spcPct val="0"/>
              </a:spcAft>
            </a:pPr>
            <a:r>
              <a:rPr sz="30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536327" y="6179611"/>
            <a:ext cx="289315" cy="262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4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313545" y="6057020"/>
            <a:ext cx="580927" cy="469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98"/>
              </a:lnSpc>
              <a:spcBef>
                <a:spcPct val="0"/>
              </a:spcBef>
              <a:spcAft>
                <a:spcPct val="0"/>
              </a:spcAft>
            </a:pPr>
            <a:r>
              <a:rPr sz="30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719689" y="6064121"/>
            <a:ext cx="512444" cy="433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16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564114" y="6189673"/>
            <a:ext cx="248983" cy="236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073384" y="6189673"/>
            <a:ext cx="248983" cy="236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600843" y="6282815"/>
            <a:ext cx="248983" cy="236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061450" y="6442476"/>
            <a:ext cx="289315" cy="262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4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126600" y="6545679"/>
            <a:ext cx="248983" cy="236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583584A-A466-4840-BAF6-0704BE48C7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855" y="121780"/>
            <a:ext cx="10936671" cy="2495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2607" marR="0">
              <a:lnSpc>
                <a:spcPts val="4468"/>
              </a:lnSpc>
              <a:spcBef>
                <a:spcPct val="0"/>
              </a:spcBef>
              <a:spcAft>
                <a:spcPct val="0"/>
              </a:spcAft>
            </a:pPr>
            <a:r>
              <a:rPr sz="4000" b="1" dirty="0">
                <a:solidFill>
                  <a:srgbClr val="000000"/>
                </a:solidFill>
                <a:latin typeface="Arial"/>
                <a:cs typeface="Arial"/>
              </a:rPr>
              <a:t>Testing Equality of Variances</a:t>
            </a:r>
          </a:p>
          <a:p>
            <a:pPr marL="4195775" marR="0">
              <a:lnSpc>
                <a:spcPts val="4468"/>
              </a:lnSpc>
              <a:spcBef>
                <a:spcPts val="3430"/>
              </a:spcBef>
              <a:spcAft>
                <a:spcPct val="0"/>
              </a:spcAft>
            </a:pPr>
            <a:r>
              <a:rPr sz="4000" b="1" dirty="0" err="1">
                <a:solidFill>
                  <a:srgbClr val="000000"/>
                </a:solidFill>
                <a:latin typeface="Arial"/>
                <a:cs typeface="Arial"/>
              </a:rPr>
              <a:t>Levene</a:t>
            </a:r>
            <a:r>
              <a:rPr sz="4000" b="1" dirty="0">
                <a:solidFill>
                  <a:srgbClr val="000000"/>
                </a:solidFill>
                <a:latin typeface="Arial"/>
                <a:cs typeface="Arial"/>
              </a:rPr>
              <a:t> test</a:t>
            </a:r>
          </a:p>
          <a:p>
            <a:pPr marL="0" marR="0">
              <a:lnSpc>
                <a:spcPts val="3128"/>
              </a:lnSpc>
              <a:spcBef>
                <a:spcPts val="464"/>
              </a:spcBef>
              <a:spcAft>
                <a:spcPct val="0"/>
              </a:spcAft>
            </a:pPr>
            <a:r>
              <a:rPr sz="28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502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00"/>
                </a:solidFill>
                <a:latin typeface="Arial"/>
                <a:cs typeface="Arial"/>
              </a:rPr>
              <a:t>Compares mean absolute deviations </a:t>
            </a:r>
            <a:r>
              <a:rPr sz="2800" spc="-20" dirty="0">
                <a:solidFill>
                  <a:srgbClr val="000000"/>
                </a:solidFill>
                <a:latin typeface="Arial"/>
                <a:cs typeface="Arial"/>
              </a:rPr>
              <a:t>from</a:t>
            </a:r>
            <a:r>
              <a:rPr sz="2800" spc="-22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00"/>
                </a:solidFill>
                <a:latin typeface="Arial"/>
                <a:cs typeface="Arial"/>
              </a:rPr>
              <a:t>the mean of the </a:t>
            </a:r>
            <a:r>
              <a:rPr sz="2800" spc="-25" dirty="0">
                <a:solidFill>
                  <a:srgbClr val="000000"/>
                </a:solidFill>
                <a:latin typeface="Arial"/>
                <a:cs typeface="Arial"/>
              </a:rPr>
              <a:t>different</a:t>
            </a:r>
          </a:p>
          <a:p>
            <a:pPr marL="287019" marR="0">
              <a:lnSpc>
                <a:spcPts val="3128"/>
              </a:lnSpc>
              <a:spcBef>
                <a:spcPts val="261"/>
              </a:spcBef>
              <a:spcAft>
                <a:spcPct val="0"/>
              </a:spcAft>
            </a:pPr>
            <a:r>
              <a:rPr sz="2800" spc="-15" dirty="0">
                <a:solidFill>
                  <a:srgbClr val="000000"/>
                </a:solidFill>
                <a:latin typeface="Arial"/>
                <a:cs typeface="Arial"/>
              </a:rPr>
              <a:t>groups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855" y="2609588"/>
            <a:ext cx="10308031" cy="865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50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Has been shown </a:t>
            </a:r>
            <a:r>
              <a:rPr sz="2800" spc="-14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28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spc="-21">
                <a:solidFill>
                  <a:srgbClr val="000000"/>
                </a:solidFill>
                <a:latin typeface="Arial"/>
                <a:cs typeface="Arial"/>
              </a:rPr>
              <a:t>test</a:t>
            </a:r>
            <a:r>
              <a:rPr sz="2800" spc="-1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equality of variances and not</a:t>
            </a:r>
            <a:r>
              <a:rPr sz="2800" spc="3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normality</a:t>
            </a:r>
          </a:p>
          <a:p>
            <a:pPr marL="0" marR="0">
              <a:lnSpc>
                <a:spcPts val="3128"/>
              </a:lnSpc>
              <a:spcBef>
                <a:spcPts val="25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50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Extendable </a:t>
            </a:r>
            <a:r>
              <a:rPr sz="2800" spc="-16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2800" spc="-14">
                <a:solidFill>
                  <a:srgbClr val="000000"/>
                </a:solidFill>
                <a:latin typeface="Arial"/>
                <a:cs typeface="Arial"/>
              </a:rPr>
              <a:t> more</a:t>
            </a:r>
            <a:r>
              <a:rPr sz="28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than 2</a:t>
            </a:r>
            <a:r>
              <a:rPr sz="2800" spc="7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spc="-15">
                <a:solidFill>
                  <a:srgbClr val="000000"/>
                </a:solidFill>
                <a:latin typeface="Arial"/>
                <a:cs typeface="Arial"/>
              </a:rPr>
              <a:t>groups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86133" y="4112255"/>
            <a:ext cx="1580468" cy="716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41"/>
              </a:lnSpc>
              <a:spcBef>
                <a:spcPct val="0"/>
              </a:spcBef>
              <a:spcAft>
                <a:spcPct val="0"/>
              </a:spcAft>
            </a:pPr>
            <a:r>
              <a:rPr sz="4600">
                <a:solidFill>
                  <a:srgbClr val="000000"/>
                </a:solidFill>
                <a:latin typeface="Trebuchet MS"/>
                <a:cs typeface="Trebuchet MS"/>
              </a:rPr>
              <a:t>F</a:t>
            </a:r>
            <a:r>
              <a:rPr sz="4600" spc="-438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600" spc="-46">
                <a:solidFill>
                  <a:srgbClr val="000000"/>
                </a:solidFill>
                <a:latin typeface="Trebuchet MS"/>
                <a:cs typeface="Trebuchet MS"/>
              </a:rPr>
              <a:t>test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2460" y="4771445"/>
            <a:ext cx="7101075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50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Based on </a:t>
            </a:r>
            <a:r>
              <a:rPr sz="2800" spc="-10">
                <a:solidFill>
                  <a:srgbClr val="000000"/>
                </a:solidFill>
                <a:latin typeface="Arial"/>
                <a:cs typeface="Arial"/>
              </a:rPr>
              <a:t>direct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 comparison of S</a:t>
            </a:r>
            <a:r>
              <a:rPr sz="2800" spc="2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baseline="30357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sz="2800" spc="-263" baseline="3035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and S</a:t>
            </a:r>
            <a:r>
              <a:rPr sz="2800" spc="38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baseline="3030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50406" y="4963216"/>
            <a:ext cx="283068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73243" y="4941168"/>
            <a:ext cx="478941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ct val="0"/>
              </a:spcBef>
              <a:spcAft>
                <a:spcPct val="0"/>
              </a:spcAft>
            </a:pPr>
            <a:r>
              <a:rPr sz="1850" dirty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sz="1850" spc="5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2460" y="5354248"/>
            <a:ext cx="10530560" cy="1283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507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00"/>
                </a:solidFill>
                <a:latin typeface="Arial"/>
                <a:cs typeface="Arial"/>
              </a:rPr>
              <a:t>Uses F distribution</a:t>
            </a:r>
            <a:r>
              <a:rPr sz="2800" spc="48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00"/>
                </a:solidFill>
                <a:latin typeface="Arial"/>
                <a:cs typeface="Arial"/>
              </a:rPr>
              <a:t>(later)</a:t>
            </a:r>
          </a:p>
          <a:p>
            <a:pPr marL="0" marR="0">
              <a:lnSpc>
                <a:spcPts val="3128"/>
              </a:lnSpc>
              <a:spcBef>
                <a:spcPts val="174"/>
              </a:spcBef>
              <a:spcAft>
                <a:spcPct val="0"/>
              </a:spcAft>
            </a:pPr>
            <a:r>
              <a:rPr sz="28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507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00"/>
                </a:solidFill>
                <a:latin typeface="Arial"/>
                <a:cs typeface="Arial"/>
              </a:rPr>
              <a:t>Based on normality assumption of the variable in the two </a:t>
            </a:r>
            <a:r>
              <a:rPr sz="2800" spc="-15" dirty="0">
                <a:solidFill>
                  <a:srgbClr val="000000"/>
                </a:solidFill>
                <a:latin typeface="Arial"/>
                <a:cs typeface="Arial"/>
              </a:rPr>
              <a:t>groups</a:t>
            </a:r>
          </a:p>
          <a:p>
            <a:pPr marL="0" marR="0">
              <a:lnSpc>
                <a:spcPts val="3128"/>
              </a:lnSpc>
              <a:spcBef>
                <a:spcPts val="250"/>
              </a:spcBef>
              <a:spcAft>
                <a:spcPct val="0"/>
              </a:spcAft>
            </a:pPr>
            <a:r>
              <a:rPr sz="28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507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00"/>
                </a:solidFill>
                <a:latin typeface="Arial"/>
                <a:cs typeface="Arial"/>
              </a:rPr>
              <a:t>Can only be used </a:t>
            </a:r>
            <a:r>
              <a:rPr sz="2800" spc="-25" dirty="0">
                <a:solidFill>
                  <a:srgbClr val="000000"/>
                </a:solidFill>
                <a:latin typeface="Arial"/>
                <a:cs typeface="Arial"/>
              </a:rPr>
              <a:t>for </a:t>
            </a:r>
            <a:r>
              <a:rPr sz="2800" dirty="0">
                <a:solidFill>
                  <a:srgbClr val="000000"/>
                </a:solidFill>
                <a:latin typeface="Arial"/>
                <a:cs typeface="Arial"/>
              </a:rPr>
              <a:t>case of 2</a:t>
            </a:r>
            <a:r>
              <a:rPr sz="280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Arial"/>
                <a:cs typeface="Arial"/>
              </a:rPr>
              <a:t>groups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7145" y="438474"/>
            <a:ext cx="2371274" cy="686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08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Trebuchet MS"/>
                <a:cs typeface="Trebuchet MS"/>
              </a:rPr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1925" y="1897638"/>
            <a:ext cx="8849249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Comparison of two unpaired sample means using t-test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13518" y="6499056"/>
            <a:ext cx="1626131" cy="374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Statistics for Software</a:t>
            </a:r>
          </a:p>
          <a:p>
            <a:pPr marL="0" marR="0">
              <a:lnSpc>
                <a:spcPts val="1310"/>
              </a:lnSpc>
              <a:spcBef>
                <a:spcPts val="5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Engineers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5170" y="369412"/>
            <a:ext cx="3319302" cy="716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41"/>
              </a:lnSpc>
              <a:spcBef>
                <a:spcPct val="0"/>
              </a:spcBef>
              <a:spcAft>
                <a:spcPct val="0"/>
              </a:spcAft>
            </a:pPr>
            <a:r>
              <a:rPr sz="4600" spc="-16">
                <a:solidFill>
                  <a:srgbClr val="000000"/>
                </a:solidFill>
                <a:latin typeface="Trebuchet MS"/>
                <a:cs typeface="Trebuchet MS"/>
              </a:rPr>
              <a:t>Aim</a:t>
            </a:r>
            <a:r>
              <a:rPr sz="4600" spc="-13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600">
                <a:solidFill>
                  <a:srgbClr val="000000"/>
                </a:solidFill>
                <a:latin typeface="Trebuchet MS"/>
                <a:cs typeface="Trebuchet MS"/>
              </a:rPr>
              <a:t>&amp;</a:t>
            </a:r>
            <a:r>
              <a:rPr sz="4600" spc="-88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600" spc="-28">
                <a:solidFill>
                  <a:srgbClr val="000000"/>
                </a:solidFill>
                <a:latin typeface="Trebuchet MS"/>
                <a:cs typeface="Trebuchet MS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5150" y="1742589"/>
            <a:ext cx="3654151" cy="461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32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50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Trebuchet MS"/>
                <a:cs typeface="Trebuchet MS"/>
              </a:rPr>
              <a:t>Y</a:t>
            </a:r>
            <a:r>
              <a:rPr sz="2800" spc="-234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50">
                <a:solidFill>
                  <a:srgbClr val="000000"/>
                </a:solidFill>
                <a:latin typeface="Trebuchet MS"/>
                <a:cs typeface="Trebuchet MS"/>
              </a:rPr>
              <a:t>–</a:t>
            </a:r>
            <a:r>
              <a:rPr sz="2850" spc="-20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0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2800" spc="-226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00" spc="-15">
                <a:solidFill>
                  <a:srgbClr val="000000"/>
                </a:solidFill>
                <a:latin typeface="Trebuchet MS"/>
                <a:cs typeface="Trebuchet MS"/>
              </a:rPr>
              <a:t>normal</a:t>
            </a:r>
            <a:r>
              <a:rPr sz="2800" spc="-29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00">
                <a:solidFill>
                  <a:srgbClr val="000000"/>
                </a:solidFill>
                <a:latin typeface="Trebuchet MS"/>
                <a:cs typeface="Trebuchet MS"/>
              </a:rPr>
              <a:t>variable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5150" y="2177808"/>
            <a:ext cx="8768766" cy="1302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51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50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Trebuchet MS"/>
                <a:cs typeface="Trebuchet MS"/>
              </a:rPr>
              <a:t>Compare</a:t>
            </a:r>
            <a:r>
              <a:rPr sz="2800" spc="-28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00">
                <a:solidFill>
                  <a:srgbClr val="000000"/>
                </a:solidFill>
                <a:latin typeface="Trebuchet MS"/>
                <a:cs typeface="Trebuchet MS"/>
              </a:rPr>
              <a:t>Y</a:t>
            </a:r>
            <a:r>
              <a:rPr sz="2800" spc="-27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00">
                <a:solidFill>
                  <a:srgbClr val="000000"/>
                </a:solidFill>
                <a:latin typeface="Trebuchet MS"/>
                <a:cs typeface="Trebuchet MS"/>
              </a:rPr>
              <a:t>mean</a:t>
            </a:r>
            <a:r>
              <a:rPr sz="2800" spc="-28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00">
                <a:solidFill>
                  <a:srgbClr val="000000"/>
                </a:solidFill>
                <a:latin typeface="Trebuchet MS"/>
                <a:cs typeface="Trebuchet MS"/>
              </a:rPr>
              <a:t>in</a:t>
            </a:r>
            <a:r>
              <a:rPr sz="2800" spc="-279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00">
                <a:solidFill>
                  <a:srgbClr val="000000"/>
                </a:solidFill>
                <a:latin typeface="Trebuchet MS"/>
                <a:cs typeface="Trebuchet MS"/>
              </a:rPr>
              <a:t>two</a:t>
            </a:r>
            <a:r>
              <a:rPr sz="2800" spc="-279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00">
                <a:solidFill>
                  <a:srgbClr val="000000"/>
                </a:solidFill>
                <a:latin typeface="Trebuchet MS"/>
                <a:cs typeface="Trebuchet MS"/>
              </a:rPr>
              <a:t>independent</a:t>
            </a:r>
            <a:r>
              <a:rPr sz="2800" spc="-26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00" spc="-15">
                <a:solidFill>
                  <a:srgbClr val="000000"/>
                </a:solidFill>
                <a:latin typeface="Trebuchet MS"/>
                <a:cs typeface="Trebuchet MS"/>
              </a:rPr>
              <a:t>groups.</a:t>
            </a:r>
          </a:p>
          <a:p>
            <a:pPr marL="0" marR="0">
              <a:lnSpc>
                <a:spcPts val="3169"/>
              </a:lnSpc>
              <a:spcBef>
                <a:spcPts val="12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50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50" spc="-25">
                <a:solidFill>
                  <a:srgbClr val="000000"/>
                </a:solidFill>
                <a:latin typeface="Trebuchet MS"/>
                <a:cs typeface="Trebuchet MS"/>
              </a:rPr>
              <a:t>n1</a:t>
            </a:r>
            <a:r>
              <a:rPr sz="2750" spc="-628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750" spc="-43">
                <a:solidFill>
                  <a:srgbClr val="000000"/>
                </a:solidFill>
                <a:latin typeface="Trebuchet MS"/>
                <a:cs typeface="Trebuchet MS"/>
              </a:rPr>
              <a:t>independent</a:t>
            </a:r>
            <a:r>
              <a:rPr sz="2750" spc="-613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750" spc="-46">
                <a:solidFill>
                  <a:srgbClr val="000000"/>
                </a:solidFill>
                <a:latin typeface="Trebuchet MS"/>
                <a:cs typeface="Trebuchet MS"/>
              </a:rPr>
              <a:t>measurements</a:t>
            </a:r>
            <a:r>
              <a:rPr sz="2750" spc="-607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750" spc="-24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2750" spc="-616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750">
                <a:solidFill>
                  <a:srgbClr val="000000"/>
                </a:solidFill>
                <a:latin typeface="Trebuchet MS"/>
                <a:cs typeface="Trebuchet MS"/>
              </a:rPr>
              <a:t>Y</a:t>
            </a:r>
            <a:r>
              <a:rPr sz="2750" spc="-638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750" spc="-36">
                <a:solidFill>
                  <a:srgbClr val="000000"/>
                </a:solidFill>
                <a:latin typeface="Trebuchet MS"/>
                <a:cs typeface="Trebuchet MS"/>
              </a:rPr>
              <a:t>collected</a:t>
            </a:r>
            <a:r>
              <a:rPr sz="2750" spc="-632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750" spc="-44">
                <a:solidFill>
                  <a:srgbClr val="000000"/>
                </a:solidFill>
                <a:latin typeface="Trebuchet MS"/>
                <a:cs typeface="Trebuchet MS"/>
              </a:rPr>
              <a:t>from</a:t>
            </a:r>
            <a:r>
              <a:rPr sz="2750" spc="-672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750" spc="-38">
                <a:solidFill>
                  <a:srgbClr val="000000"/>
                </a:solidFill>
                <a:latin typeface="Trebuchet MS"/>
                <a:cs typeface="Trebuchet MS"/>
              </a:rPr>
              <a:t>group1</a:t>
            </a:r>
          </a:p>
          <a:p>
            <a:pPr marL="0" marR="0">
              <a:lnSpc>
                <a:spcPts val="3169"/>
              </a:lnSpc>
              <a:spcBef>
                <a:spcPts val="191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50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50" spc="-25">
                <a:solidFill>
                  <a:srgbClr val="000000"/>
                </a:solidFill>
                <a:latin typeface="Trebuchet MS"/>
                <a:cs typeface="Trebuchet MS"/>
              </a:rPr>
              <a:t>n2</a:t>
            </a:r>
            <a:r>
              <a:rPr sz="2750" spc="-623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750" spc="-43">
                <a:solidFill>
                  <a:srgbClr val="000000"/>
                </a:solidFill>
                <a:latin typeface="Trebuchet MS"/>
                <a:cs typeface="Trebuchet MS"/>
              </a:rPr>
              <a:t>independent</a:t>
            </a:r>
            <a:r>
              <a:rPr sz="2750" spc="-613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750" spc="-46">
                <a:solidFill>
                  <a:srgbClr val="000000"/>
                </a:solidFill>
                <a:latin typeface="Trebuchet MS"/>
                <a:cs typeface="Trebuchet MS"/>
              </a:rPr>
              <a:t>measurements</a:t>
            </a:r>
            <a:r>
              <a:rPr sz="2750" spc="-607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750" spc="-24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2750" spc="-61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750">
                <a:solidFill>
                  <a:srgbClr val="000000"/>
                </a:solidFill>
                <a:latin typeface="Trebuchet MS"/>
                <a:cs typeface="Trebuchet MS"/>
              </a:rPr>
              <a:t>Y</a:t>
            </a:r>
            <a:r>
              <a:rPr sz="2750" spc="-638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750" spc="-36">
                <a:solidFill>
                  <a:srgbClr val="000000"/>
                </a:solidFill>
                <a:latin typeface="Trebuchet MS"/>
                <a:cs typeface="Trebuchet MS"/>
              </a:rPr>
              <a:t>collected</a:t>
            </a:r>
            <a:r>
              <a:rPr sz="2750" spc="-627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750" spc="-44">
                <a:solidFill>
                  <a:srgbClr val="000000"/>
                </a:solidFill>
                <a:latin typeface="Trebuchet MS"/>
                <a:cs typeface="Trebuchet MS"/>
              </a:rPr>
              <a:t>from</a:t>
            </a:r>
            <a:r>
              <a:rPr sz="2750" spc="-672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750" spc="-38">
                <a:solidFill>
                  <a:srgbClr val="000000"/>
                </a:solidFill>
                <a:latin typeface="Trebuchet MS"/>
                <a:cs typeface="Trebuchet MS"/>
              </a:rPr>
              <a:t>group2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5150" y="3262884"/>
            <a:ext cx="1104315" cy="707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271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50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750" spc="-1118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3200" baseline="11578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3200" spc="-380" baseline="1157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5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76755" y="3262884"/>
            <a:ext cx="816232" cy="707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271"/>
              </a:lnSpc>
              <a:spcBef>
                <a:spcPct val="0"/>
              </a:spcBef>
              <a:spcAft>
                <a:spcPct val="0"/>
              </a:spcAft>
            </a:pPr>
            <a:r>
              <a:rPr sz="47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04022" y="3476031"/>
            <a:ext cx="7370566" cy="440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9"/>
              </a:lnSpc>
              <a:spcBef>
                <a:spcPct val="0"/>
              </a:spcBef>
              <a:spcAft>
                <a:spcPct val="0"/>
              </a:spcAft>
            </a:pPr>
            <a:r>
              <a:rPr sz="21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2150" spc="5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50" spc="-56">
                <a:solidFill>
                  <a:srgbClr val="000000"/>
                </a:solidFill>
                <a:latin typeface="Trebuchet MS"/>
                <a:cs typeface="Trebuchet MS"/>
              </a:rPr>
              <a:t>sample</a:t>
            </a:r>
            <a:r>
              <a:rPr sz="2650" spc="-17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650" spc="-79">
                <a:solidFill>
                  <a:srgbClr val="000000"/>
                </a:solidFill>
                <a:latin typeface="Trebuchet MS"/>
                <a:cs typeface="Trebuchet MS"/>
              </a:rPr>
              <a:t>means,</a:t>
            </a:r>
            <a:r>
              <a:rPr sz="2650" spc="-133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70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2700" spc="8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550" spc="-93">
                <a:solidFill>
                  <a:srgbClr val="000000"/>
                </a:solidFill>
                <a:latin typeface="Trebuchet MS"/>
                <a:cs typeface="Trebuchet MS"/>
              </a:rPr>
              <a:t>,S</a:t>
            </a:r>
            <a:r>
              <a:rPr sz="2550" spc="576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650" spc="-56">
                <a:solidFill>
                  <a:srgbClr val="000000"/>
                </a:solidFill>
                <a:latin typeface="Trebuchet MS"/>
                <a:cs typeface="Trebuchet MS"/>
              </a:rPr>
              <a:t>sample</a:t>
            </a:r>
            <a:r>
              <a:rPr sz="2650" spc="-174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750" spc="-76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2550" spc="-131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2650" spc="-60">
                <a:solidFill>
                  <a:srgbClr val="000000"/>
                </a:solidFill>
                <a:latin typeface="Trebuchet MS"/>
                <a:cs typeface="Trebuchet MS"/>
              </a:rPr>
              <a:t>andar</a:t>
            </a:r>
            <a:r>
              <a:rPr sz="270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sz="2700" spc="-258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650" spc="-64">
                <a:solidFill>
                  <a:srgbClr val="000000"/>
                </a:solidFill>
                <a:latin typeface="Trebuchet MS"/>
                <a:cs typeface="Trebuchet MS"/>
              </a:rPr>
              <a:t>de</a:t>
            </a:r>
            <a:r>
              <a:rPr sz="2600" spc="-79">
                <a:solidFill>
                  <a:srgbClr val="000000"/>
                </a:solidFill>
                <a:latin typeface="Trebuchet MS"/>
                <a:cs typeface="Trebuchet MS"/>
              </a:rPr>
              <a:t>viations.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59690" y="3535595"/>
            <a:ext cx="3275994" cy="693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62"/>
              </a:lnSpc>
              <a:spcBef>
                <a:spcPct val="0"/>
              </a:spcBef>
              <a:spcAft>
                <a:spcPct val="0"/>
              </a:spcAft>
            </a:pPr>
            <a:r>
              <a:rPr sz="46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4650" spc="23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5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3250" spc="2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6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4650" spc="23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5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3250" spc="2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3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80756" y="3622028"/>
            <a:ext cx="302101" cy="348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0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12962" y="3622028"/>
            <a:ext cx="302101" cy="348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0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625797" y="3666829"/>
            <a:ext cx="636811" cy="30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rebuchet MS"/>
                <a:cs typeface="Trebuchet MS"/>
              </a:rPr>
              <a:t>1</a:t>
            </a:r>
            <a:r>
              <a:rPr sz="1800" spc="1387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800">
                <a:solidFill>
                  <a:srgbClr val="000000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5150" y="3737651"/>
            <a:ext cx="5965843" cy="440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9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50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50" spc="-57">
                <a:solidFill>
                  <a:srgbClr val="000000"/>
                </a:solidFill>
                <a:latin typeface="Trebuchet MS"/>
                <a:cs typeface="Trebuchet MS"/>
              </a:rPr>
              <a:t>Assum</a:t>
            </a:r>
            <a:r>
              <a:rPr sz="265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2650" spc="-216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650" spc="-58">
                <a:solidFill>
                  <a:srgbClr val="000000"/>
                </a:solidFill>
                <a:latin typeface="Trebuchet MS"/>
                <a:cs typeface="Trebuchet MS"/>
              </a:rPr>
              <a:t>population</a:t>
            </a:r>
            <a:r>
              <a:rPr sz="2650" spc="-192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650" spc="-79">
                <a:solidFill>
                  <a:srgbClr val="000000"/>
                </a:solidFill>
                <a:latin typeface="Trebuchet MS"/>
                <a:cs typeface="Trebuchet MS"/>
              </a:rPr>
              <a:t>variances</a:t>
            </a:r>
            <a:r>
              <a:rPr sz="2650" spc="-166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650" spc="-90">
                <a:solidFill>
                  <a:srgbClr val="000000"/>
                </a:solidFill>
                <a:latin typeface="Trebuchet MS"/>
                <a:cs typeface="Trebuchet MS"/>
              </a:rPr>
              <a:t>are</a:t>
            </a:r>
            <a:r>
              <a:rPr sz="2650" spc="-15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650" spc="-91">
                <a:solidFill>
                  <a:srgbClr val="000000"/>
                </a:solidFill>
                <a:latin typeface="Trebuchet MS"/>
                <a:cs typeface="Trebuchet MS"/>
              </a:rPr>
              <a:t>equal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144791" y="3757856"/>
            <a:ext cx="259841" cy="2836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33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414144" y="3757856"/>
            <a:ext cx="259841" cy="2836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33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618828" y="3757856"/>
            <a:ext cx="259841" cy="2836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33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675403" y="4003521"/>
            <a:ext cx="4961683" cy="650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21"/>
              </a:lnSpc>
              <a:spcBef>
                <a:spcPct val="0"/>
              </a:spcBef>
              <a:spcAft>
                <a:spcPct val="0"/>
              </a:spcAft>
            </a:pPr>
            <a:r>
              <a:rPr sz="43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4350" spc="20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00" spc="-66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sz="2700" spc="-198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3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4350" spc="13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50" spc="-72">
                <a:solidFill>
                  <a:srgbClr val="000000"/>
                </a:solidFill>
                <a:latin typeface="Trebuchet MS"/>
                <a:cs typeface="Trebuchet MS"/>
              </a:rPr>
              <a:t>(sample</a:t>
            </a:r>
            <a:r>
              <a:rPr sz="2650" spc="-159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650" spc="-89">
                <a:solidFill>
                  <a:srgbClr val="000000"/>
                </a:solidFill>
                <a:latin typeface="Trebuchet MS"/>
                <a:cs typeface="Trebuchet MS"/>
              </a:rPr>
              <a:t>variances)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680276" y="4030333"/>
            <a:ext cx="302101" cy="348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0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543876" y="4030333"/>
            <a:ext cx="302101" cy="348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0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65150" y="4172390"/>
            <a:ext cx="4180276" cy="438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53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50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spc="-43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2600" baseline="31422">
                <a:solidFill>
                  <a:srgbClr val="000000"/>
                </a:solidFill>
                <a:latin typeface="Trebuchet MS"/>
                <a:cs typeface="Trebuchet MS"/>
              </a:rPr>
              <a:t>2</a:t>
            </a:r>
            <a:r>
              <a:rPr sz="2600" spc="-376" baseline="31422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600" spc="-47">
                <a:solidFill>
                  <a:srgbClr val="000000"/>
                </a:solidFill>
                <a:latin typeface="Trebuchet MS"/>
                <a:cs typeface="Trebuchet MS"/>
              </a:rPr>
              <a:t>is</a:t>
            </a:r>
            <a:r>
              <a:rPr sz="2600" spc="-164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650" spc="-61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2650" spc="-17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700" spc="-96">
                <a:solidFill>
                  <a:srgbClr val="000000"/>
                </a:solidFill>
                <a:latin typeface="Trebuchet MS"/>
                <a:cs typeface="Trebuchet MS"/>
              </a:rPr>
              <a:t>w</a:t>
            </a:r>
            <a:r>
              <a:rPr sz="2600" spc="-87">
                <a:solidFill>
                  <a:srgbClr val="000000"/>
                </a:solidFill>
                <a:latin typeface="Trebuchet MS"/>
                <a:cs typeface="Trebuchet MS"/>
              </a:rPr>
              <a:t>ei</a:t>
            </a:r>
            <a:r>
              <a:rPr sz="2700" spc="-52">
                <a:solidFill>
                  <a:srgbClr val="000000"/>
                </a:solidFill>
                <a:latin typeface="Trebuchet MS"/>
                <a:cs typeface="Trebuchet MS"/>
              </a:rPr>
              <a:t>gh</a:t>
            </a:r>
            <a:r>
              <a:rPr sz="2550" spc="-121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2650" spc="-61">
                <a:solidFill>
                  <a:srgbClr val="000000"/>
                </a:solidFill>
                <a:latin typeface="Trebuchet MS"/>
                <a:cs typeface="Trebuchet MS"/>
              </a:rPr>
              <a:t>ed</a:t>
            </a:r>
            <a:r>
              <a:rPr sz="2650" spc="-156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700" spc="-78">
                <a:solidFill>
                  <a:srgbClr val="000000"/>
                </a:solidFill>
                <a:latin typeface="Trebuchet MS"/>
                <a:cs typeface="Trebuchet MS"/>
              </a:rPr>
              <a:t>mean</a:t>
            </a:r>
            <a:r>
              <a:rPr sz="2700" spc="-169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650" spc="-75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293296" y="4190925"/>
            <a:ext cx="259841" cy="2836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33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727876" y="4190925"/>
            <a:ext cx="259841" cy="2836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33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874970" y="4514203"/>
            <a:ext cx="302101" cy="348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0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951931" y="4514203"/>
            <a:ext cx="302101" cy="348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0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0113518" y="6499056"/>
            <a:ext cx="1626131" cy="374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Statistics for Software</a:t>
            </a:r>
          </a:p>
          <a:p>
            <a:pPr marL="0" marR="0">
              <a:lnSpc>
                <a:spcPts val="1310"/>
              </a:lnSpc>
              <a:spcBef>
                <a:spcPts val="5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Engineers</a:t>
            </a: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1924A52B-0D2C-43C6-963A-B2EA7D9D7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1"/>
          <p:cNvSpPr/>
          <p:nvPr/>
        </p:nvSpPr>
        <p:spPr>
          <a:xfrm>
            <a:off x="1708404" y="1561211"/>
            <a:ext cx="6806564" cy="500887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49115" y="128107"/>
            <a:ext cx="3288224" cy="6825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74"/>
              </a:lnSpc>
              <a:spcBef>
                <a:spcPct val="0"/>
              </a:spcBef>
              <a:spcAft>
                <a:spcPct val="0"/>
              </a:spcAft>
            </a:pPr>
            <a:r>
              <a:rPr sz="4350" spc="-162">
                <a:solidFill>
                  <a:srgbClr val="000000"/>
                </a:solidFill>
                <a:latin typeface="Trebuchet MS"/>
                <a:cs typeface="Trebuchet MS"/>
              </a:rPr>
              <a:t>Data</a:t>
            </a:r>
            <a:r>
              <a:rPr sz="4350" spc="-26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350" spc="-174">
                <a:solidFill>
                  <a:srgbClr val="000000"/>
                </a:solidFill>
                <a:latin typeface="Trebuchet MS"/>
                <a:cs typeface="Trebuchet MS"/>
              </a:rPr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19689" y="871313"/>
            <a:ext cx="1083986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2800" spc="2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=79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20050" y="903075"/>
            <a:ext cx="1281700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2800" spc="2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=249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417454" y="1063084"/>
            <a:ext cx="283068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17814" y="1094847"/>
            <a:ext cx="283068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219689" y="1097280"/>
            <a:ext cx="816233" cy="707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271"/>
              </a:lnSpc>
              <a:spcBef>
                <a:spcPct val="0"/>
              </a:spcBef>
              <a:spcAft>
                <a:spcPct val="0"/>
              </a:spcAft>
            </a:pPr>
            <a:r>
              <a:rPr sz="47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</a:p>
          <a:p>
            <a:pPr marL="436205" marR="0">
              <a:lnSpc>
                <a:spcPts val="2440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020050" y="1129169"/>
            <a:ext cx="1109066" cy="707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271"/>
              </a:lnSpc>
              <a:spcBef>
                <a:spcPct val="0"/>
              </a:spcBef>
              <a:spcAft>
                <a:spcPct val="0"/>
              </a:spcAft>
            </a:pPr>
            <a:r>
              <a:rPr sz="47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4750" spc="5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5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20526" y="1268395"/>
            <a:ext cx="1368603" cy="494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96"/>
              </a:lnSpc>
              <a:spcBef>
                <a:spcPct val="0"/>
              </a:spcBef>
              <a:spcAft>
                <a:spcPct val="0"/>
              </a:spcAft>
            </a:pPr>
            <a:r>
              <a:rPr sz="325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3250" spc="2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50" spc="62">
                <a:solidFill>
                  <a:srgbClr val="000000"/>
                </a:solidFill>
                <a:latin typeface="Times New Roman"/>
                <a:cs typeface="Times New Roman"/>
              </a:rPr>
              <a:t>30</a:t>
            </a:r>
            <a:r>
              <a:rPr sz="2550" spc="-71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r>
              <a:rPr sz="2950" spc="60">
                <a:solidFill>
                  <a:srgbClr val="000000"/>
                </a:solidFill>
                <a:latin typeface="Times New Roman"/>
                <a:cs typeface="Times New Roman"/>
              </a:rPr>
              <a:t>48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546955" y="1320544"/>
            <a:ext cx="304528" cy="343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3"/>
              </a:lnSpc>
              <a:spcBef>
                <a:spcPct val="0"/>
              </a:spcBef>
              <a:spcAft>
                <a:spcPct val="0"/>
              </a:spcAft>
            </a:pPr>
            <a:r>
              <a:rPr sz="21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47316" y="1352433"/>
            <a:ext cx="304528" cy="343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3"/>
              </a:lnSpc>
              <a:spcBef>
                <a:spcPct val="0"/>
              </a:spcBef>
              <a:spcAft>
                <a:spcPct val="0"/>
              </a:spcAft>
            </a:pPr>
            <a:r>
              <a:rPr sz="21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448636" y="1488314"/>
            <a:ext cx="302101" cy="348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0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219689" y="1688082"/>
            <a:ext cx="1951126" cy="516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53"/>
              </a:lnSpc>
              <a:spcBef>
                <a:spcPct val="0"/>
              </a:spcBef>
              <a:spcAft>
                <a:spcPct val="0"/>
              </a:spcAft>
            </a:pPr>
            <a:r>
              <a:rPr sz="335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3350" spc="17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3350" spc="4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spc="108">
                <a:solidFill>
                  <a:srgbClr val="000000"/>
                </a:solidFill>
                <a:latin typeface="Times New Roman"/>
                <a:cs typeface="Times New Roman"/>
              </a:rPr>
              <a:t>6.11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020050" y="1718834"/>
            <a:ext cx="1006728" cy="451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55"/>
              </a:lnSpc>
              <a:spcBef>
                <a:spcPct val="0"/>
              </a:spcBef>
              <a:spcAft>
                <a:spcPct val="0"/>
              </a:spcAft>
            </a:pPr>
            <a:r>
              <a:rPr sz="2950" spc="67">
                <a:solidFill>
                  <a:srgbClr val="000000"/>
                </a:solidFill>
                <a:latin typeface="Times New Roman"/>
                <a:cs typeface="Times New Roman"/>
              </a:rPr>
              <a:t>20</a:t>
            </a:r>
            <a:r>
              <a:rPr sz="2550" spc="-71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r>
              <a:rPr sz="2950" spc="60">
                <a:solidFill>
                  <a:srgbClr val="000000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593069" y="1865828"/>
            <a:ext cx="334644" cy="384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4"/>
              </a:lnSpc>
              <a:spcBef>
                <a:spcPct val="0"/>
              </a:spcBef>
              <a:spcAft>
                <a:spcPct val="0"/>
              </a:spcAft>
            </a:pPr>
            <a:r>
              <a:rPr sz="245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020050" y="2062427"/>
            <a:ext cx="1079910" cy="516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53"/>
              </a:lnSpc>
              <a:spcBef>
                <a:spcPct val="0"/>
              </a:spcBef>
              <a:spcAft>
                <a:spcPct val="0"/>
              </a:spcAft>
            </a:pPr>
            <a:r>
              <a:rPr sz="335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3350" spc="17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219689" y="2200901"/>
            <a:ext cx="2018706" cy="492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 i="1">
                <a:solidFill>
                  <a:srgbClr val="000000"/>
                </a:solidFill>
                <a:latin typeface="Arial"/>
                <a:cs typeface="Arial"/>
              </a:rPr>
              <a:t>Serr</a:t>
            </a:r>
            <a:r>
              <a:rPr sz="2800" i="1" baseline="-23214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sz="2800" i="1" spc="-263" baseline="-232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= 0.69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393430" y="2240173"/>
            <a:ext cx="334644" cy="384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4"/>
              </a:lnSpc>
              <a:spcBef>
                <a:spcPct val="0"/>
              </a:spcBef>
              <a:spcAft>
                <a:spcPct val="0"/>
              </a:spcAft>
            </a:pPr>
            <a:r>
              <a:rPr sz="245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020050" y="2516082"/>
            <a:ext cx="899160" cy="471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10"/>
              </a:lnSpc>
              <a:spcBef>
                <a:spcPct val="0"/>
              </a:spcBef>
              <a:spcAft>
                <a:spcPct val="0"/>
              </a:spcAft>
            </a:pPr>
            <a:r>
              <a:rPr sz="3100" spc="108">
                <a:solidFill>
                  <a:srgbClr val="000000"/>
                </a:solidFill>
                <a:latin typeface="Times New Roman"/>
                <a:cs typeface="Times New Roman"/>
              </a:rPr>
              <a:t>6.41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020050" y="2991172"/>
            <a:ext cx="1227792" cy="89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 i="1">
                <a:solidFill>
                  <a:srgbClr val="000000"/>
                </a:solidFill>
                <a:latin typeface="Arial"/>
                <a:cs typeface="Arial"/>
              </a:rPr>
              <a:t>Serr</a:t>
            </a:r>
            <a:r>
              <a:rPr sz="2800" i="1" baseline="-23214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sz="2800" i="1" spc="-263" baseline="-232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=</a:t>
            </a:r>
          </a:p>
          <a:p>
            <a:pPr marL="0" marR="0">
              <a:lnSpc>
                <a:spcPts val="3128"/>
              </a:lnSpc>
              <a:spcBef>
                <a:spcPts val="68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0.41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508695" y="4187508"/>
            <a:ext cx="1066992" cy="328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Q</a:t>
            </a:r>
            <a:r>
              <a:rPr sz="1800" baseline="-22222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sz="1800" spc="-166" baseline="-222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(75%)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944485" y="4739654"/>
            <a:ext cx="2236471" cy="70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1034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Median (50%)</a:t>
            </a:r>
          </a:p>
          <a:p>
            <a:pPr marL="0" marR="0">
              <a:lnSpc>
                <a:spcPts val="2010"/>
              </a:lnSpc>
              <a:spcBef>
                <a:spcPts val="968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Q</a:t>
            </a:r>
            <a:r>
              <a:rPr sz="1800" baseline="-22222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sz="1800" spc="-166" baseline="-222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(25%)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508875" y="5890553"/>
            <a:ext cx="1892924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Q</a:t>
            </a:r>
            <a:r>
              <a:rPr sz="1800" spc="50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-1.5*(Q</a:t>
            </a:r>
            <a:r>
              <a:rPr sz="1800" spc="50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– Q</a:t>
            </a:r>
            <a:r>
              <a:rPr sz="1800" spc="50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686687" y="6010335"/>
            <a:ext cx="237157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550605" y="6010335"/>
            <a:ext cx="237157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9046172" y="6010335"/>
            <a:ext cx="237157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0113518" y="6499056"/>
            <a:ext cx="1626131" cy="374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Statistics for Software</a:t>
            </a:r>
          </a:p>
          <a:p>
            <a:pPr marL="0" marR="0">
              <a:lnSpc>
                <a:spcPts val="1310"/>
              </a:lnSpc>
              <a:spcBef>
                <a:spcPts val="5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Engineers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E20E701C-2410-4BA4-9BAB-0EC63174E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1"/>
          <p:cNvSpPr/>
          <p:nvPr/>
        </p:nvSpPr>
        <p:spPr>
          <a:xfrm>
            <a:off x="3092831" y="3462426"/>
            <a:ext cx="1435734" cy="11842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087497" y="3370097"/>
            <a:ext cx="1440180" cy="2285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26704" y="127096"/>
            <a:ext cx="8098563" cy="716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41"/>
              </a:lnSpc>
              <a:spcBef>
                <a:spcPct val="0"/>
              </a:spcBef>
              <a:spcAft>
                <a:spcPct val="0"/>
              </a:spcAft>
            </a:pPr>
            <a:r>
              <a:rPr sz="4600" spc="-31">
                <a:solidFill>
                  <a:srgbClr val="000000"/>
                </a:solidFill>
                <a:latin typeface="Trebuchet MS"/>
                <a:cs typeface="Trebuchet MS"/>
              </a:rPr>
              <a:t>Hypothesis</a:t>
            </a:r>
            <a:r>
              <a:rPr sz="4600" spc="-699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600" spc="-81">
                <a:solidFill>
                  <a:srgbClr val="000000"/>
                </a:solidFill>
                <a:latin typeface="Trebuchet MS"/>
                <a:cs typeface="Trebuchet MS"/>
              </a:rPr>
              <a:t>Testing</a:t>
            </a:r>
            <a:r>
              <a:rPr sz="4600" spc="-769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600" spc="-32">
                <a:solidFill>
                  <a:srgbClr val="000000"/>
                </a:solidFill>
                <a:latin typeface="Trebuchet MS"/>
                <a:cs typeface="Trebuchet MS"/>
              </a:rPr>
              <a:t>Assumptions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79600" y="850674"/>
            <a:ext cx="2756979" cy="637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720"/>
              </a:lnSpc>
              <a:spcBef>
                <a:spcPct val="0"/>
              </a:spcBef>
              <a:spcAft>
                <a:spcPct val="0"/>
              </a:spcAft>
            </a:pPr>
            <a:r>
              <a:rPr sz="2850" b="1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2850" b="1" spc="53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50" b="1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2850" b="1" spc="-9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20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4200" spc="40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0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3300" spc="1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200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76689" y="1044952"/>
            <a:ext cx="2030950" cy="904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49"/>
              </a:lnSpc>
              <a:spcBef>
                <a:spcPct val="0"/>
              </a:spcBef>
              <a:spcAft>
                <a:spcPct val="0"/>
              </a:spcAft>
            </a:pPr>
            <a:r>
              <a:rPr sz="310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3100" spc="798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  <a:p>
            <a:pPr marL="20688" marR="0">
              <a:lnSpc>
                <a:spcPts val="3360"/>
              </a:lnSpc>
              <a:spcBef>
                <a:spcPct val="0"/>
              </a:spcBef>
              <a:spcAft>
                <a:spcPct val="0"/>
              </a:spcAft>
            </a:pPr>
            <a:r>
              <a:rPr sz="310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3100" spc="81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65743" y="1197627"/>
            <a:ext cx="296487" cy="730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9"/>
              </a:lnSpc>
              <a:spcBef>
                <a:spcPct val="0"/>
              </a:spcBef>
              <a:spcAft>
                <a:spcPct val="0"/>
              </a:spcAft>
            </a:pPr>
            <a:r>
              <a:rPr sz="1850" b="1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 marL="0" marR="0">
              <a:lnSpc>
                <a:spcPts val="2089"/>
              </a:lnSpc>
              <a:spcBef>
                <a:spcPts val="1220"/>
              </a:spcBef>
              <a:spcAft>
                <a:spcPct val="0"/>
              </a:spcAft>
            </a:pPr>
            <a:r>
              <a:rPr sz="1850" b="1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79600" y="1284992"/>
            <a:ext cx="2805724" cy="632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78"/>
              </a:lnSpc>
              <a:spcBef>
                <a:spcPct val="0"/>
              </a:spcBef>
              <a:spcAft>
                <a:spcPct val="0"/>
              </a:spcAft>
            </a:pPr>
            <a:r>
              <a:rPr sz="2850" b="1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2850" b="1" spc="53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50" b="1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2850" b="1" spc="-9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20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4200" spc="42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00">
                <a:solidFill>
                  <a:srgbClr val="000000"/>
                </a:solidFill>
                <a:latin typeface="Times New Roman"/>
                <a:cs typeface="Times New Roman"/>
              </a:rPr>
              <a:t>≠</a:t>
            </a:r>
            <a:r>
              <a:rPr sz="330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20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5175" y="1988380"/>
            <a:ext cx="10419032" cy="844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50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spc="-75">
                <a:solidFill>
                  <a:srgbClr val="000000"/>
                </a:solidFill>
                <a:latin typeface="Arial"/>
                <a:cs typeface="Arial"/>
              </a:rPr>
              <a:t>Test</a:t>
            </a:r>
            <a:r>
              <a:rPr sz="2800" spc="-7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spc="-20">
                <a:solidFill>
                  <a:srgbClr val="000000"/>
                </a:solidFill>
                <a:latin typeface="Arial"/>
                <a:cs typeface="Arial"/>
              </a:rPr>
              <a:t>statistic</a:t>
            </a:r>
            <a:r>
              <a:rPr sz="28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is based on the </a:t>
            </a:r>
            <a:r>
              <a:rPr sz="2800" spc="-20">
                <a:solidFill>
                  <a:srgbClr val="000000"/>
                </a:solidFill>
                <a:latin typeface="Arial"/>
                <a:cs typeface="Arial"/>
              </a:rPr>
              <a:t>difference</a:t>
            </a:r>
            <a:r>
              <a:rPr sz="2800" spc="-1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between the two sample</a:t>
            </a:r>
          </a:p>
          <a:p>
            <a:pPr marL="287019" marR="0">
              <a:lnSpc>
                <a:spcPts val="3128"/>
              </a:lnSpc>
              <a:spcBef>
                <a:spcPts val="91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means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79775" y="2707221"/>
            <a:ext cx="1552197" cy="711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271"/>
              </a:lnSpc>
              <a:spcBef>
                <a:spcPct val="0"/>
              </a:spcBef>
              <a:spcAft>
                <a:spcPct val="0"/>
              </a:spcAft>
            </a:pPr>
            <a:r>
              <a:rPr sz="47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4750" spc="91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7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24821" y="2899438"/>
            <a:ext cx="1110234" cy="389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44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2500" spc="32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0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16303" y="2981944"/>
            <a:ext cx="1126953" cy="673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4"/>
              </a:lnSpc>
              <a:spcBef>
                <a:spcPct val="0"/>
              </a:spcBef>
              <a:spcAft>
                <a:spcPct val="0"/>
              </a:spcAft>
            </a:pPr>
            <a:r>
              <a:rPr sz="450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4500" spc="80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0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729202" y="3070175"/>
            <a:ext cx="302101" cy="348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0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477232" y="3066365"/>
            <a:ext cx="302101" cy="348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0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279775" y="3340286"/>
            <a:ext cx="417120" cy="494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96"/>
              </a:lnSpc>
              <a:spcBef>
                <a:spcPct val="0"/>
              </a:spcBef>
              <a:spcAft>
                <a:spcPct val="0"/>
              </a:spcAft>
            </a:pPr>
            <a:r>
              <a:rPr sz="3250">
                <a:solidFill>
                  <a:srgbClr val="000000"/>
                </a:solidFill>
                <a:latin typeface="Times New Roman"/>
                <a:cs typeface="Times New Roman"/>
              </a:rPr>
              <a:t>−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360165" y="3528212"/>
            <a:ext cx="1374775" cy="81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66"/>
              </a:lnSpc>
              <a:spcBef>
                <a:spcPct val="0"/>
              </a:spcBef>
              <a:spcAft>
                <a:spcPct val="0"/>
              </a:spcAft>
            </a:pPr>
            <a:r>
              <a:rPr sz="365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3650" spc="26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50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  <a:p>
            <a:pPr marL="0" marR="0">
              <a:lnSpc>
                <a:spcPts val="2025"/>
              </a:lnSpc>
              <a:spcBef>
                <a:spcPct val="0"/>
              </a:spcBef>
              <a:spcAft>
                <a:spcPct val="0"/>
              </a:spcAft>
            </a:pPr>
            <a:r>
              <a:rPr sz="3650" strike="sngStrike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3650" spc="26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50" strike="sngStrike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524631" y="3820673"/>
            <a:ext cx="315118" cy="36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47"/>
              </a:lnSpc>
              <a:spcBef>
                <a:spcPct val="0"/>
              </a:spcBef>
              <a:spcAft>
                <a:spcPct val="0"/>
              </a:spcAft>
            </a:pPr>
            <a:r>
              <a:rPr sz="2300" u="sng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327271" y="3826331"/>
            <a:ext cx="308610" cy="355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91"/>
              </a:lnSpc>
              <a:spcBef>
                <a:spcPct val="0"/>
              </a:spcBef>
              <a:spcAft>
                <a:spcPct val="0"/>
              </a:spcAft>
            </a:pPr>
            <a:r>
              <a:rPr sz="2250" u="sng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811015" y="3851477"/>
            <a:ext cx="403082" cy="481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88"/>
              </a:lnSpc>
              <a:spcBef>
                <a:spcPct val="0"/>
              </a:spcBef>
              <a:spcAft>
                <a:spcPct val="0"/>
              </a:spcAft>
            </a:pPr>
            <a:r>
              <a:rPr sz="315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364611" y="3961227"/>
            <a:ext cx="1398269" cy="5744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22"/>
              </a:lnSpc>
              <a:spcBef>
                <a:spcPct val="0"/>
              </a:spcBef>
              <a:spcAft>
                <a:spcPct val="0"/>
              </a:spcAft>
            </a:pPr>
            <a:r>
              <a:rPr sz="380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3800" spc="2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800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364611" y="4303682"/>
            <a:ext cx="1398269" cy="5744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22"/>
              </a:lnSpc>
              <a:spcBef>
                <a:spcPct val="0"/>
              </a:spcBef>
              <a:spcAft>
                <a:spcPct val="0"/>
              </a:spcAft>
            </a:pPr>
            <a:r>
              <a:rPr sz="380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3800" spc="2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800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470660" y="4758766"/>
            <a:ext cx="10018932" cy="707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271"/>
              </a:lnSpc>
              <a:spcBef>
                <a:spcPct val="0"/>
              </a:spcBef>
              <a:spcAft>
                <a:spcPct val="0"/>
              </a:spcAft>
            </a:pPr>
            <a:r>
              <a:rPr sz="47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4750" spc="315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7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4750" spc="49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33">
                <a:solidFill>
                  <a:srgbClr val="000000"/>
                </a:solidFill>
                <a:latin typeface="Arial"/>
                <a:cs typeface="Arial"/>
              </a:rPr>
              <a:t>are</a:t>
            </a:r>
            <a:r>
              <a:rPr sz="2800" spc="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spc="-21">
                <a:solidFill>
                  <a:srgbClr val="000000"/>
                </a:solidFill>
                <a:latin typeface="Arial"/>
                <a:cs typeface="Arial"/>
              </a:rPr>
              <a:t>normally</a:t>
            </a:r>
            <a:r>
              <a:rPr sz="2800" spc="2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spc="-23">
                <a:solidFill>
                  <a:srgbClr val="000000"/>
                </a:solidFill>
                <a:latin typeface="Arial"/>
                <a:cs typeface="Arial"/>
              </a:rPr>
              <a:t>distributed,</a:t>
            </a:r>
            <a:r>
              <a:rPr sz="2800" spc="6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spc="-13">
                <a:solidFill>
                  <a:srgbClr val="000000"/>
                </a:solidFill>
                <a:latin typeface="Arial"/>
                <a:cs typeface="Arial"/>
              </a:rPr>
              <a:t>then</a:t>
            </a:r>
            <a:r>
              <a:rPr sz="2800" spc="1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spc="-12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spc="-30">
                <a:solidFill>
                  <a:srgbClr val="000000"/>
                </a:solidFill>
                <a:latin typeface="Arial"/>
                <a:cs typeface="Arial"/>
              </a:rPr>
              <a:t>difference</a:t>
            </a:r>
            <a:r>
              <a:rPr sz="2800" spc="3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spc="-23">
                <a:solidFill>
                  <a:srgbClr val="000000"/>
                </a:solidFill>
                <a:latin typeface="Arial"/>
                <a:cs typeface="Arial"/>
              </a:rPr>
              <a:t>between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05510" y="4958694"/>
            <a:ext cx="630673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50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spc="-50">
                <a:solidFill>
                  <a:srgbClr val="000000"/>
                </a:solidFill>
                <a:latin typeface="Arial"/>
                <a:cs typeface="Arial"/>
              </a:rPr>
              <a:t>If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797926" y="4982030"/>
            <a:ext cx="304528" cy="343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3"/>
              </a:lnSpc>
              <a:spcBef>
                <a:spcPct val="0"/>
              </a:spcBef>
              <a:spcAft>
                <a:spcPct val="0"/>
              </a:spcAft>
            </a:pPr>
            <a:r>
              <a:rPr sz="21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818371" y="4982030"/>
            <a:ext cx="304528" cy="343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3"/>
              </a:lnSpc>
              <a:spcBef>
                <a:spcPct val="0"/>
              </a:spcBef>
              <a:spcAft>
                <a:spcPct val="0"/>
              </a:spcAft>
            </a:pPr>
            <a:r>
              <a:rPr sz="21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899246" y="5117910"/>
            <a:ext cx="302101" cy="348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0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927311" y="5117910"/>
            <a:ext cx="302101" cy="348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0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192530" y="5436858"/>
            <a:ext cx="3077270" cy="801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130" marR="0">
              <a:lnSpc>
                <a:spcPts val="3112"/>
              </a:lnSpc>
              <a:spcBef>
                <a:spcPct val="0"/>
              </a:spcBef>
              <a:spcAft>
                <a:spcPct val="0"/>
              </a:spcAft>
            </a:pPr>
            <a:r>
              <a:rPr sz="2800" spc="-51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2800" spc="273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spc="-13">
                <a:solidFill>
                  <a:srgbClr val="000000"/>
                </a:solidFill>
                <a:latin typeface="Arial"/>
                <a:cs typeface="Arial"/>
              </a:rPr>
              <a:t>them</a:t>
            </a:r>
          </a:p>
          <a:p>
            <a:pPr marL="0" marR="0">
              <a:lnSpc>
                <a:spcPts val="2893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will also be normal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0113518" y="6499056"/>
            <a:ext cx="1626131" cy="374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Statistics for Software</a:t>
            </a:r>
          </a:p>
          <a:p>
            <a:pPr marL="0" marR="0">
              <a:lnSpc>
                <a:spcPts val="1310"/>
              </a:lnSpc>
              <a:spcBef>
                <a:spcPts val="5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Engineers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0AEB1C4-E0CC-4AC3-AF81-63C2A5C8E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1"/>
          <p:cNvSpPr/>
          <p:nvPr/>
        </p:nvSpPr>
        <p:spPr>
          <a:xfrm>
            <a:off x="6888226" y="4580674"/>
            <a:ext cx="1397000" cy="37655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4945126" y="4580674"/>
            <a:ext cx="1388109" cy="376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19816" y="4441215"/>
            <a:ext cx="4849330" cy="127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88226" y="3808907"/>
            <a:ext cx="1397000" cy="37718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26433" y="3809441"/>
            <a:ext cx="1386839" cy="37718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77907" y="76804"/>
            <a:ext cx="5200538" cy="716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41"/>
              </a:lnSpc>
              <a:spcBef>
                <a:spcPct val="0"/>
              </a:spcBef>
              <a:spcAft>
                <a:spcPct val="0"/>
              </a:spcAft>
            </a:pPr>
            <a:r>
              <a:rPr sz="4600" spc="-52">
                <a:solidFill>
                  <a:srgbClr val="000000"/>
                </a:solidFill>
                <a:latin typeface="Trebuchet MS"/>
                <a:cs typeface="Trebuchet MS"/>
              </a:rPr>
              <a:t>Variance</a:t>
            </a:r>
            <a:r>
              <a:rPr sz="4600" spc="-61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600" spc="-36">
                <a:solidFill>
                  <a:srgbClr val="000000"/>
                </a:solidFill>
                <a:latin typeface="Trebuchet MS"/>
                <a:cs typeface="Trebuchet MS"/>
              </a:rPr>
              <a:t>Estimation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5540" y="781765"/>
            <a:ext cx="9010468" cy="693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62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49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spc="-89">
                <a:solidFill>
                  <a:srgbClr val="000000"/>
                </a:solidFill>
                <a:latin typeface="Arial"/>
                <a:cs typeface="Arial"/>
              </a:rPr>
              <a:t>Two</a:t>
            </a:r>
            <a:r>
              <a:rPr sz="2800" spc="6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spc="-22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sz="2800" spc="3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spc="-25">
                <a:solidFill>
                  <a:srgbClr val="000000"/>
                </a:solidFill>
                <a:latin typeface="Arial"/>
                <a:cs typeface="Arial"/>
              </a:rPr>
              <a:t>t-test</a:t>
            </a:r>
            <a:r>
              <a:rPr sz="2800" spc="2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is </a:t>
            </a:r>
            <a:r>
              <a:rPr sz="2800" spc="-19">
                <a:solidFill>
                  <a:srgbClr val="000000"/>
                </a:solidFill>
                <a:latin typeface="Arial"/>
                <a:cs typeface="Arial"/>
              </a:rPr>
              <a:t>based</a:t>
            </a:r>
            <a:r>
              <a:rPr sz="2800" spc="1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spc="-21">
                <a:solidFill>
                  <a:srgbClr val="000000"/>
                </a:solidFill>
                <a:latin typeface="Arial"/>
                <a:cs typeface="Arial"/>
              </a:rPr>
              <a:t>on</a:t>
            </a:r>
            <a:r>
              <a:rPr sz="280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spc="-12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spc="-16">
                <a:solidFill>
                  <a:srgbClr val="000000"/>
                </a:solidFill>
                <a:latin typeface="Arial"/>
                <a:cs typeface="Arial"/>
              </a:rPr>
              <a:t>assumption</a:t>
            </a:r>
            <a:r>
              <a:rPr sz="2800" spc="4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spc="-23">
                <a:solidFill>
                  <a:srgbClr val="000000"/>
                </a:solidFill>
                <a:latin typeface="Arial"/>
                <a:cs typeface="Arial"/>
              </a:rPr>
              <a:t>that</a:t>
            </a:r>
            <a:r>
              <a:rPr sz="2800" spc="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6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266617" y="781765"/>
            <a:ext cx="1158744" cy="693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62"/>
              </a:lnSpc>
              <a:spcBef>
                <a:spcPct val="0"/>
              </a:spcBef>
              <a:spcAft>
                <a:spcPct val="0"/>
              </a:spcAft>
            </a:pPr>
            <a:r>
              <a:rPr sz="325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3250" spc="2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6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044240" y="1004026"/>
            <a:ext cx="259841" cy="2836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33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314862" y="1004026"/>
            <a:ext cx="259841" cy="2836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33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960015" y="1328192"/>
            <a:ext cx="302101" cy="348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0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823615" y="1328192"/>
            <a:ext cx="302101" cy="348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0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45540" y="1723585"/>
            <a:ext cx="10877070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49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spc="-45">
                <a:solidFill>
                  <a:srgbClr val="000000"/>
                </a:solidFill>
                <a:latin typeface="Arial"/>
                <a:cs typeface="Arial"/>
              </a:rPr>
              <a:t>Testing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equality of variances is </a:t>
            </a:r>
            <a:r>
              <a:rPr sz="2800" spc="-15">
                <a:solidFill>
                  <a:srgbClr val="000000"/>
                </a:solidFill>
                <a:latin typeface="Arial"/>
                <a:cs typeface="Arial"/>
              </a:rPr>
              <a:t>required</a:t>
            </a:r>
            <a:r>
              <a:rPr sz="2800" spc="-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prior </a:t>
            </a:r>
            <a:r>
              <a:rPr sz="2800" spc="-14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28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spc="-15">
                <a:solidFill>
                  <a:srgbClr val="000000"/>
                </a:solidFill>
                <a:latin typeface="Arial"/>
                <a:cs typeface="Arial"/>
              </a:rPr>
              <a:t>t-test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(details</a:t>
            </a:r>
            <a:r>
              <a:rPr sz="2800" spc="4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later)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45540" y="2530606"/>
            <a:ext cx="5485159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49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Common variance is a </a:t>
            </a:r>
            <a:r>
              <a:rPr sz="2800" spc="-15">
                <a:solidFill>
                  <a:srgbClr val="000000"/>
                </a:solidFill>
                <a:latin typeface="Arial"/>
                <a:cs typeface="Arial"/>
              </a:rPr>
              <a:t>weighted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432560" y="2939508"/>
            <a:ext cx="1536253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 spc="-20">
                <a:solidFill>
                  <a:srgbClr val="000000"/>
                </a:solidFill>
                <a:latin typeface="Arial"/>
                <a:cs typeface="Arial"/>
              </a:rPr>
              <a:t>average: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587994" y="2953469"/>
            <a:ext cx="986002" cy="740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28"/>
              </a:lnSpc>
              <a:spcBef>
                <a:spcPct val="0"/>
              </a:spcBef>
              <a:spcAft>
                <a:spcPct val="0"/>
              </a:spcAft>
            </a:pPr>
            <a:r>
              <a:rPr sz="500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5000" spc="4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aseline="19391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411845" y="3185244"/>
            <a:ext cx="237743" cy="452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60"/>
              </a:lnSpc>
              <a:spcBef>
                <a:spcPct val="0"/>
              </a:spcBef>
              <a:spcAft>
                <a:spcPct val="0"/>
              </a:spcAft>
            </a:pPr>
            <a:r>
              <a:rPr sz="2950">
                <a:solidFill>
                  <a:srgbClr val="000000"/>
                </a:solidFill>
                <a:latin typeface="Times New Roman"/>
                <a:cs typeface="Times New Roman"/>
              </a:rPr>
              <a:t>∙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359910" y="3304893"/>
            <a:ext cx="2593189" cy="778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29"/>
              </a:lnSpc>
              <a:spcBef>
                <a:spcPct val="0"/>
              </a:spcBef>
              <a:spcAft>
                <a:spcPct val="0"/>
              </a:spcAft>
            </a:pPr>
            <a:r>
              <a:rPr sz="52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5250" spc="23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00">
                <a:solidFill>
                  <a:srgbClr val="000000"/>
                </a:solidFill>
                <a:latin typeface="Times New Roman"/>
                <a:cs typeface="Times New Roman"/>
              </a:rPr>
              <a:t>−</a:t>
            </a:r>
            <a:r>
              <a:rPr sz="3700" spc="7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spc="94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2950">
                <a:solidFill>
                  <a:srgbClr val="000000"/>
                </a:solidFill>
                <a:latin typeface="Times New Roman"/>
                <a:cs typeface="Times New Roman"/>
              </a:rPr>
              <a:t>∙</a:t>
            </a:r>
            <a:r>
              <a:rPr sz="2950" spc="-10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500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41337" y="3546958"/>
            <a:ext cx="277749" cy="324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5"/>
              </a:lnSpc>
              <a:spcBef>
                <a:spcPct val="0"/>
              </a:spcBef>
              <a:spcAft>
                <a:spcPct val="0"/>
              </a:spcAft>
            </a:pPr>
            <a:r>
              <a:rPr sz="205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359910" y="3671035"/>
            <a:ext cx="454937" cy="560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10"/>
              </a:lnSpc>
              <a:spcBef>
                <a:spcPct val="0"/>
              </a:spcBef>
              <a:spcAft>
                <a:spcPct val="0"/>
              </a:spcAft>
            </a:pPr>
            <a:r>
              <a:rPr sz="370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079110" y="3667627"/>
            <a:ext cx="3230371" cy="13836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3099" marR="0">
              <a:lnSpc>
                <a:spcPts val="4518"/>
              </a:lnSpc>
              <a:spcBef>
                <a:spcPct val="0"/>
              </a:spcBef>
              <a:spcAft>
                <a:spcPct val="0"/>
              </a:spcAft>
            </a:pPr>
            <a:r>
              <a:rPr sz="410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4100" spc="-3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500" baseline="-15384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4500" spc="106" baseline="-153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00">
                <a:solidFill>
                  <a:srgbClr val="000000"/>
                </a:solidFill>
                <a:latin typeface="Times New Roman"/>
                <a:cs typeface="Times New Roman"/>
              </a:rPr>
              <a:t>−</a:t>
            </a:r>
          </a:p>
          <a:p>
            <a:pPr marL="0" marR="0">
              <a:lnSpc>
                <a:spcPts val="4518"/>
              </a:lnSpc>
              <a:spcBef>
                <a:spcPts val="1193"/>
              </a:spcBef>
              <a:spcAft>
                <a:spcPct val="0"/>
              </a:spcAft>
            </a:pPr>
            <a:r>
              <a:rPr sz="410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4100" spc="221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00">
                <a:solidFill>
                  <a:srgbClr val="000000"/>
                </a:solidFill>
                <a:latin typeface="Times New Roman"/>
                <a:cs typeface="Times New Roman"/>
              </a:rPr>
              <a:t>−</a:t>
            </a:r>
            <a:r>
              <a:rPr sz="3700" spc="58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10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4100" spc="23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00">
                <a:solidFill>
                  <a:srgbClr val="000000"/>
                </a:solidFill>
                <a:latin typeface="Times New Roman"/>
                <a:cs typeface="Times New Roman"/>
              </a:rPr>
              <a:t>−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063490" y="3690928"/>
            <a:ext cx="324008" cy="393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7"/>
              </a:lnSpc>
              <a:spcBef>
                <a:spcPct val="0"/>
              </a:spcBef>
              <a:spcAft>
                <a:spcPct val="0"/>
              </a:spcAft>
            </a:pPr>
            <a:r>
              <a:rPr sz="255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839313" y="4055816"/>
            <a:ext cx="1392324" cy="744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59"/>
              </a:lnSpc>
              <a:spcBef>
                <a:spcPct val="0"/>
              </a:spcBef>
              <a:spcAft>
                <a:spcPct val="0"/>
              </a:spcAft>
            </a:pPr>
            <a:r>
              <a:rPr sz="500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5000" spc="3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aseline="22289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3100" spc="216" baseline="222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0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160376" y="4127299"/>
            <a:ext cx="324008" cy="393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7"/>
              </a:lnSpc>
              <a:spcBef>
                <a:spcPct val="0"/>
              </a:spcBef>
              <a:spcAft>
                <a:spcPct val="0"/>
              </a:spcAft>
            </a:pPr>
            <a:r>
              <a:rPr sz="255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842617" y="4127299"/>
            <a:ext cx="324008" cy="393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7"/>
              </a:lnSpc>
              <a:spcBef>
                <a:spcPct val="0"/>
              </a:spcBef>
              <a:spcAft>
                <a:spcPct val="0"/>
              </a:spcAft>
            </a:pPr>
            <a:r>
              <a:rPr sz="255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461937" y="4479072"/>
            <a:ext cx="454937" cy="560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10"/>
              </a:lnSpc>
              <a:spcBef>
                <a:spcPct val="0"/>
              </a:spcBef>
              <a:spcAft>
                <a:spcPct val="0"/>
              </a:spcAft>
            </a:pPr>
            <a:r>
              <a:rPr sz="370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558929" y="4638243"/>
            <a:ext cx="383698" cy="45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18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512189" y="4638243"/>
            <a:ext cx="383698" cy="45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18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144905" y="5028896"/>
            <a:ext cx="10131095" cy="691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47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8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3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4350" spc="39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aseline="19503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600" spc="96" baseline="1950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1">
                <a:solidFill>
                  <a:srgbClr val="000000"/>
                </a:solidFill>
                <a:latin typeface="Arial"/>
                <a:cs typeface="Arial"/>
              </a:rPr>
              <a:t>has</a:t>
            </a:r>
            <a:r>
              <a:rPr sz="2800" spc="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sz="46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4650" spc="50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aseline="303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600" spc="80" baseline="30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0">
                <a:solidFill>
                  <a:srgbClr val="000000"/>
                </a:solidFill>
                <a:latin typeface="Arial"/>
                <a:cs typeface="Arial"/>
              </a:rPr>
              <a:t>distribution</a:t>
            </a:r>
            <a:r>
              <a:rPr sz="2800" spc="5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spc="-12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sz="2800" spc="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6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4650" spc="2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4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4450" spc="10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5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3250" spc="2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60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4600" spc="20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5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sz="3250" spc="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60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4600" spc="218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50">
                <a:solidFill>
                  <a:srgbClr val="000000"/>
                </a:solidFill>
                <a:latin typeface="Times New Roman"/>
                <a:cs typeface="Times New Roman"/>
              </a:rPr>
              <a:t>−</a:t>
            </a:r>
            <a:r>
              <a:rPr sz="3250" spc="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5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9119731" y="5375365"/>
            <a:ext cx="302101" cy="348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0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0339934" y="5375365"/>
            <a:ext cx="302101" cy="348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0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0113518" y="6499056"/>
            <a:ext cx="1626131" cy="374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Statistics for Software</a:t>
            </a:r>
          </a:p>
          <a:p>
            <a:pPr marL="0" marR="0">
              <a:lnSpc>
                <a:spcPts val="1310"/>
              </a:lnSpc>
              <a:spcBef>
                <a:spcPts val="5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Engineers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E652A09-3DDC-4AA9-ADA2-EC3852FC41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1"/>
          <p:cNvSpPr/>
          <p:nvPr/>
        </p:nvSpPr>
        <p:spPr>
          <a:xfrm>
            <a:off x="6073140" y="5773153"/>
            <a:ext cx="1215390" cy="101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256280" y="3354045"/>
            <a:ext cx="256540" cy="1397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09240" y="3354045"/>
            <a:ext cx="256539" cy="1397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0451" y="6158661"/>
            <a:ext cx="1106170" cy="28194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13652" y="3387077"/>
            <a:ext cx="256285" cy="134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67120" y="3387077"/>
            <a:ext cx="256285" cy="134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10504" y="3689083"/>
            <a:ext cx="1417320" cy="6413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1636" y="3387077"/>
            <a:ext cx="256285" cy="134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15104" y="3387077"/>
            <a:ext cx="256285" cy="134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86453" y="3689083"/>
            <a:ext cx="960120" cy="92646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29077" y="3751427"/>
            <a:ext cx="871219" cy="250825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98268" y="3666972"/>
            <a:ext cx="1525524" cy="2285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59545" y="246749"/>
            <a:ext cx="6871126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ct val="0"/>
              </a:spcBef>
              <a:spcAft>
                <a:spcPct val="0"/>
              </a:spcAft>
            </a:pPr>
            <a:r>
              <a:rPr sz="4000" b="1">
                <a:solidFill>
                  <a:srgbClr val="000000"/>
                </a:solidFill>
                <a:latin typeface="Arial"/>
                <a:cs typeface="Arial"/>
              </a:rPr>
              <a:t>General Hypothesis Testing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259840" y="1152916"/>
            <a:ext cx="10486645" cy="9674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The decision to reject or to retain H</a:t>
            </a:r>
            <a:r>
              <a:rPr sz="3000" baseline="-23333">
                <a:solidFill>
                  <a:srgbClr val="000000"/>
                </a:solidFill>
                <a:latin typeface="Arial"/>
                <a:cs typeface="Arial"/>
              </a:rPr>
              <a:t>0</a:t>
            </a:r>
            <a:r>
              <a:rPr sz="3000" spc="-277" baseline="-2333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is based on the t-statistic</a:t>
            </a:r>
          </a:p>
          <a:p>
            <a:pPr marL="0" marR="0">
              <a:lnSpc>
                <a:spcPts val="3351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or on its associated P</a:t>
            </a:r>
            <a:r>
              <a:rPr sz="3000" baseline="-23333">
                <a:solidFill>
                  <a:srgbClr val="000000"/>
                </a:solidFill>
                <a:latin typeface="Arial"/>
                <a:cs typeface="Arial"/>
              </a:rPr>
              <a:t>value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259840" y="2226180"/>
            <a:ext cx="6400095" cy="463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If equal variances are assumed, then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59205" y="2815422"/>
            <a:ext cx="2418061" cy="463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3000" spc="172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df=n</a:t>
            </a:r>
            <a:r>
              <a:rPr sz="3000" spc="27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+n</a:t>
            </a:r>
            <a:r>
              <a:rPr sz="3000" spc="27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-2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469185" y="3019292"/>
            <a:ext cx="869315" cy="321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sz="2000" spc="286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167119" y="3172917"/>
            <a:ext cx="1396632" cy="5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50"/>
              </a:lnSpc>
              <a:spcBef>
                <a:spcPct val="0"/>
              </a:spcBef>
              <a:spcAft>
                <a:spcPct val="0"/>
              </a:spcAft>
            </a:pPr>
            <a:r>
              <a:rPr sz="5300" spc="513" baseline="19444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1800" spc="188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3500" spc="154" baseline="19444">
                <a:solidFill>
                  <a:srgbClr val="000000"/>
                </a:solidFill>
                <a:latin typeface="Times New Roman"/>
                <a:cs typeface="Times New Roman"/>
              </a:rPr>
              <a:t>−</a:t>
            </a:r>
            <a:r>
              <a:rPr sz="5300" baseline="19444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325004" y="3414709"/>
            <a:ext cx="279177" cy="294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9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023359" y="3297931"/>
            <a:ext cx="417120" cy="494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96"/>
              </a:lnSpc>
              <a:spcBef>
                <a:spcPct val="0"/>
              </a:spcBef>
              <a:spcAft>
                <a:spcPct val="0"/>
              </a:spcAft>
            </a:pPr>
            <a:r>
              <a:rPr sz="325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259205" y="3334846"/>
            <a:ext cx="1265769" cy="701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224"/>
              </a:lnSpc>
              <a:spcBef>
                <a:spcPct val="0"/>
              </a:spcBef>
              <a:spcAft>
                <a:spcPct val="0"/>
              </a:spcAft>
            </a:pPr>
            <a:r>
              <a:rPr sz="4200" baseline="34042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4200" spc="1458" baseline="3404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70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479243" y="3501208"/>
            <a:ext cx="417120" cy="494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96"/>
              </a:lnSpc>
              <a:spcBef>
                <a:spcPct val="0"/>
              </a:spcBef>
              <a:spcAft>
                <a:spcPct val="0"/>
              </a:spcAft>
            </a:pPr>
            <a:r>
              <a:rPr sz="325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446394" y="3412218"/>
            <a:ext cx="417120" cy="494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96"/>
              </a:lnSpc>
              <a:spcBef>
                <a:spcPct val="0"/>
              </a:spcBef>
              <a:spcAft>
                <a:spcPct val="0"/>
              </a:spcAft>
            </a:pPr>
            <a:r>
              <a:rPr sz="325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114801" y="3565487"/>
            <a:ext cx="2055304" cy="556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50"/>
              </a:lnSpc>
              <a:spcBef>
                <a:spcPct val="0"/>
              </a:spcBef>
              <a:spcAft>
                <a:spcPct val="0"/>
              </a:spcAft>
            </a:pPr>
            <a:r>
              <a:rPr sz="35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3550" spc="69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350">
                <a:solidFill>
                  <a:srgbClr val="000000"/>
                </a:solidFill>
                <a:latin typeface="Times New Roman"/>
                <a:cs typeface="Times New Roman"/>
              </a:rPr>
              <a:t>−</a:t>
            </a:r>
            <a:r>
              <a:rPr sz="2350" spc="47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717675" y="3638181"/>
            <a:ext cx="1389011" cy="539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50"/>
              </a:lnSpc>
              <a:spcBef>
                <a:spcPct val="0"/>
              </a:spcBef>
              <a:spcAft>
                <a:spcPct val="0"/>
              </a:spcAft>
            </a:pPr>
            <a:r>
              <a:rPr sz="35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3550" spc="6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350" spc="139">
                <a:solidFill>
                  <a:srgbClr val="000000"/>
                </a:solidFill>
                <a:latin typeface="Times New Roman"/>
                <a:cs typeface="Times New Roman"/>
              </a:rPr>
              <a:t>−</a:t>
            </a:r>
            <a:r>
              <a:rPr sz="35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416294" y="3773344"/>
            <a:ext cx="744696" cy="299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1850" spc="22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530676" y="3807279"/>
            <a:ext cx="279177" cy="294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9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594732" y="3800703"/>
            <a:ext cx="1757623" cy="4977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14"/>
              </a:lnSpc>
              <a:spcBef>
                <a:spcPct val="0"/>
              </a:spcBef>
              <a:spcAft>
                <a:spcPct val="0"/>
              </a:spcAft>
            </a:pPr>
            <a:r>
              <a:rPr sz="290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2900" spc="-27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00" baseline="31134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2700" spc="5382" baseline="311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</a:p>
          <a:p>
            <a:pPr marL="132080" marR="0">
              <a:lnSpc>
                <a:spcPts val="205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1850" spc="23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129739" y="3879974"/>
            <a:ext cx="279177" cy="294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9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456338" y="3887334"/>
            <a:ext cx="640556" cy="547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07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864129" y="3879974"/>
            <a:ext cx="279177" cy="294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9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114801" y="3862158"/>
            <a:ext cx="654621" cy="539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50"/>
              </a:lnSpc>
              <a:spcBef>
                <a:spcPct val="0"/>
              </a:spcBef>
              <a:spcAft>
                <a:spcPct val="0"/>
              </a:spcAft>
            </a:pPr>
            <a:r>
              <a:rPr sz="35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4990782" y="3855730"/>
            <a:ext cx="279177" cy="294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9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6612737" y="3868467"/>
            <a:ext cx="335935" cy="36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3"/>
              </a:lnSpc>
              <a:spcBef>
                <a:spcPct val="0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425270" y="3887334"/>
            <a:ext cx="1183468" cy="547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07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3600" spc="6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4866665" y="4037212"/>
            <a:ext cx="335935" cy="36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3"/>
              </a:lnSpc>
              <a:spcBef>
                <a:spcPct val="0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6336919" y="3904194"/>
            <a:ext cx="730230" cy="499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66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  <a:p>
            <a:pPr marL="451052" marR="0">
              <a:lnSpc>
                <a:spcPts val="2019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4023359" y="3914660"/>
            <a:ext cx="842561" cy="539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8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000000"/>
                </a:solidFill>
                <a:latin typeface="Times New Roman"/>
                <a:cs typeface="Times New Roman"/>
              </a:rPr>
              <a:t>−</a:t>
            </a:r>
          </a:p>
          <a:p>
            <a:pPr marL="186664" marR="0">
              <a:lnSpc>
                <a:spcPts val="3950"/>
              </a:lnSpc>
              <a:spcBef>
                <a:spcPct val="0"/>
              </a:spcBef>
              <a:spcAft>
                <a:spcPct val="0"/>
              </a:spcAft>
            </a:pPr>
            <a:r>
              <a:rPr sz="35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585208" y="4076279"/>
            <a:ext cx="603456" cy="491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66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4622088" y="4156453"/>
            <a:ext cx="279177" cy="294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9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5036261" y="4281459"/>
            <a:ext cx="279177" cy="294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9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057910" y="5334703"/>
            <a:ext cx="9284910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50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2800" spc="-20">
                <a:solidFill>
                  <a:srgbClr val="000000"/>
                </a:solidFill>
                <a:latin typeface="Arial"/>
                <a:cs typeface="Arial"/>
              </a:rPr>
              <a:t>standard</a:t>
            </a:r>
            <a:r>
              <a:rPr sz="2800" spc="-1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spc="-15">
                <a:solidFill>
                  <a:srgbClr val="000000"/>
                </a:solidFill>
                <a:latin typeface="Arial"/>
                <a:cs typeface="Arial"/>
              </a:rPr>
              <a:t>error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of the </a:t>
            </a:r>
            <a:r>
              <a:rPr sz="2800" spc="-20">
                <a:solidFill>
                  <a:srgbClr val="000000"/>
                </a:solidFill>
                <a:latin typeface="Arial"/>
                <a:cs typeface="Arial"/>
              </a:rPr>
              <a:t>difference</a:t>
            </a:r>
            <a:r>
              <a:rPr sz="2800" spc="-1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between the</a:t>
            </a:r>
            <a:r>
              <a:rPr sz="2800" spc="10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means: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6372860" y="5835433"/>
            <a:ext cx="995045" cy="935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0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2500" spc="3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  <a:p>
            <a:pPr marL="125653" marR="0">
              <a:lnSpc>
                <a:spcPts val="3686"/>
              </a:lnSpc>
              <a:spcBef>
                <a:spcPts val="318"/>
              </a:spcBef>
              <a:spcAft>
                <a:spcPct val="0"/>
              </a:spcAft>
            </a:pPr>
            <a:r>
              <a:rPr sz="3300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  <a:p>
            <a:pPr marL="518083" marR="0">
              <a:lnSpc>
                <a:spcPts val="2664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4470146" y="5933816"/>
            <a:ext cx="976203" cy="613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31"/>
              </a:lnSpc>
              <a:spcBef>
                <a:spcPct val="0"/>
              </a:spcBef>
              <a:spcAft>
                <a:spcPct val="0"/>
              </a:spcAft>
            </a:pPr>
            <a:r>
              <a:rPr sz="410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4100" spc="4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Times New Roman"/>
                <a:cs typeface="Times New Roman"/>
              </a:rPr>
              <a:t>−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3460750" y="6006295"/>
            <a:ext cx="3886910" cy="523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20"/>
              </a:lnSpc>
              <a:spcBef>
                <a:spcPct val="0"/>
              </a:spcBef>
              <a:spcAft>
                <a:spcPct val="0"/>
              </a:spcAft>
            </a:pPr>
            <a:r>
              <a:rPr sz="340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3400" spc="-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40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3400" spc="-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40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3400" spc="-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40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3400" spc="-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40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3400" spc="-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40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3400" spc="3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3100" spc="30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400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6678829" y="6038855"/>
            <a:ext cx="379303" cy="429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83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4770996" y="6099387"/>
            <a:ext cx="334954" cy="336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52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4858296" y="6241159"/>
            <a:ext cx="280193" cy="3026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3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pic>
        <p:nvPicPr>
          <p:cNvPr id="51" name="תמונה 50">
            <a:extLst>
              <a:ext uri="{FF2B5EF4-FFF2-40B4-BE49-F238E27FC236}">
                <a16:creationId xmlns:a16="http://schemas.microsoft.com/office/drawing/2014/main" id="{F1E72AE8-B4FD-4546-90BD-3E90D72DC7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78270" y="397002"/>
            <a:ext cx="11799786" cy="636587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03130" y="150356"/>
            <a:ext cx="996006" cy="328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800" baseline="-22222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=±1.97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3456" y="412217"/>
            <a:ext cx="4908373" cy="118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ct val="0"/>
              </a:spcBef>
              <a:spcAft>
                <a:spcPct val="0"/>
              </a:spcAft>
            </a:pPr>
            <a:r>
              <a:rPr sz="4000" b="1" spc="-15">
                <a:solidFill>
                  <a:srgbClr val="000000"/>
                </a:solidFill>
                <a:latin typeface="Arial"/>
                <a:cs typeface="Arial"/>
              </a:rPr>
              <a:t>General</a:t>
            </a:r>
            <a:r>
              <a:rPr sz="4000" b="1" spc="-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b="1">
                <a:solidFill>
                  <a:srgbClr val="000000"/>
                </a:solidFill>
                <a:latin typeface="Arial"/>
                <a:cs typeface="Arial"/>
              </a:rPr>
              <a:t>Hypothesis</a:t>
            </a:r>
          </a:p>
          <a:p>
            <a:pPr marL="1501495" marR="0">
              <a:lnSpc>
                <a:spcPts val="4468"/>
              </a:lnSpc>
              <a:spcBef>
                <a:spcPts val="130"/>
              </a:spcBef>
              <a:spcAft>
                <a:spcPct val="0"/>
              </a:spcAft>
            </a:pPr>
            <a:r>
              <a:rPr sz="4000" b="1" spc="-60">
                <a:solidFill>
                  <a:srgbClr val="000000"/>
                </a:solidFill>
                <a:latin typeface="Arial"/>
                <a:cs typeface="Arial"/>
              </a:rPr>
              <a:t>Testing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2410" y="2519316"/>
            <a:ext cx="3821093" cy="835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Arial"/>
                <a:cs typeface="Arial"/>
              </a:rPr>
              <a:t>Alternative</a:t>
            </a:r>
            <a:r>
              <a:rPr sz="2800" b="1" spc="103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b="1">
                <a:solidFill>
                  <a:srgbClr val="000000"/>
                </a:solidFill>
                <a:latin typeface="Arial"/>
                <a:cs typeface="Arial"/>
              </a:rPr>
              <a:t>Rejection</a:t>
            </a:r>
          </a:p>
          <a:p>
            <a:pPr marL="0" marR="0">
              <a:lnSpc>
                <a:spcPts val="3128"/>
              </a:lnSpc>
              <a:spcBef>
                <a:spcPts val="74"/>
              </a:spcBef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Arial"/>
                <a:cs typeface="Arial"/>
              </a:rPr>
              <a:t>Hypothesis</a:t>
            </a:r>
            <a:r>
              <a:rPr sz="2800" b="1" spc="4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b="1">
                <a:solidFill>
                  <a:srgbClr val="000000"/>
                </a:solidFill>
                <a:latin typeface="Arial"/>
                <a:cs typeface="Arial"/>
              </a:rPr>
              <a:t>Region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93400" y="2732638"/>
            <a:ext cx="1338024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Arial"/>
                <a:cs typeface="Arial"/>
              </a:rPr>
              <a:t>R code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803130" y="2806358"/>
            <a:ext cx="870505" cy="328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2700" baseline="33333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2700" baseline="33333">
                <a:solidFill>
                  <a:srgbClr val="000000"/>
                </a:solidFill>
                <a:latin typeface="Arial"/>
                <a:cs typeface="Arial"/>
              </a:rPr>
              <a:t>=1.65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50605" y="3408621"/>
            <a:ext cx="1860250" cy="1535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4200" baseline="37837">
                <a:solidFill>
                  <a:srgbClr val="000000"/>
                </a:solidFill>
                <a:latin typeface="Arial"/>
                <a:cs typeface="Arial"/>
              </a:rPr>
              <a:t>|</a:t>
            </a:r>
            <a:r>
              <a:rPr sz="4200" i="1" baseline="37837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4200" baseline="37837">
                <a:solidFill>
                  <a:srgbClr val="000000"/>
                </a:solidFill>
                <a:latin typeface="Arial"/>
                <a:cs typeface="Arial"/>
              </a:rPr>
              <a:t>|</a:t>
            </a:r>
            <a:r>
              <a:rPr sz="4200" spc="-390" baseline="3783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200" baseline="37837">
                <a:solidFill>
                  <a:srgbClr val="000000"/>
                </a:solidFill>
                <a:latin typeface="Arial"/>
                <a:cs typeface="Arial"/>
              </a:rPr>
              <a:t>&gt;</a:t>
            </a:r>
            <a:r>
              <a:rPr sz="4200" spc="-387" baseline="3783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200" i="1" baseline="37837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850">
                <a:solidFill>
                  <a:srgbClr val="000000"/>
                </a:solidFill>
                <a:latin typeface="Arial"/>
                <a:cs typeface="Arial"/>
              </a:rPr>
              <a:t>1-α/2,df</a:t>
            </a:r>
          </a:p>
          <a:p>
            <a:pPr marL="0" marR="0">
              <a:lnSpc>
                <a:spcPts val="3128"/>
              </a:lnSpc>
              <a:spcBef>
                <a:spcPts val="453"/>
              </a:spcBef>
              <a:spcAft>
                <a:spcPct val="0"/>
              </a:spcAft>
            </a:pPr>
            <a:r>
              <a:rPr sz="4200" i="1" baseline="37837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4200" i="1" spc="-387" baseline="3783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200" baseline="37837">
                <a:solidFill>
                  <a:srgbClr val="000000"/>
                </a:solidFill>
                <a:latin typeface="Arial"/>
                <a:cs typeface="Arial"/>
              </a:rPr>
              <a:t>&gt;</a:t>
            </a:r>
            <a:r>
              <a:rPr sz="4200" spc="-387" baseline="3783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200" i="1" baseline="37837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850">
                <a:solidFill>
                  <a:srgbClr val="000000"/>
                </a:solidFill>
                <a:latin typeface="Arial"/>
                <a:cs typeface="Arial"/>
              </a:rPr>
              <a:t>1-α,df</a:t>
            </a:r>
          </a:p>
          <a:p>
            <a:pPr marL="0" marR="0">
              <a:lnSpc>
                <a:spcPts val="3128"/>
              </a:lnSpc>
              <a:spcBef>
                <a:spcPts val="453"/>
              </a:spcBef>
              <a:spcAft>
                <a:spcPct val="0"/>
              </a:spcAft>
            </a:pPr>
            <a:r>
              <a:rPr sz="4200" i="1" baseline="37837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4200" i="1" spc="-387" baseline="3783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200" baseline="37837">
                <a:solidFill>
                  <a:srgbClr val="000000"/>
                </a:solidFill>
                <a:latin typeface="Arial"/>
                <a:cs typeface="Arial"/>
              </a:rPr>
              <a:t>&lt;</a:t>
            </a:r>
            <a:r>
              <a:rPr sz="4200" spc="-387" baseline="3783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200" i="1" baseline="37837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850">
                <a:solidFill>
                  <a:srgbClr val="000000"/>
                </a:solidFill>
                <a:latin typeface="Arial"/>
                <a:cs typeface="Arial"/>
              </a:rPr>
              <a:t>α,df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93400" y="3464158"/>
            <a:ext cx="1899493" cy="14716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qt(1-α/2,df)</a:t>
            </a:r>
          </a:p>
          <a:p>
            <a:pPr marL="0" marR="0">
              <a:lnSpc>
                <a:spcPts val="3128"/>
              </a:lnSpc>
              <a:spcBef>
                <a:spcPts val="951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qt(1-α,df)</a:t>
            </a:r>
          </a:p>
          <a:p>
            <a:pPr marL="0" marR="0">
              <a:lnSpc>
                <a:spcPts val="3128"/>
              </a:lnSpc>
              <a:spcBef>
                <a:spcPts val="951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qt(α,df)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2410" y="3497902"/>
            <a:ext cx="1637268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2800" spc="2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: μ</a:t>
            </a:r>
            <a:r>
              <a:rPr sz="2800" spc="8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≠</a:t>
            </a:r>
            <a:r>
              <a:rPr sz="2800" spc="7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μ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39216" y="3689673"/>
            <a:ext cx="816214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50" spc="26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5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67154" y="3689673"/>
            <a:ext cx="283068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2410" y="4016062"/>
            <a:ext cx="1649714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2800" spc="2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: μ</a:t>
            </a:r>
            <a:r>
              <a:rPr sz="2800" spc="8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&gt; μ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39216" y="4207833"/>
            <a:ext cx="816214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50" spc="26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5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79663" y="4207833"/>
            <a:ext cx="283068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82410" y="4534222"/>
            <a:ext cx="1649714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2800" spc="2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: μ</a:t>
            </a:r>
            <a:r>
              <a:rPr sz="2800" spc="8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&lt; μ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39216" y="4725993"/>
            <a:ext cx="816214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50" spc="26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5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679663" y="4725993"/>
            <a:ext cx="283068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860915" y="5044593"/>
            <a:ext cx="946629" cy="328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800" baseline="-22222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=-1.65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8D971803-45EA-4A6F-87CE-A76047640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1"/>
          <p:cNvSpPr/>
          <p:nvPr/>
        </p:nvSpPr>
        <p:spPr>
          <a:xfrm>
            <a:off x="861822" y="865923"/>
            <a:ext cx="1990725" cy="325691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984754" y="876592"/>
            <a:ext cx="1927860" cy="33559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24778" y="985939"/>
            <a:ext cx="3289300" cy="101663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76110" y="2773604"/>
            <a:ext cx="256540" cy="1397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30975" y="2773604"/>
            <a:ext cx="256540" cy="1397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95081" y="4903050"/>
            <a:ext cx="26796" cy="322707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32569" y="4903050"/>
            <a:ext cx="26796" cy="322707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70241" y="4903050"/>
            <a:ext cx="26796" cy="322707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32368" y="4903050"/>
            <a:ext cx="26796" cy="322707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52943" y="3036278"/>
            <a:ext cx="1598294" cy="639445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2962" y="3078277"/>
            <a:ext cx="1417320" cy="640715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82125" y="135224"/>
            <a:ext cx="6989752" cy="716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41"/>
              </a:lnSpc>
              <a:spcBef>
                <a:spcPct val="0"/>
              </a:spcBef>
              <a:spcAft>
                <a:spcPct val="0"/>
              </a:spcAft>
            </a:pPr>
            <a:r>
              <a:rPr sz="4600" spc="-27">
                <a:solidFill>
                  <a:srgbClr val="000000"/>
                </a:solidFill>
                <a:latin typeface="Trebuchet MS"/>
                <a:cs typeface="Trebuchet MS"/>
              </a:rPr>
              <a:t>Hypothesis</a:t>
            </a:r>
            <a:r>
              <a:rPr sz="4600" spc="-653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600" spc="-77">
                <a:solidFill>
                  <a:srgbClr val="000000"/>
                </a:solidFill>
                <a:latin typeface="Trebuchet MS"/>
                <a:cs typeface="Trebuchet MS"/>
              </a:rPr>
              <a:t>Testing</a:t>
            </a:r>
            <a:r>
              <a:rPr sz="4600" spc="-728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600" spc="-30">
                <a:solidFill>
                  <a:srgbClr val="000000"/>
                </a:solidFill>
                <a:latin typeface="Trebuchet MS"/>
                <a:cs typeface="Trebuchet MS"/>
              </a:rPr>
              <a:t>Analysis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52944" y="1063921"/>
            <a:ext cx="883567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USA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076511" y="1075224"/>
            <a:ext cx="923503" cy="1040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Japa</a:t>
            </a:r>
          </a:p>
          <a:p>
            <a:pPr marL="0" marR="0">
              <a:lnSpc>
                <a:spcPts val="3128"/>
              </a:lnSpc>
              <a:spcBef>
                <a:spcPts val="1684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505854" y="1141331"/>
            <a:ext cx="3099885" cy="384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4"/>
              </a:lnSpc>
              <a:spcBef>
                <a:spcPct val="0"/>
              </a:spcBef>
              <a:spcAft>
                <a:spcPct val="0"/>
              </a:spcAft>
            </a:pPr>
            <a:r>
              <a:rPr sz="2450" spc="35">
                <a:solidFill>
                  <a:srgbClr val="000000"/>
                </a:solidFill>
                <a:latin typeface="Times New Roman"/>
                <a:cs typeface="Times New Roman"/>
              </a:rPr>
              <a:t>248</a:t>
            </a:r>
            <a:r>
              <a:rPr sz="245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>
                <a:solidFill>
                  <a:srgbClr val="000000"/>
                </a:solidFill>
                <a:latin typeface="Times New Roman"/>
                <a:cs typeface="Times New Roman"/>
              </a:rPr>
              <a:t>∙</a:t>
            </a:r>
            <a:r>
              <a:rPr sz="2450" spc="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spc="31">
                <a:solidFill>
                  <a:srgbClr val="000000"/>
                </a:solidFill>
                <a:latin typeface="Times New Roman"/>
                <a:cs typeface="Times New Roman"/>
              </a:rPr>
              <a:t>6.41</a:t>
            </a:r>
            <a:r>
              <a:rPr sz="2400" baseline="29681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400" spc="44" baseline="296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sz="2450" spc="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spc="35">
                <a:solidFill>
                  <a:srgbClr val="000000"/>
                </a:solidFill>
                <a:latin typeface="Times New Roman"/>
                <a:cs typeface="Times New Roman"/>
              </a:rPr>
              <a:t>78</a:t>
            </a:r>
            <a:r>
              <a:rPr sz="245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>
                <a:solidFill>
                  <a:srgbClr val="000000"/>
                </a:solidFill>
                <a:latin typeface="Times New Roman"/>
                <a:cs typeface="Times New Roman"/>
              </a:rPr>
              <a:t>∙</a:t>
            </a:r>
            <a:r>
              <a:rPr sz="2450" spc="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spc="31">
                <a:solidFill>
                  <a:srgbClr val="000000"/>
                </a:solidFill>
                <a:latin typeface="Times New Roman"/>
                <a:cs typeface="Times New Roman"/>
              </a:rPr>
              <a:t>6.11</a:t>
            </a:r>
            <a:r>
              <a:rPr sz="2400" baseline="29681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61914" y="1244578"/>
            <a:ext cx="930309" cy="54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54"/>
              </a:lnSpc>
              <a:spcBef>
                <a:spcPct val="0"/>
              </a:spcBef>
              <a:spcAft>
                <a:spcPct val="0"/>
              </a:spcAft>
            </a:pPr>
            <a:r>
              <a:rPr sz="355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3550" spc="5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593796" y="1358256"/>
            <a:ext cx="1051114" cy="400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57"/>
              </a:lnSpc>
              <a:spcBef>
                <a:spcPct val="0"/>
              </a:spcBef>
              <a:spcAft>
                <a:spcPct val="0"/>
              </a:spcAft>
            </a:pPr>
            <a:r>
              <a:rPr sz="260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2600" spc="1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67">
                <a:solidFill>
                  <a:srgbClr val="000000"/>
                </a:solidFill>
                <a:latin typeface="Times New Roman"/>
                <a:cs typeface="Times New Roman"/>
              </a:rPr>
              <a:t>6.34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046569" y="1540670"/>
            <a:ext cx="2027986" cy="409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3"/>
              </a:lnSpc>
              <a:spcBef>
                <a:spcPct val="0"/>
              </a:spcBef>
              <a:spcAft>
                <a:spcPct val="0"/>
              </a:spcAft>
            </a:pPr>
            <a:r>
              <a:rPr sz="2650" spc="115">
                <a:solidFill>
                  <a:srgbClr val="000000"/>
                </a:solidFill>
                <a:latin typeface="Times New Roman"/>
                <a:cs typeface="Times New Roman"/>
              </a:rPr>
              <a:t>249</a:t>
            </a:r>
            <a:r>
              <a:rPr sz="2650" spc="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5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sz="2650" spc="1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50" spc="115">
                <a:solidFill>
                  <a:srgbClr val="000000"/>
                </a:solidFill>
                <a:latin typeface="Times New Roman"/>
                <a:cs typeface="Times New Roman"/>
              </a:rPr>
              <a:t>79</a:t>
            </a:r>
            <a:r>
              <a:rPr sz="2650" spc="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50">
                <a:solidFill>
                  <a:srgbClr val="000000"/>
                </a:solidFill>
                <a:latin typeface="Times New Roman"/>
                <a:cs typeface="Times New Roman"/>
              </a:rPr>
              <a:t>−</a:t>
            </a:r>
            <a:r>
              <a:rPr sz="2650" spc="1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5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52944" y="1663640"/>
            <a:ext cx="1083986" cy="492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2800" baseline="-23214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=24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181219" y="2056878"/>
            <a:ext cx="3136137" cy="406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04"/>
              </a:lnSpc>
              <a:spcBef>
                <a:spcPct val="0"/>
              </a:spcBef>
              <a:spcAft>
                <a:spcPct val="0"/>
              </a:spcAft>
            </a:pPr>
            <a:r>
              <a:rPr sz="2600">
                <a:solidFill>
                  <a:srgbClr val="000000"/>
                </a:solidFill>
                <a:latin typeface="Arial"/>
                <a:cs typeface="Arial"/>
              </a:rPr>
              <a:t>df = 249+79-2 = 326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076511" y="2284874"/>
            <a:ext cx="886272" cy="492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2800" baseline="-23214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=7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52944" y="2320332"/>
            <a:ext cx="350167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9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940374" y="2581287"/>
            <a:ext cx="1394726" cy="539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50"/>
              </a:lnSpc>
              <a:spcBef>
                <a:spcPct val="0"/>
              </a:spcBef>
              <a:spcAft>
                <a:spcPct val="0"/>
              </a:spcAft>
            </a:pPr>
            <a:r>
              <a:rPr sz="3550" spc="513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2700" spc="173" baseline="-11111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2350" spc="154">
                <a:solidFill>
                  <a:srgbClr val="000000"/>
                </a:solidFill>
                <a:latin typeface="Times New Roman"/>
                <a:cs typeface="Times New Roman"/>
              </a:rPr>
              <a:t>−</a:t>
            </a:r>
            <a:r>
              <a:rPr sz="35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101329" y="2741651"/>
            <a:ext cx="1602653" cy="3408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0"/>
              </a:lnSpc>
              <a:spcBef>
                <a:spcPct val="0"/>
              </a:spcBef>
              <a:spcAft>
                <a:spcPct val="0"/>
              </a:spcAft>
            </a:pPr>
            <a:r>
              <a:rPr sz="2150" u="sng" spc="48">
                <a:solidFill>
                  <a:srgbClr val="000000"/>
                </a:solidFill>
                <a:latin typeface="Times New Roman"/>
                <a:cs typeface="Times New Roman"/>
              </a:rPr>
              <a:t>20.14−30.48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900879" y="2654227"/>
            <a:ext cx="1179324" cy="701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224"/>
              </a:lnSpc>
              <a:spcBef>
                <a:spcPct val="0"/>
              </a:spcBef>
              <a:spcAft>
                <a:spcPct val="0"/>
              </a:spcAft>
            </a:pPr>
            <a:r>
              <a:rPr sz="470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4700" spc="117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5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689850" y="2839602"/>
            <a:ext cx="393055" cy="471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10"/>
              </a:lnSpc>
              <a:spcBef>
                <a:spcPct val="0"/>
              </a:spcBef>
              <a:spcAft>
                <a:spcPct val="0"/>
              </a:spcAft>
            </a:pPr>
            <a:r>
              <a:rPr sz="310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952944" y="2739745"/>
            <a:ext cx="1109067" cy="707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271"/>
              </a:lnSpc>
              <a:spcBef>
                <a:spcPct val="0"/>
              </a:spcBef>
              <a:spcAft>
                <a:spcPct val="0"/>
              </a:spcAft>
            </a:pPr>
            <a:r>
              <a:rPr sz="47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4750" spc="5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5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096353" y="2823080"/>
            <a:ext cx="279177" cy="294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9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9750425" y="2855566"/>
            <a:ext cx="1700521" cy="471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10"/>
              </a:lnSpc>
              <a:spcBef>
                <a:spcPct val="0"/>
              </a:spcBef>
              <a:spcAft>
                <a:spcPct val="0"/>
              </a:spcAft>
            </a:pPr>
            <a:r>
              <a:rPr sz="310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3100" spc="2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spc="120">
                <a:solidFill>
                  <a:srgbClr val="000000"/>
                </a:solidFill>
                <a:latin typeface="Times New Roman"/>
                <a:cs typeface="Times New Roman"/>
              </a:rPr>
              <a:t>−12.62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280210" y="2963009"/>
            <a:ext cx="304528" cy="343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3"/>
              </a:lnSpc>
              <a:spcBef>
                <a:spcPct val="0"/>
              </a:spcBef>
              <a:spcAft>
                <a:spcPct val="0"/>
              </a:spcAft>
            </a:pPr>
            <a:r>
              <a:rPr sz="21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076511" y="2946671"/>
            <a:ext cx="350167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9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381531" y="3098889"/>
            <a:ext cx="302101" cy="348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0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8955278" y="3118469"/>
            <a:ext cx="785741" cy="299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1850" spc="25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6780656" y="3161738"/>
            <a:ext cx="744695" cy="299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1850" spc="22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6173597" y="3189389"/>
            <a:ext cx="541216" cy="459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14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9209278" y="3213592"/>
            <a:ext cx="335935" cy="36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3"/>
              </a:lnSpc>
              <a:spcBef>
                <a:spcPct val="0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6977100" y="3256861"/>
            <a:ext cx="335935" cy="36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3"/>
              </a:lnSpc>
              <a:spcBef>
                <a:spcPct val="0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8054212" y="3252841"/>
            <a:ext cx="673100" cy="3264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50">
                <a:solidFill>
                  <a:srgbClr val="000000"/>
                </a:solidFill>
                <a:latin typeface="Times New Roman"/>
                <a:cs typeface="Times New Roman"/>
              </a:rPr>
              <a:t>6.34∙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701281" y="3292753"/>
            <a:ext cx="603456" cy="491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66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952944" y="3352321"/>
            <a:ext cx="3241524" cy="71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271"/>
              </a:lnSpc>
              <a:spcBef>
                <a:spcPct val="0"/>
              </a:spcBef>
              <a:spcAft>
                <a:spcPct val="0"/>
              </a:spcAft>
            </a:pPr>
            <a:r>
              <a:rPr sz="2950" spc="68">
                <a:solidFill>
                  <a:srgbClr val="000000"/>
                </a:solidFill>
                <a:latin typeface="Times New Roman"/>
                <a:cs typeface="Times New Roman"/>
              </a:rPr>
              <a:t>20</a:t>
            </a:r>
            <a:r>
              <a:rPr sz="2550" spc="-7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r>
              <a:rPr sz="2950" spc="60">
                <a:solidFill>
                  <a:srgbClr val="000000"/>
                </a:solidFill>
                <a:latin typeface="Times New Roman"/>
                <a:cs typeface="Times New Roman"/>
              </a:rPr>
              <a:t>14</a:t>
            </a:r>
            <a:r>
              <a:rPr sz="2950" spc="92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7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475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5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8828913" y="3409657"/>
            <a:ext cx="973455" cy="293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ct val="0"/>
              </a:spcBef>
              <a:spcAft>
                <a:spcPct val="0"/>
              </a:spcAft>
            </a:pPr>
            <a:r>
              <a:rPr sz="1800" spc="90">
                <a:solidFill>
                  <a:srgbClr val="000000"/>
                </a:solidFill>
                <a:latin typeface="Times New Roman"/>
                <a:cs typeface="Times New Roman"/>
              </a:rPr>
              <a:t>249</a:t>
            </a:r>
            <a:r>
              <a:rPr sz="1800" spc="10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90">
                <a:solidFill>
                  <a:srgbClr val="000000"/>
                </a:solidFill>
                <a:latin typeface="Times New Roman"/>
                <a:cs typeface="Times New Roman"/>
              </a:rPr>
              <a:t>79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7152334" y="3497933"/>
            <a:ext cx="279177" cy="294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9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3403777" y="3586211"/>
            <a:ext cx="304528" cy="343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3"/>
              </a:lnSpc>
              <a:spcBef>
                <a:spcPct val="0"/>
              </a:spcBef>
              <a:spcAft>
                <a:spcPct val="0"/>
              </a:spcAft>
            </a:pPr>
            <a:r>
              <a:rPr sz="215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3512718" y="3722091"/>
            <a:ext cx="302101" cy="348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0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952944" y="3809781"/>
            <a:ext cx="1951126" cy="516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53"/>
              </a:lnSpc>
              <a:spcBef>
                <a:spcPct val="0"/>
              </a:spcBef>
              <a:spcAft>
                <a:spcPct val="0"/>
              </a:spcAft>
            </a:pPr>
            <a:r>
              <a:rPr sz="335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3350" spc="17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3350" spc="4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spc="108">
                <a:solidFill>
                  <a:srgbClr val="000000"/>
                </a:solidFill>
                <a:latin typeface="Times New Roman"/>
                <a:cs typeface="Times New Roman"/>
              </a:rPr>
              <a:t>6.41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5492115" y="3850886"/>
            <a:ext cx="2555510" cy="88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α=0.05</a:t>
            </a:r>
          </a:p>
          <a:p>
            <a:pPr marL="0" marR="0">
              <a:lnSpc>
                <a:spcPts val="3023"/>
              </a:lnSpc>
              <a:spcBef>
                <a:spcPts val="5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2800" baseline="-25000">
                <a:solidFill>
                  <a:srgbClr val="000000"/>
                </a:solidFill>
                <a:latin typeface="Arial"/>
                <a:cs typeface="Arial"/>
              </a:rPr>
              <a:t>0.975,326</a:t>
            </a:r>
            <a:r>
              <a:rPr sz="2800" spc="-264" baseline="-250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= ±1.97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076511" y="3962162"/>
            <a:ext cx="1006728" cy="451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55"/>
              </a:lnSpc>
              <a:spcBef>
                <a:spcPct val="0"/>
              </a:spcBef>
              <a:spcAft>
                <a:spcPct val="0"/>
              </a:spcAft>
            </a:pPr>
            <a:r>
              <a:rPr sz="2950" spc="60">
                <a:solidFill>
                  <a:srgbClr val="000000"/>
                </a:solidFill>
                <a:latin typeface="Times New Roman"/>
                <a:cs typeface="Times New Roman"/>
              </a:rPr>
              <a:t>30</a:t>
            </a:r>
            <a:r>
              <a:rPr sz="2550" spc="-7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r>
              <a:rPr sz="2950" spc="60">
                <a:solidFill>
                  <a:srgbClr val="000000"/>
                </a:solidFill>
                <a:latin typeface="Times New Roman"/>
                <a:cs typeface="Times New Roman"/>
              </a:rPr>
              <a:t>48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5492115" y="4798265"/>
            <a:ext cx="6707652" cy="49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65"/>
              </a:lnSpc>
              <a:spcBef>
                <a:spcPct val="0"/>
              </a:spcBef>
              <a:spcAft>
                <a:spcPct val="0"/>
              </a:spcAft>
            </a:pPr>
            <a:r>
              <a:rPr sz="2850" spc="36">
                <a:solidFill>
                  <a:srgbClr val="000000"/>
                </a:solidFill>
                <a:latin typeface="Arial"/>
                <a:cs typeface="Arial"/>
              </a:rPr>
              <a:t>Critical</a:t>
            </a:r>
            <a:r>
              <a:rPr sz="2850" spc="-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50" spc="48">
                <a:solidFill>
                  <a:srgbClr val="000000"/>
                </a:solidFill>
                <a:latin typeface="Arial"/>
                <a:cs typeface="Arial"/>
              </a:rPr>
              <a:t>Region:</a:t>
            </a:r>
            <a:r>
              <a:rPr sz="2850" spc="297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>
                <a:solidFill>
                  <a:srgbClr val="000000"/>
                </a:solidFill>
                <a:latin typeface="Times New Roman"/>
                <a:cs typeface="Times New Roman"/>
              </a:rPr>
              <a:t>ത</a:t>
            </a:r>
            <a:r>
              <a:rPr sz="3200" spc="50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5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sz="2950" spc="52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50" spc="60">
                <a:solidFill>
                  <a:srgbClr val="000000"/>
                </a:solidFill>
                <a:latin typeface="Times New Roman"/>
                <a:cs typeface="Times New Roman"/>
              </a:rPr>
              <a:t>−12.62</a:t>
            </a:r>
            <a:r>
              <a:rPr sz="2950" spc="-8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50">
                <a:solidFill>
                  <a:srgbClr val="000000"/>
                </a:solidFill>
                <a:latin typeface="Times New Roman"/>
                <a:cs typeface="Times New Roman"/>
              </a:rPr>
              <a:t>&gt;</a:t>
            </a:r>
            <a:r>
              <a:rPr sz="295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50" spc="60">
                <a:solidFill>
                  <a:srgbClr val="000000"/>
                </a:solidFill>
                <a:latin typeface="Arial"/>
                <a:cs typeface="Arial"/>
              </a:rPr>
              <a:t>1.97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09575" y="5389021"/>
            <a:ext cx="10727996" cy="1278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Conclusion: we reject the null hypothesis and conclude that the two</a:t>
            </a:r>
          </a:p>
          <a:p>
            <a:pPr marL="0" marR="0">
              <a:lnSpc>
                <a:spcPts val="3128"/>
              </a:lnSpc>
              <a:spcBef>
                <a:spcPts val="153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population means </a:t>
            </a:r>
            <a:r>
              <a:rPr sz="2800" spc="-14">
                <a:solidFill>
                  <a:srgbClr val="000000"/>
                </a:solidFill>
                <a:latin typeface="Arial"/>
                <a:cs typeface="Arial"/>
              </a:rPr>
              <a:t>are</a:t>
            </a:r>
            <a:r>
              <a:rPr sz="28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spc="-25">
                <a:solidFill>
                  <a:srgbClr val="000000"/>
                </a:solidFill>
                <a:latin typeface="Arial"/>
                <a:cs typeface="Arial"/>
              </a:rPr>
              <a:t>different</a:t>
            </a:r>
            <a:r>
              <a:rPr sz="2800" spc="-2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at 0.05 significance</a:t>
            </a:r>
          </a:p>
          <a:p>
            <a:pPr marL="0" marR="0">
              <a:lnSpc>
                <a:spcPts val="3128"/>
              </a:lnSpc>
              <a:spcBef>
                <a:spcPts val="281"/>
              </a:spcBef>
              <a:spcAft>
                <a:spcPct val="0"/>
              </a:spcAft>
            </a:pPr>
            <a:r>
              <a:rPr sz="2800" spc="-15">
                <a:solidFill>
                  <a:srgbClr val="000000"/>
                </a:solidFill>
                <a:latin typeface="Arial"/>
                <a:cs typeface="Arial"/>
              </a:rPr>
              <a:t>level.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0054590" y="6295361"/>
            <a:ext cx="1772564" cy="57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89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Statistics for Software</a:t>
            </a:r>
          </a:p>
          <a:p>
            <a:pPr marL="59689" marR="0">
              <a:lnSpc>
                <a:spcPts val="1340"/>
              </a:lnSpc>
              <a:spcBef>
                <a:spcPts val="159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Engineers</a:t>
            </a:r>
          </a:p>
          <a:p>
            <a:pPr marL="0" marR="0">
              <a:lnSpc>
                <a:spcPts val="1340"/>
              </a:lnSpc>
              <a:spcBef>
                <a:spcPts val="109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© Hadas Lapid all rights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013755F7-A635-443C-B170-4C45FBE370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20.07.14"/>
  <p:tag name="AS_TITLE" val="Aspose.Slides for .NET 2.0"/>
  <p:tag name="AS_VERSION" val="20.7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855</Words>
  <Application>Microsoft Office PowerPoint</Application>
  <PresentationFormat>מסך רחב</PresentationFormat>
  <Paragraphs>284</Paragraphs>
  <Slides>11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6" baseType="lpstr">
      <vt:lpstr>Times New Roman</vt:lpstr>
      <vt:lpstr>Calibri</vt:lpstr>
      <vt:lpstr>Trebuchet MS</vt:lpstr>
      <vt:lpstr>Arial</vt:lpstr>
      <vt:lpstr>Theme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products.groupdocs.app</dc:creator>
  <cp:lastModifiedBy>Amit Stekel</cp:lastModifiedBy>
  <cp:revision>6</cp:revision>
  <dcterms:modified xsi:type="dcterms:W3CDTF">2020-09-27T18:41:57Z</dcterms:modified>
</cp:coreProperties>
</file>