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93" r:id="rId4"/>
    <p:sldId id="295" r:id="rId5"/>
    <p:sldId id="294" r:id="rId6"/>
    <p:sldId id="299" r:id="rId7"/>
    <p:sldId id="296" r:id="rId8"/>
    <p:sldId id="297" r:id="rId9"/>
    <p:sldId id="298" r:id="rId10"/>
    <p:sldId id="300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/>
    <p:restoredTop sz="91448"/>
  </p:normalViewPr>
  <p:slideViewPr>
    <p:cSldViewPr snapToGrid="0">
      <p:cViewPr varScale="1">
        <p:scale>
          <a:sx n="102" d="100"/>
          <a:sy n="102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07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279 1 16383,'96'0'0,"-43"0"0,2 0 0,7 0 0,2 0 0,3 0 0,-1 0 0,-3 0 0,-2 0 0,-9 0 0,-3 0 0,24 0 0,-16 0 0,-6 1 0,7 4 0,6 1 0,-1 2 0,-10-3 0,-16-2 0,-13 1 0,-9-2 0,-3 2 0,5 3 0,6 2 0,7 0 0,-1-1 0,-6-2 0,-9-2 0,-2-1 0,-6 17 0,-14-7 0,-9 13 0,-23-10 0,-23 1 0,14-3 0,-4 2 0,-11 4 0,-5 1 0,-13 8 0,-3 2 0,2-1 0,2 1 0,9-3 0,4-2 0,10-4 0,5-2 0,-11 3 0,23-9 0,6-7 0,-4-2 0,-15 3 0,-10-1 0,0 2 0,8 1 0,18-2 0,14 0 0,12 1 0,-2 3 0,-5 5 0,-5 4 0,-1 1 0,7-2 0,8-5 0,6-4 0,35-5 0,-13-4 0,33-1 0,-12-1 0,13 0 0,12 0 0,4 0 0,1 0 0,-1 0 0,-2 0 0,-3 2 0,-7 1 0,-3 1 0,-3 2 0,2-2 0,7 3 0,6 2 0,6 2 0,0 2 0,-7-2 0,-14-1 0,-13-2 0,-13-3 0,-7-1 0,-2-2 0,-1 1 0,2 1 0,1-2 0,-1 1 0,-2 2 0,1 1 0,2 3 0,3 0 0,3-1 0,-1 0 0,-6-2 0,-7 3 0,-54 6 0,7 1 0,-56 14 0,8 3 0,36-12 0,-3 1 0,-7 2 0,-1 0 0,1-3 0,1-2 0,6-2 0,2-2 0,-30 5 0,25-11 0,6-5 0,1-4 0,-2 0 0,5 0 0,11 0 0,7 0 0,6 0 0,3 0 0,-6-1 0,-10-2 0,-16-1 0,-15-4 0,-3 2 0,3 0 0,18 3 0,18 3 0,17 0 0,58 0 0,-20 0 0,45 0 0,-28 0 0,25 0 0,28 0 0,-38 0 0,2 0 0,1 0 0,-2 0 0,41 0 0,-28 0 0,-24 0 0,-7 0 0,11 0 0,23 0 0,16 0 0,1-3 0,-13 1 0,-23-1 0,-20 1 0,-13 2 0,-10 0 0,4-4 0,-3 3 0,6-3 0,1 4 0,-3 0 0,4 0 0,1 0 0,4 0 0,3 0 0,-1 0 0,-4 0 0,-2 0 0,-3 0 0,0 0 0,-1 0 0,-3 0 0,1 0 0,-1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36.49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328 1 16383,'45'0'0,"-4"0"0,-12 0 0,9 0 0,17 0 0,8 0 0,-1 0 0,-11 0 0,-18 1 0,-14 1 0,-72 0 0,11 0 0,-56-1 0,36-1 0,5 0 0,10 0 0,10 0 0,8 0 0,6 0 0,-3 0 0,-7 0 0,-6 0 0,-3 0 0,3 0 0,7 0 0,7 0 0,8-1 0,3 0 0,-4-2 0,5 1 0,-5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38.26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 16383,'71'5'0,"6"9"0,8 7 0,-4 4 0,-14-3 0,-15-5 0,-18-7 0,-9-4 0,-7-4 0,-6-2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40.51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 16383,'88'0'0,"11"0"0,-43 0 0,1 0 0,4 0 0,0 0 0,0 0 0,0 0 0,-5-1 0,-1 2 0,-1-1 0,0 0 0,42 3 0,-8 2 0,-14 0 0,-21 1 0,-19-2 0,-14-2 0,-6 2 0,-1 1 0,2-2 0,2 2 0,2-5 0,-2 0 0,4 0 0,5 0 0,4 0 0,0 0 0,-3 0 0,-5 0 0,-4 0 0,-2 0 0,-2 0 0,3 3 0,0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51.36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 16383,'83'0'0,"-2"0"0,-22 0 0,7 0 0,-6 0 0,-10 0 0,-12 0 0,-14 0 0,-4 0 0,-3 0 0,1 0 0,2 0 0,2 0 0,0 0 0,-2 0 0,-5 0 0,-4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52.78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0 16383,'60'0'0,"-1"0"0,-10 0 0,-7 0 0,-6 0 0,-4 0 0,-5 0 0,0 0 0,1 0 0,-3 0 0,2 0 0,-4 0 0,-5 0 0,-2 0 0,-1 0 0,0 0 0,1 0 0,-1 2 0,2 0 0,-4 4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7:03.11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67 16383,'69'0'0,"17"0"0,12 0 0,-46 0 0,0 0 0,41 0 0,-21 0 0,-21 0 0,-5 0 0,2 1 0,6 3 0,4 1 0,-7 2 0,-12-1 0,-12-3 0,-4-2 0,1-1 0,11 0 0,9 0 0,1 0 0,-6 0 0,-10 0 0,-12 0 0,-5 0 0,5 0 0,-4-3 0,5-3 0,-5-2 0,0-2 0,-1 2 0,5 0 0,3 2 0,-1 1 0,0 3 0,-3 2 0,-3-3 0,3-2 0,-2-2 0,1 1 0,-2-3 0,-2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7:05.03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71 16383,'85'-5'0,"1"1"0,-16 4 0,-2 0 0,-11 0 0,-11 0 0,-7 0 0,-4 0 0,-1 0 0,-3 0 0,-2 0 0,-2 0 0,-3 0 0,0 0 0,-2-1 0,-1-3 0,-2-1 0,-5-1 0,-1-4 0,-2 1 0,-1-4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279 1 16383,'96'0'0,"-43"0"0,2 0 0,7 0 0,2 0 0,3 0 0,-1 0 0,-3 0 0,-2 0 0,-9 0 0,-3 0 0,24 0 0,-16 0 0,-6 1 0,7 4 0,6 1 0,-1 2 0,-10-3 0,-16-2 0,-13 1 0,-9-2 0,-3 2 0,5 3 0,6 2 0,7 0 0,-1-1 0,-6-2 0,-9-2 0,-2-1 0,-6 17 0,-14-7 0,-9 13 0,-23-10 0,-23 1 0,14-3 0,-4 2 0,-11 4 0,-5 1 0,-13 8 0,-3 2 0,2-1 0,2 1 0,9-3 0,4-2 0,10-4 0,5-2 0,-11 3 0,23-9 0,6-7 0,-4-2 0,-15 3 0,-10-1 0,0 2 0,8 1 0,18-2 0,14 0 0,12 1 0,-2 3 0,-5 5 0,-5 4 0,-1 1 0,7-2 0,8-5 0,6-4 0,35-5 0,-13-4 0,33-1 0,-12-1 0,13 0 0,12 0 0,4 0 0,1 0 0,-1 0 0,-2 0 0,-3 2 0,-7 1 0,-3 1 0,-3 2 0,2-2 0,7 3 0,6 2 0,6 2 0,0 2 0,-7-2 0,-14-1 0,-13-2 0,-13-3 0,-7-1 0,-2-2 0,-1 1 0,2 1 0,1-2 0,-1 1 0,-2 2 0,1 1 0,2 3 0,3 0 0,3-1 0,-1 0 0,-6-2 0,-7 3 0,-54 6 0,7 1 0,-56 14 0,8 3 0,36-12 0,-3 1 0,-7 2 0,-1 0 0,1-3 0,1-2 0,6-2 0,2-2 0,-30 5 0,25-11 0,6-5 0,1-4 0,-2 0 0,5 0 0,11 0 0,7 0 0,6 0 0,3 0 0,-6-1 0,-10-2 0,-16-1 0,-15-4 0,-3 2 0,3 0 0,18 3 0,18 3 0,17 0 0,58 0 0,-20 0 0,45 0 0,-28 0 0,25 0 0,28 0 0,-38 0 0,2 0 0,1 0 0,-2 0 0,41 0 0,-28 0 0,-24 0 0,-7 0 0,11 0 0,23 0 0,16 0 0,1-3 0,-13 1 0,-23-1 0,-20 1 0,-13 2 0,-10 0 0,4-4 0,-3 3 0,6-3 0,1 4 0,-3 0 0,4 0 0,1 0 0,4 0 0,3 0 0,-1 0 0,-4 0 0,-2 0 0,-3 0 0,0 0 0,-1 0 0,-3 0 0,1 0 0,-1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16383,'75'6'0,"0"-1"0,4 3 0,-1 2 0,1 2 0,-1 1 0,0 1 0,0 0 0,-6 0 0,-1 0 0,-10-2 0,-2 1 0,-8-2 0,-4 0 0,20 6 0,-21-5 0,-21-6 0,-10-4 0,-2 1 0,6-1 0,-2 2 0,6 0 0,-9-1 0,1-2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134 307 16383,'83'0'0,"4"0"0,-6 0 0,6 0 0,1 0 0,-9 0 0,-13 0 0,-14 0 0,-13 0 0,-7 0 0,-3 0 0,2 0 0,1 0 0,-1 2 0,-1 0 0,-5 0 0,-3 2 0,-3-2 0,1 2 0,5 1 0,4-1 0,0 0 0,-4-2 0,-6 0 0,-5-2 0,6 0 0,-6 0 0,5 0 0,-4 0 0,-2 4 0,6 1 0,-3 5 0,3 2 0,-3 0 0,1 1 0,-3-5 0,-3 2 0,-56-2 0,12-2 0,-48-1 0,25-5 0,-11 0 0,-9 0 0,0 0 0,9 0 0,18 2 0,16 0 0,8 1 0,-3-2 0,-2-1 0,-5 0 0,0 0 0,7 0 0,5 0 0,3 2 0,-5 2 0,-9 3 0,-20 6 0,-13 3 0,-1 1 0,8 0 0,20-6 0,17-5 0,11-5 0,-8-3 0,-5-5 0,-14-4 0,4-4 0,7 0 0,9 0 0,6 1 0,3-1 0,3 0 0,1-2 0,1-2 0,3-1 0,0-2 0,2 0 0,0 1 0,0 0 0,0-1 0,1 0 0,1-1 0,5-2 0,5 1 0,3 0 0,2 3 0,0 4 0,0 6 0,0 2 0,2 2 0,1 2 0,2-2 0,-1 3 0,1 2 0,0 0 0,6 2 0,9 0 0,16 0 0,18-2 0,8-6 0,-1-3 0,-13-1 0,-17 2 0,-7 6 0,-4 2 0,5 2 0,2-2 0,-5-1 0,-9 1 0,-11 0 0,-10 2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13.2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16383,'75'6'0,"0"-1"0,4 3 0,-1 2 0,1 2 0,-1 1 0,0 1 0,0 0 0,-6 0 0,-1 0 0,-10-2 0,-2 1 0,-8-2 0,-4 0 0,20 6 0,-21-5 0,-21-6 0,-10-4 0,-2 1 0,6-1 0,-2 2 0,6 0 0,-9-1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16383,'72'0'0,"-4"0"0,-18 0 0,0 0 0,1 0 0,-2 0 0,-2 2 0,1 0 0,-1 1 0,0 1 0,-1-1 0,-3-1 0,-2 0 0,-2-2 0,-7 0 0,-6 0 0,-5 0 0,-6 0 0,0 0 0,1 0 0,4 0 0,7 0 0,5 0 0,1 0 0,1 0 0,-3 0 0,-5 0 0,-3 0 0,-5 0 0,-3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179 1 16383,'58'1'0,"0"0"0,4 3 0,-1 1 0,-5 1 0,-2 2 0,0 2 0,-3 0 0,31 10 0,-22-5 0,-15-4 0,-7-4 0,5 1 0,11 1 0,14 4 0,1 0 0,-7 0 0,-18-4 0,-16-5 0,-13-2 0,1-2 0,2 2 0,8 1 0,1 1 0,-3 0 0,-4-2 0,-5 0 0,3-2 0,-5 0 0,-61 17 0,16-10 0,-56 11 0,33-16 0,-13-2 0,-14 0 0,-11 0 0,-3-2 0,10-1 0,9-2 0,8-5 0,10 1 0,-2-1 0,2 4 0,3 3 0,2 2 0,13 1 0,10 0 0,7 0 0,4 0 0,3 0 0,0 0 0,-2 0 0,-6 0 0,-5 0 0,-2 0 0,2 0 0,8 0 0,7 0 0,3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 16383,'60'-4'0,"-8"1"0,-27 3 0,-6 0 0,-5 0 0,1 0 0,-1 0 0,5 0 0,-1 0 0,-1 1 0,-1 2 0,-2 1 0,1 2 0,-2 1 0,2 2 0,-1 1 0,0 1 0,-1-4 0,1 3 0,-2-5 0,4 3 0,-2-4 0,1 0 0,2-2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9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24 16383,'51'0'0,"1"0"0,3-2 0,1-1 0,9 0 0,-1 0 0,-6-1 0,-3 1 0,31-2 0,-27 5 0,-19 0 0,-5 0 0,-1 0 0,1 0 0,4 0 0,1 0 0,-1 0 0,-4 0 0,-8 0 0,-5 0 0,-2 0 0,1 0 0,1 0 0,0 0 0,-3 0 0,-2 0 0,0 0 0,1 0 0,1 0 0,3 0 0,0 0 0,-2 0 0,-1 0 0,-2 0 0,2 0 0,1 0 0,-1 0 0,0 0 0,-5 0 0,3 0 0,-2 0 0,0 0 0,2 0 0,0 0 0,-1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9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328 1 16383,'45'0'0,"-4"0"0,-12 0 0,9 0 0,17 0 0,8 0 0,-1 0 0,-11 0 0,-18 1 0,-14 1 0,-72 0 0,11 0 0,-56-1 0,36-1 0,5 0 0,10 0 0,10 0 0,8 0 0,6 0 0,-3 0 0,-7 0 0,-6 0 0,-3 0 0,3 0 0,7 0 0,7 0 0,8-1 0,3 0 0,-4-2 0,5 1 0,-5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9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 16383,'71'5'0,"6"9"0,8 7 0,-4 4 0,-14-3 0,-15-5 0,-18-7 0,-9-4 0,-7-4 0,-6-2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9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 16383,'88'0'0,"11"0"0,-43 0 0,1 0 0,4 0 0,0 0 0,0 0 0,0 0 0,-5-1 0,-1 2 0,-1-1 0,0 0 0,42 3 0,-8 2 0,-14 0 0,-21 1 0,-19-2 0,-14-2 0,-6 2 0,-1 1 0,2-2 0,2 2 0,2-5 0,-2 0 0,4 0 0,5 0 0,4 0 0,0 0 0,-3 0 0,-5 0 0,-4 0 0,-2 0 0,-2 0 0,3 3 0,0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9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 16383,'83'0'0,"-2"0"0,-22 0 0,7 0 0,-6 0 0,-10 0 0,-12 0 0,-14 0 0,-4 0 0,-3 0 0,1 0 0,2 0 0,2 0 0,0 0 0,-2 0 0,-5 0 0,-4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9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0 16383,'60'0'0,"-1"0"0,-10 0 0,-7 0 0,-6 0 0,-4 0 0,-5 0 0,0 0 0,1 0 0,-3 0 0,2 0 0,-4 0 0,-5 0 0,-2 0 0,-1 0 0,0 0 0,1 0 0,-1 2 0,2 0 0,-4 4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9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67 16383,'69'0'0,"17"0"0,12 0 0,-46 0 0,0 0 0,41 0 0,-21 0 0,-21 0 0,-5 0 0,2 1 0,6 3 0,4 1 0,-7 2 0,-12-1 0,-12-3 0,-4-2 0,1-1 0,11 0 0,9 0 0,1 0 0,-6 0 0,-10 0 0,-12 0 0,-5 0 0,5 0 0,-4-3 0,5-3 0,-5-2 0,0-2 0,-1 2 0,5 0 0,3 2 0,-1 1 0,0 3 0,-3 2 0,-3-3 0,3-2 0,-2-2 0,1 1 0,-2-3 0,-2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16.7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134 307 16383,'83'0'0,"4"0"0,-6 0 0,6 0 0,1 0 0,-9 0 0,-13 0 0,-14 0 0,-13 0 0,-7 0 0,-3 0 0,2 0 0,1 0 0,-1 2 0,-1 0 0,-5 0 0,-3 2 0,-3-2 0,1 2 0,5 1 0,4-1 0,0 0 0,-4-2 0,-6 0 0,-5-2 0,6 0 0,-6 0 0,5 0 0,-4 0 0,-2 4 0,6 1 0,-3 5 0,3 2 0,-3 0 0,1 1 0,-3-5 0,-3 2 0,-56-2 0,12-2 0,-48-1 0,25-5 0,-11 0 0,-9 0 0,0 0 0,9 0 0,18 2 0,16 0 0,8 1 0,-3-2 0,-2-1 0,-5 0 0,0 0 0,7 0 0,5 0 0,3 2 0,-5 2 0,-9 3 0,-20 6 0,-13 3 0,-1 1 0,8 0 0,20-6 0,17-5 0,11-5 0,-8-3 0,-5-5 0,-14-4 0,4-4 0,7 0 0,9 0 0,6 1 0,3-1 0,3 0 0,1-2 0,1-2 0,3-1 0,0-2 0,2 0 0,0 1 0,0 0 0,0-1 0,1 0 0,1-1 0,5-2 0,5 1 0,3 0 0,2 3 0,0 4 0,0 6 0,0 2 0,2 2 0,1 2 0,2-2 0,-1 3 0,1 2 0,0 0 0,6 2 0,9 0 0,16 0 0,18-2 0,8-6 0,-1-3 0,-13-1 0,-17 2 0,-7 6 0,-4 2 0,5 2 0,2-2 0,-5-1 0,-9 1 0,-11 0 0,-10 2 0,-4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39.2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71 16383,'85'-5'0,"1"1"0,-16 4 0,-2 0 0,-11 0 0,-11 0 0,-7 0 0,-4 0 0,-1 0 0,-3 0 0,-2 0 0,-2 0 0,-3 0 0,0 0 0,-2-1 0,-1-3 0,-2-1 0,-5-1 0,-1-4 0,-2 1 0,-1-4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52.0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16383,'95'0'0,"1"0"0,-5 0 0,-9 0 0,-10 0 0,-5 0 0,-1 0 0,0 0 0,-9 0 0,-14 0 0,-14 0 0,-8 0 0,0 0 0,4 0 0,0 0 0,0 2 0,-4 2 0,-7 1 0,-2 3 0,2 0 0,-1 0 0,5 0 0,-3-3 0,1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8:53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16383,'66'0'0,"-1"0"0,-17 0 0,-4 0 0,-2 0 0,-1 0 0,-1 0 0,-2 0 0,-5 0 0,-5 0 0,-3 0 0,0 0 0,-3 0 0,-6 0 0,-3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19.8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16383,'79'0'0,"0"0"0,1 0 0,-11 0 0,-14 0 0,-11 0 0,-9 0 0,-2 0 0,0 0 0,6 0 0,1 0 0,-5 0 0,-5 0 0,-9 1 0,-6 1 0,-1 0 0,4 0 0,9 1 0,8-1 0,5 1 0,-5-1 0,-9-2 0,-7 0 0,-9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21.8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16383,'72'0'0,"-4"0"0,-18 0 0,0 0 0,1 0 0,-2 0 0,-2 2 0,1 0 0,-1 1 0,0 1 0,-1-1 0,-3-1 0,-2 0 0,-2-2 0,-7 0 0,-6 0 0,-5 0 0,-6 0 0,0 0 0,1 0 0,4 0 0,7 0 0,5 0 0,1 0 0,1 0 0,-3 0 0,-5 0 0,-3 0 0,-5 0 0,-3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24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16383,'70'1'0,"-1"1"0,0 1 0,-2 1 0,-10 0 0,-2 1 0,39 6 0,-28-3 0,-22-2 0,-9-1 0,-2 1 0,8 2 0,8 2 0,1-2 0,-4 0 0,-9-4 0,-7-2 0,-2 1 0,2-1 0,0 1 0,0 0 0,-3 0 0,-5-1 0,-5 0 0,-5-1 0,4 2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26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179 1 16383,'58'1'0,"0"0"0,4 3 0,-1 1 0,-5 1 0,-2 2 0,0 2 0,-3 0 0,31 10 0,-22-5 0,-15-4 0,-7-4 0,5 1 0,11 1 0,14 4 0,1 0 0,-7 0 0,-18-4 0,-16-5 0,-13-2 0,1-2 0,2 2 0,8 1 0,1 1 0,-3 0 0,-4-2 0,-5 0 0,3-2 0,-5 0 0,-61 17 0,16-10 0,-56 11 0,33-16 0,-13-2 0,-14 0 0,-11 0 0,-3-2 0,10-1 0,9-2 0,8-5 0,10 1 0,-2-1 0,2 4 0,3 3 0,2 2 0,13 1 0,10 0 0,7 0 0,4 0 0,3 0 0,0 0 0,-2 0 0,-6 0 0,-5 0 0,-2 0 0,2 0 0,8 0 0,7 0 0,3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28.0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 16383,'60'-4'0,"-8"1"0,-27 3 0,-6 0 0,-5 0 0,1 0 0,-1 0 0,5 0 0,-1 0 0,-1 1 0,-1 2 0,-2 1 0,1 2 0,-2 1 0,2 2 0,-1 1 0,0 1 0,-1-4 0,1 3 0,-2-5 0,4 3 0,-2-4 0,1 0 0,2-2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6:06:34.40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24 16383,'51'0'0,"1"0"0,3-2 0,1-1 0,9 0 0,-1 0 0,-6-1 0,-3 1 0,31-2 0,-27 5 0,-19 0 0,-5 0 0,-1 0 0,1 0 0,4 0 0,1 0 0,-1 0 0,-4 0 0,-8 0 0,-5 0 0,-2 0 0,1 0 0,1 0 0,0 0 0,-3 0 0,-2 0 0,0 0 0,1 0 0,1 0 0,3 0 0,0 0 0,-2 0 0,-1 0 0,-2 0 0,2 0 0,1 0 0,-1 0 0,0 0 0,-5 0 0,3 0 0,-2 0 0,0 0 0,2 0 0,0 0 0,-1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21EE0-1C7C-174B-80FB-FC62FCB5B6A3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6A0B8-7359-C949-8242-F584CD66E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21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ABF26-80D5-BDE4-923C-B1390053F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FD2DEA-9CEE-E673-B9C0-D69C51CB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8B9302-69C2-5043-6C06-2EF1F894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D94C-800A-0649-ABC2-22310C81C177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1D1CD-83A4-5196-61D5-F210A799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45EF5-5DE3-13AD-85F1-B08C7F30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BECE-690D-414F-9C08-F23BFB1FC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19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E9D2F-4196-6DFA-535B-D0B84319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15F4FF-0F11-DBC6-AE1F-E4B4A231C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89201-0AED-9E82-DD79-EF1D57EE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D94C-800A-0649-ABC2-22310C81C177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AEF0B-47D2-E6F1-445C-984C3425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650F8-8AF0-F273-9C04-D16EA869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BECE-690D-414F-9C08-F23BFB1FC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5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F87E86-E5BF-147C-785E-071D7BE5F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C8A550-A73D-7D97-5E97-25EE78F0B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55AF7F-3400-32FA-DA12-E4D60BC5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D94C-800A-0649-ABC2-22310C81C177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FB604-3405-4BAE-393C-8733654B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1BA4BD-F6EC-A9F4-DD32-5F03F3D6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BECE-690D-414F-9C08-F23BFB1FC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8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B12E7-D069-0919-1A32-E27539A0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10C98-0813-6D31-D6A1-AF5E4238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A6D9E-FBF0-2781-F51F-6CF0AC92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D94C-800A-0649-ABC2-22310C81C177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1FA299-7CAF-BCC8-BFCD-E8A4D5E7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B4A78-348E-752D-886C-F5A18277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BECE-690D-414F-9C08-F23BFB1FC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11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7917B-4E41-EEEB-C500-73DFBC9C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9F622-72E6-C388-1257-DD2F6DCF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E36A5-9C8D-EF1F-2215-F2B03820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D94C-800A-0649-ABC2-22310C81C177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00B28B-8650-0E2A-5716-297F829E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C6576-0873-B8E4-F984-D0616134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BECE-690D-414F-9C08-F23BFB1FC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16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0D599-DC46-FBBB-3981-DB87DE24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A1ADAB-FF69-CC40-D4A2-E3F65603A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BE1029-A0C0-8EA1-6B4F-C1252DE25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439FF6-970B-3BD4-578A-080F805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D94C-800A-0649-ABC2-22310C81C177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101E72-2B7A-BE58-AAFD-305BB750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DB69D6-2467-FF64-60C8-4AB5A460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BECE-690D-414F-9C08-F23BFB1FC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88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7116F-17CC-EFBB-28DD-1B058C74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52F8DB-A9DE-9357-A2C9-2C0F9C94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F216B2-696F-6960-38F5-4F2B15C71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2A3F31-1E07-F6A2-2277-14F1916A1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4754DA-0013-F6BC-4E1C-BF0FD8F1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0C30F9-7851-7932-F56F-4A20636F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D94C-800A-0649-ABC2-22310C81C177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0E9A43-6CFD-731E-165E-2ACF2089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D8CC1F-F645-1B07-87EA-70E6AE73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BECE-690D-414F-9C08-F23BFB1FC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70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0CD65-4DDF-9C0D-D587-F616D167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13A9E2-17A7-70BD-E18E-A186B835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D94C-800A-0649-ABC2-22310C81C177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C20B82-F406-7BC5-C50A-82111551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7BDD8D-8070-B6CD-FFB4-FDAB2D8A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BECE-690D-414F-9C08-F23BFB1FC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53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2025DE-F327-0075-63E7-8A117B6D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D94C-800A-0649-ABC2-22310C81C177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FE7CA3-B32B-4526-693C-90418381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9E32C0-469D-D4E5-9E61-200243F3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BECE-690D-414F-9C08-F23BFB1FC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1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F1963-BFCF-48F6-47A2-2B4ECE67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138193-5B74-1D3D-1DF3-942D8E1F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BF791-FC9E-53B6-A349-00FE7A76D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2ACC2-D383-4E6E-9084-3AEAEBF2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D94C-800A-0649-ABC2-22310C81C177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996B32-E9EB-D4A8-A2AB-855C7AAB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8A7F2E-64AC-C85A-B41D-85EFDE5D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BECE-690D-414F-9C08-F23BFB1FC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41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FD01B-6F28-0684-69AC-7C8535E8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CEDB2D-2EDE-48AA-D9F2-B28CD438E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A6AB8D-0AB5-1E0D-D343-1E33FD32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96C2A5-86C4-E76A-0736-1EB79058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D94C-800A-0649-ABC2-22310C81C177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34655C-5C28-CB1D-DB14-BD0315A7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D4067C-AFD3-6767-6BBC-ABEBFF4A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BECE-690D-414F-9C08-F23BFB1FC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1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20C33D-0DC6-0D76-1583-6F2D651E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368547-7F30-9F68-3C70-5977A6C9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1BF7C-F30C-EB74-26F6-AA43C2D51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0D94C-800A-0649-ABC2-22310C81C177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1F4E0-22EC-5BFC-FF5A-084E9EEA2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65CFF-4BF6-D3CB-9E88-C60E72B5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BECE-690D-414F-9C08-F23BFB1FC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5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nygd/WAGE.pytor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46.png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2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24" Type="http://schemas.openxmlformats.org/officeDocument/2006/relationships/image" Target="../media/image41.png"/><Relationship Id="rId32" Type="http://schemas.openxmlformats.org/officeDocument/2006/relationships/image" Target="../media/image4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43.png"/><Relationship Id="rId10" Type="http://schemas.openxmlformats.org/officeDocument/2006/relationships/image" Target="../media/image3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13.xml"/><Relationship Id="rId30" Type="http://schemas.openxmlformats.org/officeDocument/2006/relationships/image" Target="../media/image44.png"/><Relationship Id="rId8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.xm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34" Type="http://schemas.openxmlformats.org/officeDocument/2006/relationships/image" Target="../media/image48.png"/><Relationship Id="rId7" Type="http://schemas.openxmlformats.org/officeDocument/2006/relationships/customXml" Target="../ink/ink19.xml"/><Relationship Id="rId12" Type="http://schemas.openxmlformats.org/officeDocument/2006/relationships/image" Target="../media/image37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2" Type="http://schemas.openxmlformats.org/officeDocument/2006/relationships/image" Target="../media/image2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21.xml"/><Relationship Id="rId24" Type="http://schemas.openxmlformats.org/officeDocument/2006/relationships/image" Target="../media/image43.png"/><Relationship Id="rId32" Type="http://schemas.openxmlformats.org/officeDocument/2006/relationships/image" Target="../media/image47.png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45.png"/><Relationship Id="rId10" Type="http://schemas.openxmlformats.org/officeDocument/2006/relationships/image" Target="../media/image35.png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" Type="http://schemas.openxmlformats.org/officeDocument/2006/relationships/image" Target="../media/image31.png"/><Relationship Id="rId9" Type="http://schemas.openxmlformats.org/officeDocument/2006/relationships/customXml" Target="../ink/ink20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customXml" Target="../ink/ink29.xml"/><Relationship Id="rId30" Type="http://schemas.openxmlformats.org/officeDocument/2006/relationships/image" Target="../media/image46.png"/><Relationship Id="rId8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B8CFC-EB6E-8827-11BA-C6DF7A068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NeuroSIM</a:t>
            </a:r>
            <a:r>
              <a:rPr lang="de-DE" dirty="0"/>
              <a:t> V1.4</a:t>
            </a:r>
            <a:br>
              <a:rPr lang="de-DE" dirty="0"/>
            </a:br>
            <a:r>
              <a:rPr lang="de-DE" dirty="0"/>
              <a:t>Summary of WAGE-Quantization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E3CC48-3D9A-BE9E-B540-D6DBDE437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Elija Vida</a:t>
            </a:r>
          </a:p>
        </p:txBody>
      </p:sp>
    </p:spTree>
    <p:extLst>
      <p:ext uri="{BB962C8B-B14F-4D97-AF65-F5344CB8AC3E}">
        <p14:creationId xmlns:p14="http://schemas.microsoft.com/office/powerpoint/2010/main" val="261200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1757C-DCBD-987A-B2DE-3EC9A6FC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/>
          <a:lstStyle/>
          <a:p>
            <a:r>
              <a:rPr lang="de-DE" dirty="0"/>
              <a:t>WAGE Quantization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F6890-14CD-4F4B-EBBC-41C306018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4974971"/>
          </a:xfrm>
        </p:spPr>
        <p:txBody>
          <a:bodyPr>
            <a:normAutofit/>
          </a:bodyPr>
          <a:lstStyle/>
          <a:p>
            <a:r>
              <a:rPr lang="de-DE" dirty="0"/>
              <a:t>Error Q_E:</a:t>
            </a:r>
          </a:p>
          <a:p>
            <a:pPr lvl="1"/>
            <a:r>
              <a:rPr lang="de-DE" dirty="0"/>
              <a:t>Problem: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unbounded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activations</a:t>
            </a:r>
            <a:endParaRPr lang="de-DE" dirty="0"/>
          </a:p>
          <a:p>
            <a:pPr lvl="1"/>
            <a:r>
              <a:rPr lang="de-DE" dirty="0"/>
              <a:t>But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orientation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of </a:t>
            </a:r>
            <a:r>
              <a:rPr lang="de-DE" dirty="0" err="1"/>
              <a:t>magnitude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guide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converge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orientation-only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preservation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allows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error</a:t>
            </a:r>
            <a:r>
              <a:rPr lang="de-DE" dirty="0">
                <a:sym typeface="Wingdings" pitchFamily="2" charset="2"/>
              </a:rPr>
              <a:t>-propagation </a:t>
            </a:r>
            <a:r>
              <a:rPr lang="de-DE" dirty="0" err="1">
                <a:sym typeface="Wingdings" pitchFamily="2" charset="2"/>
              </a:rPr>
              <a:t>using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integers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only</a:t>
            </a:r>
            <a:r>
              <a:rPr lang="de-DE" dirty="0">
                <a:sym typeface="Wingdings" pitchFamily="2" charset="2"/>
              </a:rPr>
              <a:t> </a:t>
            </a:r>
          </a:p>
          <a:p>
            <a:pPr lvl="1"/>
            <a:r>
              <a:rPr lang="de-DE" dirty="0">
                <a:sym typeface="Wingdings" pitchFamily="2" charset="2"/>
              </a:rPr>
              <a:t>Here: </a:t>
            </a:r>
            <a:r>
              <a:rPr lang="de-DE" dirty="0" err="1">
                <a:sym typeface="Wingdings" pitchFamily="2" charset="2"/>
              </a:rPr>
              <a:t>scale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error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distribution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[-</a:t>
            </a:r>
            <a:r>
              <a:rPr lang="de-DE" dirty="0" err="1">
                <a:sym typeface="Wingdings" pitchFamily="2" charset="2"/>
              </a:rPr>
              <a:t>sqrt</a:t>
            </a:r>
            <a:r>
              <a:rPr lang="de-DE" dirty="0">
                <a:sym typeface="Wingdings" pitchFamily="2" charset="2"/>
              </a:rPr>
              <a:t>(2), +</a:t>
            </a:r>
            <a:r>
              <a:rPr lang="de-DE" dirty="0" err="1">
                <a:sym typeface="Wingdings" pitchFamily="2" charset="2"/>
              </a:rPr>
              <a:t>sqrt</a:t>
            </a:r>
            <a:r>
              <a:rPr lang="de-DE" dirty="0">
                <a:sym typeface="Wingdings" pitchFamily="2" charset="2"/>
              </a:rPr>
              <a:t>(2)] </a:t>
            </a:r>
            <a:r>
              <a:rPr lang="de-DE" dirty="0" err="1">
                <a:sym typeface="Wingdings" pitchFamily="2" charset="2"/>
              </a:rPr>
              <a:t>by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divinding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a Shift()-</a:t>
            </a:r>
            <a:r>
              <a:rPr lang="de-DE" dirty="0" err="1">
                <a:sym typeface="Wingdings" pitchFamily="2" charset="2"/>
              </a:rPr>
              <a:t>factor</a:t>
            </a:r>
            <a:r>
              <a:rPr lang="de-DE" dirty="0">
                <a:sym typeface="Wingdings" pitchFamily="2" charset="2"/>
              </a:rPr>
              <a:t> and </a:t>
            </a:r>
            <a:r>
              <a:rPr lang="de-DE" dirty="0" err="1">
                <a:sym typeface="Wingdings" pitchFamily="2" charset="2"/>
              </a:rPr>
              <a:t>then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using</a:t>
            </a:r>
            <a:r>
              <a:rPr lang="de-DE" dirty="0">
                <a:sym typeface="Wingdings" pitchFamily="2" charset="2"/>
              </a:rPr>
              <a:t> Q(</a:t>
            </a:r>
            <a:r>
              <a:rPr lang="de-DE" dirty="0" err="1">
                <a:sym typeface="Wingdings" pitchFamily="2" charset="2"/>
              </a:rPr>
              <a:t>e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k_E</a:t>
            </a:r>
            <a:r>
              <a:rPr lang="de-DE" dirty="0">
                <a:sym typeface="Wingdings" pitchFamily="2" charset="2"/>
              </a:rPr>
              <a:t>):</a:t>
            </a:r>
          </a:p>
          <a:p>
            <a:pPr lvl="1"/>
            <a:endParaRPr lang="de-DE" dirty="0">
              <a:sym typeface="Wingdings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911096-D331-A5B9-465A-C48C64D9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0" y="4280154"/>
            <a:ext cx="3898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9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1757C-DCBD-987A-B2DE-3EC9A6FC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/>
          <a:lstStyle/>
          <a:p>
            <a:r>
              <a:rPr lang="de-DE" dirty="0"/>
              <a:t>WAGE Quantization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F6890-14CD-4F4B-EBBC-41C306018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3590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Gradient Q_G:</a:t>
            </a:r>
          </a:p>
          <a:p>
            <a:pPr lvl="1"/>
            <a:r>
              <a:rPr lang="de-DE" dirty="0" err="1">
                <a:sym typeface="Wingdings" pitchFamily="2" charset="2"/>
              </a:rPr>
              <a:t>We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rescale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gradients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using</a:t>
            </a:r>
            <a:r>
              <a:rPr lang="de-DE" dirty="0">
                <a:sym typeface="Wingdings" pitchFamily="2" charset="2"/>
              </a:rPr>
              <a:t> Shift(), </a:t>
            </a:r>
            <a:r>
              <a:rPr lang="de-DE" dirty="0" err="1">
                <a:sym typeface="Wingdings" pitchFamily="2" charset="2"/>
              </a:rPr>
              <a:t>then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apply</a:t>
            </a:r>
            <a:r>
              <a:rPr lang="de-DE" dirty="0">
                <a:sym typeface="Wingdings" pitchFamily="2" charset="2"/>
              </a:rPr>
              <a:t> shift-</a:t>
            </a:r>
            <a:r>
              <a:rPr lang="de-DE" dirty="0" err="1">
                <a:sym typeface="Wingdings" pitchFamily="2" charset="2"/>
              </a:rPr>
              <a:t>based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learning</a:t>
            </a:r>
            <a:r>
              <a:rPr lang="de-DE" dirty="0">
                <a:sym typeface="Wingdings" pitchFamily="2" charset="2"/>
              </a:rPr>
              <a:t> rate </a:t>
            </a:r>
            <a:r>
              <a:rPr lang="de-DE" dirty="0" err="1">
                <a:sym typeface="Wingdings" pitchFamily="2" charset="2"/>
              </a:rPr>
              <a:t>eta</a:t>
            </a:r>
            <a:r>
              <a:rPr lang="de-DE" dirty="0">
                <a:sym typeface="Wingdings" pitchFamily="2" charset="2"/>
              </a:rPr>
              <a:t> (</a:t>
            </a:r>
            <a:r>
              <a:rPr lang="de-DE" dirty="0" err="1">
                <a:sym typeface="Wingdings" pitchFamily="2" charset="2"/>
              </a:rPr>
              <a:t>eta</a:t>
            </a:r>
            <a:r>
              <a:rPr lang="de-DE" dirty="0">
                <a:sym typeface="Wingdings" pitchFamily="2" charset="2"/>
              </a:rPr>
              <a:t>=integer of power 2):</a:t>
            </a:r>
          </a:p>
          <a:p>
            <a:pPr lvl="1"/>
            <a:endParaRPr lang="de-DE" dirty="0">
              <a:sym typeface="Wingdings" pitchFamily="2" charset="2"/>
            </a:endParaRP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substitute</a:t>
            </a:r>
            <a:r>
              <a:rPr lang="de-DE" dirty="0"/>
              <a:t> </a:t>
            </a:r>
            <a:r>
              <a:rPr lang="de-DE" dirty="0" err="1"/>
              <a:t>accumulation</a:t>
            </a:r>
            <a:r>
              <a:rPr lang="de-DE" dirty="0"/>
              <a:t> of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at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of </a:t>
            </a:r>
            <a:r>
              <a:rPr lang="de-DE" dirty="0" err="1"/>
              <a:t>training</a:t>
            </a:r>
            <a:r>
              <a:rPr lang="de-DE" dirty="0"/>
              <a:t>, </a:t>
            </a:r>
            <a:r>
              <a:rPr lang="de-DE" dirty="0" err="1"/>
              <a:t>g_s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+ </a:t>
            </a:r>
            <a:r>
              <a:rPr lang="de-DE" dirty="0" err="1"/>
              <a:t>float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16-bit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constrain</a:t>
            </a:r>
            <a:r>
              <a:rPr lang="de-DE" dirty="0"/>
              <a:t> high </a:t>
            </a:r>
            <a:r>
              <a:rPr lang="de-DE" dirty="0" err="1"/>
              <a:t>bitwidth</a:t>
            </a:r>
            <a:r>
              <a:rPr lang="de-DE" dirty="0"/>
              <a:t> </a:t>
            </a:r>
            <a:r>
              <a:rPr lang="de-DE" dirty="0" err="1"/>
              <a:t>g_s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k_G</a:t>
            </a:r>
            <a:r>
              <a:rPr lang="de-DE" dirty="0"/>
              <a:t>-bit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stochastically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[1+sigma, 1-sigma], so </a:t>
            </a:r>
            <a:r>
              <a:rPr lang="de-DE" dirty="0" err="1"/>
              <a:t>clipping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. At t-</a:t>
            </a:r>
            <a:r>
              <a:rPr lang="de-DE" dirty="0" err="1"/>
              <a:t>th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Grafik 6" descr="Ein Bild, das Schrift, Typografie, Kalligrafie, Text enthält.&#10;&#10;Automatisch generierte Beschreibung">
            <a:extLst>
              <a:ext uri="{FF2B5EF4-FFF2-40B4-BE49-F238E27FC236}">
                <a16:creationId xmlns:a16="http://schemas.microsoft.com/office/drawing/2014/main" id="{3F0D27C0-48F9-5FB1-EC27-35856722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612" y="2732786"/>
            <a:ext cx="2616200" cy="3683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A72E7E5-35A6-DA9E-7A89-A8742178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262" y="4159758"/>
            <a:ext cx="6692900" cy="4953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634B025-A4BD-62B7-3C84-15B792F23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212" y="5412168"/>
            <a:ext cx="4699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6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1757C-DCBD-987A-B2DE-3EC9A6FC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/>
          <a:lstStyle/>
          <a:p>
            <a:r>
              <a:rPr lang="de-DE" dirty="0"/>
              <a:t>WAGE Quantization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F6890-14CD-4F4B-EBBC-41C306018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3590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dirty="0">
              <a:sym typeface="Wingdings" pitchFamily="2" charset="2"/>
            </a:endParaRPr>
          </a:p>
          <a:p>
            <a:r>
              <a:rPr lang="de-DE" dirty="0" err="1">
                <a:sym typeface="Wingdings" pitchFamily="2" charset="2"/>
              </a:rPr>
              <a:t>Miscellaneous</a:t>
            </a:r>
            <a:r>
              <a:rPr lang="de-DE" dirty="0">
                <a:sym typeface="Wingdings" pitchFamily="2" charset="2"/>
              </a:rPr>
              <a:t>:</a:t>
            </a:r>
            <a:endParaRPr lang="de-DE" dirty="0"/>
          </a:p>
          <a:p>
            <a:pPr lvl="1"/>
            <a:r>
              <a:rPr lang="de-DE" dirty="0"/>
              <a:t>1.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, WAGE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pure </a:t>
            </a:r>
            <a:r>
              <a:rPr lang="de-DE" dirty="0" err="1"/>
              <a:t>mini.batch</a:t>
            </a:r>
            <a:r>
              <a:rPr lang="de-DE" dirty="0"/>
              <a:t> SGD </a:t>
            </a:r>
            <a:r>
              <a:rPr lang="de-DE" dirty="0" err="1"/>
              <a:t>optimizers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form of </a:t>
            </a:r>
            <a:r>
              <a:rPr lang="de-DE" dirty="0" err="1"/>
              <a:t>momentum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adaptive </a:t>
            </a:r>
            <a:r>
              <a:rPr lang="de-DE" dirty="0" err="1"/>
              <a:t>learning</a:t>
            </a:r>
            <a:r>
              <a:rPr lang="de-DE" dirty="0"/>
              <a:t> rate</a:t>
            </a:r>
          </a:p>
          <a:p>
            <a:pPr lvl="1"/>
            <a:r>
              <a:rPr lang="de-DE" dirty="0"/>
              <a:t>2. L2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 and </a:t>
            </a:r>
            <a:r>
              <a:rPr lang="de-DE" dirty="0" err="1"/>
              <a:t>dropout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WAGE </a:t>
            </a:r>
            <a:r>
              <a:rPr lang="de-DE" dirty="0" err="1"/>
              <a:t>quantization</a:t>
            </a:r>
            <a:endParaRPr lang="de-DE" dirty="0"/>
          </a:p>
          <a:p>
            <a:pPr lvl="1"/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softmax</a:t>
            </a:r>
            <a:r>
              <a:rPr lang="de-DE" dirty="0"/>
              <a:t> and </a:t>
            </a:r>
            <a:r>
              <a:rPr lang="de-DE" dirty="0" err="1"/>
              <a:t>cross-entropy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exp</a:t>
            </a:r>
            <a:r>
              <a:rPr lang="de-DE" dirty="0"/>
              <a:t>()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in </a:t>
            </a:r>
            <a:r>
              <a:rPr lang="de-DE" dirty="0" err="1"/>
              <a:t>low-bandwidth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avoided</a:t>
            </a:r>
            <a:r>
              <a:rPr lang="de-DE" dirty="0"/>
              <a:t> in WAGE and SSE (</a:t>
            </a:r>
            <a:r>
              <a:rPr lang="de-DE" dirty="0" err="1"/>
              <a:t>sum</a:t>
            </a:r>
            <a:r>
              <a:rPr lang="de-DE" dirty="0"/>
              <a:t>-</a:t>
            </a:r>
            <a:r>
              <a:rPr lang="de-DE" dirty="0" err="1"/>
              <a:t>square</a:t>
            </a:r>
            <a:r>
              <a:rPr lang="de-DE" dirty="0"/>
              <a:t>-error)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preferred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798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1757C-DCBD-987A-B2DE-3EC9A6FC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/>
          <a:lstStyle/>
          <a:p>
            <a:r>
              <a:rPr lang="de-DE" dirty="0"/>
              <a:t>WAGE Quantization &amp; NeuroSIM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F6890-14CD-4F4B-EBBC-41C306018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5157851"/>
          </a:xfrm>
        </p:spPr>
        <p:txBody>
          <a:bodyPr>
            <a:normAutofit/>
          </a:bodyPr>
          <a:lstStyle/>
          <a:p>
            <a:pPr lvl="1"/>
            <a:r>
              <a:rPr lang="de-DE" dirty="0">
                <a:sym typeface="Wingdings" pitchFamily="2" charset="2"/>
              </a:rPr>
              <a:t>As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code in NeuroSIM </a:t>
            </a:r>
            <a:r>
              <a:rPr lang="de-DE" dirty="0" err="1">
                <a:sym typeface="Wingdings" pitchFamily="2" charset="2"/>
              </a:rPr>
              <a:t>differs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github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repo</a:t>
            </a:r>
            <a:r>
              <a:rPr lang="de-DE" dirty="0">
                <a:sym typeface="Wingdings" pitchFamily="2" charset="2"/>
              </a:rPr>
              <a:t> of WAGE </a:t>
            </a:r>
            <a:r>
              <a:rPr lang="de-DE" dirty="0" err="1">
                <a:sym typeface="Wingdings" pitchFamily="2" charset="2"/>
              </a:rPr>
              <a:t>creators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they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have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probably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adapted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some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strategies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that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differ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from</a:t>
            </a:r>
            <a:r>
              <a:rPr lang="de-DE" dirty="0">
                <a:sym typeface="Wingdings" pitchFamily="2" charset="2"/>
              </a:rPr>
              <a:t> original </a:t>
            </a:r>
            <a:r>
              <a:rPr lang="de-DE" dirty="0" err="1">
                <a:sym typeface="Wingdings" pitchFamily="2" charset="2"/>
              </a:rPr>
              <a:t>paper</a:t>
            </a:r>
            <a:endParaRPr lang="de-DE" dirty="0">
              <a:sym typeface="Wingdings" pitchFamily="2" charset="2"/>
            </a:endParaRPr>
          </a:p>
          <a:p>
            <a:pPr lvl="1"/>
            <a:r>
              <a:rPr lang="de-DE" dirty="0">
                <a:sym typeface="Wingdings" pitchFamily="2" charset="2"/>
              </a:rPr>
              <a:t>Future </a:t>
            </a:r>
            <a:r>
              <a:rPr lang="de-DE" dirty="0" err="1">
                <a:sym typeface="Wingdings" pitchFamily="2" charset="2"/>
              </a:rPr>
              <a:t>work</a:t>
            </a:r>
            <a:r>
              <a:rPr lang="de-DE" dirty="0">
                <a:sym typeface="Wingdings" pitchFamily="2" charset="2"/>
              </a:rPr>
              <a:t> in WAGE </a:t>
            </a:r>
            <a:r>
              <a:rPr lang="de-DE" dirty="0" err="1">
                <a:sym typeface="Wingdings" pitchFamily="2" charset="2"/>
              </a:rPr>
              <a:t>paper</a:t>
            </a:r>
            <a:r>
              <a:rPr lang="de-DE" dirty="0">
                <a:sym typeface="Wingdings" pitchFamily="2" charset="2"/>
              </a:rPr>
              <a:t>: </a:t>
            </a:r>
          </a:p>
          <a:p>
            <a:pPr lvl="2"/>
            <a:r>
              <a:rPr lang="de-DE" dirty="0">
                <a:sym typeface="Wingdings" pitchFamily="2" charset="2"/>
              </a:rPr>
              <a:t>non-linear </a:t>
            </a:r>
            <a:r>
              <a:rPr lang="de-DE" dirty="0" err="1">
                <a:sym typeface="Wingdings" pitchFamily="2" charset="2"/>
              </a:rPr>
              <a:t>quantization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assumption</a:t>
            </a:r>
            <a:r>
              <a:rPr lang="de-DE" dirty="0">
                <a:sym typeface="Wingdings" pitchFamily="2" charset="2"/>
              </a:rPr>
              <a:t> in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paper</a:t>
            </a:r>
            <a:r>
              <a:rPr lang="de-DE" dirty="0">
                <a:sym typeface="Wingdings" pitchFamily="2" charset="2"/>
              </a:rPr>
              <a:t> was just </a:t>
            </a:r>
            <a:r>
              <a:rPr lang="de-DE" dirty="0" err="1">
                <a:sym typeface="Wingdings" pitchFamily="2" charset="2"/>
              </a:rPr>
              <a:t>used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simplicity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could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have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changed</a:t>
            </a:r>
            <a:r>
              <a:rPr lang="de-DE" dirty="0">
                <a:sym typeface="Wingdings" pitchFamily="2" charset="2"/>
              </a:rPr>
              <a:t> in </a:t>
            </a:r>
            <a:r>
              <a:rPr lang="de-DE" dirty="0" err="1">
                <a:sym typeface="Wingdings" pitchFamily="2" charset="2"/>
              </a:rPr>
              <a:t>neurosim</a:t>
            </a:r>
            <a:endParaRPr lang="de-DE" dirty="0">
              <a:sym typeface="Wingdings" pitchFamily="2" charset="2"/>
            </a:endParaRPr>
          </a:p>
          <a:p>
            <a:pPr lvl="2"/>
            <a:r>
              <a:rPr lang="de-DE" dirty="0" err="1">
                <a:sym typeface="Wingdings" pitchFamily="2" charset="2"/>
              </a:rPr>
              <a:t>Normalization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necessary</a:t>
            </a:r>
            <a:r>
              <a:rPr lang="de-DE" dirty="0">
                <a:sym typeface="Wingdings" pitchFamily="2" charset="2"/>
              </a:rPr>
              <a:t> in real-</a:t>
            </a:r>
            <a:r>
              <a:rPr lang="de-DE" dirty="0" err="1">
                <a:sym typeface="Wingdings" pitchFamily="2" charset="2"/>
              </a:rPr>
              <a:t>world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applications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should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included</a:t>
            </a:r>
            <a:r>
              <a:rPr lang="de-DE" dirty="0">
                <a:sym typeface="Wingdings" pitchFamily="2" charset="2"/>
              </a:rPr>
              <a:t> in </a:t>
            </a:r>
            <a:r>
              <a:rPr lang="de-DE" dirty="0" err="1">
                <a:sym typeface="Wingdings" pitchFamily="2" charset="2"/>
              </a:rPr>
              <a:t>future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work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according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authors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could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have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fixed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by</a:t>
            </a:r>
            <a:r>
              <a:rPr lang="de-DE" dirty="0">
                <a:sym typeface="Wingdings" pitchFamily="2" charset="2"/>
              </a:rPr>
              <a:t> NeuroSIM </a:t>
            </a:r>
            <a:r>
              <a:rPr lang="de-DE" dirty="0" err="1">
                <a:sym typeface="Wingdings" pitchFamily="2" charset="2"/>
              </a:rPr>
              <a:t>use-case</a:t>
            </a:r>
            <a:endParaRPr lang="de-DE" dirty="0">
              <a:sym typeface="Wingdings" pitchFamily="2" charset="2"/>
            </a:endParaRPr>
          </a:p>
          <a:p>
            <a:pPr lvl="1"/>
            <a:endParaRPr lang="de-DE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8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24C21-211F-2ADA-1ACB-FD87429B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WAGE-Quantization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FB62E-FD55-39C2-01FE-AFC46EFE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neurosim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developers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have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used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following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github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applying</a:t>
            </a:r>
            <a:r>
              <a:rPr lang="de-DE" dirty="0">
                <a:sym typeface="Wingdings" pitchFamily="2" charset="2"/>
              </a:rPr>
              <a:t> WAGE </a:t>
            </a:r>
            <a:r>
              <a:rPr lang="de-DE" dirty="0" err="1">
                <a:sym typeface="Wingdings" pitchFamily="2" charset="2"/>
              </a:rPr>
              <a:t>quantization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dirty="0">
                <a:sym typeface="Wingdings" pitchFamily="2" charset="2"/>
                <a:hlinkClick r:id="rId2"/>
              </a:rPr>
              <a:t>https://github.com/stevenygd/WAGE.pytorch/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 in ./</a:t>
            </a:r>
            <a:r>
              <a:rPr lang="de-DE" dirty="0" err="1">
                <a:sym typeface="Wingdings" pitchFamily="2" charset="2"/>
              </a:rPr>
              <a:t>models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directory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we</a:t>
            </a:r>
            <a:r>
              <a:rPr lang="de-DE" dirty="0">
                <a:sym typeface="Wingdings" pitchFamily="2" charset="2"/>
              </a:rPr>
              <a:t> find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files</a:t>
            </a:r>
            <a:r>
              <a:rPr lang="de-DE" dirty="0">
                <a:sym typeface="Wingdings" pitchFamily="2" charset="2"/>
              </a:rPr>
              <a:t> „</a:t>
            </a:r>
            <a:r>
              <a:rPr lang="de-DE" dirty="0" err="1">
                <a:sym typeface="Wingdings" pitchFamily="2" charset="2"/>
              </a:rPr>
              <a:t>wage_quantizer.py</a:t>
            </a:r>
            <a:r>
              <a:rPr lang="de-DE" dirty="0">
                <a:sym typeface="Wingdings" pitchFamily="2" charset="2"/>
              </a:rPr>
              <a:t>“ and „</a:t>
            </a:r>
            <a:r>
              <a:rPr lang="de-DE" dirty="0" err="1">
                <a:sym typeface="Wingdings" pitchFamily="2" charset="2"/>
              </a:rPr>
              <a:t>wage_initializer.py</a:t>
            </a:r>
            <a:r>
              <a:rPr lang="de-DE" dirty="0">
                <a:sym typeface="Wingdings" pitchFamily="2" charset="2"/>
              </a:rPr>
              <a:t>“ </a:t>
            </a:r>
            <a:r>
              <a:rPr lang="de-DE" dirty="0" err="1">
                <a:sym typeface="Wingdings" pitchFamily="2" charset="2"/>
              </a:rPr>
              <a:t>which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very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similar</a:t>
            </a:r>
            <a:r>
              <a:rPr lang="de-DE" dirty="0">
                <a:sym typeface="Wingdings" pitchFamily="2" charset="2"/>
              </a:rPr>
              <a:t> (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some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modifications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though</a:t>
            </a:r>
            <a:r>
              <a:rPr lang="de-DE" dirty="0">
                <a:sym typeface="Wingdings" pitchFamily="2" charset="2"/>
              </a:rPr>
              <a:t>)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equally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named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files</a:t>
            </a:r>
            <a:r>
              <a:rPr lang="de-DE" dirty="0">
                <a:sym typeface="Wingdings" pitchFamily="2" charset="2"/>
              </a:rPr>
              <a:t> in NeuroSIM</a:t>
            </a:r>
          </a:p>
        </p:txBody>
      </p:sp>
    </p:spTree>
    <p:extLst>
      <p:ext uri="{BB962C8B-B14F-4D97-AF65-F5344CB8AC3E}">
        <p14:creationId xmlns:p14="http://schemas.microsoft.com/office/powerpoint/2010/main" val="360365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24C21-211F-2ADA-1ACB-FD87429B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WAGE-Quantization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FB62E-FD55-39C2-01FE-AFC46EFE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itchFamily="2" charset="2"/>
              </a:rPr>
              <a:t>WAGE: </a:t>
            </a:r>
            <a:r>
              <a:rPr lang="de-DE" dirty="0" err="1">
                <a:sym typeface="Wingdings" pitchFamily="2" charset="2"/>
              </a:rPr>
              <a:t>method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discretizing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both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training</a:t>
            </a:r>
            <a:r>
              <a:rPr lang="de-DE" dirty="0">
                <a:sym typeface="Wingdings" pitchFamily="2" charset="2"/>
              </a:rPr>
              <a:t> and </a:t>
            </a:r>
            <a:r>
              <a:rPr lang="de-DE" dirty="0" err="1">
                <a:sym typeface="Wingdings" pitchFamily="2" charset="2"/>
              </a:rPr>
              <a:t>inference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where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weights</a:t>
            </a:r>
            <a:r>
              <a:rPr lang="de-DE" dirty="0">
                <a:sym typeface="Wingdings" pitchFamily="2" charset="2"/>
              </a:rPr>
              <a:t> (W), </a:t>
            </a:r>
            <a:r>
              <a:rPr lang="de-DE" dirty="0" err="1">
                <a:sym typeface="Wingdings" pitchFamily="2" charset="2"/>
              </a:rPr>
              <a:t>activations</a:t>
            </a:r>
            <a:r>
              <a:rPr lang="de-DE" dirty="0">
                <a:sym typeface="Wingdings" pitchFamily="2" charset="2"/>
              </a:rPr>
              <a:t> (A), </a:t>
            </a:r>
            <a:r>
              <a:rPr lang="de-DE" dirty="0" err="1">
                <a:sym typeface="Wingdings" pitchFamily="2" charset="2"/>
              </a:rPr>
              <a:t>gradients</a:t>
            </a:r>
            <a:r>
              <a:rPr lang="de-DE" dirty="0">
                <a:sym typeface="Wingdings" pitchFamily="2" charset="2"/>
              </a:rPr>
              <a:t> (G), and </a:t>
            </a:r>
            <a:r>
              <a:rPr lang="de-DE" dirty="0" err="1">
                <a:sym typeface="Wingdings" pitchFamily="2" charset="2"/>
              </a:rPr>
              <a:t>errors</a:t>
            </a:r>
            <a:r>
              <a:rPr lang="de-DE" dirty="0">
                <a:sym typeface="Wingdings" pitchFamily="2" charset="2"/>
              </a:rPr>
              <a:t> (E) </a:t>
            </a:r>
            <a:r>
              <a:rPr lang="de-DE" dirty="0" err="1">
                <a:sym typeface="Wingdings" pitchFamily="2" charset="2"/>
              </a:rPr>
              <a:t>among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layers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shifted</a:t>
            </a:r>
            <a:r>
              <a:rPr lang="de-DE" dirty="0">
                <a:sym typeface="Wingdings" pitchFamily="2" charset="2"/>
              </a:rPr>
              <a:t> and </a:t>
            </a:r>
            <a:r>
              <a:rPr lang="de-DE" dirty="0" err="1">
                <a:sym typeface="Wingdings" pitchFamily="2" charset="2"/>
              </a:rPr>
              <a:t>linearly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constrained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low-bitwidth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integers</a:t>
            </a:r>
            <a:r>
              <a:rPr lang="de-DE" dirty="0">
                <a:sym typeface="Wingdings" pitchFamily="2" charset="2"/>
              </a:rPr>
              <a:t>.</a:t>
            </a:r>
          </a:p>
          <a:p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perform pure </a:t>
            </a:r>
            <a:r>
              <a:rPr lang="de-DE" dirty="0" err="1">
                <a:sym typeface="Wingdings" pitchFamily="2" charset="2"/>
              </a:rPr>
              <a:t>discrete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dataflow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fixed</a:t>
            </a:r>
            <a:r>
              <a:rPr lang="de-DE" dirty="0">
                <a:sym typeface="Wingdings" pitchFamily="2" charset="2"/>
              </a:rPr>
              <a:t>-point </a:t>
            </a:r>
            <a:r>
              <a:rPr lang="de-DE" dirty="0" err="1">
                <a:sym typeface="Wingdings" pitchFamily="2" charset="2"/>
              </a:rPr>
              <a:t>devices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they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further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replace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batch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normalization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by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constant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scaling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layer</a:t>
            </a:r>
            <a:r>
              <a:rPr lang="de-DE" dirty="0">
                <a:sym typeface="Wingdings" pitchFamily="2" charset="2"/>
              </a:rPr>
              <a:t> and </a:t>
            </a:r>
            <a:r>
              <a:rPr lang="de-DE" dirty="0" err="1">
                <a:sym typeface="Wingdings" pitchFamily="2" charset="2"/>
              </a:rPr>
              <a:t>simplify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other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components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that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arduous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integer </a:t>
            </a:r>
            <a:r>
              <a:rPr lang="de-DE" dirty="0" err="1">
                <a:sym typeface="Wingdings" pitchFamily="2" charset="2"/>
              </a:rPr>
              <a:t>implementation</a:t>
            </a:r>
            <a:r>
              <a:rPr lang="de-DE" dirty="0">
                <a:sym typeface="Wingdings" pitchFamily="2" charset="2"/>
              </a:rPr>
              <a:t>.</a:t>
            </a:r>
          </a:p>
          <a:p>
            <a:r>
              <a:rPr lang="de-DE" dirty="0">
                <a:sym typeface="Wingdings" pitchFamily="2" charset="2"/>
              </a:rPr>
              <a:t> WAGE </a:t>
            </a:r>
            <a:r>
              <a:rPr lang="de-DE" dirty="0" err="1">
                <a:sym typeface="Wingdings" pitchFamily="2" charset="2"/>
              </a:rPr>
              <a:t>acts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regularizer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0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24C21-211F-2ADA-1ACB-FD87429B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WAGE-Quantization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FB62E-FD55-39C2-01FE-AFC46EFE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26" y="1515065"/>
            <a:ext cx="10515600" cy="4351338"/>
          </a:xfrm>
        </p:spPr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operands</a:t>
            </a:r>
            <a:r>
              <a:rPr lang="de-DE" dirty="0"/>
              <a:t>, linear </a:t>
            </a:r>
            <a:r>
              <a:rPr lang="de-DE" dirty="0" err="1"/>
              <a:t>mapping</a:t>
            </a:r>
            <a:r>
              <a:rPr lang="de-DE" dirty="0"/>
              <a:t> and </a:t>
            </a:r>
            <a:r>
              <a:rPr lang="de-DE" dirty="0" err="1"/>
              <a:t>orientation-preserved</a:t>
            </a:r>
            <a:r>
              <a:rPr lang="de-DE" dirty="0"/>
              <a:t> shifting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ternary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, 8-bit </a:t>
            </a:r>
            <a:r>
              <a:rPr lang="de-DE" dirty="0" err="1"/>
              <a:t>integers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activations</a:t>
            </a:r>
            <a:r>
              <a:rPr lang="de-DE" dirty="0"/>
              <a:t> and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accumulation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, </a:t>
            </a:r>
            <a:r>
              <a:rPr lang="de-DE" dirty="0" err="1"/>
              <a:t>bacth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, SGD </a:t>
            </a:r>
            <a:r>
              <a:rPr lang="de-DE" dirty="0" err="1"/>
              <a:t>optimizer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momentum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L2 </a:t>
            </a:r>
            <a:r>
              <a:rPr lang="de-DE" dirty="0" err="1"/>
              <a:t>regularization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abandoned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degredation</a:t>
            </a:r>
            <a:endParaRPr lang="de-DE" dirty="0"/>
          </a:p>
          <a:p>
            <a:r>
              <a:rPr lang="de-DE" dirty="0"/>
              <a:t>Main </a:t>
            </a: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constrain</a:t>
            </a:r>
            <a:r>
              <a:rPr lang="de-DE" dirty="0"/>
              <a:t> 4 </a:t>
            </a:r>
            <a:r>
              <a:rPr lang="de-DE" dirty="0" err="1"/>
              <a:t>operands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low-bitwidth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: </a:t>
            </a:r>
            <a:r>
              <a:rPr lang="de-DE" dirty="0" err="1"/>
              <a:t>weight</a:t>
            </a:r>
            <a:r>
              <a:rPr lang="de-DE" dirty="0"/>
              <a:t> and </a:t>
            </a:r>
            <a:r>
              <a:rPr lang="de-DE" dirty="0" err="1"/>
              <a:t>activation</a:t>
            </a:r>
            <a:r>
              <a:rPr lang="de-DE" dirty="0"/>
              <a:t> in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error</a:t>
            </a:r>
            <a:r>
              <a:rPr lang="de-DE" dirty="0"/>
              <a:t> (=</a:t>
            </a:r>
            <a:r>
              <a:rPr lang="de-DE" dirty="0" err="1"/>
              <a:t>gradient</a:t>
            </a:r>
            <a:r>
              <a:rPr lang="de-DE" dirty="0"/>
              <a:t> of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of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fc-layer</a:t>
            </a:r>
            <a:r>
              <a:rPr lang="de-DE" dirty="0"/>
              <a:t>) and </a:t>
            </a:r>
            <a:r>
              <a:rPr lang="de-DE" dirty="0" err="1"/>
              <a:t>gradient</a:t>
            </a:r>
            <a:r>
              <a:rPr lang="de-DE" dirty="0"/>
              <a:t> in </a:t>
            </a:r>
            <a:r>
              <a:rPr lang="de-DE" dirty="0" err="1"/>
              <a:t>backpropagation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pic>
        <p:nvPicPr>
          <p:cNvPr id="5" name="Grafik 4" descr="Ein Bild, das Schrift, Text, Zahl, weiß enthält.&#10;&#10;Automatisch generierte Beschreibung">
            <a:extLst>
              <a:ext uri="{FF2B5EF4-FFF2-40B4-BE49-F238E27FC236}">
                <a16:creationId xmlns:a16="http://schemas.microsoft.com/office/drawing/2014/main" id="{199468BB-9AF2-3ECE-B974-A13B5E15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94" y="5453210"/>
            <a:ext cx="2949059" cy="8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2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24C21-211F-2ADA-1ACB-FD87429B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WAGE-Quantization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FB62E-FD55-39C2-01FE-AFC46EFE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de-DE" dirty="0"/>
              <a:t>Forward </a:t>
            </a:r>
            <a:r>
              <a:rPr lang="de-DE" dirty="0" err="1"/>
              <a:t>propagation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Weights</a:t>
            </a:r>
            <a:r>
              <a:rPr lang="de-DE" dirty="0"/>
              <a:t>: Q_W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k_W</a:t>
            </a:r>
            <a:r>
              <a:rPr lang="de-DE" dirty="0"/>
              <a:t>-bit </a:t>
            </a:r>
            <a:r>
              <a:rPr lang="de-DE" dirty="0" err="1"/>
              <a:t>reflections</a:t>
            </a:r>
            <a:endParaRPr lang="de-DE" dirty="0"/>
          </a:p>
          <a:p>
            <a:pPr lvl="1"/>
            <a:r>
              <a:rPr lang="de-DE" dirty="0" err="1"/>
              <a:t>Activations</a:t>
            </a:r>
            <a:r>
              <a:rPr lang="de-DE" dirty="0"/>
              <a:t>: Q_A </a:t>
            </a:r>
            <a:r>
              <a:rPr lang="de-DE" dirty="0" err="1"/>
              <a:t>quantizes</a:t>
            </a:r>
            <a:r>
              <a:rPr lang="de-DE" dirty="0"/>
              <a:t> </a:t>
            </a:r>
            <a:r>
              <a:rPr lang="de-DE" dirty="0" err="1"/>
              <a:t>activations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k_A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bitwidth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MACs</a:t>
            </a:r>
          </a:p>
          <a:p>
            <a:pPr lvl="1"/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when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discretizing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even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binary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values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it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becomes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extremely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efficient</a:t>
            </a:r>
            <a:r>
              <a:rPr lang="de-DE" dirty="0">
                <a:sym typeface="Wingdings" pitchFamily="2" charset="2"/>
              </a:rPr>
              <a:t>!</a:t>
            </a:r>
          </a:p>
          <a:p>
            <a:pPr lvl="1"/>
            <a:endParaRPr lang="de-DE" dirty="0">
              <a:sym typeface="Wingdings" pitchFamily="2" charset="2"/>
            </a:endParaRPr>
          </a:p>
          <a:p>
            <a:pPr lvl="1"/>
            <a:endParaRPr lang="de-DE" dirty="0">
              <a:sym typeface="Wingdings" pitchFamily="2" charset="2"/>
            </a:endParaRPr>
          </a:p>
        </p:txBody>
      </p:sp>
      <p:pic>
        <p:nvPicPr>
          <p:cNvPr id="5" name="Grafik 4" descr="Ein Bild, das Text, Schrift, Screenshot, Diagramm enthält.&#10;&#10;Automatisch generierte Beschreibung">
            <a:extLst>
              <a:ext uri="{FF2B5EF4-FFF2-40B4-BE49-F238E27FC236}">
                <a16:creationId xmlns:a16="http://schemas.microsoft.com/office/drawing/2014/main" id="{0AE6CA6A-BA20-00F7-9086-55996092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50" y="3429000"/>
            <a:ext cx="6124500" cy="33653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17B83678-982B-66A0-F554-A17527D027DE}"/>
                  </a:ext>
                </a:extLst>
              </p14:cNvPr>
              <p14:cNvContentPartPr/>
              <p14:nvPr/>
            </p14:nvContentPartPr>
            <p14:xfrm>
              <a:off x="4679737" y="5042854"/>
              <a:ext cx="619200" cy="4179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17B83678-982B-66A0-F554-A17527D027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5737" y="4935214"/>
                <a:ext cx="7268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EC7D4E15-7BE8-597E-3684-BC7F7C3C5F2F}"/>
                  </a:ext>
                </a:extLst>
              </p14:cNvPr>
              <p14:cNvContentPartPr/>
              <p14:nvPr/>
            </p14:nvContentPartPr>
            <p14:xfrm>
              <a:off x="3764977" y="4008574"/>
              <a:ext cx="444600" cy="763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EC7D4E15-7BE8-597E-3684-BC7F7C3C5F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0977" y="3900574"/>
                <a:ext cx="5522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A30F5C7F-92B1-B2AD-1EAA-ACB6080C2206}"/>
                  </a:ext>
                </a:extLst>
              </p14:cNvPr>
              <p14:cNvContentPartPr/>
              <p14:nvPr/>
            </p14:nvContentPartPr>
            <p14:xfrm>
              <a:off x="3702337" y="4138534"/>
              <a:ext cx="504360" cy="1929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A30F5C7F-92B1-B2AD-1EAA-ACB6080C22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8337" y="4030894"/>
                <a:ext cx="6120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EBF8DD12-152A-110A-8336-B746B44C6480}"/>
                  </a:ext>
                </a:extLst>
              </p14:cNvPr>
              <p14:cNvContentPartPr/>
              <p14:nvPr/>
            </p14:nvContentPartPr>
            <p14:xfrm>
              <a:off x="6807337" y="4042414"/>
              <a:ext cx="330840" cy="64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EBF8DD12-152A-110A-8336-B746B44C64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3337" y="3934774"/>
                <a:ext cx="4384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C55B54D9-49E0-101A-C330-BBFEC3A0BE80}"/>
                  </a:ext>
                </a:extLst>
              </p14:cNvPr>
              <p14:cNvContentPartPr/>
              <p14:nvPr/>
            </p14:nvContentPartPr>
            <p14:xfrm>
              <a:off x="6799057" y="4256614"/>
              <a:ext cx="394920" cy="684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C55B54D9-49E0-101A-C330-BBFEC3A0BE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45417" y="4148974"/>
                <a:ext cx="5025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97E2132A-93AB-5631-A200-B46992965D79}"/>
                  </a:ext>
                </a:extLst>
              </p14:cNvPr>
              <p14:cNvContentPartPr/>
              <p14:nvPr/>
            </p14:nvContentPartPr>
            <p14:xfrm>
              <a:off x="7829737" y="5089294"/>
              <a:ext cx="411480" cy="4392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97E2132A-93AB-5631-A200-B46992965D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76097" y="4981654"/>
                <a:ext cx="5191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1D1A1991-9EC2-09E9-BC56-BE1A6E310CBE}"/>
                  </a:ext>
                </a:extLst>
              </p14:cNvPr>
              <p14:cNvContentPartPr/>
              <p14:nvPr/>
            </p14:nvContentPartPr>
            <p14:xfrm>
              <a:off x="7759537" y="5285494"/>
              <a:ext cx="510480" cy="831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1D1A1991-9EC2-09E9-BC56-BE1A6E310CB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05537" y="5177854"/>
                <a:ext cx="6181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BBD14B5C-E2FE-ABD8-75A7-49366F9B28FD}"/>
                  </a:ext>
                </a:extLst>
              </p14:cNvPr>
              <p14:cNvContentPartPr/>
              <p14:nvPr/>
            </p14:nvContentPartPr>
            <p14:xfrm>
              <a:off x="8018737" y="5071654"/>
              <a:ext cx="170280" cy="338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BBD14B5C-E2FE-ABD8-75A7-49366F9B28F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64737" y="4964014"/>
                <a:ext cx="2779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4274A617-8B7A-ACCF-1B33-FB9EB0B850E3}"/>
                  </a:ext>
                </a:extLst>
              </p14:cNvPr>
              <p14:cNvContentPartPr/>
              <p14:nvPr/>
            </p14:nvContentPartPr>
            <p14:xfrm>
              <a:off x="8342377" y="5415454"/>
              <a:ext cx="514800" cy="864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4274A617-8B7A-ACCF-1B33-FB9EB0B850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88737" y="5307814"/>
                <a:ext cx="622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AB096915-0DBE-3154-E2B5-EBF62290CC34}"/>
                  </a:ext>
                </a:extLst>
              </p14:cNvPr>
              <p14:cNvContentPartPr/>
              <p14:nvPr/>
            </p14:nvContentPartPr>
            <p14:xfrm>
              <a:off x="7364617" y="5387734"/>
              <a:ext cx="275040" cy="324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AB096915-0DBE-3154-E2B5-EBF62290CC3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10617" y="5280094"/>
                <a:ext cx="3826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9932FFC-67AD-6D46-76A3-AE5CC13C1C45}"/>
                  </a:ext>
                </a:extLst>
              </p14:cNvPr>
              <p14:cNvContentPartPr/>
              <p14:nvPr/>
            </p14:nvContentPartPr>
            <p14:xfrm>
              <a:off x="7369297" y="4301614"/>
              <a:ext cx="192600" cy="4428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9932FFC-67AD-6D46-76A3-AE5CC13C1C4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15297" y="4193974"/>
                <a:ext cx="3002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D3F7EDCB-AB95-BDB1-E1C3-34ADD1FFFC2D}"/>
                  </a:ext>
                </a:extLst>
              </p14:cNvPr>
              <p14:cNvContentPartPr/>
              <p14:nvPr/>
            </p14:nvContentPartPr>
            <p14:xfrm>
              <a:off x="7090657" y="4687894"/>
              <a:ext cx="526320" cy="18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D3F7EDCB-AB95-BDB1-E1C3-34ADD1FFFC2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37017" y="4579894"/>
                <a:ext cx="633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0F219AA2-9E48-E91A-A12D-ECEA5E9E550C}"/>
                  </a:ext>
                </a:extLst>
              </p14:cNvPr>
              <p14:cNvContentPartPr/>
              <p14:nvPr/>
            </p14:nvContentPartPr>
            <p14:xfrm>
              <a:off x="4009777" y="4705534"/>
              <a:ext cx="225720" cy="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0F219AA2-9E48-E91A-A12D-ECEA5E9E550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55777" y="4597894"/>
                <a:ext cx="333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502A5F7D-C64F-DEC1-7590-9A2BCEC1377C}"/>
                  </a:ext>
                </a:extLst>
              </p14:cNvPr>
              <p14:cNvContentPartPr/>
              <p14:nvPr/>
            </p14:nvContentPartPr>
            <p14:xfrm>
              <a:off x="4406137" y="4327534"/>
              <a:ext cx="207360" cy="6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502A5F7D-C64F-DEC1-7590-9A2BCEC137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52497" y="4219534"/>
                <a:ext cx="315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C1415801-C5D4-9136-9E58-B5F3AC95E5C7}"/>
                  </a:ext>
                </a:extLst>
              </p14:cNvPr>
              <p14:cNvContentPartPr/>
              <p14:nvPr/>
            </p14:nvContentPartPr>
            <p14:xfrm>
              <a:off x="4257817" y="5367574"/>
              <a:ext cx="512640" cy="34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C1415801-C5D4-9136-9E58-B5F3AC95E5C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04177" y="5259934"/>
                <a:ext cx="6202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EB6E1705-CB54-EDEC-1BA8-6F49CDF1ECC2}"/>
                  </a:ext>
                </a:extLst>
              </p14:cNvPr>
              <p14:cNvContentPartPr/>
              <p14:nvPr/>
            </p14:nvContentPartPr>
            <p14:xfrm>
              <a:off x="5354377" y="5379094"/>
              <a:ext cx="279360" cy="255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EB6E1705-CB54-EDEC-1BA8-6F49CDF1ECC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00377" y="5271454"/>
                <a:ext cx="38700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18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24C21-211F-2ADA-1ACB-FD87429B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WAGE-Quantization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FB62E-FD55-39C2-01FE-AFC46EFE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de-DE" dirty="0" err="1">
                <a:sym typeface="Wingdings" pitchFamily="2" charset="2"/>
              </a:rPr>
              <a:t>Backward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propagation</a:t>
            </a:r>
            <a:r>
              <a:rPr lang="de-DE" dirty="0">
                <a:sym typeface="Wingdings" pitchFamily="2" charset="2"/>
              </a:rPr>
              <a:t>:</a:t>
            </a:r>
          </a:p>
          <a:p>
            <a:pPr lvl="1"/>
            <a:r>
              <a:rPr lang="de-DE" dirty="0">
                <a:sym typeface="Wingdings" pitchFamily="2" charset="2"/>
              </a:rPr>
              <a:t>Additional </a:t>
            </a:r>
            <a:r>
              <a:rPr lang="de-DE" dirty="0" err="1">
                <a:sym typeface="Wingdings" pitchFamily="2" charset="2"/>
              </a:rPr>
              <a:t>functions</a:t>
            </a:r>
            <a:r>
              <a:rPr lang="de-DE" dirty="0">
                <a:sym typeface="Wingdings" pitchFamily="2" charset="2"/>
              </a:rPr>
              <a:t> Q_E and Q_G </a:t>
            </a:r>
            <a:r>
              <a:rPr lang="de-DE" dirty="0" err="1">
                <a:sym typeface="Wingdings" pitchFamily="2" charset="2"/>
              </a:rPr>
              <a:t>constrain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bitwidth</a:t>
            </a:r>
            <a:r>
              <a:rPr lang="de-DE" dirty="0">
                <a:sym typeface="Wingdings" pitchFamily="2" charset="2"/>
              </a:rPr>
              <a:t> of </a:t>
            </a:r>
            <a:r>
              <a:rPr lang="de-DE" dirty="0" err="1">
                <a:sym typeface="Wingdings" pitchFamily="2" charset="2"/>
              </a:rPr>
              <a:t>e</a:t>
            </a:r>
            <a:r>
              <a:rPr lang="de-DE" dirty="0">
                <a:sym typeface="Wingdings" pitchFamily="2" charset="2"/>
              </a:rPr>
              <a:t> (</a:t>
            </a:r>
            <a:r>
              <a:rPr lang="de-DE" dirty="0" err="1">
                <a:sym typeface="Wingdings" pitchFamily="2" charset="2"/>
              </a:rPr>
              <a:t>error</a:t>
            </a:r>
            <a:r>
              <a:rPr lang="de-DE" dirty="0">
                <a:sym typeface="Wingdings" pitchFamily="2" charset="2"/>
              </a:rPr>
              <a:t>) and </a:t>
            </a:r>
            <a:r>
              <a:rPr lang="de-DE" dirty="0" err="1">
                <a:sym typeface="Wingdings" pitchFamily="2" charset="2"/>
              </a:rPr>
              <a:t>g</a:t>
            </a:r>
            <a:r>
              <a:rPr lang="de-DE" dirty="0">
                <a:sym typeface="Wingdings" pitchFamily="2" charset="2"/>
              </a:rPr>
              <a:t> (</a:t>
            </a:r>
            <a:r>
              <a:rPr lang="de-DE" dirty="0" err="1">
                <a:sym typeface="Wingdings" pitchFamily="2" charset="2"/>
              </a:rPr>
              <a:t>gradient</a:t>
            </a:r>
            <a:r>
              <a:rPr lang="de-DE" dirty="0">
                <a:sym typeface="Wingdings" pitchFamily="2" charset="2"/>
              </a:rPr>
              <a:t>)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K_E and K_G </a:t>
            </a:r>
            <a:r>
              <a:rPr lang="de-DE" dirty="0" err="1">
                <a:sym typeface="Wingdings" pitchFamily="2" charset="2"/>
              </a:rPr>
              <a:t>bits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</p:txBody>
      </p:sp>
      <p:pic>
        <p:nvPicPr>
          <p:cNvPr id="7" name="Grafik 6" descr="Ein Bild, das Text, Schrift, Screenshot, Diagramm enthält.&#10;&#10;Automatisch generierte Beschreibung">
            <a:extLst>
              <a:ext uri="{FF2B5EF4-FFF2-40B4-BE49-F238E27FC236}">
                <a16:creationId xmlns:a16="http://schemas.microsoft.com/office/drawing/2014/main" id="{B82D5DEA-6A29-92BC-EAA1-95F5B7EE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50" y="2578894"/>
            <a:ext cx="6124500" cy="33653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1273C03D-619B-04E7-F219-A7B1B9A5C671}"/>
                  </a:ext>
                </a:extLst>
              </p14:cNvPr>
              <p14:cNvContentPartPr/>
              <p14:nvPr/>
            </p14:nvContentPartPr>
            <p14:xfrm>
              <a:off x="4679737" y="4192748"/>
              <a:ext cx="619200" cy="4179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1273C03D-619B-04E7-F219-A7B1B9A5C6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5737" y="4085108"/>
                <a:ext cx="7268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1AA04E68-C366-AB75-F380-93FC4CCE10F8}"/>
                  </a:ext>
                </a:extLst>
              </p14:cNvPr>
              <p14:cNvContentPartPr/>
              <p14:nvPr/>
            </p14:nvContentPartPr>
            <p14:xfrm>
              <a:off x="3764977" y="3158468"/>
              <a:ext cx="444600" cy="763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1AA04E68-C366-AB75-F380-93FC4CCE10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0977" y="3050468"/>
                <a:ext cx="5522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8833FCCD-D92A-D9FF-D45A-B905908ACAEC}"/>
                  </a:ext>
                </a:extLst>
              </p14:cNvPr>
              <p14:cNvContentPartPr/>
              <p14:nvPr/>
            </p14:nvContentPartPr>
            <p14:xfrm>
              <a:off x="3702337" y="3288428"/>
              <a:ext cx="504360" cy="1929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8833FCCD-D92A-D9FF-D45A-B905908ACA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8337" y="3180788"/>
                <a:ext cx="6120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0185A11-3CAA-ABF8-FBE1-60C6DABC18BA}"/>
                  </a:ext>
                </a:extLst>
              </p14:cNvPr>
              <p14:cNvContentPartPr/>
              <p14:nvPr/>
            </p14:nvContentPartPr>
            <p14:xfrm>
              <a:off x="6799057" y="3406508"/>
              <a:ext cx="394920" cy="684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0185A11-3CAA-ABF8-FBE1-60C6DABC18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45417" y="3298868"/>
                <a:ext cx="5025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79FDB7E4-AB50-0C2C-67EE-C3C1F154EDAB}"/>
                  </a:ext>
                </a:extLst>
              </p14:cNvPr>
              <p14:cNvContentPartPr/>
              <p14:nvPr/>
            </p14:nvContentPartPr>
            <p14:xfrm>
              <a:off x="7759537" y="4435388"/>
              <a:ext cx="510480" cy="831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79FDB7E4-AB50-0C2C-67EE-C3C1F154ED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05537" y="4327748"/>
                <a:ext cx="6181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58E9B786-1549-E050-A51E-36A39E4A7D21}"/>
                  </a:ext>
                </a:extLst>
              </p14:cNvPr>
              <p14:cNvContentPartPr/>
              <p14:nvPr/>
            </p14:nvContentPartPr>
            <p14:xfrm>
              <a:off x="8018737" y="4221548"/>
              <a:ext cx="170280" cy="3384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58E9B786-1549-E050-A51E-36A39E4A7D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64737" y="4113908"/>
                <a:ext cx="2779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B9927CF4-1E2B-337D-F8A4-23EED5C54C21}"/>
                  </a:ext>
                </a:extLst>
              </p14:cNvPr>
              <p14:cNvContentPartPr/>
              <p14:nvPr/>
            </p14:nvContentPartPr>
            <p14:xfrm>
              <a:off x="8342377" y="4565348"/>
              <a:ext cx="514800" cy="864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B9927CF4-1E2B-337D-F8A4-23EED5C54C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88737" y="4457708"/>
                <a:ext cx="622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6B4F84A9-C7B6-D4EF-2184-6B65960F8089}"/>
                  </a:ext>
                </a:extLst>
              </p14:cNvPr>
              <p14:cNvContentPartPr/>
              <p14:nvPr/>
            </p14:nvContentPartPr>
            <p14:xfrm>
              <a:off x="7364617" y="4537628"/>
              <a:ext cx="275040" cy="32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6B4F84A9-C7B6-D4EF-2184-6B65960F80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10617" y="4429988"/>
                <a:ext cx="3826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CDB9EFE0-35A5-3AAD-DBBD-C76AC9DB96DB}"/>
                  </a:ext>
                </a:extLst>
              </p14:cNvPr>
              <p14:cNvContentPartPr/>
              <p14:nvPr/>
            </p14:nvContentPartPr>
            <p14:xfrm>
              <a:off x="7369297" y="3451508"/>
              <a:ext cx="192600" cy="442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CDB9EFE0-35A5-3AAD-DBBD-C76AC9DB96D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15297" y="3343868"/>
                <a:ext cx="3002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D5A60C0E-AC2A-72CA-D447-FCC70DAA9DD7}"/>
                  </a:ext>
                </a:extLst>
              </p14:cNvPr>
              <p14:cNvContentPartPr/>
              <p14:nvPr/>
            </p14:nvContentPartPr>
            <p14:xfrm>
              <a:off x="7090657" y="3837788"/>
              <a:ext cx="526320" cy="18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D5A60C0E-AC2A-72CA-D447-FCC70DAA9DD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37017" y="3729788"/>
                <a:ext cx="633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BCCD8D51-8625-3BC5-FE05-1EB5A2B82FB5}"/>
                  </a:ext>
                </a:extLst>
              </p14:cNvPr>
              <p14:cNvContentPartPr/>
              <p14:nvPr/>
            </p14:nvContentPartPr>
            <p14:xfrm>
              <a:off x="4009777" y="3855428"/>
              <a:ext cx="22572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BCCD8D51-8625-3BC5-FE05-1EB5A2B82F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55777" y="3747788"/>
                <a:ext cx="333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D3B33F4-F6DB-CD2D-BD58-D9CBA7C14621}"/>
                  </a:ext>
                </a:extLst>
              </p14:cNvPr>
              <p14:cNvContentPartPr/>
              <p14:nvPr/>
            </p14:nvContentPartPr>
            <p14:xfrm>
              <a:off x="4406137" y="3477428"/>
              <a:ext cx="207360" cy="612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D3B33F4-F6DB-CD2D-BD58-D9CBA7C1462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52497" y="3369428"/>
                <a:ext cx="315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A7845C94-5038-E06E-7DDA-7DC604128BE6}"/>
                  </a:ext>
                </a:extLst>
              </p14:cNvPr>
              <p14:cNvContentPartPr/>
              <p14:nvPr/>
            </p14:nvContentPartPr>
            <p14:xfrm>
              <a:off x="4257817" y="4517468"/>
              <a:ext cx="512640" cy="3420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A7845C94-5038-E06E-7DDA-7DC604128BE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204177" y="4409828"/>
                <a:ext cx="6202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FF397F24-A9C0-CC9B-F373-A5DD597F5D3E}"/>
                  </a:ext>
                </a:extLst>
              </p14:cNvPr>
              <p14:cNvContentPartPr/>
              <p14:nvPr/>
            </p14:nvContentPartPr>
            <p14:xfrm>
              <a:off x="5354377" y="4528988"/>
              <a:ext cx="279360" cy="255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FF397F24-A9C0-CC9B-F373-A5DD597F5D3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00377" y="4421348"/>
                <a:ext cx="3870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F7A1C539-1FA9-577D-09B5-E3E5CFFD4A36}"/>
                  </a:ext>
                </a:extLst>
              </p14:cNvPr>
              <p14:cNvContentPartPr/>
              <p14:nvPr/>
            </p14:nvContentPartPr>
            <p14:xfrm>
              <a:off x="6797280" y="3174394"/>
              <a:ext cx="361800" cy="1944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F7A1C539-1FA9-577D-09B5-E3E5CFFD4A3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43280" y="3066394"/>
                <a:ext cx="4694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547A5FF5-14E2-39BE-9B7D-4058D2D7D0D0}"/>
                  </a:ext>
                </a:extLst>
              </p14:cNvPr>
              <p14:cNvContentPartPr/>
              <p14:nvPr/>
            </p14:nvContentPartPr>
            <p14:xfrm>
              <a:off x="7820400" y="4230634"/>
              <a:ext cx="20052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547A5FF5-14E2-39BE-9B7D-4058D2D7D0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66760" y="4122634"/>
                <a:ext cx="3081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82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24C21-211F-2ADA-1ACB-FD87429B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WAGE-Quantization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FB62E-FD55-39C2-01FE-AFC46EFE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112"/>
            <a:ext cx="10515600" cy="535838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General Quantization Strategy in WAGE:</a:t>
            </a:r>
          </a:p>
          <a:p>
            <a:pPr lvl="1"/>
            <a:r>
              <a:rPr lang="de-DE" dirty="0"/>
              <a:t>Linear, </a:t>
            </a:r>
            <a:r>
              <a:rPr lang="de-DE" dirty="0" err="1"/>
              <a:t>symmetric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uniform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simplicity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round</a:t>
            </a:r>
            <a:r>
              <a:rPr lang="de-DE" dirty="0"/>
              <a:t>(): </a:t>
            </a:r>
            <a:r>
              <a:rPr lang="de-DE" dirty="0" err="1"/>
              <a:t>approximates</a:t>
            </a:r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  <a:p>
            <a:pPr lvl="1"/>
            <a:r>
              <a:rPr lang="de-DE" dirty="0"/>
              <a:t>Clip(): </a:t>
            </a:r>
            <a:r>
              <a:rPr lang="de-DE" dirty="0" err="1"/>
              <a:t>saturation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clips</a:t>
            </a:r>
            <a:r>
              <a:rPr lang="de-DE" dirty="0"/>
              <a:t> </a:t>
            </a:r>
            <a:r>
              <a:rPr lang="de-DE" dirty="0" err="1"/>
              <a:t>unbounded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[1+sigma, 1-sigma]</a:t>
            </a:r>
          </a:p>
          <a:p>
            <a:pPr lvl="1"/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esp</a:t>
            </a:r>
            <a:r>
              <a:rPr lang="de-DE" dirty="0"/>
              <a:t>. in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e</a:t>
            </a:r>
            <a:r>
              <a:rPr lang="de-DE" dirty="0"/>
              <a:t>, additional </a:t>
            </a:r>
            <a:r>
              <a:rPr lang="de-DE" dirty="0" err="1"/>
              <a:t>monolithic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shift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of </a:t>
            </a:r>
            <a:r>
              <a:rPr lang="de-DE" dirty="0" err="1"/>
              <a:t>magnitude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saturation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clipping</a:t>
            </a:r>
            <a:r>
              <a:rPr lang="de-DE" dirty="0"/>
              <a:t> of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Q(</a:t>
            </a:r>
            <a:r>
              <a:rPr lang="de-DE" dirty="0" err="1"/>
              <a:t>x,k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Lastly</a:t>
            </a:r>
            <a:r>
              <a:rPr lang="de-DE" dirty="0"/>
              <a:t>, 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rounding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substitute</a:t>
            </a:r>
            <a:r>
              <a:rPr lang="de-DE" dirty="0"/>
              <a:t> real-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accumulation</a:t>
            </a:r>
            <a:r>
              <a:rPr lang="de-DE" dirty="0"/>
              <a:t> in </a:t>
            </a:r>
            <a:r>
              <a:rPr lang="de-DE" dirty="0" err="1"/>
              <a:t>training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0D7CAD-77F6-FF9A-E08F-CA766455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996" y="1768447"/>
            <a:ext cx="5651500" cy="622300"/>
          </a:xfrm>
          <a:prstGeom prst="rect">
            <a:avLst/>
          </a:prstGeom>
        </p:spPr>
      </p:pic>
      <p:pic>
        <p:nvPicPr>
          <p:cNvPr id="7" name="Grafik 6" descr="Ein Bild, das Schrift, weiß, Typografie, Kalligrafie enthält.&#10;&#10;Automatisch generierte Beschreibung">
            <a:extLst>
              <a:ext uri="{FF2B5EF4-FFF2-40B4-BE49-F238E27FC236}">
                <a16:creationId xmlns:a16="http://schemas.microsoft.com/office/drawing/2014/main" id="{044450BF-5246-B848-8FD1-9C9D7060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2531727"/>
            <a:ext cx="2095500" cy="393700"/>
          </a:xfrm>
          <a:prstGeom prst="rect">
            <a:avLst/>
          </a:prstGeom>
        </p:spPr>
      </p:pic>
      <p:pic>
        <p:nvPicPr>
          <p:cNvPr id="9" name="Grafik 8" descr="Ein Bild, das Schrift, Text, Kalligrafie, Handschrift enthält.&#10;&#10;Automatisch generierte Beschreibung">
            <a:extLst>
              <a:ext uri="{FF2B5EF4-FFF2-40B4-BE49-F238E27FC236}">
                <a16:creationId xmlns:a16="http://schemas.microsoft.com/office/drawing/2014/main" id="{4B599978-8BEB-0D72-3512-B18137639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46" y="4588031"/>
            <a:ext cx="2311400" cy="406400"/>
          </a:xfrm>
          <a:prstGeom prst="rect">
            <a:avLst/>
          </a:prstGeom>
        </p:spPr>
      </p:pic>
      <p:pic>
        <p:nvPicPr>
          <p:cNvPr id="11" name="Grafik 10" descr="Ein Bild, das Text, Schrift, Diagramm, Reihe enthält.&#10;&#10;Automatisch generierte Beschreibung">
            <a:extLst>
              <a:ext uri="{FF2B5EF4-FFF2-40B4-BE49-F238E27FC236}">
                <a16:creationId xmlns:a16="http://schemas.microsoft.com/office/drawing/2014/main" id="{DE6299FA-2213-0E4B-75C9-3C0700E8F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278" y="5514990"/>
            <a:ext cx="2118868" cy="13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24C21-211F-2ADA-1ACB-FD87429B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WAGE-Quantization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FB62E-FD55-39C2-01FE-AFC46EFE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20406"/>
          </a:xfrm>
        </p:spPr>
        <p:txBody>
          <a:bodyPr/>
          <a:lstStyle/>
          <a:p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cautiously</a:t>
            </a:r>
            <a:r>
              <a:rPr lang="de-DE" dirty="0"/>
              <a:t> </a:t>
            </a:r>
            <a:r>
              <a:rPr lang="de-DE" dirty="0" err="1"/>
              <a:t>initialized</a:t>
            </a:r>
            <a:r>
              <a:rPr lang="de-DE" dirty="0"/>
              <a:t>,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lvl="1"/>
            <a:r>
              <a:rPr lang="de-DE" dirty="0" err="1"/>
              <a:t>Modified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MSRA (He et al, 2015):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Where</a:t>
            </a:r>
            <a:r>
              <a:rPr lang="de-DE" dirty="0"/>
              <a:t>:</a:t>
            </a:r>
          </a:p>
          <a:p>
            <a:pPr lvl="3"/>
            <a:r>
              <a:rPr lang="de-DE" dirty="0" err="1"/>
              <a:t>n_in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fan-in</a:t>
            </a:r>
          </a:p>
          <a:p>
            <a:pPr lvl="3"/>
            <a:r>
              <a:rPr lang="de-DE" dirty="0" err="1"/>
              <a:t>L_min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uniform </a:t>
            </a:r>
            <a:r>
              <a:rPr lang="de-DE" dirty="0" err="1"/>
              <a:t>distribution</a:t>
            </a:r>
            <a:r>
              <a:rPr lang="de-DE" dirty="0"/>
              <a:t> U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beyond</a:t>
            </a:r>
            <a:r>
              <a:rPr lang="de-DE" dirty="0"/>
              <a:t> </a:t>
            </a:r>
            <a:r>
              <a:rPr lang="de-DE" dirty="0" err="1"/>
              <a:t>sigma</a:t>
            </a:r>
            <a:r>
              <a:rPr lang="de-DE" dirty="0"/>
              <a:t> and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quantized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non-zero </a:t>
            </a:r>
            <a:r>
              <a:rPr lang="de-DE" dirty="0" err="1"/>
              <a:t>values</a:t>
            </a:r>
            <a:r>
              <a:rPr lang="de-DE" dirty="0"/>
              <a:t> after Q_W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randomly</a:t>
            </a:r>
            <a:endParaRPr lang="de-DE" dirty="0"/>
          </a:p>
          <a:p>
            <a:pPr lvl="3"/>
            <a:r>
              <a:rPr lang="de-DE" dirty="0"/>
              <a:t>Beta: </a:t>
            </a:r>
            <a:r>
              <a:rPr lang="de-DE" dirty="0" err="1"/>
              <a:t>constant</a:t>
            </a:r>
            <a:r>
              <a:rPr lang="de-DE" dirty="0"/>
              <a:t> &gt;1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overlaps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min </a:t>
            </a:r>
            <a:r>
              <a:rPr lang="de-DE" dirty="0" err="1"/>
              <a:t>step</a:t>
            </a:r>
            <a:r>
              <a:rPr lang="de-DE" dirty="0"/>
              <a:t>-size </a:t>
            </a:r>
            <a:r>
              <a:rPr lang="de-DE" dirty="0" err="1"/>
              <a:t>sigma</a:t>
            </a:r>
            <a:r>
              <a:rPr lang="de-DE" dirty="0"/>
              <a:t> and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L</a:t>
            </a:r>
          </a:p>
          <a:p>
            <a:pPr lvl="2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87EB01-5ED2-FF1D-F246-25BE1702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2922119"/>
            <a:ext cx="5194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6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24C21-211F-2ADA-1ACB-FD87429B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WAGE-Quantization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FB62E-FD55-39C2-01FE-AFC46EFE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Quantization Details:</a:t>
            </a:r>
          </a:p>
          <a:p>
            <a:pPr lvl="1"/>
            <a:r>
              <a:rPr lang="de-DE" dirty="0" err="1"/>
              <a:t>Weight</a:t>
            </a:r>
            <a:r>
              <a:rPr lang="de-DE" dirty="0"/>
              <a:t> Q_W:</a:t>
            </a:r>
          </a:p>
          <a:p>
            <a:pPr lvl="2"/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of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: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explosion</a:t>
            </a:r>
            <a:r>
              <a:rPr lang="de-DE" dirty="0"/>
              <a:t> of </a:t>
            </a:r>
            <a:r>
              <a:rPr lang="de-DE" dirty="0" err="1"/>
              <a:t>network‘s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, a </a:t>
            </a:r>
            <a:r>
              <a:rPr lang="de-DE" dirty="0" err="1"/>
              <a:t>layer-wise</a:t>
            </a:r>
            <a:r>
              <a:rPr lang="de-DE" dirty="0"/>
              <a:t> shift-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: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alpha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pre-defined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network </a:t>
            </a:r>
            <a:r>
              <a:rPr lang="de-DE" dirty="0" err="1"/>
              <a:t>structure</a:t>
            </a:r>
            <a:endParaRPr lang="de-DE" dirty="0"/>
          </a:p>
          <a:p>
            <a:pPr lvl="3"/>
            <a:r>
              <a:rPr lang="de-DE" dirty="0"/>
              <a:t>Alpha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after </a:t>
            </a:r>
            <a:r>
              <a:rPr lang="de-DE" dirty="0" err="1"/>
              <a:t>activations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of </a:t>
            </a:r>
            <a:r>
              <a:rPr lang="de-DE" dirty="0" err="1"/>
              <a:t>weights</a:t>
            </a:r>
            <a:endParaRPr lang="de-DE" dirty="0"/>
          </a:p>
          <a:p>
            <a:pPr lvl="1"/>
            <a:r>
              <a:rPr lang="de-DE" dirty="0" err="1"/>
              <a:t>Activation</a:t>
            </a:r>
            <a:r>
              <a:rPr lang="de-DE" dirty="0"/>
              <a:t> Q_A:</a:t>
            </a:r>
          </a:p>
          <a:p>
            <a:pPr lvl="2"/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counteract</a:t>
            </a:r>
            <a:r>
              <a:rPr lang="de-DE" dirty="0"/>
              <a:t> </a:t>
            </a:r>
            <a:r>
              <a:rPr lang="de-DE" dirty="0" err="1"/>
              <a:t>bitwidth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after MAC </a:t>
            </a:r>
            <a:r>
              <a:rPr lang="de-DE" dirty="0" err="1"/>
              <a:t>operations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 </a:t>
            </a:r>
          </a:p>
        </p:txBody>
      </p:sp>
      <p:pic>
        <p:nvPicPr>
          <p:cNvPr id="5" name="Grafik 4" descr="Ein Bild, das Schrift, Typografie, Kalligrafie, weiß enthält.&#10;&#10;Automatisch generierte Beschreibung">
            <a:extLst>
              <a:ext uri="{FF2B5EF4-FFF2-40B4-BE49-F238E27FC236}">
                <a16:creationId xmlns:a16="http://schemas.microsoft.com/office/drawing/2014/main" id="{B54ED889-EE3C-E92A-F105-0875E4B2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3086100"/>
            <a:ext cx="2717800" cy="3429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47289E7-763B-57D3-D229-2F053D7F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3692716"/>
            <a:ext cx="2743200" cy="304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0F704D4-F921-9AF2-749D-FC5E2D2E7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5429919"/>
            <a:ext cx="2489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Macintosh PowerPoint</Application>
  <PresentationFormat>Breitbild</PresentationFormat>
  <Paragraphs>78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NeuroSIM V1.4 Summary of WAGE-Quantization</vt:lpstr>
      <vt:lpstr>WAGE-Quantization</vt:lpstr>
      <vt:lpstr>WAGE-Quantization</vt:lpstr>
      <vt:lpstr>WAGE-Quantization</vt:lpstr>
      <vt:lpstr>WAGE-Quantization</vt:lpstr>
      <vt:lpstr>WAGE-Quantization</vt:lpstr>
      <vt:lpstr>WAGE-Quantization</vt:lpstr>
      <vt:lpstr>WAGE-Quantization</vt:lpstr>
      <vt:lpstr>WAGE-Quantization</vt:lpstr>
      <vt:lpstr>WAGE Quantization</vt:lpstr>
      <vt:lpstr>WAGE Quantization</vt:lpstr>
      <vt:lpstr>WAGE Quantization</vt:lpstr>
      <vt:lpstr>WAGE Quantization &amp; NeuroSIM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NeuroSIM V1.4</dc:title>
  <dc:creator>Elija Vida</dc:creator>
  <cp:lastModifiedBy>Elija Vida</cp:lastModifiedBy>
  <cp:revision>88</cp:revision>
  <dcterms:created xsi:type="dcterms:W3CDTF">2023-08-31T19:50:15Z</dcterms:created>
  <dcterms:modified xsi:type="dcterms:W3CDTF">2023-10-22T15:52:49Z</dcterms:modified>
</cp:coreProperties>
</file>