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8" r:id="rId2"/>
    <p:sldId id="280" r:id="rId3"/>
    <p:sldId id="282" r:id="rId4"/>
    <p:sldId id="284" r:id="rId5"/>
    <p:sldId id="283" r:id="rId6"/>
    <p:sldId id="285" r:id="rId7"/>
    <p:sldId id="286" r:id="rId8"/>
    <p:sldId id="287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456" y="138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Three Tank System – Group 7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Three Tank System – Group 7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5SC26 – </a:t>
            </a:r>
            <a:r>
              <a:rPr lang="nl-NL" dirty="0"/>
              <a:t>Systems &amp; control integration project</a:t>
            </a:r>
          </a:p>
          <a:p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K. Gunti, M. van Haren, E. Verhees, B. Wingelaar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Systems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E042B5-CD4D-4D43-9DFE-FBCB1B75A246}"/>
              </a:ext>
            </a:extLst>
          </p:cNvPr>
          <p:cNvSpPr/>
          <p:nvPr/>
        </p:nvSpPr>
        <p:spPr>
          <a:xfrm>
            <a:off x="7560808" y="1848185"/>
            <a:ext cx="1495424" cy="14894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28DABD-8009-422A-AF63-B4DB7F5CDC50}"/>
              </a:ext>
            </a:extLst>
          </p:cNvPr>
          <p:cNvSpPr/>
          <p:nvPr/>
        </p:nvSpPr>
        <p:spPr>
          <a:xfrm>
            <a:off x="6065384" y="1851900"/>
            <a:ext cx="1801631" cy="1489420"/>
          </a:xfrm>
          <a:custGeom>
            <a:avLst/>
            <a:gdLst>
              <a:gd name="connsiteX0" fmla="*/ 0 w 1801631"/>
              <a:gd name="connsiteY0" fmla="*/ 0 h 1489420"/>
              <a:gd name="connsiteX1" fmla="*/ 1489420 w 1801631"/>
              <a:gd name="connsiteY1" fmla="*/ 0 h 1489420"/>
              <a:gd name="connsiteX2" fmla="*/ 1489420 w 1801631"/>
              <a:gd name="connsiteY2" fmla="*/ 565156 h 1489420"/>
              <a:gd name="connsiteX3" fmla="*/ 1801631 w 1801631"/>
              <a:gd name="connsiteY3" fmla="*/ 746239 h 1489420"/>
              <a:gd name="connsiteX4" fmla="*/ 1489420 w 1801631"/>
              <a:gd name="connsiteY4" fmla="*/ 927321 h 1489420"/>
              <a:gd name="connsiteX5" fmla="*/ 1489420 w 1801631"/>
              <a:gd name="connsiteY5" fmla="*/ 1489420 h 1489420"/>
              <a:gd name="connsiteX6" fmla="*/ 0 w 1801631"/>
              <a:gd name="connsiteY6" fmla="*/ 1489420 h 14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631" h="1489420">
                <a:moveTo>
                  <a:pt x="0" y="0"/>
                </a:moveTo>
                <a:lnTo>
                  <a:pt x="1489420" y="0"/>
                </a:lnTo>
                <a:lnTo>
                  <a:pt x="1489420" y="565156"/>
                </a:lnTo>
                <a:lnTo>
                  <a:pt x="1801631" y="746239"/>
                </a:lnTo>
                <a:lnTo>
                  <a:pt x="1489420" y="927321"/>
                </a:lnTo>
                <a:lnTo>
                  <a:pt x="1489420" y="1489420"/>
                </a:lnTo>
                <a:lnTo>
                  <a:pt x="0" y="148942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38904-F3AE-48C9-9148-C9B6EF26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1" y="303503"/>
            <a:ext cx="7556500" cy="733827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05D50-BEFF-4875-9624-AC5D83A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A6ECE-C8B5-4DDF-82D8-9170BBA5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265585-8F7D-46CC-B011-1C936E727C32}"/>
              </a:ext>
            </a:extLst>
          </p:cNvPr>
          <p:cNvSpPr/>
          <p:nvPr/>
        </p:nvSpPr>
        <p:spPr>
          <a:xfrm>
            <a:off x="4569960" y="1855615"/>
            <a:ext cx="1801631" cy="1489420"/>
          </a:xfrm>
          <a:custGeom>
            <a:avLst/>
            <a:gdLst>
              <a:gd name="connsiteX0" fmla="*/ 0 w 1801631"/>
              <a:gd name="connsiteY0" fmla="*/ 0 h 1489420"/>
              <a:gd name="connsiteX1" fmla="*/ 1489420 w 1801631"/>
              <a:gd name="connsiteY1" fmla="*/ 0 h 1489420"/>
              <a:gd name="connsiteX2" fmla="*/ 1489420 w 1801631"/>
              <a:gd name="connsiteY2" fmla="*/ 565156 h 1489420"/>
              <a:gd name="connsiteX3" fmla="*/ 1801631 w 1801631"/>
              <a:gd name="connsiteY3" fmla="*/ 746239 h 1489420"/>
              <a:gd name="connsiteX4" fmla="*/ 1489420 w 1801631"/>
              <a:gd name="connsiteY4" fmla="*/ 927321 h 1489420"/>
              <a:gd name="connsiteX5" fmla="*/ 1489420 w 1801631"/>
              <a:gd name="connsiteY5" fmla="*/ 1489420 h 1489420"/>
              <a:gd name="connsiteX6" fmla="*/ 0 w 1801631"/>
              <a:gd name="connsiteY6" fmla="*/ 1489420 h 14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631" h="1489420">
                <a:moveTo>
                  <a:pt x="0" y="0"/>
                </a:moveTo>
                <a:lnTo>
                  <a:pt x="1489420" y="0"/>
                </a:lnTo>
                <a:lnTo>
                  <a:pt x="1489420" y="565156"/>
                </a:lnTo>
                <a:lnTo>
                  <a:pt x="1801631" y="746239"/>
                </a:lnTo>
                <a:lnTo>
                  <a:pt x="1489420" y="927321"/>
                </a:lnTo>
                <a:lnTo>
                  <a:pt x="1489420" y="1489420"/>
                </a:lnTo>
                <a:lnTo>
                  <a:pt x="0" y="148942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6A7F28-EB81-4A3B-AFA0-FDE40B3854B1}"/>
              </a:ext>
            </a:extLst>
          </p:cNvPr>
          <p:cNvSpPr/>
          <p:nvPr/>
        </p:nvSpPr>
        <p:spPr>
          <a:xfrm>
            <a:off x="3074536" y="1855615"/>
            <a:ext cx="1801631" cy="1489420"/>
          </a:xfrm>
          <a:custGeom>
            <a:avLst/>
            <a:gdLst>
              <a:gd name="connsiteX0" fmla="*/ 0 w 1801631"/>
              <a:gd name="connsiteY0" fmla="*/ 0 h 1489420"/>
              <a:gd name="connsiteX1" fmla="*/ 1489420 w 1801631"/>
              <a:gd name="connsiteY1" fmla="*/ 0 h 1489420"/>
              <a:gd name="connsiteX2" fmla="*/ 1489420 w 1801631"/>
              <a:gd name="connsiteY2" fmla="*/ 565156 h 1489420"/>
              <a:gd name="connsiteX3" fmla="*/ 1801631 w 1801631"/>
              <a:gd name="connsiteY3" fmla="*/ 746239 h 1489420"/>
              <a:gd name="connsiteX4" fmla="*/ 1489420 w 1801631"/>
              <a:gd name="connsiteY4" fmla="*/ 927321 h 1489420"/>
              <a:gd name="connsiteX5" fmla="*/ 1489420 w 1801631"/>
              <a:gd name="connsiteY5" fmla="*/ 1489420 h 1489420"/>
              <a:gd name="connsiteX6" fmla="*/ 0 w 1801631"/>
              <a:gd name="connsiteY6" fmla="*/ 1489420 h 14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631" h="1489420">
                <a:moveTo>
                  <a:pt x="0" y="0"/>
                </a:moveTo>
                <a:lnTo>
                  <a:pt x="1489420" y="0"/>
                </a:lnTo>
                <a:lnTo>
                  <a:pt x="1489420" y="565156"/>
                </a:lnTo>
                <a:lnTo>
                  <a:pt x="1801631" y="746239"/>
                </a:lnTo>
                <a:lnTo>
                  <a:pt x="1489420" y="927321"/>
                </a:lnTo>
                <a:lnTo>
                  <a:pt x="1489420" y="1489420"/>
                </a:lnTo>
                <a:lnTo>
                  <a:pt x="0" y="148942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7D9935-A270-456C-8C45-622E62C993D1}"/>
              </a:ext>
            </a:extLst>
          </p:cNvPr>
          <p:cNvSpPr/>
          <p:nvPr/>
        </p:nvSpPr>
        <p:spPr>
          <a:xfrm>
            <a:off x="1579112" y="1855615"/>
            <a:ext cx="1801631" cy="1489420"/>
          </a:xfrm>
          <a:custGeom>
            <a:avLst/>
            <a:gdLst>
              <a:gd name="connsiteX0" fmla="*/ 0 w 1801631"/>
              <a:gd name="connsiteY0" fmla="*/ 0 h 1489420"/>
              <a:gd name="connsiteX1" fmla="*/ 1489420 w 1801631"/>
              <a:gd name="connsiteY1" fmla="*/ 0 h 1489420"/>
              <a:gd name="connsiteX2" fmla="*/ 1489420 w 1801631"/>
              <a:gd name="connsiteY2" fmla="*/ 565156 h 1489420"/>
              <a:gd name="connsiteX3" fmla="*/ 1801631 w 1801631"/>
              <a:gd name="connsiteY3" fmla="*/ 746239 h 1489420"/>
              <a:gd name="connsiteX4" fmla="*/ 1489420 w 1801631"/>
              <a:gd name="connsiteY4" fmla="*/ 927321 h 1489420"/>
              <a:gd name="connsiteX5" fmla="*/ 1489420 w 1801631"/>
              <a:gd name="connsiteY5" fmla="*/ 1489420 h 1489420"/>
              <a:gd name="connsiteX6" fmla="*/ 0 w 1801631"/>
              <a:gd name="connsiteY6" fmla="*/ 1489420 h 14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631" h="1489420">
                <a:moveTo>
                  <a:pt x="0" y="0"/>
                </a:moveTo>
                <a:lnTo>
                  <a:pt x="1489420" y="0"/>
                </a:lnTo>
                <a:lnTo>
                  <a:pt x="1489420" y="565156"/>
                </a:lnTo>
                <a:lnTo>
                  <a:pt x="1801631" y="746239"/>
                </a:lnTo>
                <a:lnTo>
                  <a:pt x="1489420" y="927321"/>
                </a:lnTo>
                <a:lnTo>
                  <a:pt x="1489420" y="1489420"/>
                </a:lnTo>
                <a:lnTo>
                  <a:pt x="0" y="148942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DB11F5-5BEC-497B-969D-512C92B159EF}"/>
              </a:ext>
            </a:extLst>
          </p:cNvPr>
          <p:cNvSpPr/>
          <p:nvPr/>
        </p:nvSpPr>
        <p:spPr>
          <a:xfrm>
            <a:off x="83688" y="1855615"/>
            <a:ext cx="1801631" cy="1489420"/>
          </a:xfrm>
          <a:custGeom>
            <a:avLst/>
            <a:gdLst>
              <a:gd name="connsiteX0" fmla="*/ 0 w 1801631"/>
              <a:gd name="connsiteY0" fmla="*/ 0 h 1489420"/>
              <a:gd name="connsiteX1" fmla="*/ 1489420 w 1801631"/>
              <a:gd name="connsiteY1" fmla="*/ 0 h 1489420"/>
              <a:gd name="connsiteX2" fmla="*/ 1489420 w 1801631"/>
              <a:gd name="connsiteY2" fmla="*/ 565156 h 1489420"/>
              <a:gd name="connsiteX3" fmla="*/ 1801631 w 1801631"/>
              <a:gd name="connsiteY3" fmla="*/ 746239 h 1489420"/>
              <a:gd name="connsiteX4" fmla="*/ 1489420 w 1801631"/>
              <a:gd name="connsiteY4" fmla="*/ 927321 h 1489420"/>
              <a:gd name="connsiteX5" fmla="*/ 1489420 w 1801631"/>
              <a:gd name="connsiteY5" fmla="*/ 1489420 h 1489420"/>
              <a:gd name="connsiteX6" fmla="*/ 0 w 1801631"/>
              <a:gd name="connsiteY6" fmla="*/ 1489420 h 14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631" h="1489420">
                <a:moveTo>
                  <a:pt x="0" y="0"/>
                </a:moveTo>
                <a:lnTo>
                  <a:pt x="1489420" y="0"/>
                </a:lnTo>
                <a:lnTo>
                  <a:pt x="1489420" y="565156"/>
                </a:lnTo>
                <a:lnTo>
                  <a:pt x="1801631" y="746239"/>
                </a:lnTo>
                <a:lnTo>
                  <a:pt x="1489420" y="927321"/>
                </a:lnTo>
                <a:lnTo>
                  <a:pt x="1489420" y="1489420"/>
                </a:lnTo>
                <a:lnTo>
                  <a:pt x="0" y="148942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2220A-E465-4966-A500-067854356FE7}"/>
              </a:ext>
            </a:extLst>
          </p:cNvPr>
          <p:cNvCxnSpPr/>
          <p:nvPr/>
        </p:nvCxnSpPr>
        <p:spPr>
          <a:xfrm flipV="1">
            <a:off x="860670" y="1565628"/>
            <a:ext cx="0" cy="28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5D6883-1652-4D52-9BF9-B77B586F816F}"/>
              </a:ext>
            </a:extLst>
          </p:cNvPr>
          <p:cNvSpPr txBox="1"/>
          <p:nvPr/>
        </p:nvSpPr>
        <p:spPr>
          <a:xfrm>
            <a:off x="284417" y="662586"/>
            <a:ext cx="115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nl-NL" dirty="0"/>
              <a:t> Modelling:</a:t>
            </a:r>
          </a:p>
          <a:p>
            <a:pPr algn="ctr"/>
            <a:r>
              <a:rPr lang="nl-NL" dirty="0"/>
              <a:t>First-Principle</a:t>
            </a:r>
          </a:p>
          <a:p>
            <a:pPr algn="ctr"/>
            <a:r>
              <a:rPr lang="nl-NL" dirty="0"/>
              <a:t>Experimental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C6515E-18A5-45CC-98CF-71725FC3AA09}"/>
              </a:ext>
            </a:extLst>
          </p:cNvPr>
          <p:cNvCxnSpPr/>
          <p:nvPr/>
        </p:nvCxnSpPr>
        <p:spPr>
          <a:xfrm flipV="1">
            <a:off x="3832470" y="1561914"/>
            <a:ext cx="0" cy="28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830CDF-7C9B-46CB-BF0F-1B75267A2D66}"/>
              </a:ext>
            </a:extLst>
          </p:cNvPr>
          <p:cNvCxnSpPr/>
          <p:nvPr/>
        </p:nvCxnSpPr>
        <p:spPr>
          <a:xfrm flipV="1">
            <a:off x="6738303" y="1561913"/>
            <a:ext cx="0" cy="28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8DEA16-150C-4A17-B4FC-1E6F68934652}"/>
              </a:ext>
            </a:extLst>
          </p:cNvPr>
          <p:cNvCxnSpPr>
            <a:cxnSpLocks/>
          </p:cNvCxnSpPr>
          <p:nvPr/>
        </p:nvCxnSpPr>
        <p:spPr>
          <a:xfrm>
            <a:off x="2285069" y="3345035"/>
            <a:ext cx="0" cy="2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4DADF-99FA-4661-88FD-EA02B03F7137}"/>
              </a:ext>
            </a:extLst>
          </p:cNvPr>
          <p:cNvCxnSpPr>
            <a:cxnSpLocks/>
          </p:cNvCxnSpPr>
          <p:nvPr/>
        </p:nvCxnSpPr>
        <p:spPr>
          <a:xfrm>
            <a:off x="5323544" y="3373690"/>
            <a:ext cx="0" cy="2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51FE26-C3B2-4BEF-BD43-584279FDD64C}"/>
              </a:ext>
            </a:extLst>
          </p:cNvPr>
          <p:cNvSpPr txBox="1"/>
          <p:nvPr/>
        </p:nvSpPr>
        <p:spPr>
          <a:xfrm>
            <a:off x="1592411" y="3680597"/>
            <a:ext cx="1385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Model Validation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F140-F401-44D7-B3B2-292C1E8C3DA8}"/>
              </a:ext>
            </a:extLst>
          </p:cNvPr>
          <p:cNvSpPr txBox="1"/>
          <p:nvPr/>
        </p:nvSpPr>
        <p:spPr>
          <a:xfrm>
            <a:off x="3297003" y="1010072"/>
            <a:ext cx="1070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Control: LQR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E5178-8E33-42A0-AFB4-C5D847824C97}"/>
              </a:ext>
            </a:extLst>
          </p:cNvPr>
          <p:cNvSpPr txBox="1"/>
          <p:nvPr/>
        </p:nvSpPr>
        <p:spPr>
          <a:xfrm>
            <a:off x="4762941" y="3692068"/>
            <a:ext cx="11212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Control: MPC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96279-DA77-433A-ADE8-DEAB4D4AF3DF}"/>
              </a:ext>
            </a:extLst>
          </p:cNvPr>
          <p:cNvSpPr txBox="1"/>
          <p:nvPr/>
        </p:nvSpPr>
        <p:spPr>
          <a:xfrm>
            <a:off x="6205081" y="996643"/>
            <a:ext cx="10664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Control: NLC</a:t>
            </a:r>
            <a:endParaRPr lang="nl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301258-22CD-4EFF-B0FB-1D71B4F86CD1}"/>
              </a:ext>
            </a:extLst>
          </p:cNvPr>
          <p:cNvCxnSpPr>
            <a:cxnSpLocks/>
          </p:cNvCxnSpPr>
          <p:nvPr/>
        </p:nvCxnSpPr>
        <p:spPr>
          <a:xfrm>
            <a:off x="8363924" y="3345035"/>
            <a:ext cx="0" cy="2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F2D028-870F-4AE5-B0DD-DE20FDD11D55}"/>
              </a:ext>
            </a:extLst>
          </p:cNvPr>
          <p:cNvSpPr txBox="1"/>
          <p:nvPr/>
        </p:nvSpPr>
        <p:spPr>
          <a:xfrm>
            <a:off x="7610306" y="3650391"/>
            <a:ext cx="1503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Conclusions, </a:t>
            </a:r>
          </a:p>
          <a:p>
            <a:pPr algn="ctr"/>
            <a:r>
              <a:rPr lang="en-US" dirty="0"/>
              <a:t>recommendations </a:t>
            </a:r>
          </a:p>
          <a:p>
            <a:pPr algn="ctr"/>
            <a:r>
              <a:rPr lang="en-US" dirty="0"/>
              <a:t>and questions</a:t>
            </a:r>
            <a:endParaRPr lang="nl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3E5BFD-FF3A-4CB3-B35F-3F767B7A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1863">
            <a:off x="3132721" y="2336897"/>
            <a:ext cx="1417934" cy="5893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B0879D-13CA-46D1-A7EA-E81DE287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19" y="2307447"/>
            <a:ext cx="1200540" cy="6170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AB7EAB-CA02-4BA1-9E55-966DA9D4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00231">
            <a:off x="6186504" y="2228818"/>
            <a:ext cx="1382785" cy="7355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F7F11D-1D06-4BD2-A7A9-38C7C430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634" y="2008407"/>
            <a:ext cx="822505" cy="12908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2F02FF-7BA9-46C3-B345-76D33A0A6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018" y="2002691"/>
            <a:ext cx="984776" cy="1117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96DA59-2903-4025-BB36-9DFD16AFA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38" y="2114214"/>
            <a:ext cx="798470" cy="10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50" y="362290"/>
            <a:ext cx="3600000" cy="732238"/>
          </a:xfrm>
        </p:spPr>
        <p:txBody>
          <a:bodyPr/>
          <a:lstStyle/>
          <a:p>
            <a:r>
              <a:rPr lang="en-US" dirty="0"/>
              <a:t>Modelling – System Description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04AC9-7130-4C18-B9CB-6EDDD8F388D5}"/>
                  </a:ext>
                </a:extLst>
              </p:cNvPr>
              <p:cNvSpPr txBox="1"/>
              <p:nvPr/>
            </p:nvSpPr>
            <p:spPr>
              <a:xfrm>
                <a:off x="435150" y="1492880"/>
                <a:ext cx="3695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States and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dirty="0"/>
                  <a:t>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nl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Disturbances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Targets:</a:t>
                </a: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dirty="0"/>
                  <a:t> to an equal height</a:t>
                </a:r>
              </a:p>
              <a:p>
                <a:pPr marL="628650" lvl="1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If possible, control individual fluid heights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nl-NL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04AC9-7130-4C18-B9CB-6EDDD8F3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0" y="1492880"/>
                <a:ext cx="3695600" cy="1754326"/>
              </a:xfrm>
              <a:prstGeom prst="rect">
                <a:avLst/>
              </a:prstGeom>
              <a:blipFill>
                <a:blip r:embed="rId2"/>
                <a:stretch>
                  <a:fillRect l="-165" t="-694" b="-2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Content Placeholder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59F4F3-BDF9-4442-BC93-E29F28FBE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7853"/>
            <a:ext cx="4000500" cy="2276284"/>
          </a:xfr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F4EAF-F1DD-4934-9DA6-4359977E3284}"/>
              </a:ext>
            </a:extLst>
          </p:cNvPr>
          <p:cNvGrpSpPr/>
          <p:nvPr/>
        </p:nvGrpSpPr>
        <p:grpSpPr>
          <a:xfrm>
            <a:off x="8237956" y="-28575"/>
            <a:ext cx="925094" cy="921380"/>
            <a:chOff x="8156575" y="8950"/>
            <a:chExt cx="925094" cy="9213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EA38D45-747A-432B-8045-8EC01A73E51A}"/>
                </a:ext>
              </a:extLst>
            </p:cNvPr>
            <p:cNvSpPr/>
            <p:nvPr/>
          </p:nvSpPr>
          <p:spPr>
            <a:xfrm>
              <a:off x="8156575" y="8950"/>
              <a:ext cx="925094" cy="921380"/>
            </a:xfrm>
            <a:prstGeom prst="roundRect">
              <a:avLst>
                <a:gd name="adj" fmla="val 3486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CB473E0-E40B-441E-9EE7-EBA541A98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4218" y="141165"/>
              <a:ext cx="493947" cy="65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4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0" y="132215"/>
            <a:ext cx="3600000" cy="732238"/>
          </a:xfrm>
        </p:spPr>
        <p:txBody>
          <a:bodyPr/>
          <a:lstStyle/>
          <a:p>
            <a:r>
              <a:rPr lang="en-US" dirty="0"/>
              <a:t>Modelling – First principles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pic>
        <p:nvPicPr>
          <p:cNvPr id="29" name="Content Placeholder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59F4F3-BDF9-4442-BC93-E29F28FBE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68" y="1403009"/>
            <a:ext cx="3686628" cy="2097691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0FEDB2-579E-40A5-9110-2F3C0FC1F66E}"/>
              </a:ext>
            </a:extLst>
          </p:cNvPr>
          <p:cNvGrpSpPr/>
          <p:nvPr/>
        </p:nvGrpSpPr>
        <p:grpSpPr>
          <a:xfrm>
            <a:off x="2122822" y="1172059"/>
            <a:ext cx="1946815" cy="1443611"/>
            <a:chOff x="1811672" y="1175166"/>
            <a:chExt cx="1946815" cy="14436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C7A1EB4-4260-4E4D-95BF-D6CF03E069C5}"/>
                    </a:ext>
                  </a:extLst>
                </p:cNvPr>
                <p:cNvSpPr txBox="1"/>
                <p:nvPr/>
              </p:nvSpPr>
              <p:spPr>
                <a:xfrm>
                  <a:off x="1847850" y="1175166"/>
                  <a:ext cx="1741822" cy="425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C7A1EB4-4260-4E4D-95BF-D6CF03E06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850" y="1175166"/>
                  <a:ext cx="1741822" cy="425373"/>
                </a:xfrm>
                <a:prstGeom prst="rect">
                  <a:avLst/>
                </a:prstGeom>
                <a:blipFill>
                  <a:blip r:embed="rId3"/>
                  <a:stretch>
                    <a:fillRect l="-1049" t="-2857" b="-8571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E8C4D0-EAB8-434E-B974-AD6BCD5804CD}"/>
                    </a:ext>
                  </a:extLst>
                </p:cNvPr>
                <p:cNvSpPr txBox="1"/>
                <p:nvPr/>
              </p:nvSpPr>
              <p:spPr>
                <a:xfrm>
                  <a:off x="1811672" y="1681177"/>
                  <a:ext cx="1809791" cy="425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E8C4D0-EAB8-434E-B974-AD6BCD580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672" y="1681177"/>
                  <a:ext cx="1809791" cy="425373"/>
                </a:xfrm>
                <a:prstGeom prst="rect">
                  <a:avLst/>
                </a:prstGeom>
                <a:blipFill>
                  <a:blip r:embed="rId4"/>
                  <a:stretch>
                    <a:fillRect t="-2857" b="-8571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40276D-6EE6-4142-82D5-3CAC362969F7}"/>
                    </a:ext>
                  </a:extLst>
                </p:cNvPr>
                <p:cNvSpPr txBox="1"/>
                <p:nvPr/>
              </p:nvSpPr>
              <p:spPr>
                <a:xfrm>
                  <a:off x="1811672" y="2193404"/>
                  <a:ext cx="1946815" cy="425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40276D-6EE6-4142-82D5-3CAC36296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672" y="2193404"/>
                  <a:ext cx="1946815" cy="425373"/>
                </a:xfrm>
                <a:prstGeom prst="rect">
                  <a:avLst/>
                </a:prstGeom>
                <a:blipFill>
                  <a:blip r:embed="rId5"/>
                  <a:stretch>
                    <a:fillRect t="-2857" b="-8571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EE7492-FDBA-477C-9D09-6E00CEE3DF8A}"/>
              </a:ext>
            </a:extLst>
          </p:cNvPr>
          <p:cNvSpPr txBox="1"/>
          <p:nvPr/>
        </p:nvSpPr>
        <p:spPr>
          <a:xfrm>
            <a:off x="115286" y="1740715"/>
            <a:ext cx="1646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Equations</a:t>
            </a:r>
            <a:endParaRPr lang="nl-NL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2D1F5EB-A70E-477D-B03E-787CE8C5A21F}"/>
              </a:ext>
            </a:extLst>
          </p:cNvPr>
          <p:cNvSpPr/>
          <p:nvPr/>
        </p:nvSpPr>
        <p:spPr>
          <a:xfrm>
            <a:off x="1841500" y="1123950"/>
            <a:ext cx="215850" cy="15621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EE72E-5DF9-4C17-A8CB-B6C8E4FCE12A}"/>
              </a:ext>
            </a:extLst>
          </p:cNvPr>
          <p:cNvSpPr txBox="1"/>
          <p:nvPr/>
        </p:nvSpPr>
        <p:spPr>
          <a:xfrm>
            <a:off x="257350" y="3102704"/>
            <a:ext cx="121285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Bernoulli Flow </a:t>
            </a:r>
            <a:r>
              <a:rPr lang="en-US" sz="1100" dirty="0"/>
              <a:t>(Free fall)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6800C6-ABD4-4D3C-ACA6-64569E27EAB5}"/>
                  </a:ext>
                </a:extLst>
              </p:cNvPr>
              <p:cNvSpPr txBox="1"/>
              <p:nvPr/>
            </p:nvSpPr>
            <p:spPr>
              <a:xfrm>
                <a:off x="1841500" y="2993109"/>
                <a:ext cx="3326936" cy="422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nl-NL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6800C6-ABD4-4D3C-ACA6-64569E27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0" y="2993109"/>
                <a:ext cx="3326936" cy="422744"/>
              </a:xfrm>
              <a:prstGeom prst="rect">
                <a:avLst/>
              </a:prstGeom>
              <a:blipFill>
                <a:blip r:embed="rId6"/>
                <a:stretch>
                  <a:fillRect l="-2381" b="-1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EBA894-F230-4ADF-84B8-823D04E69B8A}"/>
                  </a:ext>
                </a:extLst>
              </p:cNvPr>
              <p:cNvSpPr txBox="1"/>
              <p:nvPr/>
            </p:nvSpPr>
            <p:spPr>
              <a:xfrm>
                <a:off x="495532" y="3985793"/>
                <a:ext cx="332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→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nl-NL" sz="1600" dirty="0"/>
                  <a:t>?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EBA894-F230-4ADF-84B8-823D04E6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" y="3985793"/>
                <a:ext cx="3326936" cy="338554"/>
              </a:xfrm>
              <a:prstGeom prst="rect">
                <a:avLst/>
              </a:prstGeom>
              <a:blipFill>
                <a:blip r:embed="rId7"/>
                <a:stretch>
                  <a:fillRect l="-916" t="-5455" r="-366" b="-236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15273-CCBB-441A-9581-C75953B69B80}"/>
              </a:ext>
            </a:extLst>
          </p:cNvPr>
          <p:cNvGrpSpPr/>
          <p:nvPr/>
        </p:nvGrpSpPr>
        <p:grpSpPr>
          <a:xfrm>
            <a:off x="8237956" y="-28575"/>
            <a:ext cx="925094" cy="921380"/>
            <a:chOff x="8156575" y="8950"/>
            <a:chExt cx="925094" cy="9213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1CDF28-B6E5-4B2B-870C-0962071D9BB9}"/>
                </a:ext>
              </a:extLst>
            </p:cNvPr>
            <p:cNvSpPr/>
            <p:nvPr/>
          </p:nvSpPr>
          <p:spPr>
            <a:xfrm>
              <a:off x="8156575" y="8950"/>
              <a:ext cx="925094" cy="921380"/>
            </a:xfrm>
            <a:prstGeom prst="roundRect">
              <a:avLst>
                <a:gd name="adj" fmla="val 3486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D101B-B561-4EFA-8DEC-DC81F6B1F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4218" y="141165"/>
              <a:ext cx="493947" cy="65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9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0" y="189142"/>
            <a:ext cx="4016201" cy="732238"/>
          </a:xfrm>
        </p:spPr>
        <p:txBody>
          <a:bodyPr/>
          <a:lstStyle/>
          <a:p>
            <a:r>
              <a:rPr lang="en-US" dirty="0"/>
              <a:t>Modelling – Experimental Identification  - Valve movement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pic>
        <p:nvPicPr>
          <p:cNvPr id="29" name="Content Placeholder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59F4F3-BDF9-4442-BC93-E29F28FBE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68" y="1403009"/>
            <a:ext cx="3686628" cy="2097691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24ABD4F-8948-48FC-B79F-E076222BA266}"/>
              </a:ext>
            </a:extLst>
          </p:cNvPr>
          <p:cNvGrpSpPr/>
          <p:nvPr/>
        </p:nvGrpSpPr>
        <p:grpSpPr>
          <a:xfrm>
            <a:off x="8237956" y="-28575"/>
            <a:ext cx="925094" cy="921380"/>
            <a:chOff x="8156575" y="8950"/>
            <a:chExt cx="925094" cy="92138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0E70ED8-0491-44DD-87E1-EC75B270F578}"/>
                </a:ext>
              </a:extLst>
            </p:cNvPr>
            <p:cNvSpPr/>
            <p:nvPr/>
          </p:nvSpPr>
          <p:spPr>
            <a:xfrm>
              <a:off x="8156575" y="8950"/>
              <a:ext cx="925094" cy="921380"/>
            </a:xfrm>
            <a:prstGeom prst="roundRect">
              <a:avLst>
                <a:gd name="adj" fmla="val 3486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FCD55A8-1D4D-4844-9A73-EAED703DE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218" y="141165"/>
              <a:ext cx="493947" cy="65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8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0" y="189142"/>
            <a:ext cx="4016201" cy="732238"/>
          </a:xfrm>
        </p:spPr>
        <p:txBody>
          <a:bodyPr/>
          <a:lstStyle/>
          <a:p>
            <a:r>
              <a:rPr lang="en-US" dirty="0"/>
              <a:t>Modelling – Experimental Identification  - Connecting tube volume flow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93FB2C-D4E3-4FC2-BFF2-39422DC01404}"/>
              </a:ext>
            </a:extLst>
          </p:cNvPr>
          <p:cNvGrpSpPr/>
          <p:nvPr/>
        </p:nvGrpSpPr>
        <p:grpSpPr>
          <a:xfrm>
            <a:off x="8237956" y="-28575"/>
            <a:ext cx="925094" cy="921380"/>
            <a:chOff x="8156575" y="8950"/>
            <a:chExt cx="925094" cy="9213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CD01CC-E619-49C8-AFB0-070CB8625A97}"/>
                </a:ext>
              </a:extLst>
            </p:cNvPr>
            <p:cNvSpPr/>
            <p:nvPr/>
          </p:nvSpPr>
          <p:spPr>
            <a:xfrm>
              <a:off x="8156575" y="8950"/>
              <a:ext cx="925094" cy="921380"/>
            </a:xfrm>
            <a:prstGeom prst="roundRect">
              <a:avLst>
                <a:gd name="adj" fmla="val 3486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7CDB50-8622-4E3F-B2F4-66B7A18F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4218" y="141165"/>
              <a:ext cx="493947" cy="656949"/>
            </a:xfrm>
            <a:prstGeom prst="rect">
              <a:avLst/>
            </a:prstGeom>
          </p:spPr>
        </p:pic>
      </p:grpSp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F0C5C377-C137-4337-AF65-AB7DA359AD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00" y="281937"/>
            <a:ext cx="2231412" cy="420511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33C058-94F5-40FD-8505-C0231A22EAA4}"/>
              </a:ext>
            </a:extLst>
          </p:cNvPr>
          <p:cNvSpPr txBox="1"/>
          <p:nvPr/>
        </p:nvSpPr>
        <p:spPr>
          <a:xfrm>
            <a:off x="505128" y="1927303"/>
            <a:ext cx="352064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Fill tank with valves closed</a:t>
            </a:r>
          </a:p>
          <a:p>
            <a:pPr marL="342900" indent="-342900">
              <a:buAutoNum type="arabicPeriod"/>
            </a:pPr>
            <a:r>
              <a:rPr lang="en-US" dirty="0"/>
              <a:t>Open valve to certain position</a:t>
            </a:r>
          </a:p>
          <a:p>
            <a:pPr marL="342900" indent="-342900">
              <a:buAutoNum type="arabicPeriod"/>
            </a:pPr>
            <a:r>
              <a:rPr lang="en-US" dirty="0"/>
              <a:t>Measure fluid height in neighboring tank</a:t>
            </a:r>
          </a:p>
          <a:p>
            <a:pPr marL="342900" indent="-342900">
              <a:buAutoNum type="arabicPeriod"/>
            </a:pPr>
            <a:r>
              <a:rPr lang="en-US" dirty="0"/>
              <a:t>Use least squares with Sigmoid basis for fit</a:t>
            </a:r>
          </a:p>
          <a:p>
            <a:pPr marL="342900" indent="-342900">
              <a:buAutoNum type="arabicPeriod"/>
            </a:pP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9D854-47D0-4D44-91AB-35E73CBAC984}"/>
                  </a:ext>
                </a:extLst>
              </p:cNvPr>
              <p:cNvSpPr txBox="1"/>
              <p:nvPr/>
            </p:nvSpPr>
            <p:spPr>
              <a:xfrm>
                <a:off x="601982" y="1002730"/>
                <a:ext cx="3326936" cy="422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nl-NL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9D854-47D0-4D44-91AB-35E73CBA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2" y="1002730"/>
                <a:ext cx="3326936" cy="422744"/>
              </a:xfrm>
              <a:prstGeom prst="rect">
                <a:avLst/>
              </a:prstGeom>
              <a:blipFill>
                <a:blip r:embed="rId4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0A12EFA-F26C-43C3-8B3B-246017037213}"/>
              </a:ext>
            </a:extLst>
          </p:cNvPr>
          <p:cNvSpPr/>
          <p:nvPr/>
        </p:nvSpPr>
        <p:spPr>
          <a:xfrm>
            <a:off x="1315402" y="1100138"/>
            <a:ext cx="632460" cy="323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F1C9CC-64D9-40D5-A159-1D57228DE41A}"/>
              </a:ext>
            </a:extLst>
          </p:cNvPr>
          <p:cNvCxnSpPr>
            <a:stCxn id="21" idx="2"/>
          </p:cNvCxnSpPr>
          <p:nvPr/>
        </p:nvCxnSpPr>
        <p:spPr>
          <a:xfrm flipH="1">
            <a:off x="1625600" y="1423209"/>
            <a:ext cx="6032" cy="5040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9F248F-6773-4E75-9C31-9A65F7C589C6}"/>
                  </a:ext>
                </a:extLst>
              </p:cNvPr>
              <p:cNvSpPr txBox="1"/>
              <p:nvPr/>
            </p:nvSpPr>
            <p:spPr>
              <a:xfrm>
                <a:off x="809625" y="3286125"/>
                <a:ext cx="2487861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1→3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=16,15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12/100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12/100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9F248F-6773-4E75-9C31-9A65F7C5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3286125"/>
                <a:ext cx="2487861" cy="43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44C224-8318-4BCA-9E2E-54B77FCA38A1}"/>
                  </a:ext>
                </a:extLst>
              </p:cNvPr>
              <p:cNvSpPr txBox="1"/>
              <p:nvPr/>
            </p:nvSpPr>
            <p:spPr>
              <a:xfrm>
                <a:off x="809625" y="3798875"/>
                <a:ext cx="2491901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12/100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12/100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44C224-8318-4BCA-9E2E-54B77FCA3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3798875"/>
                <a:ext cx="2491901" cy="43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0" y="189142"/>
            <a:ext cx="4016201" cy="732238"/>
          </a:xfrm>
        </p:spPr>
        <p:txBody>
          <a:bodyPr/>
          <a:lstStyle/>
          <a:p>
            <a:r>
              <a:rPr lang="en-US" dirty="0"/>
              <a:t>Modelling – Experimental Identification  - Pump dynamics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 dirty="0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7BB47D-6F97-4016-B783-443E1F9615EC}"/>
              </a:ext>
            </a:extLst>
          </p:cNvPr>
          <p:cNvGrpSpPr/>
          <p:nvPr/>
        </p:nvGrpSpPr>
        <p:grpSpPr>
          <a:xfrm>
            <a:off x="8237956" y="-28575"/>
            <a:ext cx="925094" cy="921380"/>
            <a:chOff x="8156575" y="8950"/>
            <a:chExt cx="925094" cy="9213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0825FC-2151-46C0-94C5-7D1B051AC5AC}"/>
                </a:ext>
              </a:extLst>
            </p:cNvPr>
            <p:cNvSpPr/>
            <p:nvPr/>
          </p:nvSpPr>
          <p:spPr>
            <a:xfrm>
              <a:off x="8156575" y="8950"/>
              <a:ext cx="925094" cy="921380"/>
            </a:xfrm>
            <a:prstGeom prst="roundRect">
              <a:avLst>
                <a:gd name="adj" fmla="val 3486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FE488E-A60D-418E-BD38-FCDC5AD8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4218" y="141165"/>
              <a:ext cx="493947" cy="656949"/>
            </a:xfrm>
            <a:prstGeom prst="rect">
              <a:avLst/>
            </a:prstGeom>
          </p:spPr>
        </p:pic>
      </p:grp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B671E0A-E0FC-4BE0-9F64-05EC1C616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6" y="2378771"/>
            <a:ext cx="2825749" cy="2121425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4AEA5-290F-4F69-BC56-2C769F5A3A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6" y="189142"/>
            <a:ext cx="2825749" cy="21214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989B44-3612-40B9-947C-CC9BA7C213FF}"/>
              </a:ext>
            </a:extLst>
          </p:cNvPr>
          <p:cNvSpPr txBox="1"/>
          <p:nvPr/>
        </p:nvSpPr>
        <p:spPr>
          <a:xfrm>
            <a:off x="512790" y="1840385"/>
            <a:ext cx="350531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Close all valves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Send input sequence – Square wave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Measure height of respective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99E28-3154-4A27-8611-3CE3DDF8DB2F}"/>
                  </a:ext>
                </a:extLst>
              </p:cNvPr>
              <p:cNvSpPr txBox="1"/>
              <p:nvPr/>
            </p:nvSpPr>
            <p:spPr>
              <a:xfrm>
                <a:off x="698414" y="989584"/>
                <a:ext cx="8320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99E28-3154-4A27-8611-3CE3DDF8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4" y="989584"/>
                <a:ext cx="832023" cy="207749"/>
              </a:xfrm>
              <a:prstGeom prst="rect">
                <a:avLst/>
              </a:prstGeom>
              <a:blipFill>
                <a:blip r:embed="rId5"/>
                <a:stretch>
                  <a:fillRect l="-6618" t="-2941" r="-7353" b="-352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B26A3A-62C9-4199-90AA-62CB792E6D2B}"/>
              </a:ext>
            </a:extLst>
          </p:cNvPr>
          <p:cNvSpPr/>
          <p:nvPr/>
        </p:nvSpPr>
        <p:spPr>
          <a:xfrm>
            <a:off x="1089906" y="921380"/>
            <a:ext cx="440531" cy="354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489F6-AE06-4389-B868-0180A4B0DAF9}"/>
              </a:ext>
            </a:extLst>
          </p:cNvPr>
          <p:cNvCxnSpPr>
            <a:cxnSpLocks/>
          </p:cNvCxnSpPr>
          <p:nvPr/>
        </p:nvCxnSpPr>
        <p:spPr>
          <a:xfrm flipH="1">
            <a:off x="1323976" y="1276350"/>
            <a:ext cx="484" cy="5000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808D3-C416-4014-A853-71D2B3A2DE10}"/>
                  </a:ext>
                </a:extLst>
              </p:cNvPr>
              <p:cNvSpPr txBox="1"/>
              <p:nvPr/>
            </p:nvSpPr>
            <p:spPr>
              <a:xfrm>
                <a:off x="1114425" y="3243185"/>
                <a:ext cx="2601290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=−106,2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+14,6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+0,5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808D3-C416-4014-A853-71D2B3A2D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3243185"/>
                <a:ext cx="2601290" cy="211276"/>
              </a:xfrm>
              <a:prstGeom prst="rect">
                <a:avLst/>
              </a:prstGeom>
              <a:blipFill>
                <a:blip r:embed="rId6"/>
                <a:stretch>
                  <a:fillRect l="-234" b="-3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093C6D-498E-41C5-BBAD-C8221D51FB3B}"/>
                  </a:ext>
                </a:extLst>
              </p:cNvPr>
              <p:cNvSpPr txBox="1"/>
              <p:nvPr/>
            </p:nvSpPr>
            <p:spPr>
              <a:xfrm>
                <a:off x="1114425" y="3518433"/>
                <a:ext cx="2509148" cy="211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=−77,3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+10,5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+0,8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093C6D-498E-41C5-BBAD-C8221D51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3518433"/>
                <a:ext cx="2509148" cy="211661"/>
              </a:xfrm>
              <a:prstGeom prst="rect">
                <a:avLst/>
              </a:prstGeom>
              <a:blipFill>
                <a:blip r:embed="rId7"/>
                <a:stretch>
                  <a:fillRect l="-243" b="-3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95E-D02E-471A-B2A5-D3ED69DE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0" y="189142"/>
            <a:ext cx="4016201" cy="732238"/>
          </a:xfrm>
        </p:spPr>
        <p:txBody>
          <a:bodyPr/>
          <a:lstStyle/>
          <a:p>
            <a:r>
              <a:rPr lang="en-US" dirty="0"/>
              <a:t>Model Validation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26AB-1D2F-44AC-8D12-836CDA0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/>
          <a:lstStyle/>
          <a:p>
            <a:r>
              <a:rPr lang="en-US"/>
              <a:t>Three Tank System – Group 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04D9-26DD-4ED5-943A-D636C80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pic>
        <p:nvPicPr>
          <p:cNvPr id="29" name="Content Placeholder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59F4F3-BDF9-4442-BC93-E29F28FBE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6" y="2572658"/>
            <a:ext cx="2101318" cy="1195650"/>
          </a:xfrm>
          <a:ln w="28575">
            <a:solidFill>
              <a:srgbClr val="C00000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32AB69C-BAD1-4AAB-9E46-6C129EE3331E}"/>
              </a:ext>
            </a:extLst>
          </p:cNvPr>
          <p:cNvGrpSpPr/>
          <p:nvPr/>
        </p:nvGrpSpPr>
        <p:grpSpPr>
          <a:xfrm>
            <a:off x="8235575" y="-23813"/>
            <a:ext cx="925094" cy="921380"/>
            <a:chOff x="8218906" y="0"/>
            <a:chExt cx="925094" cy="9213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0825FC-2151-46C0-94C5-7D1B051AC5AC}"/>
                </a:ext>
              </a:extLst>
            </p:cNvPr>
            <p:cNvSpPr/>
            <p:nvPr/>
          </p:nvSpPr>
          <p:spPr>
            <a:xfrm>
              <a:off x="8218906" y="0"/>
              <a:ext cx="925094" cy="921380"/>
            </a:xfrm>
            <a:prstGeom prst="roundRect">
              <a:avLst>
                <a:gd name="adj" fmla="val 3572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44C53C-8EE3-4CC0-9101-8F027CD3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195" y="34989"/>
              <a:ext cx="542516" cy="85140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952A0D-630C-4C0A-ADF1-4771E9C74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6" y="1094558"/>
            <a:ext cx="2110740" cy="9600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2FA6F7-19A5-47B3-8424-0C3557D2384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135" y="1574558"/>
            <a:ext cx="669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6FC0F-4EE0-40D2-9418-1500D536A442}"/>
                  </a:ext>
                </a:extLst>
              </p:cNvPr>
              <p:cNvSpPr txBox="1"/>
              <p:nvPr/>
            </p:nvSpPr>
            <p:spPr>
              <a:xfrm>
                <a:off x="458610" y="1168059"/>
                <a:ext cx="437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l-NL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6FC0F-4EE0-40D2-9418-1500D536A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0" y="1168059"/>
                <a:ext cx="4377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9808225-EE35-4EA8-995D-2D2A40BAD99A}"/>
              </a:ext>
            </a:extLst>
          </p:cNvPr>
          <p:cNvSpPr txBox="1"/>
          <p:nvPr/>
        </p:nvSpPr>
        <p:spPr>
          <a:xfrm>
            <a:off x="1644267" y="632893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System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F7FAB-E973-4682-B3F6-2013261A653F}"/>
              </a:ext>
            </a:extLst>
          </p:cNvPr>
          <p:cNvSpPr txBox="1"/>
          <p:nvPr/>
        </p:nvSpPr>
        <p:spPr>
          <a:xfrm>
            <a:off x="1699539" y="212064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Model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21CE8D-CFD7-4904-9743-DCA689E08F2E}"/>
              </a:ext>
            </a:extLst>
          </p:cNvPr>
          <p:cNvSpPr/>
          <p:nvPr/>
        </p:nvSpPr>
        <p:spPr>
          <a:xfrm>
            <a:off x="4527550" y="1393583"/>
            <a:ext cx="361950" cy="3619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48BF43-0A58-4C0A-8731-D8C153E42728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>
            <a:off x="3225166" y="1574558"/>
            <a:ext cx="1302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C419BA-792F-42B2-B7EA-16D99D69E55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215744" y="3170483"/>
            <a:ext cx="14927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EDA523-03E4-4A81-ACF5-7D3B4F265E5F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4708525" y="1755533"/>
            <a:ext cx="0" cy="1414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1D859B-8EC3-4021-B3EE-F5A76D9305F0}"/>
                  </a:ext>
                </a:extLst>
              </p:cNvPr>
              <p:cNvSpPr txBox="1"/>
              <p:nvPr/>
            </p:nvSpPr>
            <p:spPr>
              <a:xfrm>
                <a:off x="3247800" y="1037123"/>
                <a:ext cx="1224310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sub>
                      </m:sSub>
                    </m:oMath>
                  </m:oMathPara>
                </a14:m>
                <a:endParaRPr lang="nl-NL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1D859B-8EC3-4021-B3EE-F5A76D9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00" y="1037123"/>
                <a:ext cx="1224310" cy="490840"/>
              </a:xfrm>
              <a:prstGeom prst="rect">
                <a:avLst/>
              </a:prstGeom>
              <a:blipFill>
                <a:blip r:embed="rId6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7BAE92-BB79-43E4-89AD-AF53E4F3CAA1}"/>
                  </a:ext>
                </a:extLst>
              </p:cNvPr>
              <p:cNvSpPr txBox="1"/>
              <p:nvPr/>
            </p:nvSpPr>
            <p:spPr>
              <a:xfrm>
                <a:off x="3396719" y="2663040"/>
                <a:ext cx="11239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nl-NL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7BAE92-BB79-43E4-89AD-AF53E4F3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19" y="2663040"/>
                <a:ext cx="112396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CABD44B-3332-485E-A169-921697D525E9}"/>
              </a:ext>
            </a:extLst>
          </p:cNvPr>
          <p:cNvSpPr txBox="1"/>
          <p:nvPr/>
        </p:nvSpPr>
        <p:spPr>
          <a:xfrm>
            <a:off x="4188996" y="1490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+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61AE3D-B9E4-4600-AA94-E470A0F21395}"/>
              </a:ext>
            </a:extLst>
          </p:cNvPr>
          <p:cNvSpPr txBox="1"/>
          <p:nvPr/>
        </p:nvSpPr>
        <p:spPr>
          <a:xfrm>
            <a:off x="4717947" y="169366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-</a:t>
            </a:r>
            <a:endParaRPr lang="nl-NL" sz="2400" dirty="0">
              <a:solidFill>
                <a:srgbClr val="C0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187302-7EF1-4F54-9D89-4D4E8D94028F}"/>
              </a:ext>
            </a:extLst>
          </p:cNvPr>
          <p:cNvCxnSpPr>
            <a:cxnSpLocks/>
          </p:cNvCxnSpPr>
          <p:nvPr/>
        </p:nvCxnSpPr>
        <p:spPr>
          <a:xfrm>
            <a:off x="533400" y="1574558"/>
            <a:ext cx="0" cy="1595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BE0A0-1781-47BB-ABB7-7C09327800C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3400" y="3170483"/>
            <a:ext cx="5810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A42FFE-BFAF-4792-9798-C440771E6DC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889500" y="1574558"/>
            <a:ext cx="368048" cy="180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map&#10;&#10;Description automatically generated">
            <a:extLst>
              <a:ext uri="{FF2B5EF4-FFF2-40B4-BE49-F238E27FC236}">
                <a16:creationId xmlns:a16="http://schemas.microsoft.com/office/drawing/2014/main" id="{3A5B3D55-B48A-4331-B8A2-EBC48635C4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48" y="1678503"/>
            <a:ext cx="3710349" cy="19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115</TotalTime>
  <Words>333</Words>
  <Application>Microsoft Office PowerPoint</Application>
  <PresentationFormat>On-screen Show (16:9)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Kantoorthema</vt:lpstr>
      <vt:lpstr>Three Tank System – Group 7</vt:lpstr>
      <vt:lpstr>Table of Contents</vt:lpstr>
      <vt:lpstr>Modelling – System Description</vt:lpstr>
      <vt:lpstr>Modelling – First principles</vt:lpstr>
      <vt:lpstr>Modelling – Experimental Identification  - Valve movement</vt:lpstr>
      <vt:lpstr>Modelling – Experimental Identification  - Connecting tube volume flow</vt:lpstr>
      <vt:lpstr>Modelling – Experimental Identification  - Pump dynamics</vt:lpstr>
      <vt:lpstr>Model Validation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max van haren</cp:lastModifiedBy>
  <cp:revision>15</cp:revision>
  <dcterms:created xsi:type="dcterms:W3CDTF">2019-11-27T15:26:32Z</dcterms:created>
  <dcterms:modified xsi:type="dcterms:W3CDTF">2020-06-24T08:54:49Z</dcterms:modified>
</cp:coreProperties>
</file>