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Play"/>
      <p:regular r:id="rId20"/>
      <p:bold r:id="rId21"/>
    </p:embeddedFont>
    <p:embeddedFont>
      <p:font typeface="Roboto"/>
      <p:regular r:id="rId22"/>
      <p:bold r:id="rId23"/>
      <p:italic r:id="rId24"/>
      <p:boldItalic r:id="rId25"/>
    </p:embeddedFont>
    <p:embeddedFont>
      <p:font typeface="Nunito"/>
      <p:regular r:id="rId26"/>
      <p:bold r:id="rId27"/>
      <p:italic r:id="rId28"/>
      <p:boldItalic r:id="rId29"/>
    </p:embeddedFon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il6MzNHpu/hQ3JwS0MGRyr4ZGw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lay-regular.fntdata"/><Relationship Id="rId22" Type="http://schemas.openxmlformats.org/officeDocument/2006/relationships/font" Target="fonts/Roboto-regular.fntdata"/><Relationship Id="rId21" Type="http://schemas.openxmlformats.org/officeDocument/2006/relationships/font" Target="fonts/Play-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regular.fntdata"/><Relationship Id="rId25" Type="http://schemas.openxmlformats.org/officeDocument/2006/relationships/font" Target="fonts/Roboto-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7.xml"/><Relationship Id="rId33" Type="http://schemas.openxmlformats.org/officeDocument/2006/relationships/font" Target="fonts/RobotoMono-boldItalic.fntdata"/><Relationship Id="rId10" Type="http://schemas.openxmlformats.org/officeDocument/2006/relationships/slide" Target="slides/slide6.xml"/><Relationship Id="rId32" Type="http://schemas.openxmlformats.org/officeDocument/2006/relationships/font" Target="fonts/RobotoMono-italic.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eksforgeeks.org/pattern-class-in-java/" TargetMode="External"/><Relationship Id="rId3" Type="http://schemas.openxmlformats.org/officeDocument/2006/relationships/hyperlink" Target="https://www.geeksforgeeks.org/matcher-class-in-java/" TargetMode="External"/><Relationship Id="rId4" Type="http://schemas.openxmlformats.org/officeDocument/2006/relationships/hyperlink" Target="https://www.geeksforgeeks.org/patternsyntaxexception-class-in-java/" TargetMode="External"/><Relationship Id="rId5" Type="http://schemas.openxmlformats.org/officeDocument/2006/relationships/hyperlink" Target="https://www.geeksforgeeks.org/matchresult-interface-in-java/"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21939ea9c0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321939ea9c0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21939ea9c0_0_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321939ea9c0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21939ea9c0_0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321939ea9c0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21939ea9c0_0_1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321939ea9c0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21939ea9c0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00"/>
              <a:t>Once a string is created, it cannot be changed. Any operation on a string (e.g., </a:t>
            </a:r>
            <a:r>
              <a:rPr lang="en-US" sz="1100">
                <a:solidFill>
                  <a:srgbClr val="188038"/>
                </a:solidFill>
                <a:latin typeface="Roboto Mono"/>
                <a:ea typeface="Roboto Mono"/>
                <a:cs typeface="Roboto Mono"/>
                <a:sym typeface="Roboto Mono"/>
              </a:rPr>
              <a:t>replace()</a:t>
            </a:r>
            <a:r>
              <a:rPr lang="en-US" sz="1100"/>
              <a:t>, </a:t>
            </a:r>
            <a:r>
              <a:rPr lang="en-US" sz="1100">
                <a:solidFill>
                  <a:srgbClr val="188038"/>
                </a:solidFill>
                <a:latin typeface="Roboto Mono"/>
                <a:ea typeface="Roboto Mono"/>
                <a:cs typeface="Roboto Mono"/>
                <a:sym typeface="Roboto Mono"/>
              </a:rPr>
              <a:t>substring()</a:t>
            </a:r>
            <a:r>
              <a:rPr lang="en-US" sz="1100"/>
              <a:t>, </a:t>
            </a:r>
            <a:r>
              <a:rPr lang="en-US" sz="1100">
                <a:solidFill>
                  <a:srgbClr val="188038"/>
                </a:solidFill>
                <a:latin typeface="Roboto Mono"/>
                <a:ea typeface="Roboto Mono"/>
                <a:cs typeface="Roboto Mono"/>
                <a:sym typeface="Roboto Mono"/>
              </a:rPr>
              <a:t>toUpperCase()</a:t>
            </a:r>
            <a:r>
              <a:rPr lang="en-US" sz="1100"/>
              <a:t>) returns a </a:t>
            </a:r>
            <a:r>
              <a:rPr b="1" lang="en-US" sz="1100"/>
              <a:t>new string object</a:t>
            </a:r>
            <a:r>
              <a:rPr lang="en-US" sz="1100"/>
              <a:t>, leaving the original string unchanged.</a:t>
            </a:r>
            <a:endParaRPr/>
          </a:p>
        </p:txBody>
      </p:sp>
      <p:sp>
        <p:nvSpPr>
          <p:cNvPr id="105" name="Google Shape;105;g321939ea9c0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350">
                <a:solidFill>
                  <a:srgbClr val="273239"/>
                </a:solidFill>
                <a:highlight>
                  <a:srgbClr val="FFFFFF"/>
                </a:highlight>
                <a:latin typeface="Nunito"/>
                <a:ea typeface="Nunito"/>
                <a:cs typeface="Nunito"/>
                <a:sym typeface="Nunito"/>
              </a:rPr>
              <a:t>This consists of </a:t>
            </a:r>
            <a:r>
              <a:rPr b="1" lang="en-US" sz="1350">
                <a:solidFill>
                  <a:srgbClr val="273239"/>
                </a:solidFill>
                <a:highlight>
                  <a:srgbClr val="FFFFFF"/>
                </a:highlight>
                <a:latin typeface="Nunito"/>
                <a:ea typeface="Nunito"/>
                <a:cs typeface="Nunito"/>
                <a:sym typeface="Nunito"/>
              </a:rPr>
              <a:t>3 classes and 1 interface</a:t>
            </a:r>
            <a:r>
              <a:rPr lang="en-US" sz="1350">
                <a:solidFill>
                  <a:srgbClr val="273239"/>
                </a:solidFill>
                <a:highlight>
                  <a:srgbClr val="FFFFFF"/>
                </a:highlight>
                <a:latin typeface="Nunito"/>
                <a:ea typeface="Nunito"/>
                <a:cs typeface="Nunito"/>
                <a:sym typeface="Nunito"/>
              </a:rPr>
              <a:t>. The</a:t>
            </a:r>
            <a:r>
              <a:rPr b="1" lang="en-US" sz="1350">
                <a:solidFill>
                  <a:srgbClr val="273239"/>
                </a:solidFill>
                <a:highlight>
                  <a:srgbClr val="FFFFFF"/>
                </a:highlight>
                <a:latin typeface="Nunito"/>
                <a:ea typeface="Nunito"/>
                <a:cs typeface="Nunito"/>
                <a:sym typeface="Nunito"/>
              </a:rPr>
              <a:t> java.util.regex</a:t>
            </a:r>
            <a:r>
              <a:rPr lang="en-US" sz="1350">
                <a:solidFill>
                  <a:srgbClr val="273239"/>
                </a:solidFill>
                <a:highlight>
                  <a:srgbClr val="FFFFFF"/>
                </a:highlight>
                <a:latin typeface="Nunito"/>
                <a:ea typeface="Nunito"/>
                <a:cs typeface="Nunito"/>
                <a:sym typeface="Nunito"/>
              </a:rPr>
              <a:t> package primarily consists of the following three classes as depicted below in tabular format as follows:</a:t>
            </a:r>
            <a:endParaRPr sz="1350">
              <a:solidFill>
                <a:srgbClr val="273239"/>
              </a:solidFill>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rPr lang="en-US" sz="1250" u="sng">
                <a:solidFill>
                  <a:schemeClr val="hlink"/>
                </a:solidFill>
                <a:highlight>
                  <a:srgbClr val="FFFFFF"/>
                </a:highlight>
                <a:latin typeface="Nunito"/>
                <a:ea typeface="Nunito"/>
                <a:cs typeface="Nunito"/>
                <a:sym typeface="Nunito"/>
                <a:hlinkClick r:id="rId2"/>
              </a:rPr>
              <a:t>Pattern Class</a:t>
            </a:r>
            <a:r>
              <a:rPr lang="en-US" sz="1250">
                <a:solidFill>
                  <a:srgbClr val="273239"/>
                </a:solidFill>
                <a:highlight>
                  <a:srgbClr val="FFFFFF"/>
                </a:highlight>
                <a:latin typeface="Nunito"/>
                <a:ea typeface="Nunito"/>
                <a:cs typeface="Nunito"/>
                <a:sym typeface="Nunito"/>
              </a:rPr>
              <a:t> - Used for defining patterns</a:t>
            </a:r>
            <a:endParaRPr sz="1250">
              <a:solidFill>
                <a:srgbClr val="273239"/>
              </a:solidFill>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rPr lang="en-US" sz="1250" u="sng">
                <a:solidFill>
                  <a:schemeClr val="hlink"/>
                </a:solidFill>
                <a:highlight>
                  <a:srgbClr val="FFFFFF"/>
                </a:highlight>
                <a:latin typeface="Nunito"/>
                <a:ea typeface="Nunito"/>
                <a:cs typeface="Nunito"/>
                <a:sym typeface="Nunito"/>
                <a:hlinkClick r:id="rId3"/>
              </a:rPr>
              <a:t>Matcher Class</a:t>
            </a:r>
            <a:r>
              <a:rPr lang="en-US" sz="1250">
                <a:solidFill>
                  <a:srgbClr val="273239"/>
                </a:solidFill>
                <a:highlight>
                  <a:srgbClr val="FFFFFF"/>
                </a:highlight>
                <a:latin typeface="Nunito"/>
                <a:ea typeface="Nunito"/>
                <a:cs typeface="Nunito"/>
                <a:sym typeface="Nunito"/>
              </a:rPr>
              <a:t> - Used for performing match operations on text using patterns</a:t>
            </a:r>
            <a:endParaRPr sz="1250">
              <a:solidFill>
                <a:srgbClr val="273239"/>
              </a:solidFill>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rPr lang="en-US" sz="1250" u="sng">
                <a:solidFill>
                  <a:schemeClr val="hlink"/>
                </a:solidFill>
                <a:highlight>
                  <a:srgbClr val="FFFFFF"/>
                </a:highlight>
                <a:latin typeface="Nunito"/>
                <a:ea typeface="Nunito"/>
                <a:cs typeface="Nunito"/>
                <a:sym typeface="Nunito"/>
                <a:hlinkClick r:id="rId4"/>
              </a:rPr>
              <a:t>PatternSyntaxException Class</a:t>
            </a:r>
            <a:r>
              <a:rPr lang="en-US" sz="1250">
                <a:solidFill>
                  <a:srgbClr val="273239"/>
                </a:solidFill>
                <a:highlight>
                  <a:srgbClr val="FFFFFF"/>
                </a:highlight>
                <a:latin typeface="Nunito"/>
                <a:ea typeface="Nunito"/>
                <a:cs typeface="Nunito"/>
                <a:sym typeface="Nunito"/>
              </a:rPr>
              <a:t> - Used for indicating syntax error in a regular expression pattern</a:t>
            </a:r>
            <a:endParaRPr sz="1250">
              <a:solidFill>
                <a:srgbClr val="273239"/>
              </a:solidFill>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rPr lang="en-US" sz="1250" u="sng">
                <a:solidFill>
                  <a:schemeClr val="hlink"/>
                </a:solidFill>
                <a:highlight>
                  <a:srgbClr val="FFFFFF"/>
                </a:highlight>
                <a:latin typeface="Nunito"/>
                <a:ea typeface="Nunito"/>
                <a:cs typeface="Nunito"/>
                <a:sym typeface="Nunito"/>
                <a:hlinkClick r:id="rId5"/>
              </a:rPr>
              <a:t>MatchResult Interface</a:t>
            </a:r>
            <a:r>
              <a:rPr lang="en-US" sz="1250">
                <a:solidFill>
                  <a:srgbClr val="273239"/>
                </a:solidFill>
                <a:highlight>
                  <a:srgbClr val="FFFFFF"/>
                </a:highlight>
                <a:latin typeface="Nunito"/>
                <a:ea typeface="Nunito"/>
                <a:cs typeface="Nunito"/>
                <a:sym typeface="Nunito"/>
              </a:rPr>
              <a:t> - Used for representing the result of a match operation</a:t>
            </a:r>
            <a:endParaRPr sz="125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350">
              <a:solidFill>
                <a:srgbClr val="273239"/>
              </a:solidFill>
              <a:highlight>
                <a:srgbClr val="FFFFFF"/>
              </a:highlight>
              <a:latin typeface="Nunito"/>
              <a:ea typeface="Nunito"/>
              <a:cs typeface="Nunito"/>
              <a:sym typeface="Nunito"/>
            </a:endParaRPr>
          </a:p>
        </p:txBody>
      </p:sp>
      <p:sp>
        <p:nvSpPr>
          <p:cNvPr id="157" name="Google Shape;15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0"/>
          <p:cNvSpPr/>
          <p:nvPr>
            <p:ph idx="2" type="pic"/>
          </p:nvPr>
        </p:nvSpPr>
        <p:spPr>
          <a:xfrm>
            <a:off x="5183188" y="987425"/>
            <a:ext cx="6172200" cy="4873625"/>
          </a:xfrm>
          <a:prstGeom prst="rect">
            <a:avLst/>
          </a:prstGeom>
          <a:noFill/>
          <a:ln>
            <a:noFill/>
          </a:ln>
        </p:spPr>
      </p:sp>
      <p:sp>
        <p:nvSpPr>
          <p:cNvPr id="68" name="Google Shape;68;p4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hyperlink" Target="https://regex101.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hyperlink" Target="https://www.linkedin.com/in/yelyzaveta-lubenets-275312227" TargetMode="External"/><Relationship Id="rId5" Type="http://schemas.openxmlformats.org/officeDocument/2006/relationships/hyperlink" Target="https://discord.gg/WpUc2ZYHmE" TargetMode="External"/><Relationship Id="rId6" Type="http://schemas.openxmlformats.org/officeDocument/2006/relationships/hyperlink" Target="https://www.linkedin.com/groups/1311701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hyperlink" Target="https://docs.oracle.com/javase/8/docs/api/java/lang/String.html#equals-java.lang.Objec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9" name="Google Shape;89;p4"/>
          <p:cNvSpPr txBox="1"/>
          <p:nvPr>
            <p:ph type="ctrTitle"/>
          </p:nvPr>
        </p:nvSpPr>
        <p:spPr>
          <a:xfrm>
            <a:off x="643468" y="643467"/>
            <a:ext cx="4620584" cy="45671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892DC"/>
              </a:buClr>
              <a:buSzPts val="6000"/>
              <a:buFont typeface="Calibri"/>
              <a:buNone/>
            </a:pPr>
            <a:r>
              <a:rPr b="1" lang="en-US">
                <a:solidFill>
                  <a:srgbClr val="4892DC"/>
                </a:solidFill>
                <a:latin typeface="Calibri"/>
                <a:ea typeface="Calibri"/>
                <a:cs typeface="Calibri"/>
                <a:sym typeface="Calibri"/>
              </a:rPr>
              <a:t>Strings and Patterns</a:t>
            </a:r>
            <a:endParaRPr b="1">
              <a:solidFill>
                <a:srgbClr val="00B0F0"/>
              </a:solidFill>
              <a:latin typeface="Calibri"/>
              <a:ea typeface="Calibri"/>
              <a:cs typeface="Calibri"/>
              <a:sym typeface="Calibri"/>
            </a:endParaRPr>
          </a:p>
        </p:txBody>
      </p:sp>
      <p:pic>
        <p:nvPicPr>
          <p:cNvPr id="90" name="Google Shape;90;p4"/>
          <p:cNvPicPr preferRelativeResize="0"/>
          <p:nvPr/>
        </p:nvPicPr>
        <p:blipFill rotWithShape="1">
          <a:blip r:embed="rId3">
            <a:alphaModFix/>
          </a:blip>
          <a:srcRect b="0" l="6527" r="6527" t="0"/>
          <a:stretch/>
        </p:blipFill>
        <p:spPr>
          <a:xfrm>
            <a:off x="6229215" y="10"/>
            <a:ext cx="5962785" cy="685799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ln>
            <a:noFill/>
          </a:ln>
        </p:spPr>
      </p:pic>
      <p:pic>
        <p:nvPicPr>
          <p:cNvPr descr="A green dot in a black background&#10;&#10;Description automatically generated" id="91" name="Google Shape;91;p4"/>
          <p:cNvPicPr preferRelativeResize="0"/>
          <p:nvPr/>
        </p:nvPicPr>
        <p:blipFill rotWithShape="1">
          <a:blip r:embed="rId4">
            <a:alphaModFix/>
          </a:blip>
          <a:srcRect b="0" l="0" r="0" t="0"/>
          <a:stretch/>
        </p:blipFill>
        <p:spPr>
          <a:xfrm>
            <a:off x="0" y="6082506"/>
            <a:ext cx="775494" cy="7754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9"/>
                                        </p:tgtEl>
                                        <p:attrNameLst>
                                          <p:attrName>style.visibility</p:attrName>
                                        </p:attrNameLst>
                                      </p:cBhvr>
                                      <p:to>
                                        <p:strVal val="visible"/>
                                      </p:to>
                                    </p:set>
                                    <p:animEffect filter="fade" transition="in">
                                      <p:cBhvr>
                                        <p:cTn dur="7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 name="Shape 186"/>
        <p:cNvGrpSpPr/>
        <p:nvPr/>
      </p:nvGrpSpPr>
      <p:grpSpPr>
        <a:xfrm>
          <a:off x="0" y="0"/>
          <a:ext cx="0" cy="0"/>
          <a:chOff x="0" y="0"/>
          <a:chExt cx="0" cy="0"/>
        </a:xfrm>
      </p:grpSpPr>
      <p:sp>
        <p:nvSpPr>
          <p:cNvPr id="187" name="Google Shape;187;g321939ea9c0_0_49"/>
          <p:cNvSpPr/>
          <p:nvPr/>
        </p:nvSpPr>
        <p:spPr>
          <a:xfrm>
            <a:off x="-1"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blue and white sky&#10;&#10;Description automatically generated" id="188" name="Google Shape;188;g321939ea9c0_0_49"/>
          <p:cNvPicPr preferRelativeResize="0"/>
          <p:nvPr/>
        </p:nvPicPr>
        <p:blipFill rotWithShape="1">
          <a:blip r:embed="rId3">
            <a:alphaModFix/>
          </a:blip>
          <a:srcRect b="0" l="0" r="6235" t="0"/>
          <a:stretch/>
        </p:blipFill>
        <p:spPr>
          <a:xfrm>
            <a:off x="1" y="10"/>
            <a:ext cx="9669642" cy="6857990"/>
          </a:xfrm>
          <a:prstGeom prst="rect">
            <a:avLst/>
          </a:prstGeom>
          <a:noFill/>
          <a:ln>
            <a:noFill/>
          </a:ln>
        </p:spPr>
      </p:pic>
      <p:sp>
        <p:nvSpPr>
          <p:cNvPr id="189" name="Google Shape;189;g321939ea9c0_0_49"/>
          <p:cNvSpPr/>
          <p:nvPr/>
        </p:nvSpPr>
        <p:spPr>
          <a:xfrm flipH="1">
            <a:off x="5124897" y="0"/>
            <a:ext cx="7067100"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0" name="Google Shape;190;g321939ea9c0_0_49"/>
          <p:cNvSpPr txBox="1"/>
          <p:nvPr>
            <p:ph type="title"/>
          </p:nvPr>
        </p:nvSpPr>
        <p:spPr>
          <a:xfrm>
            <a:off x="3386824" y="52275"/>
            <a:ext cx="5574300" cy="912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4892DC"/>
              </a:buClr>
              <a:buSzPts val="4000"/>
              <a:buFont typeface="Calibri"/>
              <a:buNone/>
            </a:pPr>
            <a:r>
              <a:rPr b="1" lang="en-US" sz="4000">
                <a:solidFill>
                  <a:srgbClr val="4892DC"/>
                </a:solidFill>
                <a:latin typeface="Calibri"/>
                <a:ea typeface="Calibri"/>
                <a:cs typeface="Calibri"/>
                <a:sym typeface="Calibri"/>
              </a:rPr>
              <a:t>Regex Metacharacters</a:t>
            </a:r>
            <a:endParaRPr sz="4000"/>
          </a:p>
        </p:txBody>
      </p:sp>
      <p:pic>
        <p:nvPicPr>
          <p:cNvPr descr="A green dot in a black background&#10;&#10;Description automatically generated" id="191" name="Google Shape;191;g321939ea9c0_0_49"/>
          <p:cNvPicPr preferRelativeResize="0"/>
          <p:nvPr/>
        </p:nvPicPr>
        <p:blipFill rotWithShape="1">
          <a:blip r:embed="rId4">
            <a:alphaModFix/>
          </a:blip>
          <a:srcRect b="0" l="0" r="0" t="0"/>
          <a:stretch/>
        </p:blipFill>
        <p:spPr>
          <a:xfrm>
            <a:off x="0" y="6082506"/>
            <a:ext cx="775494" cy="775494"/>
          </a:xfrm>
          <a:prstGeom prst="rect">
            <a:avLst/>
          </a:prstGeom>
          <a:noFill/>
          <a:ln>
            <a:noFill/>
          </a:ln>
        </p:spPr>
      </p:pic>
      <p:pic>
        <p:nvPicPr>
          <p:cNvPr id="192" name="Google Shape;192;g321939ea9c0_0_49"/>
          <p:cNvPicPr preferRelativeResize="0"/>
          <p:nvPr/>
        </p:nvPicPr>
        <p:blipFill>
          <a:blip r:embed="rId5">
            <a:alphaModFix/>
          </a:blip>
          <a:stretch>
            <a:fillRect/>
          </a:stretch>
        </p:blipFill>
        <p:spPr>
          <a:xfrm>
            <a:off x="1166437" y="964575"/>
            <a:ext cx="10015075" cy="5591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 name="Shape 196"/>
        <p:cNvGrpSpPr/>
        <p:nvPr/>
      </p:nvGrpSpPr>
      <p:grpSpPr>
        <a:xfrm>
          <a:off x="0" y="0"/>
          <a:ext cx="0" cy="0"/>
          <a:chOff x="0" y="0"/>
          <a:chExt cx="0" cy="0"/>
        </a:xfrm>
      </p:grpSpPr>
      <p:sp>
        <p:nvSpPr>
          <p:cNvPr id="197" name="Google Shape;197;g321939ea9c0_0_79"/>
          <p:cNvSpPr/>
          <p:nvPr/>
        </p:nvSpPr>
        <p:spPr>
          <a:xfrm>
            <a:off x="-1"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blue and white sky&#10;&#10;Description automatically generated" id="198" name="Google Shape;198;g321939ea9c0_0_79"/>
          <p:cNvPicPr preferRelativeResize="0"/>
          <p:nvPr/>
        </p:nvPicPr>
        <p:blipFill rotWithShape="1">
          <a:blip r:embed="rId3">
            <a:alphaModFix/>
          </a:blip>
          <a:srcRect b="0" l="0" r="6235" t="0"/>
          <a:stretch/>
        </p:blipFill>
        <p:spPr>
          <a:xfrm>
            <a:off x="1" y="10"/>
            <a:ext cx="9669642" cy="6857990"/>
          </a:xfrm>
          <a:prstGeom prst="rect">
            <a:avLst/>
          </a:prstGeom>
          <a:noFill/>
          <a:ln>
            <a:noFill/>
          </a:ln>
        </p:spPr>
      </p:pic>
      <p:sp>
        <p:nvSpPr>
          <p:cNvPr id="199" name="Google Shape;199;g321939ea9c0_0_79"/>
          <p:cNvSpPr/>
          <p:nvPr/>
        </p:nvSpPr>
        <p:spPr>
          <a:xfrm flipH="1">
            <a:off x="5124897" y="0"/>
            <a:ext cx="7067100"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0" name="Google Shape;200;g321939ea9c0_0_79"/>
          <p:cNvSpPr txBox="1"/>
          <p:nvPr>
            <p:ph type="title"/>
          </p:nvPr>
        </p:nvSpPr>
        <p:spPr>
          <a:xfrm>
            <a:off x="2268112" y="52275"/>
            <a:ext cx="7811700" cy="912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4000">
                <a:solidFill>
                  <a:srgbClr val="4892DC"/>
                </a:solidFill>
                <a:latin typeface="Calibri"/>
                <a:ea typeface="Calibri"/>
                <a:cs typeface="Calibri"/>
                <a:sym typeface="Calibri"/>
              </a:rPr>
              <a:t>Java Regex Finder Example</a:t>
            </a:r>
            <a:endParaRPr b="1" sz="4000">
              <a:solidFill>
                <a:srgbClr val="4892DC"/>
              </a:solidFill>
              <a:latin typeface="Calibri"/>
              <a:ea typeface="Calibri"/>
              <a:cs typeface="Calibri"/>
              <a:sym typeface="Calibri"/>
            </a:endParaRPr>
          </a:p>
        </p:txBody>
      </p:sp>
      <p:pic>
        <p:nvPicPr>
          <p:cNvPr descr="A green dot in a black background&#10;&#10;Description automatically generated" id="201" name="Google Shape;201;g321939ea9c0_0_79"/>
          <p:cNvPicPr preferRelativeResize="0"/>
          <p:nvPr/>
        </p:nvPicPr>
        <p:blipFill rotWithShape="1">
          <a:blip r:embed="rId4">
            <a:alphaModFix/>
          </a:blip>
          <a:srcRect b="0" l="0" r="0" t="0"/>
          <a:stretch/>
        </p:blipFill>
        <p:spPr>
          <a:xfrm>
            <a:off x="0" y="6082506"/>
            <a:ext cx="775494" cy="775494"/>
          </a:xfrm>
          <a:prstGeom prst="rect">
            <a:avLst/>
          </a:prstGeom>
          <a:noFill/>
          <a:ln>
            <a:noFill/>
          </a:ln>
        </p:spPr>
      </p:pic>
      <p:pic>
        <p:nvPicPr>
          <p:cNvPr id="202" name="Google Shape;202;g321939ea9c0_0_79"/>
          <p:cNvPicPr preferRelativeResize="0"/>
          <p:nvPr/>
        </p:nvPicPr>
        <p:blipFill>
          <a:blip r:embed="rId5">
            <a:alphaModFix/>
          </a:blip>
          <a:stretch>
            <a:fillRect/>
          </a:stretch>
        </p:blipFill>
        <p:spPr>
          <a:xfrm>
            <a:off x="3727725" y="899250"/>
            <a:ext cx="4420062" cy="5893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g321939ea9c0_0_89"/>
          <p:cNvSpPr/>
          <p:nvPr/>
        </p:nvSpPr>
        <p:spPr>
          <a:xfrm>
            <a:off x="-1"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blue and white sky&#10;&#10;Description automatically generated" id="208" name="Google Shape;208;g321939ea9c0_0_89"/>
          <p:cNvPicPr preferRelativeResize="0"/>
          <p:nvPr/>
        </p:nvPicPr>
        <p:blipFill rotWithShape="1">
          <a:blip r:embed="rId3">
            <a:alphaModFix/>
          </a:blip>
          <a:srcRect b="0" l="0" r="6235" t="0"/>
          <a:stretch/>
        </p:blipFill>
        <p:spPr>
          <a:xfrm>
            <a:off x="1" y="10"/>
            <a:ext cx="9669642" cy="6857990"/>
          </a:xfrm>
          <a:prstGeom prst="rect">
            <a:avLst/>
          </a:prstGeom>
          <a:noFill/>
          <a:ln>
            <a:noFill/>
          </a:ln>
        </p:spPr>
      </p:pic>
      <p:sp>
        <p:nvSpPr>
          <p:cNvPr id="209" name="Google Shape;209;g321939ea9c0_0_89"/>
          <p:cNvSpPr/>
          <p:nvPr/>
        </p:nvSpPr>
        <p:spPr>
          <a:xfrm flipH="1">
            <a:off x="5124897" y="0"/>
            <a:ext cx="7067100"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0" name="Google Shape;210;g321939ea9c0_0_89"/>
          <p:cNvSpPr txBox="1"/>
          <p:nvPr>
            <p:ph type="title"/>
          </p:nvPr>
        </p:nvSpPr>
        <p:spPr>
          <a:xfrm>
            <a:off x="2268112" y="52275"/>
            <a:ext cx="7811700" cy="912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4000">
                <a:solidFill>
                  <a:srgbClr val="4892DC"/>
                </a:solidFill>
                <a:latin typeface="Calibri"/>
                <a:ea typeface="Calibri"/>
                <a:cs typeface="Calibri"/>
                <a:sym typeface="Calibri"/>
              </a:rPr>
              <a:t>Character classes</a:t>
            </a:r>
            <a:endParaRPr b="1" sz="4000">
              <a:solidFill>
                <a:srgbClr val="4892DC"/>
              </a:solidFill>
              <a:latin typeface="Calibri"/>
              <a:ea typeface="Calibri"/>
              <a:cs typeface="Calibri"/>
              <a:sym typeface="Calibri"/>
            </a:endParaRPr>
          </a:p>
        </p:txBody>
      </p:sp>
      <p:pic>
        <p:nvPicPr>
          <p:cNvPr descr="A green dot in a black background&#10;&#10;Description automatically generated" id="211" name="Google Shape;211;g321939ea9c0_0_89"/>
          <p:cNvPicPr preferRelativeResize="0"/>
          <p:nvPr/>
        </p:nvPicPr>
        <p:blipFill rotWithShape="1">
          <a:blip r:embed="rId4">
            <a:alphaModFix/>
          </a:blip>
          <a:srcRect b="0" l="0" r="0" t="0"/>
          <a:stretch/>
        </p:blipFill>
        <p:spPr>
          <a:xfrm>
            <a:off x="0" y="6082506"/>
            <a:ext cx="775494" cy="775494"/>
          </a:xfrm>
          <a:prstGeom prst="rect">
            <a:avLst/>
          </a:prstGeom>
          <a:noFill/>
          <a:ln>
            <a:noFill/>
          </a:ln>
        </p:spPr>
      </p:pic>
      <p:pic>
        <p:nvPicPr>
          <p:cNvPr id="212" name="Google Shape;212;g321939ea9c0_0_89"/>
          <p:cNvPicPr preferRelativeResize="0"/>
          <p:nvPr/>
        </p:nvPicPr>
        <p:blipFill rotWithShape="1">
          <a:blip r:embed="rId5">
            <a:alphaModFix/>
          </a:blip>
          <a:srcRect b="0" l="0" r="0" t="2219"/>
          <a:stretch/>
        </p:blipFill>
        <p:spPr>
          <a:xfrm>
            <a:off x="869375" y="2168425"/>
            <a:ext cx="10450252" cy="2703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p16"/>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blue and white sky&#10;&#10;Description automatically generated" id="218" name="Google Shape;218;p16"/>
          <p:cNvPicPr preferRelativeResize="0"/>
          <p:nvPr/>
        </p:nvPicPr>
        <p:blipFill rotWithShape="1">
          <a:blip r:embed="rId3">
            <a:alphaModFix/>
          </a:blip>
          <a:srcRect b="0" l="0" r="6237" t="0"/>
          <a:stretch/>
        </p:blipFill>
        <p:spPr>
          <a:xfrm>
            <a:off x="1" y="10"/>
            <a:ext cx="9669642" cy="6857990"/>
          </a:xfrm>
          <a:prstGeom prst="rect">
            <a:avLst/>
          </a:prstGeom>
          <a:noFill/>
          <a:ln>
            <a:noFill/>
          </a:ln>
        </p:spPr>
      </p:pic>
      <p:sp>
        <p:nvSpPr>
          <p:cNvPr id="219" name="Google Shape;219;p16"/>
          <p:cNvSpPr/>
          <p:nvPr/>
        </p:nvSpPr>
        <p:spPr>
          <a:xfrm flipH="1">
            <a:off x="5125019" y="0"/>
            <a:ext cx="7066978"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0" name="Google Shape;220;p16"/>
          <p:cNvSpPr txBox="1"/>
          <p:nvPr>
            <p:ph type="title"/>
          </p:nvPr>
        </p:nvSpPr>
        <p:spPr>
          <a:xfrm>
            <a:off x="4118352" y="0"/>
            <a:ext cx="3822300" cy="912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4892DC"/>
              </a:buClr>
              <a:buSzPts val="4000"/>
              <a:buFont typeface="Calibri"/>
              <a:buNone/>
            </a:pPr>
            <a:r>
              <a:rPr b="1" lang="en-US" sz="4000">
                <a:solidFill>
                  <a:srgbClr val="4892DC"/>
                </a:solidFill>
                <a:latin typeface="Calibri"/>
                <a:ea typeface="Calibri"/>
                <a:cs typeface="Calibri"/>
                <a:sym typeface="Calibri"/>
              </a:rPr>
              <a:t>Task</a:t>
            </a:r>
            <a:endParaRPr sz="4000"/>
          </a:p>
        </p:txBody>
      </p:sp>
      <p:pic>
        <p:nvPicPr>
          <p:cNvPr descr="A green dot in a black background&#10;&#10;Description automatically generated" id="221" name="Google Shape;221;p16"/>
          <p:cNvPicPr preferRelativeResize="0"/>
          <p:nvPr/>
        </p:nvPicPr>
        <p:blipFill rotWithShape="1">
          <a:blip r:embed="rId4">
            <a:alphaModFix/>
          </a:blip>
          <a:srcRect b="0" l="0" r="0" t="0"/>
          <a:stretch/>
        </p:blipFill>
        <p:spPr>
          <a:xfrm>
            <a:off x="0" y="6082506"/>
            <a:ext cx="775494" cy="775494"/>
          </a:xfrm>
          <a:prstGeom prst="rect">
            <a:avLst/>
          </a:prstGeom>
          <a:noFill/>
          <a:ln>
            <a:noFill/>
          </a:ln>
        </p:spPr>
      </p:pic>
      <p:pic>
        <p:nvPicPr>
          <p:cNvPr id="222" name="Google Shape;222;p16"/>
          <p:cNvPicPr preferRelativeResize="0"/>
          <p:nvPr/>
        </p:nvPicPr>
        <p:blipFill rotWithShape="1">
          <a:blip r:embed="rId5">
            <a:alphaModFix/>
          </a:blip>
          <a:srcRect b="0" l="0" r="0" t="10968"/>
          <a:stretch/>
        </p:blipFill>
        <p:spPr>
          <a:xfrm>
            <a:off x="979938" y="1175650"/>
            <a:ext cx="10099126" cy="49990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g321939ea9c0_0_104"/>
          <p:cNvSpPr/>
          <p:nvPr/>
        </p:nvSpPr>
        <p:spPr>
          <a:xfrm>
            <a:off x="-1"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blue and white sky&#10;&#10;Description automatically generated" id="228" name="Google Shape;228;g321939ea9c0_0_104"/>
          <p:cNvPicPr preferRelativeResize="0"/>
          <p:nvPr/>
        </p:nvPicPr>
        <p:blipFill rotWithShape="1">
          <a:blip r:embed="rId3">
            <a:alphaModFix/>
          </a:blip>
          <a:srcRect b="0" l="0" r="6235" t="0"/>
          <a:stretch/>
        </p:blipFill>
        <p:spPr>
          <a:xfrm>
            <a:off x="1" y="10"/>
            <a:ext cx="9669642" cy="6857990"/>
          </a:xfrm>
          <a:prstGeom prst="rect">
            <a:avLst/>
          </a:prstGeom>
          <a:noFill/>
          <a:ln>
            <a:noFill/>
          </a:ln>
        </p:spPr>
      </p:pic>
      <p:sp>
        <p:nvSpPr>
          <p:cNvPr id="229" name="Google Shape;229;g321939ea9c0_0_104"/>
          <p:cNvSpPr/>
          <p:nvPr/>
        </p:nvSpPr>
        <p:spPr>
          <a:xfrm flipH="1">
            <a:off x="5124897" y="0"/>
            <a:ext cx="7067100"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 name="Google Shape;230;g321939ea9c0_0_104"/>
          <p:cNvSpPr txBox="1"/>
          <p:nvPr>
            <p:ph type="title"/>
          </p:nvPr>
        </p:nvSpPr>
        <p:spPr>
          <a:xfrm>
            <a:off x="1658975" y="1175675"/>
            <a:ext cx="9117900" cy="9123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4892DC"/>
              </a:buClr>
              <a:buSzPct val="100000"/>
              <a:buFont typeface="Calibri"/>
              <a:buNone/>
            </a:pPr>
            <a:r>
              <a:rPr b="1" lang="en-US" sz="4000">
                <a:solidFill>
                  <a:srgbClr val="4892DC"/>
                </a:solidFill>
                <a:latin typeface="Calibri"/>
                <a:ea typeface="Calibri"/>
                <a:cs typeface="Calibri"/>
                <a:sym typeface="Calibri"/>
              </a:rPr>
              <a:t>To validate your regex I suggest to use this site </a:t>
            </a:r>
            <a:endParaRPr sz="4000"/>
          </a:p>
        </p:txBody>
      </p:sp>
      <p:pic>
        <p:nvPicPr>
          <p:cNvPr descr="A green dot in a black background&#10;&#10;Description automatically generated" id="231" name="Google Shape;231;g321939ea9c0_0_104"/>
          <p:cNvPicPr preferRelativeResize="0"/>
          <p:nvPr/>
        </p:nvPicPr>
        <p:blipFill rotWithShape="1">
          <a:blip r:embed="rId4">
            <a:alphaModFix/>
          </a:blip>
          <a:srcRect b="0" l="0" r="0" t="0"/>
          <a:stretch/>
        </p:blipFill>
        <p:spPr>
          <a:xfrm>
            <a:off x="0" y="6082506"/>
            <a:ext cx="775494" cy="775494"/>
          </a:xfrm>
          <a:prstGeom prst="rect">
            <a:avLst/>
          </a:prstGeom>
          <a:noFill/>
          <a:ln>
            <a:noFill/>
          </a:ln>
        </p:spPr>
      </p:pic>
      <p:sp>
        <p:nvSpPr>
          <p:cNvPr id="232" name="Google Shape;232;g321939ea9c0_0_104"/>
          <p:cNvSpPr txBox="1"/>
          <p:nvPr/>
        </p:nvSpPr>
        <p:spPr>
          <a:xfrm>
            <a:off x="2332350" y="2860800"/>
            <a:ext cx="7524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800" u="sng">
                <a:solidFill>
                  <a:srgbClr val="4892DC"/>
                </a:solidFill>
                <a:hlinkClick r:id="rId5">
                  <a:extLst>
                    <a:ext uri="{A12FA001-AC4F-418D-AE19-62706E023703}">
                      <ahyp:hlinkClr val="tx"/>
                    </a:ext>
                  </a:extLst>
                </a:hlinkClick>
              </a:rPr>
              <a:t>https://regex101.com/</a:t>
            </a:r>
            <a:endParaRPr b="1" sz="2800">
              <a:solidFill>
                <a:srgbClr val="4892DC"/>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p28"/>
          <p:cNvSpPr/>
          <p:nvPr/>
        </p:nvSpPr>
        <p:spPr>
          <a:xfrm>
            <a:off x="0" y="-1"/>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39" name="Google Shape;239;p28"/>
          <p:cNvSpPr/>
          <p:nvPr/>
        </p:nvSpPr>
        <p:spPr>
          <a:xfrm>
            <a:off x="0" y="0"/>
            <a:ext cx="12192000"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240" name="Google Shape;240;p28"/>
          <p:cNvPicPr preferRelativeResize="0"/>
          <p:nvPr/>
        </p:nvPicPr>
        <p:blipFill rotWithShape="1">
          <a:blip r:embed="rId3">
            <a:alphaModFix amt="60000"/>
          </a:blip>
          <a:srcRect b="0" l="2406" r="2482" t="0"/>
          <a:stretch/>
        </p:blipFill>
        <p:spPr>
          <a:xfrm>
            <a:off x="-1" y="10"/>
            <a:ext cx="12192001" cy="6857990"/>
          </a:xfrm>
          <a:prstGeom prst="rect">
            <a:avLst/>
          </a:prstGeom>
          <a:noFill/>
          <a:ln>
            <a:noFill/>
          </a:ln>
        </p:spPr>
      </p:pic>
      <p:sp>
        <p:nvSpPr>
          <p:cNvPr id="241" name="Google Shape;241;p28"/>
          <p:cNvSpPr txBox="1"/>
          <p:nvPr>
            <p:ph type="ctrTitle"/>
          </p:nvPr>
        </p:nvSpPr>
        <p:spPr>
          <a:xfrm>
            <a:off x="1198181" y="728906"/>
            <a:ext cx="9792600" cy="2057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FF7FC"/>
              </a:buClr>
              <a:buSzPts val="7200"/>
              <a:buFont typeface="Calibri"/>
              <a:buNone/>
            </a:pPr>
            <a:r>
              <a:rPr b="1" lang="en-US" sz="7200">
                <a:solidFill>
                  <a:srgbClr val="EFF7FC"/>
                </a:solidFill>
                <a:latin typeface="Calibri"/>
                <a:ea typeface="Calibri"/>
                <a:cs typeface="Calibri"/>
                <a:sym typeface="Calibri"/>
              </a:rPr>
              <a:t>Thank</a:t>
            </a:r>
            <a:r>
              <a:rPr lang="en-US" sz="4400">
                <a:solidFill>
                  <a:srgbClr val="FFFFFF"/>
                </a:solidFill>
              </a:rPr>
              <a:t> </a:t>
            </a:r>
            <a:r>
              <a:rPr b="1" lang="en-US" sz="7200">
                <a:solidFill>
                  <a:srgbClr val="EFF7FC"/>
                </a:solidFill>
                <a:latin typeface="Calibri"/>
                <a:ea typeface="Calibri"/>
                <a:cs typeface="Calibri"/>
                <a:sym typeface="Calibri"/>
              </a:rPr>
              <a:t>you</a:t>
            </a:r>
            <a:endParaRPr/>
          </a:p>
        </p:txBody>
      </p:sp>
      <p:sp>
        <p:nvSpPr>
          <p:cNvPr id="242" name="Google Shape;242;p28"/>
          <p:cNvSpPr txBox="1"/>
          <p:nvPr/>
        </p:nvSpPr>
        <p:spPr>
          <a:xfrm>
            <a:off x="1198181" y="2957665"/>
            <a:ext cx="9792600" cy="31713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FFFFFF"/>
              </a:buClr>
              <a:buSzPts val="2000"/>
              <a:buFont typeface="Arial"/>
              <a:buChar char="•"/>
            </a:pPr>
            <a:r>
              <a:rPr lang="en-US" sz="2000">
                <a:solidFill>
                  <a:srgbClr val="FFFFFF"/>
                </a:solidFill>
                <a:latin typeface="Arial"/>
                <a:ea typeface="Arial"/>
                <a:cs typeface="Arial"/>
                <a:sym typeface="Arial"/>
              </a:rPr>
              <a:t>Author: </a:t>
            </a:r>
            <a:r>
              <a:rPr lang="en-US" sz="2000">
                <a:solidFill>
                  <a:srgbClr val="FFFFFF"/>
                </a:solidFill>
              </a:rPr>
              <a:t>Yelyzaveta Lubenets </a:t>
            </a:r>
            <a:endParaRPr/>
          </a:p>
          <a:p>
            <a:pPr indent="0" lvl="0" marL="0" marR="0" rtl="0" algn="l">
              <a:lnSpc>
                <a:spcPct val="90000"/>
              </a:lnSpc>
              <a:spcBef>
                <a:spcPts val="1000"/>
              </a:spcBef>
              <a:spcAft>
                <a:spcPts val="0"/>
              </a:spcAft>
              <a:buClr>
                <a:srgbClr val="FFFFFF"/>
              </a:buClr>
              <a:buSzPts val="2000"/>
              <a:buFont typeface="Arial"/>
              <a:buChar char="•"/>
            </a:pPr>
            <a:r>
              <a:rPr lang="en-US" sz="2000">
                <a:solidFill>
                  <a:srgbClr val="FFFFFF"/>
                </a:solidFill>
                <a:latin typeface="Arial"/>
                <a:ea typeface="Arial"/>
                <a:cs typeface="Arial"/>
                <a:sym typeface="Arial"/>
              </a:rPr>
              <a:t>My LinkedIn: </a:t>
            </a:r>
            <a:r>
              <a:rPr lang="en-US" sz="1800" u="sng">
                <a:solidFill>
                  <a:schemeClr val="lt1"/>
                </a:solidFill>
                <a:latin typeface="Roboto"/>
                <a:ea typeface="Roboto"/>
                <a:cs typeface="Roboto"/>
                <a:sym typeface="Roboto"/>
                <a:hlinkClick r:id="rId4">
                  <a:extLst>
                    <a:ext uri="{A12FA001-AC4F-418D-AE19-62706E023703}">
                      <ahyp:hlinkClr val="tx"/>
                    </a:ext>
                  </a:extLst>
                </a:hlinkClick>
              </a:rPr>
              <a:t>linkedin.com/in/yelyzaveta-lubenets-275312227</a:t>
            </a:r>
            <a:endParaRPr sz="1800">
              <a:solidFill>
                <a:schemeClr val="lt1"/>
              </a:solidFill>
            </a:endParaRPr>
          </a:p>
          <a:p>
            <a:pPr indent="0" lvl="0" marL="0" marR="0" rtl="0" algn="l">
              <a:lnSpc>
                <a:spcPct val="90000"/>
              </a:lnSpc>
              <a:spcBef>
                <a:spcPts val="1000"/>
              </a:spcBef>
              <a:spcAft>
                <a:spcPts val="0"/>
              </a:spcAft>
              <a:buClr>
                <a:srgbClr val="FFFFFF"/>
              </a:buClr>
              <a:buSzPts val="2000"/>
              <a:buFont typeface="Arial"/>
              <a:buChar char="•"/>
            </a:pPr>
            <a:r>
              <a:rPr lang="en-US" sz="2000">
                <a:solidFill>
                  <a:srgbClr val="FFFFFF"/>
                </a:solidFill>
                <a:latin typeface="Arial"/>
                <a:ea typeface="Arial"/>
                <a:cs typeface="Arial"/>
                <a:sym typeface="Arial"/>
              </a:rPr>
              <a:t>Date: </a:t>
            </a:r>
            <a:r>
              <a:rPr lang="en-US" sz="2000">
                <a:solidFill>
                  <a:srgbClr val="FFFFFF"/>
                </a:solidFill>
              </a:rPr>
              <a:t>December </a:t>
            </a:r>
            <a:r>
              <a:rPr lang="en-US" sz="2000">
                <a:solidFill>
                  <a:srgbClr val="FFFFFF"/>
                </a:solidFill>
                <a:latin typeface="Arial"/>
                <a:ea typeface="Arial"/>
                <a:cs typeface="Arial"/>
                <a:sym typeface="Arial"/>
              </a:rPr>
              <a:t>2024</a:t>
            </a:r>
            <a:endParaRPr/>
          </a:p>
          <a:p>
            <a:pPr indent="0" lvl="0" marL="0" marR="0" rtl="0" algn="l">
              <a:lnSpc>
                <a:spcPct val="90000"/>
              </a:lnSpc>
              <a:spcBef>
                <a:spcPts val="1000"/>
              </a:spcBef>
              <a:spcAft>
                <a:spcPts val="0"/>
              </a:spcAft>
              <a:buClr>
                <a:srgbClr val="FFFFFF"/>
              </a:buClr>
              <a:buSzPts val="2000"/>
              <a:buFont typeface="Arial"/>
              <a:buChar char="•"/>
            </a:pPr>
            <a:r>
              <a:rPr lang="en-US" sz="2000" u="sng">
                <a:solidFill>
                  <a:srgbClr val="FFFFFF"/>
                </a:solidFill>
                <a:latin typeface="Arial"/>
                <a:ea typeface="Arial"/>
                <a:cs typeface="Arial"/>
                <a:sym typeface="Arial"/>
                <a:hlinkClick r:id="rId5">
                  <a:extLst>
                    <a:ext uri="{A12FA001-AC4F-418D-AE19-62706E023703}">
                      <ahyp:hlinkClr val="tx"/>
                    </a:ext>
                  </a:extLst>
                </a:hlinkClick>
              </a:rPr>
              <a:t>Join Codeus community in Discord</a:t>
            </a:r>
            <a:endParaRPr sz="2000">
              <a:solidFill>
                <a:srgbClr val="FFFFFF"/>
              </a:solidFill>
              <a:latin typeface="Arial"/>
              <a:ea typeface="Arial"/>
              <a:cs typeface="Arial"/>
              <a:sym typeface="Arial"/>
            </a:endParaRPr>
          </a:p>
          <a:p>
            <a:pPr indent="0" lvl="0" marL="0" marR="0" rtl="0" algn="l">
              <a:lnSpc>
                <a:spcPct val="90000"/>
              </a:lnSpc>
              <a:spcBef>
                <a:spcPts val="1000"/>
              </a:spcBef>
              <a:spcAft>
                <a:spcPts val="0"/>
              </a:spcAft>
              <a:buClr>
                <a:srgbClr val="FFFFFF"/>
              </a:buClr>
              <a:buSzPts val="2000"/>
              <a:buFont typeface="Arial"/>
              <a:buChar char="•"/>
            </a:pPr>
            <a:r>
              <a:rPr lang="en-US" sz="2000" u="sng">
                <a:solidFill>
                  <a:srgbClr val="FFFFFF"/>
                </a:solidFill>
                <a:latin typeface="Arial"/>
                <a:ea typeface="Arial"/>
                <a:cs typeface="Arial"/>
                <a:sym typeface="Arial"/>
                <a:hlinkClick r:id="rId6">
                  <a:extLst>
                    <a:ext uri="{A12FA001-AC4F-418D-AE19-62706E023703}">
                      <ahyp:hlinkClr val="tx"/>
                    </a:ext>
                  </a:extLst>
                </a:hlinkClick>
              </a:rPr>
              <a:t>Join Codeus community in LinkedIn</a:t>
            </a:r>
            <a:endParaRPr sz="2000">
              <a:solidFill>
                <a:srgbClr val="FFFFFF"/>
              </a:solidFill>
              <a:latin typeface="Arial"/>
              <a:ea typeface="Arial"/>
              <a:cs typeface="Arial"/>
              <a:sym typeface="Arial"/>
            </a:endParaRPr>
          </a:p>
        </p:txBody>
      </p:sp>
      <p:sp>
        <p:nvSpPr>
          <p:cNvPr id="243" name="Google Shape;243;p28"/>
          <p:cNvSpPr txBox="1"/>
          <p:nvPr/>
        </p:nvSpPr>
        <p:spPr>
          <a:xfrm>
            <a:off x="990600" y="2586601"/>
            <a:ext cx="3822300" cy="37428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p:txBody>
      </p:sp>
      <p:sp>
        <p:nvSpPr>
          <p:cNvPr id="244" name="Google Shape;244;p28"/>
          <p:cNvSpPr txBox="1"/>
          <p:nvPr/>
        </p:nvSpPr>
        <p:spPr>
          <a:xfrm>
            <a:off x="6185170" y="2593087"/>
            <a:ext cx="3822300" cy="37428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41"/>
                                        </p:tgtEl>
                                        <p:attrNameLst>
                                          <p:attrName>style.visibility</p:attrName>
                                        </p:attrNameLst>
                                      </p:cBhvr>
                                      <p:to>
                                        <p:strVal val="visible"/>
                                      </p:to>
                                    </p:set>
                                    <p:animEffect filter="fade" transition="in">
                                      <p:cBhvr>
                                        <p:cTn dur="7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6"/>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blue and white sky&#10;&#10;Description automatically generated" id="97" name="Google Shape;97;p6"/>
          <p:cNvPicPr preferRelativeResize="0"/>
          <p:nvPr/>
        </p:nvPicPr>
        <p:blipFill rotWithShape="1">
          <a:blip r:embed="rId3">
            <a:alphaModFix/>
          </a:blip>
          <a:srcRect b="0" l="0" r="6237" t="0"/>
          <a:stretch/>
        </p:blipFill>
        <p:spPr>
          <a:xfrm>
            <a:off x="1" y="10"/>
            <a:ext cx="9669642" cy="6857990"/>
          </a:xfrm>
          <a:prstGeom prst="rect">
            <a:avLst/>
          </a:prstGeom>
          <a:noFill/>
          <a:ln>
            <a:noFill/>
          </a:ln>
        </p:spPr>
      </p:pic>
      <p:sp>
        <p:nvSpPr>
          <p:cNvPr id="98" name="Google Shape;98;p6"/>
          <p:cNvSpPr/>
          <p:nvPr/>
        </p:nvSpPr>
        <p:spPr>
          <a:xfrm flipH="1">
            <a:off x="5125019" y="0"/>
            <a:ext cx="7066978"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9" name="Google Shape;99;p6"/>
          <p:cNvSpPr txBox="1"/>
          <p:nvPr>
            <p:ph type="title"/>
          </p:nvPr>
        </p:nvSpPr>
        <p:spPr>
          <a:xfrm>
            <a:off x="3775010" y="263200"/>
            <a:ext cx="3822300" cy="1899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4892DC"/>
              </a:buClr>
              <a:buSzPts val="4000"/>
              <a:buFont typeface="Calibri"/>
              <a:buNone/>
            </a:pPr>
            <a:r>
              <a:rPr b="1" lang="en-US" sz="4000">
                <a:solidFill>
                  <a:srgbClr val="4892DC"/>
                </a:solidFill>
                <a:latin typeface="Calibri"/>
                <a:ea typeface="Calibri"/>
                <a:cs typeface="Calibri"/>
                <a:sym typeface="Calibri"/>
              </a:rPr>
              <a:t>String</a:t>
            </a:r>
            <a:endParaRPr sz="4000"/>
          </a:p>
        </p:txBody>
      </p:sp>
      <p:sp>
        <p:nvSpPr>
          <p:cNvPr id="100" name="Google Shape;100;p6"/>
          <p:cNvSpPr txBox="1"/>
          <p:nvPr>
            <p:ph idx="1" type="body"/>
          </p:nvPr>
        </p:nvSpPr>
        <p:spPr>
          <a:xfrm>
            <a:off x="1298125" y="3930600"/>
            <a:ext cx="9927000" cy="3742800"/>
          </a:xfrm>
          <a:prstGeom prst="rect">
            <a:avLst/>
          </a:prstGeom>
          <a:noFill/>
          <a:ln>
            <a:noFill/>
          </a:ln>
        </p:spPr>
        <p:txBody>
          <a:bodyPr anchorCtr="0" anchor="t" bIns="45700" lIns="91425" spcFirstLastPara="1" rIns="91425" wrap="square" tIns="45700">
            <a:normAutofit/>
          </a:bodyPr>
          <a:lstStyle/>
          <a:p>
            <a:pPr indent="0" lvl="0" marL="228600" rtl="0" algn="l">
              <a:spcBef>
                <a:spcPts val="0"/>
              </a:spcBef>
              <a:spcAft>
                <a:spcPts val="0"/>
              </a:spcAft>
              <a:buNone/>
            </a:pPr>
            <a:r>
              <a:rPr lang="en-US" sz="3600">
                <a:solidFill>
                  <a:srgbClr val="474747"/>
                </a:solidFill>
                <a:latin typeface="Georgia"/>
                <a:ea typeface="Georgia"/>
                <a:cs typeface="Georgia"/>
                <a:sym typeface="Georgia"/>
              </a:rPr>
              <a:t>The </a:t>
            </a:r>
            <a:r>
              <a:rPr lang="en-US" sz="3600">
                <a:solidFill>
                  <a:srgbClr val="474747"/>
                </a:solidFill>
                <a:latin typeface="Courier New"/>
                <a:ea typeface="Courier New"/>
                <a:cs typeface="Courier New"/>
                <a:sym typeface="Courier New"/>
              </a:rPr>
              <a:t>String</a:t>
            </a:r>
            <a:r>
              <a:rPr lang="en-US" sz="3600">
                <a:solidFill>
                  <a:srgbClr val="474747"/>
                </a:solidFill>
                <a:latin typeface="Georgia"/>
                <a:ea typeface="Georgia"/>
                <a:cs typeface="Georgia"/>
                <a:sym typeface="Georgia"/>
              </a:rPr>
              <a:t> class represents character strings. All string literals in Java programs, such as </a:t>
            </a:r>
            <a:r>
              <a:rPr lang="en-US" sz="3600">
                <a:solidFill>
                  <a:srgbClr val="474747"/>
                </a:solidFill>
                <a:latin typeface="Courier New"/>
                <a:ea typeface="Courier New"/>
                <a:cs typeface="Courier New"/>
                <a:sym typeface="Courier New"/>
              </a:rPr>
              <a:t>"abc"</a:t>
            </a:r>
            <a:r>
              <a:rPr lang="en-US" sz="3600">
                <a:solidFill>
                  <a:srgbClr val="474747"/>
                </a:solidFill>
                <a:latin typeface="Georgia"/>
                <a:ea typeface="Georgia"/>
                <a:cs typeface="Georgia"/>
                <a:sym typeface="Georgia"/>
              </a:rPr>
              <a:t>, are implemented as instances of this class.</a:t>
            </a:r>
            <a:endParaRPr sz="3600">
              <a:solidFill>
                <a:srgbClr val="474747"/>
              </a:solidFill>
              <a:latin typeface="Georgia"/>
              <a:ea typeface="Georgia"/>
              <a:cs typeface="Georgia"/>
              <a:sym typeface="Georgia"/>
            </a:endParaRPr>
          </a:p>
          <a:p>
            <a:pPr indent="0" lvl="0" marL="228600" rtl="0" algn="l">
              <a:lnSpc>
                <a:spcPct val="90000"/>
              </a:lnSpc>
              <a:spcBef>
                <a:spcPts val="0"/>
              </a:spcBef>
              <a:spcAft>
                <a:spcPts val="0"/>
              </a:spcAft>
              <a:buNone/>
            </a:pPr>
            <a:r>
              <a:t/>
            </a:r>
            <a:endParaRPr sz="2000"/>
          </a:p>
        </p:txBody>
      </p:sp>
      <p:pic>
        <p:nvPicPr>
          <p:cNvPr descr="A green dot in a black background&#10;&#10;Description automatically generated" id="101" name="Google Shape;101;p6"/>
          <p:cNvPicPr preferRelativeResize="0"/>
          <p:nvPr/>
        </p:nvPicPr>
        <p:blipFill rotWithShape="1">
          <a:blip r:embed="rId4">
            <a:alphaModFix/>
          </a:blip>
          <a:srcRect b="0" l="0" r="0" t="0"/>
          <a:stretch/>
        </p:blipFill>
        <p:spPr>
          <a:xfrm>
            <a:off x="0" y="6082506"/>
            <a:ext cx="775494" cy="775494"/>
          </a:xfrm>
          <a:prstGeom prst="rect">
            <a:avLst/>
          </a:prstGeom>
          <a:noFill/>
          <a:ln>
            <a:noFill/>
          </a:ln>
        </p:spPr>
      </p:pic>
      <p:pic>
        <p:nvPicPr>
          <p:cNvPr id="102" name="Google Shape;102;p6"/>
          <p:cNvPicPr preferRelativeResize="0"/>
          <p:nvPr/>
        </p:nvPicPr>
        <p:blipFill rotWithShape="1">
          <a:blip r:embed="rId5">
            <a:alphaModFix/>
          </a:blip>
          <a:srcRect b="27896" l="0" r="53064" t="0"/>
          <a:stretch/>
        </p:blipFill>
        <p:spPr>
          <a:xfrm>
            <a:off x="1721000" y="1851800"/>
            <a:ext cx="8746952" cy="1364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g321939ea9c0_0_10"/>
          <p:cNvSpPr/>
          <p:nvPr/>
        </p:nvSpPr>
        <p:spPr>
          <a:xfrm>
            <a:off x="-1"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blue and white sky&#10;&#10;Description automatically generated" id="108" name="Google Shape;108;g321939ea9c0_0_10"/>
          <p:cNvPicPr preferRelativeResize="0"/>
          <p:nvPr/>
        </p:nvPicPr>
        <p:blipFill rotWithShape="1">
          <a:blip r:embed="rId3">
            <a:alphaModFix/>
          </a:blip>
          <a:srcRect b="0" l="0" r="6235" t="0"/>
          <a:stretch/>
        </p:blipFill>
        <p:spPr>
          <a:xfrm>
            <a:off x="1" y="10"/>
            <a:ext cx="9669642" cy="6857990"/>
          </a:xfrm>
          <a:prstGeom prst="rect">
            <a:avLst/>
          </a:prstGeom>
          <a:noFill/>
          <a:ln>
            <a:noFill/>
          </a:ln>
        </p:spPr>
      </p:pic>
      <p:sp>
        <p:nvSpPr>
          <p:cNvPr id="109" name="Google Shape;109;g321939ea9c0_0_10"/>
          <p:cNvSpPr/>
          <p:nvPr/>
        </p:nvSpPr>
        <p:spPr>
          <a:xfrm flipH="1">
            <a:off x="5124897" y="0"/>
            <a:ext cx="7067100"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g321939ea9c0_0_10"/>
          <p:cNvSpPr txBox="1"/>
          <p:nvPr>
            <p:ph type="title"/>
          </p:nvPr>
        </p:nvSpPr>
        <p:spPr>
          <a:xfrm>
            <a:off x="3775000" y="103050"/>
            <a:ext cx="3822300" cy="566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4892DC"/>
              </a:buClr>
              <a:buSzPct val="100000"/>
              <a:buFont typeface="Calibri"/>
              <a:buNone/>
            </a:pPr>
            <a:r>
              <a:rPr b="1" lang="en-US" sz="4000">
                <a:solidFill>
                  <a:srgbClr val="4892DC"/>
                </a:solidFill>
                <a:latin typeface="Calibri"/>
                <a:ea typeface="Calibri"/>
                <a:cs typeface="Calibri"/>
                <a:sym typeface="Calibri"/>
              </a:rPr>
              <a:t>String</a:t>
            </a:r>
            <a:endParaRPr sz="4000"/>
          </a:p>
        </p:txBody>
      </p:sp>
      <p:sp>
        <p:nvSpPr>
          <p:cNvPr id="111" name="Google Shape;111;g321939ea9c0_0_10"/>
          <p:cNvSpPr txBox="1"/>
          <p:nvPr>
            <p:ph idx="1" type="body"/>
          </p:nvPr>
        </p:nvSpPr>
        <p:spPr>
          <a:xfrm>
            <a:off x="1298125" y="4789675"/>
            <a:ext cx="9927000" cy="3742800"/>
          </a:xfrm>
          <a:prstGeom prst="rect">
            <a:avLst/>
          </a:prstGeom>
          <a:noFill/>
          <a:ln>
            <a:noFill/>
          </a:ln>
        </p:spPr>
        <p:txBody>
          <a:bodyPr anchorCtr="0" anchor="t" bIns="45700" lIns="91425" spcFirstLastPara="1" rIns="91425" wrap="square" tIns="45700">
            <a:normAutofit/>
          </a:bodyPr>
          <a:lstStyle/>
          <a:p>
            <a:pPr indent="0" lvl="0" marL="228600" rtl="0" algn="l">
              <a:spcBef>
                <a:spcPts val="0"/>
              </a:spcBef>
              <a:spcAft>
                <a:spcPts val="0"/>
              </a:spcAft>
              <a:buNone/>
            </a:pPr>
            <a:r>
              <a:rPr lang="en-US" sz="3000">
                <a:solidFill>
                  <a:srgbClr val="474747"/>
                </a:solidFill>
                <a:latin typeface="Georgia"/>
                <a:ea typeface="Georgia"/>
                <a:cs typeface="Georgia"/>
                <a:sym typeface="Georgia"/>
              </a:rPr>
              <a:t>Strings are constant; their values cannot be changed after they are created. String buffers support mutable strings. Because String objects are immutable they can be shared. </a:t>
            </a:r>
            <a:endParaRPr sz="3000">
              <a:solidFill>
                <a:srgbClr val="474747"/>
              </a:solidFill>
              <a:latin typeface="Georgia"/>
              <a:ea typeface="Georgia"/>
              <a:cs typeface="Georgia"/>
              <a:sym typeface="Georgia"/>
            </a:endParaRPr>
          </a:p>
          <a:p>
            <a:pPr indent="0" lvl="0" marL="228600" rtl="0" algn="l">
              <a:lnSpc>
                <a:spcPct val="90000"/>
              </a:lnSpc>
              <a:spcBef>
                <a:spcPts val="0"/>
              </a:spcBef>
              <a:spcAft>
                <a:spcPts val="0"/>
              </a:spcAft>
              <a:buNone/>
            </a:pPr>
            <a:r>
              <a:t/>
            </a:r>
            <a:endParaRPr sz="2000"/>
          </a:p>
        </p:txBody>
      </p:sp>
      <p:pic>
        <p:nvPicPr>
          <p:cNvPr descr="A green dot in a black background&#10;&#10;Description automatically generated" id="112" name="Google Shape;112;g321939ea9c0_0_10"/>
          <p:cNvPicPr preferRelativeResize="0"/>
          <p:nvPr/>
        </p:nvPicPr>
        <p:blipFill rotWithShape="1">
          <a:blip r:embed="rId4">
            <a:alphaModFix/>
          </a:blip>
          <a:srcRect b="0" l="0" r="0" t="0"/>
          <a:stretch/>
        </p:blipFill>
        <p:spPr>
          <a:xfrm>
            <a:off x="0" y="6082506"/>
            <a:ext cx="775494" cy="775494"/>
          </a:xfrm>
          <a:prstGeom prst="rect">
            <a:avLst/>
          </a:prstGeom>
          <a:noFill/>
          <a:ln>
            <a:noFill/>
          </a:ln>
        </p:spPr>
      </p:pic>
      <p:pic>
        <p:nvPicPr>
          <p:cNvPr id="113" name="Google Shape;113;g321939ea9c0_0_10"/>
          <p:cNvPicPr preferRelativeResize="0"/>
          <p:nvPr/>
        </p:nvPicPr>
        <p:blipFill>
          <a:blip r:embed="rId5">
            <a:alphaModFix/>
          </a:blip>
          <a:stretch>
            <a:fillRect/>
          </a:stretch>
        </p:blipFill>
        <p:spPr>
          <a:xfrm>
            <a:off x="3179944" y="858312"/>
            <a:ext cx="5359206" cy="3742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7"/>
          <p:cNvSpPr/>
          <p:nvPr/>
        </p:nvSpPr>
        <p:spPr>
          <a:xfrm>
            <a:off x="3049"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19" name="Google Shape;119;p7"/>
          <p:cNvPicPr preferRelativeResize="0"/>
          <p:nvPr/>
        </p:nvPicPr>
        <p:blipFill rotWithShape="1">
          <a:blip r:embed="rId3">
            <a:alphaModFix/>
          </a:blip>
          <a:srcRect b="0" l="0" r="6237" t="0"/>
          <a:stretch/>
        </p:blipFill>
        <p:spPr>
          <a:xfrm>
            <a:off x="2522356" y="10"/>
            <a:ext cx="9669642" cy="6857990"/>
          </a:xfrm>
          <a:prstGeom prst="rect">
            <a:avLst/>
          </a:prstGeom>
          <a:noFill/>
          <a:ln>
            <a:noFill/>
          </a:ln>
        </p:spPr>
      </p:pic>
      <p:sp>
        <p:nvSpPr>
          <p:cNvPr id="120" name="Google Shape;120;p7"/>
          <p:cNvSpPr/>
          <p:nvPr/>
        </p:nvSpPr>
        <p:spPr>
          <a:xfrm>
            <a:off x="-1" y="0"/>
            <a:ext cx="7390263"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 name="Google Shape;121;p7"/>
          <p:cNvSpPr txBox="1"/>
          <p:nvPr>
            <p:ph idx="1" type="body"/>
          </p:nvPr>
        </p:nvSpPr>
        <p:spPr>
          <a:xfrm>
            <a:off x="852775" y="717250"/>
            <a:ext cx="9354000" cy="13224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rPr lang="en-US" sz="2400"/>
              <a:t>Strings in Java are stored in a special memory area called the </a:t>
            </a:r>
            <a:r>
              <a:rPr b="1" lang="en-US" sz="2400"/>
              <a:t>String Pool</a:t>
            </a:r>
            <a:r>
              <a:rPr lang="en-US" sz="2400"/>
              <a:t> for memory efficiency and reuse.</a:t>
            </a:r>
            <a:endParaRPr sz="2400"/>
          </a:p>
        </p:txBody>
      </p:sp>
      <p:pic>
        <p:nvPicPr>
          <p:cNvPr descr="A green dot in a black background&#10;&#10;Description automatically generated" id="122" name="Google Shape;122;p7"/>
          <p:cNvPicPr preferRelativeResize="0"/>
          <p:nvPr/>
        </p:nvPicPr>
        <p:blipFill rotWithShape="1">
          <a:blip r:embed="rId4">
            <a:alphaModFix/>
          </a:blip>
          <a:srcRect b="0" l="0" r="0" t="0"/>
          <a:stretch/>
        </p:blipFill>
        <p:spPr>
          <a:xfrm>
            <a:off x="0" y="6082506"/>
            <a:ext cx="775494" cy="775494"/>
          </a:xfrm>
          <a:prstGeom prst="rect">
            <a:avLst/>
          </a:prstGeom>
          <a:noFill/>
          <a:ln>
            <a:noFill/>
          </a:ln>
        </p:spPr>
      </p:pic>
      <p:sp>
        <p:nvSpPr>
          <p:cNvPr id="123" name="Google Shape;123;p7"/>
          <p:cNvSpPr txBox="1"/>
          <p:nvPr>
            <p:ph type="title"/>
          </p:nvPr>
        </p:nvSpPr>
        <p:spPr>
          <a:xfrm>
            <a:off x="3760450" y="-58250"/>
            <a:ext cx="3822300" cy="775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4892DC"/>
              </a:buClr>
              <a:buSzPts val="4000"/>
              <a:buFont typeface="Calibri"/>
              <a:buNone/>
            </a:pPr>
            <a:r>
              <a:rPr b="1" lang="en-US" sz="4000">
                <a:solidFill>
                  <a:srgbClr val="4892DC"/>
                </a:solidFill>
                <a:latin typeface="Calibri"/>
                <a:ea typeface="Calibri"/>
                <a:cs typeface="Calibri"/>
                <a:sym typeface="Calibri"/>
              </a:rPr>
              <a:t>String</a:t>
            </a:r>
            <a:endParaRPr sz="4000"/>
          </a:p>
        </p:txBody>
      </p:sp>
      <p:pic>
        <p:nvPicPr>
          <p:cNvPr id="124" name="Google Shape;124;p7"/>
          <p:cNvPicPr preferRelativeResize="0"/>
          <p:nvPr/>
        </p:nvPicPr>
        <p:blipFill>
          <a:blip r:embed="rId5">
            <a:alphaModFix/>
          </a:blip>
          <a:stretch>
            <a:fillRect/>
          </a:stretch>
        </p:blipFill>
        <p:spPr>
          <a:xfrm>
            <a:off x="1313200" y="1680375"/>
            <a:ext cx="9568674" cy="5308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pic>
        <p:nvPicPr>
          <p:cNvPr id="129" name="Google Shape;129;p8"/>
          <p:cNvPicPr preferRelativeResize="0"/>
          <p:nvPr/>
        </p:nvPicPr>
        <p:blipFill rotWithShape="1">
          <a:blip r:embed="rId3">
            <a:alphaModFix/>
          </a:blip>
          <a:srcRect b="0" l="12268" r="24975" t="0"/>
          <a:stretch/>
        </p:blipFill>
        <p:spPr>
          <a:xfrm>
            <a:off x="5721536" y="1"/>
            <a:ext cx="6470464" cy="6856412"/>
          </a:xfrm>
          <a:custGeom>
            <a:rect b="b" l="l" r="r" t="t"/>
            <a:pathLst>
              <a:path extrusionOk="0" h="6856412" w="6470464">
                <a:moveTo>
                  <a:pt x="0" y="0"/>
                </a:moveTo>
                <a:lnTo>
                  <a:pt x="6470464" y="0"/>
                </a:lnTo>
                <a:lnTo>
                  <a:pt x="6470464" y="6856412"/>
                </a:lnTo>
                <a:lnTo>
                  <a:pt x="753" y="6856412"/>
                </a:lnTo>
                <a:lnTo>
                  <a:pt x="83736" y="6682434"/>
                </a:lnTo>
                <a:cubicBezTo>
                  <a:pt x="534353" y="5654674"/>
                  <a:pt x="777103" y="4561946"/>
                  <a:pt x="777103" y="3428997"/>
                </a:cubicBezTo>
                <a:cubicBezTo>
                  <a:pt x="777103" y="2296047"/>
                  <a:pt x="534353" y="1203318"/>
                  <a:pt x="83736" y="175558"/>
                </a:cubicBezTo>
                <a:close/>
              </a:path>
            </a:pathLst>
          </a:custGeom>
          <a:noFill/>
          <a:ln>
            <a:noFill/>
          </a:ln>
        </p:spPr>
      </p:pic>
      <p:pic>
        <p:nvPicPr>
          <p:cNvPr descr="A green dot in a black background&#10;&#10;Description automatically generated" id="130" name="Google Shape;130;p8"/>
          <p:cNvPicPr preferRelativeResize="0"/>
          <p:nvPr/>
        </p:nvPicPr>
        <p:blipFill rotWithShape="1">
          <a:blip r:embed="rId4">
            <a:alphaModFix/>
          </a:blip>
          <a:srcRect b="0" l="0" r="0" t="0"/>
          <a:stretch/>
        </p:blipFill>
        <p:spPr>
          <a:xfrm>
            <a:off x="0" y="6082506"/>
            <a:ext cx="775494" cy="775494"/>
          </a:xfrm>
          <a:prstGeom prst="rect">
            <a:avLst/>
          </a:prstGeom>
          <a:noFill/>
          <a:ln>
            <a:noFill/>
          </a:ln>
        </p:spPr>
      </p:pic>
      <p:sp>
        <p:nvSpPr>
          <p:cNvPr id="131" name="Google Shape;131;p8"/>
          <p:cNvSpPr txBox="1"/>
          <p:nvPr>
            <p:ph type="title"/>
          </p:nvPr>
        </p:nvSpPr>
        <p:spPr>
          <a:xfrm>
            <a:off x="3760450" y="-58250"/>
            <a:ext cx="3822300" cy="775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4892DC"/>
              </a:buClr>
              <a:buSzPts val="4000"/>
              <a:buFont typeface="Calibri"/>
              <a:buNone/>
            </a:pPr>
            <a:r>
              <a:rPr b="1" lang="en-US" sz="4000">
                <a:solidFill>
                  <a:srgbClr val="4892DC"/>
                </a:solidFill>
                <a:latin typeface="Calibri"/>
                <a:ea typeface="Calibri"/>
                <a:cs typeface="Calibri"/>
                <a:sym typeface="Calibri"/>
              </a:rPr>
              <a:t>String</a:t>
            </a:r>
            <a:endParaRPr sz="4000"/>
          </a:p>
        </p:txBody>
      </p:sp>
      <p:pic>
        <p:nvPicPr>
          <p:cNvPr id="132" name="Google Shape;132;p8"/>
          <p:cNvPicPr preferRelativeResize="0"/>
          <p:nvPr/>
        </p:nvPicPr>
        <p:blipFill>
          <a:blip r:embed="rId5">
            <a:alphaModFix/>
          </a:blip>
          <a:stretch>
            <a:fillRect/>
          </a:stretch>
        </p:blipFill>
        <p:spPr>
          <a:xfrm>
            <a:off x="2879075" y="3159625"/>
            <a:ext cx="6716300" cy="3696800"/>
          </a:xfrm>
          <a:prstGeom prst="rect">
            <a:avLst/>
          </a:prstGeom>
          <a:noFill/>
          <a:ln>
            <a:noFill/>
          </a:ln>
        </p:spPr>
      </p:pic>
      <p:sp>
        <p:nvSpPr>
          <p:cNvPr id="133" name="Google Shape;133;p8"/>
          <p:cNvSpPr txBox="1"/>
          <p:nvPr>
            <p:ph idx="1" type="body"/>
          </p:nvPr>
        </p:nvSpPr>
        <p:spPr>
          <a:xfrm>
            <a:off x="640650" y="717250"/>
            <a:ext cx="11167800" cy="28938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None/>
            </a:pPr>
            <a:r>
              <a:rPr lang="en-US" sz="2400">
                <a:solidFill>
                  <a:srgbClr val="474747"/>
                </a:solidFill>
                <a:latin typeface="Georgia"/>
                <a:ea typeface="Georgia"/>
                <a:cs typeface="Georgia"/>
                <a:sym typeface="Georgia"/>
              </a:rPr>
              <a:t>When the intern method is invoked, if the pool already contains a string equal to this </a:t>
            </a:r>
            <a:r>
              <a:rPr lang="en-US" sz="2400">
                <a:solidFill>
                  <a:srgbClr val="474747"/>
                </a:solidFill>
                <a:latin typeface="Courier New"/>
                <a:ea typeface="Courier New"/>
                <a:cs typeface="Courier New"/>
                <a:sym typeface="Courier New"/>
              </a:rPr>
              <a:t>String</a:t>
            </a:r>
            <a:r>
              <a:rPr lang="en-US" sz="2400">
                <a:solidFill>
                  <a:srgbClr val="474747"/>
                </a:solidFill>
                <a:latin typeface="Georgia"/>
                <a:ea typeface="Georgia"/>
                <a:cs typeface="Georgia"/>
                <a:sym typeface="Georgia"/>
              </a:rPr>
              <a:t> object as determined by the </a:t>
            </a:r>
            <a:r>
              <a:rPr lang="en-US" sz="2400">
                <a:solidFill>
                  <a:srgbClr val="4A6782"/>
                </a:solidFill>
                <a:uFill>
                  <a:noFill/>
                </a:uFill>
                <a:latin typeface="Courier New"/>
                <a:ea typeface="Courier New"/>
                <a:cs typeface="Courier New"/>
                <a:sym typeface="Courier New"/>
                <a:hlinkClick r:id="rId6">
                  <a:extLst>
                    <a:ext uri="{A12FA001-AC4F-418D-AE19-62706E023703}">
                      <ahyp:hlinkClr val="tx"/>
                    </a:ext>
                  </a:extLst>
                </a:hlinkClick>
              </a:rPr>
              <a:t>equals(Object)</a:t>
            </a:r>
            <a:r>
              <a:rPr lang="en-US" sz="2400">
                <a:solidFill>
                  <a:srgbClr val="474747"/>
                </a:solidFill>
                <a:latin typeface="Georgia"/>
                <a:ea typeface="Georgia"/>
                <a:cs typeface="Georgia"/>
                <a:sym typeface="Georgia"/>
              </a:rPr>
              <a:t> method, then the string from the pool is returned. Otherwise, this </a:t>
            </a:r>
            <a:r>
              <a:rPr lang="en-US" sz="2400">
                <a:solidFill>
                  <a:srgbClr val="474747"/>
                </a:solidFill>
                <a:latin typeface="Courier New"/>
                <a:ea typeface="Courier New"/>
                <a:cs typeface="Courier New"/>
                <a:sym typeface="Courier New"/>
              </a:rPr>
              <a:t>String</a:t>
            </a:r>
            <a:r>
              <a:rPr lang="en-US" sz="2400">
                <a:solidFill>
                  <a:srgbClr val="474747"/>
                </a:solidFill>
                <a:latin typeface="Georgia"/>
                <a:ea typeface="Georgia"/>
                <a:cs typeface="Georgia"/>
                <a:sym typeface="Georgia"/>
              </a:rPr>
              <a:t> object is added to the pool and a reference to this </a:t>
            </a:r>
            <a:r>
              <a:rPr lang="en-US" sz="2400">
                <a:solidFill>
                  <a:srgbClr val="474747"/>
                </a:solidFill>
                <a:latin typeface="Courier New"/>
                <a:ea typeface="Courier New"/>
                <a:cs typeface="Courier New"/>
                <a:sym typeface="Courier New"/>
              </a:rPr>
              <a:t>String</a:t>
            </a:r>
            <a:r>
              <a:rPr lang="en-US" sz="2400">
                <a:solidFill>
                  <a:srgbClr val="474747"/>
                </a:solidFill>
                <a:latin typeface="Georgia"/>
                <a:ea typeface="Georgia"/>
                <a:cs typeface="Georgia"/>
                <a:sym typeface="Georgia"/>
              </a:rPr>
              <a:t> object is returned.</a:t>
            </a:r>
            <a:endParaRPr sz="2400">
              <a:solidFill>
                <a:srgbClr val="474747"/>
              </a:solidFill>
              <a:latin typeface="Georgia"/>
              <a:ea typeface="Georgia"/>
              <a:cs typeface="Georgia"/>
              <a:sym typeface="Georgia"/>
            </a:endParaRPr>
          </a:p>
          <a:p>
            <a:pPr indent="0" lvl="0" marL="228600" rtl="0" algn="l">
              <a:lnSpc>
                <a:spcPct val="90000"/>
              </a:lnSpc>
              <a:spcBef>
                <a:spcPts val="0"/>
              </a:spcBef>
              <a:spcAft>
                <a:spcPts val="0"/>
              </a:spcAft>
              <a:buNone/>
            </a:pPr>
            <a:r>
              <a:t/>
            </a:r>
            <a:endParaRPr sz="2400">
              <a:solidFill>
                <a:srgbClr val="474747"/>
              </a:solidFill>
              <a:latin typeface="Georgia"/>
              <a:ea typeface="Georgia"/>
              <a:cs typeface="Georgia"/>
              <a:sym typeface="Georgia"/>
            </a:endParaRPr>
          </a:p>
          <a:p>
            <a:pPr indent="0" lvl="0" marL="228600" rtl="0" algn="l">
              <a:lnSpc>
                <a:spcPct val="90000"/>
              </a:lnSpc>
              <a:spcBef>
                <a:spcPts val="0"/>
              </a:spcBef>
              <a:spcAft>
                <a:spcPts val="0"/>
              </a:spcAft>
              <a:buNone/>
            </a:pPr>
            <a:r>
              <a:rPr lang="en-US" sz="2400">
                <a:solidFill>
                  <a:srgbClr val="474747"/>
                </a:solidFill>
                <a:latin typeface="Georgia"/>
                <a:ea typeface="Georgia"/>
                <a:cs typeface="Georgia"/>
                <a:sym typeface="Georgia"/>
              </a:rPr>
              <a:t>All literal strings and string-valued constant expressions are interned. </a:t>
            </a:r>
            <a:endParaRPr sz="2400">
              <a:solidFill>
                <a:srgbClr val="474747"/>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13"/>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blue and white sky&#10;&#10;Description automatically generated" id="139" name="Google Shape;139;p13"/>
          <p:cNvPicPr preferRelativeResize="0"/>
          <p:nvPr/>
        </p:nvPicPr>
        <p:blipFill rotWithShape="1">
          <a:blip r:embed="rId3">
            <a:alphaModFix/>
          </a:blip>
          <a:srcRect b="0" l="0" r="6237" t="0"/>
          <a:stretch/>
        </p:blipFill>
        <p:spPr>
          <a:xfrm>
            <a:off x="1" y="10"/>
            <a:ext cx="9669642" cy="6857990"/>
          </a:xfrm>
          <a:prstGeom prst="rect">
            <a:avLst/>
          </a:prstGeom>
          <a:noFill/>
          <a:ln>
            <a:noFill/>
          </a:ln>
        </p:spPr>
      </p:pic>
      <p:sp>
        <p:nvSpPr>
          <p:cNvPr id="140" name="Google Shape;140;p13"/>
          <p:cNvSpPr/>
          <p:nvPr/>
        </p:nvSpPr>
        <p:spPr>
          <a:xfrm flipH="1">
            <a:off x="5125019" y="0"/>
            <a:ext cx="7066978"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green dot in a black background&#10;&#10;Description automatically generated" id="141" name="Google Shape;141;p13"/>
          <p:cNvPicPr preferRelativeResize="0"/>
          <p:nvPr/>
        </p:nvPicPr>
        <p:blipFill rotWithShape="1">
          <a:blip r:embed="rId4">
            <a:alphaModFix/>
          </a:blip>
          <a:srcRect b="0" l="0" r="0" t="0"/>
          <a:stretch/>
        </p:blipFill>
        <p:spPr>
          <a:xfrm>
            <a:off x="0" y="6082506"/>
            <a:ext cx="775494" cy="775494"/>
          </a:xfrm>
          <a:prstGeom prst="rect">
            <a:avLst/>
          </a:prstGeom>
          <a:noFill/>
          <a:ln>
            <a:noFill/>
          </a:ln>
        </p:spPr>
      </p:pic>
      <p:pic>
        <p:nvPicPr>
          <p:cNvPr id="142" name="Google Shape;142;p13"/>
          <p:cNvPicPr preferRelativeResize="0"/>
          <p:nvPr/>
        </p:nvPicPr>
        <p:blipFill>
          <a:blip r:embed="rId5">
            <a:alphaModFix/>
          </a:blip>
          <a:stretch>
            <a:fillRect/>
          </a:stretch>
        </p:blipFill>
        <p:spPr>
          <a:xfrm>
            <a:off x="1304925" y="490538"/>
            <a:ext cx="9582150" cy="5876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10"/>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blue and white sky&#10;&#10;Description automatically generated" id="148" name="Google Shape;148;p10"/>
          <p:cNvPicPr preferRelativeResize="0"/>
          <p:nvPr/>
        </p:nvPicPr>
        <p:blipFill rotWithShape="1">
          <a:blip r:embed="rId3">
            <a:alphaModFix/>
          </a:blip>
          <a:srcRect b="0" l="0" r="6237" t="0"/>
          <a:stretch/>
        </p:blipFill>
        <p:spPr>
          <a:xfrm>
            <a:off x="1" y="10"/>
            <a:ext cx="9669642" cy="6857990"/>
          </a:xfrm>
          <a:prstGeom prst="rect">
            <a:avLst/>
          </a:prstGeom>
          <a:noFill/>
          <a:ln>
            <a:noFill/>
          </a:ln>
        </p:spPr>
      </p:pic>
      <p:sp>
        <p:nvSpPr>
          <p:cNvPr id="149" name="Google Shape;149;p10"/>
          <p:cNvSpPr/>
          <p:nvPr/>
        </p:nvSpPr>
        <p:spPr>
          <a:xfrm flipH="1">
            <a:off x="5125019" y="0"/>
            <a:ext cx="7066978"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0" name="Google Shape;150;p10"/>
          <p:cNvSpPr txBox="1"/>
          <p:nvPr>
            <p:ph type="title"/>
          </p:nvPr>
        </p:nvSpPr>
        <p:spPr>
          <a:xfrm>
            <a:off x="460752" y="0"/>
            <a:ext cx="3822189" cy="9124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892DC"/>
              </a:buClr>
              <a:buSzPts val="4000"/>
              <a:buFont typeface="Calibri"/>
              <a:buNone/>
            </a:pPr>
            <a:r>
              <a:rPr b="1" lang="en-US" sz="4000">
                <a:solidFill>
                  <a:srgbClr val="4892DC"/>
                </a:solidFill>
                <a:latin typeface="Calibri"/>
                <a:ea typeface="Calibri"/>
                <a:cs typeface="Calibri"/>
                <a:sym typeface="Calibri"/>
              </a:rPr>
              <a:t>Regex</a:t>
            </a:r>
            <a:endParaRPr sz="4000"/>
          </a:p>
        </p:txBody>
      </p:sp>
      <p:sp>
        <p:nvSpPr>
          <p:cNvPr id="151" name="Google Shape;151;p10"/>
          <p:cNvSpPr txBox="1"/>
          <p:nvPr>
            <p:ph idx="1" type="body"/>
          </p:nvPr>
        </p:nvSpPr>
        <p:spPr>
          <a:xfrm>
            <a:off x="2497425" y="551225"/>
            <a:ext cx="9315900" cy="50118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None/>
            </a:pPr>
            <a:r>
              <a:rPr lang="en-US" sz="1800">
                <a:solidFill>
                  <a:srgbClr val="273239"/>
                </a:solidFill>
                <a:latin typeface="Nunito"/>
                <a:ea typeface="Nunito"/>
                <a:cs typeface="Nunito"/>
                <a:sym typeface="Nunito"/>
              </a:rPr>
              <a:t>In Java, Regular Expressions or Regex (in short) in Java is an API for defining String patterns that can be used for searching, manipulating, and editing a string in Java.</a:t>
            </a:r>
            <a:endParaRPr sz="1800">
              <a:solidFill>
                <a:srgbClr val="273239"/>
              </a:solidFill>
              <a:latin typeface="Nunito"/>
              <a:ea typeface="Nunito"/>
              <a:cs typeface="Nunito"/>
              <a:sym typeface="Nunito"/>
            </a:endParaRPr>
          </a:p>
          <a:p>
            <a:pPr indent="0" lvl="0" marL="228600" rtl="0" algn="l">
              <a:lnSpc>
                <a:spcPct val="90000"/>
              </a:lnSpc>
              <a:spcBef>
                <a:spcPts val="0"/>
              </a:spcBef>
              <a:spcAft>
                <a:spcPts val="0"/>
              </a:spcAft>
              <a:buNone/>
            </a:pPr>
            <a:r>
              <a:t/>
            </a:r>
            <a:endParaRPr sz="1800">
              <a:solidFill>
                <a:srgbClr val="273239"/>
              </a:solidFill>
              <a:latin typeface="Nunito"/>
              <a:ea typeface="Nunito"/>
              <a:cs typeface="Nunito"/>
              <a:sym typeface="Nunito"/>
            </a:endParaRPr>
          </a:p>
          <a:p>
            <a:pPr indent="0" lvl="0" marL="228600" rtl="0" algn="l">
              <a:lnSpc>
                <a:spcPct val="90000"/>
              </a:lnSpc>
              <a:spcBef>
                <a:spcPts val="0"/>
              </a:spcBef>
              <a:spcAft>
                <a:spcPts val="0"/>
              </a:spcAft>
              <a:buNone/>
            </a:pPr>
            <a:r>
              <a:rPr lang="en-US" sz="1800">
                <a:solidFill>
                  <a:srgbClr val="273239"/>
                </a:solidFill>
                <a:latin typeface="Nunito"/>
                <a:ea typeface="Nunito"/>
                <a:cs typeface="Nunito"/>
                <a:sym typeface="Nunito"/>
              </a:rPr>
              <a:t> Email validation and passwords are a few areas of strings where Regex is widely used to define the constraints. </a:t>
            </a:r>
            <a:endParaRPr sz="1800">
              <a:solidFill>
                <a:srgbClr val="273239"/>
              </a:solidFill>
              <a:latin typeface="Nunito"/>
              <a:ea typeface="Nunito"/>
              <a:cs typeface="Nunito"/>
              <a:sym typeface="Nunito"/>
            </a:endParaRPr>
          </a:p>
          <a:p>
            <a:pPr indent="0" lvl="0" marL="228600" rtl="0" algn="l">
              <a:lnSpc>
                <a:spcPct val="90000"/>
              </a:lnSpc>
              <a:spcBef>
                <a:spcPts val="0"/>
              </a:spcBef>
              <a:spcAft>
                <a:spcPts val="0"/>
              </a:spcAft>
              <a:buNone/>
            </a:pPr>
            <a:r>
              <a:t/>
            </a:r>
            <a:endParaRPr sz="1800">
              <a:solidFill>
                <a:srgbClr val="273239"/>
              </a:solidFill>
              <a:latin typeface="Nunito"/>
              <a:ea typeface="Nunito"/>
              <a:cs typeface="Nunito"/>
              <a:sym typeface="Nunito"/>
            </a:endParaRPr>
          </a:p>
          <a:p>
            <a:pPr indent="0" lvl="0" marL="228600" rtl="0" algn="l">
              <a:lnSpc>
                <a:spcPct val="90000"/>
              </a:lnSpc>
              <a:spcBef>
                <a:spcPts val="0"/>
              </a:spcBef>
              <a:spcAft>
                <a:spcPts val="0"/>
              </a:spcAft>
              <a:buNone/>
            </a:pPr>
            <a:r>
              <a:rPr lang="en-US" sz="1800">
                <a:solidFill>
                  <a:srgbClr val="273239"/>
                </a:solidFill>
                <a:latin typeface="Nunito"/>
                <a:ea typeface="Nunito"/>
                <a:cs typeface="Nunito"/>
                <a:sym typeface="Nunito"/>
              </a:rPr>
              <a:t>Regular Expressions in Java are provided under </a:t>
            </a:r>
            <a:r>
              <a:rPr b="1" lang="en-US" sz="1800">
                <a:solidFill>
                  <a:srgbClr val="273239"/>
                </a:solidFill>
                <a:latin typeface="Nunito"/>
                <a:ea typeface="Nunito"/>
                <a:cs typeface="Nunito"/>
                <a:sym typeface="Nunito"/>
              </a:rPr>
              <a:t>java.util.regex</a:t>
            </a:r>
            <a:r>
              <a:rPr lang="en-US" sz="1800">
                <a:solidFill>
                  <a:srgbClr val="273239"/>
                </a:solidFill>
                <a:latin typeface="Nunito"/>
                <a:ea typeface="Nunito"/>
                <a:cs typeface="Nunito"/>
                <a:sym typeface="Nunito"/>
              </a:rPr>
              <a:t> package.</a:t>
            </a:r>
            <a:endParaRPr sz="1800"/>
          </a:p>
        </p:txBody>
      </p:sp>
      <p:pic>
        <p:nvPicPr>
          <p:cNvPr descr="A green dot in a black background&#10;&#10;Description automatically generated" id="152" name="Google Shape;152;p10"/>
          <p:cNvPicPr preferRelativeResize="0"/>
          <p:nvPr/>
        </p:nvPicPr>
        <p:blipFill rotWithShape="1">
          <a:blip r:embed="rId4">
            <a:alphaModFix/>
          </a:blip>
          <a:srcRect b="0" l="0" r="0" t="0"/>
          <a:stretch/>
        </p:blipFill>
        <p:spPr>
          <a:xfrm>
            <a:off x="0" y="6082506"/>
            <a:ext cx="775494" cy="775494"/>
          </a:xfrm>
          <a:prstGeom prst="rect">
            <a:avLst/>
          </a:prstGeom>
          <a:noFill/>
          <a:ln>
            <a:noFill/>
          </a:ln>
        </p:spPr>
      </p:pic>
      <p:sp>
        <p:nvSpPr>
          <p:cNvPr id="153" name="Google Shape;153;p10"/>
          <p:cNvSpPr/>
          <p:nvPr/>
        </p:nvSpPr>
        <p:spPr>
          <a:xfrm>
            <a:off x="247130" y="1273474"/>
            <a:ext cx="1563151" cy="1406835"/>
          </a:xfrm>
          <a:custGeom>
            <a:rect b="b" l="l" r="r" t="t"/>
            <a:pathLst>
              <a:path extrusionOk="0" h="986" w="1103">
                <a:moveTo>
                  <a:pt x="780" y="0"/>
                </a:moveTo>
                <a:lnTo>
                  <a:pt x="780" y="0"/>
                </a:lnTo>
                <a:lnTo>
                  <a:pt x="791" y="3"/>
                </a:lnTo>
                <a:lnTo>
                  <a:pt x="802" y="6"/>
                </a:lnTo>
                <a:lnTo>
                  <a:pt x="827" y="14"/>
                </a:lnTo>
                <a:lnTo>
                  <a:pt x="847" y="30"/>
                </a:lnTo>
                <a:lnTo>
                  <a:pt x="855" y="39"/>
                </a:lnTo>
                <a:lnTo>
                  <a:pt x="863" y="50"/>
                </a:lnTo>
                <a:lnTo>
                  <a:pt x="1089" y="445"/>
                </a:lnTo>
                <a:lnTo>
                  <a:pt x="1089" y="445"/>
                </a:lnTo>
                <a:lnTo>
                  <a:pt x="1095" y="456"/>
                </a:lnTo>
                <a:lnTo>
                  <a:pt x="1100" y="467"/>
                </a:lnTo>
                <a:lnTo>
                  <a:pt x="1103" y="494"/>
                </a:lnTo>
                <a:lnTo>
                  <a:pt x="1100" y="519"/>
                </a:lnTo>
                <a:lnTo>
                  <a:pt x="1095" y="530"/>
                </a:lnTo>
                <a:lnTo>
                  <a:pt x="1089" y="541"/>
                </a:lnTo>
                <a:lnTo>
                  <a:pt x="863" y="939"/>
                </a:lnTo>
                <a:lnTo>
                  <a:pt x="863" y="939"/>
                </a:lnTo>
                <a:lnTo>
                  <a:pt x="855" y="947"/>
                </a:lnTo>
                <a:lnTo>
                  <a:pt x="847" y="956"/>
                </a:lnTo>
                <a:lnTo>
                  <a:pt x="827" y="972"/>
                </a:lnTo>
                <a:lnTo>
                  <a:pt x="802" y="983"/>
                </a:lnTo>
                <a:lnTo>
                  <a:pt x="791" y="986"/>
                </a:lnTo>
                <a:lnTo>
                  <a:pt x="780" y="986"/>
                </a:lnTo>
                <a:lnTo>
                  <a:pt x="323" y="986"/>
                </a:lnTo>
                <a:lnTo>
                  <a:pt x="323" y="986"/>
                </a:lnTo>
                <a:lnTo>
                  <a:pt x="309" y="986"/>
                </a:lnTo>
                <a:lnTo>
                  <a:pt x="298" y="983"/>
                </a:lnTo>
                <a:lnTo>
                  <a:pt x="276" y="972"/>
                </a:lnTo>
                <a:lnTo>
                  <a:pt x="254" y="956"/>
                </a:lnTo>
                <a:lnTo>
                  <a:pt x="245" y="947"/>
                </a:lnTo>
                <a:lnTo>
                  <a:pt x="240" y="939"/>
                </a:lnTo>
                <a:lnTo>
                  <a:pt x="11" y="541"/>
                </a:lnTo>
                <a:lnTo>
                  <a:pt x="11" y="541"/>
                </a:lnTo>
                <a:lnTo>
                  <a:pt x="6" y="530"/>
                </a:lnTo>
                <a:lnTo>
                  <a:pt x="3" y="519"/>
                </a:lnTo>
                <a:lnTo>
                  <a:pt x="0" y="494"/>
                </a:lnTo>
                <a:lnTo>
                  <a:pt x="3" y="467"/>
                </a:lnTo>
                <a:lnTo>
                  <a:pt x="6" y="456"/>
                </a:lnTo>
                <a:lnTo>
                  <a:pt x="11" y="445"/>
                </a:lnTo>
                <a:lnTo>
                  <a:pt x="240" y="50"/>
                </a:lnTo>
                <a:lnTo>
                  <a:pt x="240" y="50"/>
                </a:lnTo>
                <a:lnTo>
                  <a:pt x="245" y="39"/>
                </a:lnTo>
                <a:lnTo>
                  <a:pt x="254" y="30"/>
                </a:lnTo>
                <a:lnTo>
                  <a:pt x="276" y="14"/>
                </a:lnTo>
                <a:lnTo>
                  <a:pt x="298" y="6"/>
                </a:lnTo>
                <a:lnTo>
                  <a:pt x="309" y="3"/>
                </a:lnTo>
                <a:lnTo>
                  <a:pt x="323" y="0"/>
                </a:lnTo>
                <a:lnTo>
                  <a:pt x="780" y="0"/>
                </a:lnTo>
                <a:close/>
              </a:path>
            </a:pathLst>
          </a:custGeom>
          <a:gradFill>
            <a:gsLst>
              <a:gs pos="0">
                <a:schemeClr val="accent2"/>
              </a:gs>
              <a:gs pos="3000">
                <a:schemeClr val="accent2"/>
              </a:gs>
              <a:gs pos="37000">
                <a:schemeClr val="accent5"/>
              </a:gs>
              <a:gs pos="95000">
                <a:schemeClr val="accent4"/>
              </a:gs>
              <a:gs pos="100000">
                <a:schemeClr val="accent4"/>
              </a:gs>
            </a:gsLst>
            <a:lin ang="1801379" scaled="0"/>
          </a:gradFill>
          <a:ln>
            <a:noFill/>
          </a:ln>
        </p:spPr>
        <p:txBody>
          <a:bodyPr anchorCtr="0" anchor="ctr" bIns="45700" lIns="91425" spcFirstLastPara="1" rIns="91425" wrap="square" tIns="45700">
            <a:noAutofit/>
          </a:bodyPr>
          <a:lstStyle/>
          <a:p>
            <a:pPr indent="0" lvl="0" marL="228600" rtl="0" algn="l">
              <a:lnSpc>
                <a:spcPct val="90000"/>
              </a:lnSpc>
              <a:spcBef>
                <a:spcPts val="0"/>
              </a:spcBef>
              <a:spcAft>
                <a:spcPts val="0"/>
              </a:spcAft>
              <a:buClr>
                <a:schemeClr val="dk1"/>
              </a:buClr>
              <a:buSzPts val="1100"/>
              <a:buFont typeface="Arial"/>
              <a:buNone/>
            </a:pPr>
            <a:r>
              <a:rPr b="1" lang="en-US" sz="1200">
                <a:solidFill>
                  <a:schemeClr val="lt1"/>
                </a:solidFill>
                <a:latin typeface="Nunito"/>
                <a:ea typeface="Nunito"/>
                <a:cs typeface="Nunito"/>
                <a:sym typeface="Nunito"/>
              </a:rPr>
              <a:t>java.util.regex</a:t>
            </a:r>
            <a:endParaRPr b="1" sz="1200">
              <a:solidFill>
                <a:schemeClr val="lt1"/>
              </a:solidFill>
              <a:latin typeface="Arial"/>
              <a:ea typeface="Arial"/>
              <a:cs typeface="Arial"/>
              <a:sym typeface="Arial"/>
            </a:endParaRPr>
          </a:p>
        </p:txBody>
      </p:sp>
      <p:pic>
        <p:nvPicPr>
          <p:cNvPr id="154" name="Google Shape;154;p10"/>
          <p:cNvPicPr preferRelativeResize="0"/>
          <p:nvPr/>
        </p:nvPicPr>
        <p:blipFill>
          <a:blip r:embed="rId5">
            <a:alphaModFix/>
          </a:blip>
          <a:stretch>
            <a:fillRect/>
          </a:stretch>
        </p:blipFill>
        <p:spPr>
          <a:xfrm>
            <a:off x="2682425" y="2680300"/>
            <a:ext cx="8240700" cy="387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11"/>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blue and white sky&#10;&#10;Description automatically generated" id="160" name="Google Shape;160;p11"/>
          <p:cNvPicPr preferRelativeResize="0"/>
          <p:nvPr/>
        </p:nvPicPr>
        <p:blipFill rotWithShape="1">
          <a:blip r:embed="rId3">
            <a:alphaModFix/>
          </a:blip>
          <a:srcRect b="0" l="0" r="6237" t="0"/>
          <a:stretch/>
        </p:blipFill>
        <p:spPr>
          <a:xfrm>
            <a:off x="1" y="10"/>
            <a:ext cx="9669642" cy="6857990"/>
          </a:xfrm>
          <a:prstGeom prst="rect">
            <a:avLst/>
          </a:prstGeom>
          <a:noFill/>
          <a:ln>
            <a:noFill/>
          </a:ln>
        </p:spPr>
      </p:pic>
      <p:sp>
        <p:nvSpPr>
          <p:cNvPr id="161" name="Google Shape;161;p11"/>
          <p:cNvSpPr/>
          <p:nvPr/>
        </p:nvSpPr>
        <p:spPr>
          <a:xfrm flipH="1">
            <a:off x="5125019" y="0"/>
            <a:ext cx="7066978"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2" name="Google Shape;162;p11"/>
          <p:cNvSpPr txBox="1"/>
          <p:nvPr>
            <p:ph type="title"/>
          </p:nvPr>
        </p:nvSpPr>
        <p:spPr>
          <a:xfrm>
            <a:off x="460752" y="0"/>
            <a:ext cx="3822189" cy="9124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892DC"/>
              </a:buClr>
              <a:buSzPts val="4000"/>
              <a:buFont typeface="Calibri"/>
              <a:buNone/>
            </a:pPr>
            <a:r>
              <a:rPr b="1" lang="en-US" sz="4000">
                <a:solidFill>
                  <a:srgbClr val="4892DC"/>
                </a:solidFill>
                <a:latin typeface="Calibri"/>
                <a:ea typeface="Calibri"/>
                <a:cs typeface="Calibri"/>
                <a:sym typeface="Calibri"/>
              </a:rPr>
              <a:t>Pattern</a:t>
            </a:r>
            <a:endParaRPr sz="4000"/>
          </a:p>
        </p:txBody>
      </p:sp>
      <p:pic>
        <p:nvPicPr>
          <p:cNvPr descr="A green dot in a black background&#10;&#10;Description automatically generated" id="163" name="Google Shape;163;p11"/>
          <p:cNvPicPr preferRelativeResize="0"/>
          <p:nvPr/>
        </p:nvPicPr>
        <p:blipFill rotWithShape="1">
          <a:blip r:embed="rId4">
            <a:alphaModFix/>
          </a:blip>
          <a:srcRect b="0" l="0" r="0" t="0"/>
          <a:stretch/>
        </p:blipFill>
        <p:spPr>
          <a:xfrm>
            <a:off x="0" y="6082506"/>
            <a:ext cx="775494" cy="775494"/>
          </a:xfrm>
          <a:prstGeom prst="rect">
            <a:avLst/>
          </a:prstGeom>
          <a:noFill/>
          <a:ln>
            <a:noFill/>
          </a:ln>
        </p:spPr>
      </p:pic>
      <p:sp>
        <p:nvSpPr>
          <p:cNvPr id="164" name="Google Shape;164;p11"/>
          <p:cNvSpPr/>
          <p:nvPr/>
        </p:nvSpPr>
        <p:spPr>
          <a:xfrm>
            <a:off x="1590270" y="2054291"/>
            <a:ext cx="1563151" cy="1406835"/>
          </a:xfrm>
          <a:custGeom>
            <a:rect b="b" l="l" r="r" t="t"/>
            <a:pathLst>
              <a:path extrusionOk="0" h="986" w="1103">
                <a:moveTo>
                  <a:pt x="780" y="0"/>
                </a:moveTo>
                <a:lnTo>
                  <a:pt x="780" y="0"/>
                </a:lnTo>
                <a:lnTo>
                  <a:pt x="791" y="3"/>
                </a:lnTo>
                <a:lnTo>
                  <a:pt x="802" y="6"/>
                </a:lnTo>
                <a:lnTo>
                  <a:pt x="827" y="14"/>
                </a:lnTo>
                <a:lnTo>
                  <a:pt x="847" y="30"/>
                </a:lnTo>
                <a:lnTo>
                  <a:pt x="855" y="39"/>
                </a:lnTo>
                <a:lnTo>
                  <a:pt x="863" y="50"/>
                </a:lnTo>
                <a:lnTo>
                  <a:pt x="1089" y="445"/>
                </a:lnTo>
                <a:lnTo>
                  <a:pt x="1089" y="445"/>
                </a:lnTo>
                <a:lnTo>
                  <a:pt x="1095" y="456"/>
                </a:lnTo>
                <a:lnTo>
                  <a:pt x="1100" y="467"/>
                </a:lnTo>
                <a:lnTo>
                  <a:pt x="1103" y="494"/>
                </a:lnTo>
                <a:lnTo>
                  <a:pt x="1100" y="519"/>
                </a:lnTo>
                <a:lnTo>
                  <a:pt x="1095" y="530"/>
                </a:lnTo>
                <a:lnTo>
                  <a:pt x="1089" y="541"/>
                </a:lnTo>
                <a:lnTo>
                  <a:pt x="863" y="939"/>
                </a:lnTo>
                <a:lnTo>
                  <a:pt x="863" y="939"/>
                </a:lnTo>
                <a:lnTo>
                  <a:pt x="855" y="947"/>
                </a:lnTo>
                <a:lnTo>
                  <a:pt x="847" y="956"/>
                </a:lnTo>
                <a:lnTo>
                  <a:pt x="827" y="972"/>
                </a:lnTo>
                <a:lnTo>
                  <a:pt x="802" y="983"/>
                </a:lnTo>
                <a:lnTo>
                  <a:pt x="791" y="986"/>
                </a:lnTo>
                <a:lnTo>
                  <a:pt x="780" y="986"/>
                </a:lnTo>
                <a:lnTo>
                  <a:pt x="323" y="986"/>
                </a:lnTo>
                <a:lnTo>
                  <a:pt x="323" y="986"/>
                </a:lnTo>
                <a:lnTo>
                  <a:pt x="309" y="986"/>
                </a:lnTo>
                <a:lnTo>
                  <a:pt x="298" y="983"/>
                </a:lnTo>
                <a:lnTo>
                  <a:pt x="276" y="972"/>
                </a:lnTo>
                <a:lnTo>
                  <a:pt x="254" y="956"/>
                </a:lnTo>
                <a:lnTo>
                  <a:pt x="245" y="947"/>
                </a:lnTo>
                <a:lnTo>
                  <a:pt x="240" y="939"/>
                </a:lnTo>
                <a:lnTo>
                  <a:pt x="11" y="541"/>
                </a:lnTo>
                <a:lnTo>
                  <a:pt x="11" y="541"/>
                </a:lnTo>
                <a:lnTo>
                  <a:pt x="6" y="530"/>
                </a:lnTo>
                <a:lnTo>
                  <a:pt x="3" y="519"/>
                </a:lnTo>
                <a:lnTo>
                  <a:pt x="0" y="494"/>
                </a:lnTo>
                <a:lnTo>
                  <a:pt x="3" y="467"/>
                </a:lnTo>
                <a:lnTo>
                  <a:pt x="6" y="456"/>
                </a:lnTo>
                <a:lnTo>
                  <a:pt x="11" y="445"/>
                </a:lnTo>
                <a:lnTo>
                  <a:pt x="240" y="50"/>
                </a:lnTo>
                <a:lnTo>
                  <a:pt x="240" y="50"/>
                </a:lnTo>
                <a:lnTo>
                  <a:pt x="245" y="39"/>
                </a:lnTo>
                <a:lnTo>
                  <a:pt x="254" y="30"/>
                </a:lnTo>
                <a:lnTo>
                  <a:pt x="276" y="14"/>
                </a:lnTo>
                <a:lnTo>
                  <a:pt x="298" y="6"/>
                </a:lnTo>
                <a:lnTo>
                  <a:pt x="309" y="3"/>
                </a:lnTo>
                <a:lnTo>
                  <a:pt x="323" y="0"/>
                </a:lnTo>
                <a:lnTo>
                  <a:pt x="780" y="0"/>
                </a:lnTo>
                <a:close/>
              </a:path>
            </a:pathLst>
          </a:custGeom>
          <a:gradFill>
            <a:gsLst>
              <a:gs pos="0">
                <a:schemeClr val="accent2"/>
              </a:gs>
              <a:gs pos="3000">
                <a:schemeClr val="accent2"/>
              </a:gs>
              <a:gs pos="37000">
                <a:schemeClr val="accent5"/>
              </a:gs>
              <a:gs pos="95000">
                <a:schemeClr val="accent4"/>
              </a:gs>
              <a:gs pos="100000">
                <a:schemeClr val="accent4"/>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a:solidFill>
                  <a:schemeClr val="lt1"/>
                </a:solidFill>
              </a:rPr>
              <a:t>Pattern Class </a:t>
            </a:r>
            <a:endParaRPr b="1" sz="1400">
              <a:solidFill>
                <a:schemeClr val="lt1"/>
              </a:solidFill>
              <a:latin typeface="Arial"/>
              <a:ea typeface="Arial"/>
              <a:cs typeface="Arial"/>
              <a:sym typeface="Arial"/>
            </a:endParaRPr>
          </a:p>
        </p:txBody>
      </p:sp>
      <p:sp>
        <p:nvSpPr>
          <p:cNvPr id="165" name="Google Shape;165;p11"/>
          <p:cNvSpPr/>
          <p:nvPr/>
        </p:nvSpPr>
        <p:spPr>
          <a:xfrm>
            <a:off x="247130" y="1273474"/>
            <a:ext cx="1563151" cy="1406835"/>
          </a:xfrm>
          <a:custGeom>
            <a:rect b="b" l="l" r="r" t="t"/>
            <a:pathLst>
              <a:path extrusionOk="0" h="986" w="1103">
                <a:moveTo>
                  <a:pt x="780" y="0"/>
                </a:moveTo>
                <a:lnTo>
                  <a:pt x="780" y="0"/>
                </a:lnTo>
                <a:lnTo>
                  <a:pt x="791" y="3"/>
                </a:lnTo>
                <a:lnTo>
                  <a:pt x="802" y="6"/>
                </a:lnTo>
                <a:lnTo>
                  <a:pt x="827" y="14"/>
                </a:lnTo>
                <a:lnTo>
                  <a:pt x="847" y="30"/>
                </a:lnTo>
                <a:lnTo>
                  <a:pt x="855" y="39"/>
                </a:lnTo>
                <a:lnTo>
                  <a:pt x="863" y="50"/>
                </a:lnTo>
                <a:lnTo>
                  <a:pt x="1089" y="445"/>
                </a:lnTo>
                <a:lnTo>
                  <a:pt x="1089" y="445"/>
                </a:lnTo>
                <a:lnTo>
                  <a:pt x="1095" y="456"/>
                </a:lnTo>
                <a:lnTo>
                  <a:pt x="1100" y="467"/>
                </a:lnTo>
                <a:lnTo>
                  <a:pt x="1103" y="494"/>
                </a:lnTo>
                <a:lnTo>
                  <a:pt x="1100" y="519"/>
                </a:lnTo>
                <a:lnTo>
                  <a:pt x="1095" y="530"/>
                </a:lnTo>
                <a:lnTo>
                  <a:pt x="1089" y="541"/>
                </a:lnTo>
                <a:lnTo>
                  <a:pt x="863" y="939"/>
                </a:lnTo>
                <a:lnTo>
                  <a:pt x="863" y="939"/>
                </a:lnTo>
                <a:lnTo>
                  <a:pt x="855" y="947"/>
                </a:lnTo>
                <a:lnTo>
                  <a:pt x="847" y="956"/>
                </a:lnTo>
                <a:lnTo>
                  <a:pt x="827" y="972"/>
                </a:lnTo>
                <a:lnTo>
                  <a:pt x="802" y="983"/>
                </a:lnTo>
                <a:lnTo>
                  <a:pt x="791" y="986"/>
                </a:lnTo>
                <a:lnTo>
                  <a:pt x="780" y="986"/>
                </a:lnTo>
                <a:lnTo>
                  <a:pt x="323" y="986"/>
                </a:lnTo>
                <a:lnTo>
                  <a:pt x="323" y="986"/>
                </a:lnTo>
                <a:lnTo>
                  <a:pt x="309" y="986"/>
                </a:lnTo>
                <a:lnTo>
                  <a:pt x="298" y="983"/>
                </a:lnTo>
                <a:lnTo>
                  <a:pt x="276" y="972"/>
                </a:lnTo>
                <a:lnTo>
                  <a:pt x="254" y="956"/>
                </a:lnTo>
                <a:lnTo>
                  <a:pt x="245" y="947"/>
                </a:lnTo>
                <a:lnTo>
                  <a:pt x="240" y="939"/>
                </a:lnTo>
                <a:lnTo>
                  <a:pt x="11" y="541"/>
                </a:lnTo>
                <a:lnTo>
                  <a:pt x="11" y="541"/>
                </a:lnTo>
                <a:lnTo>
                  <a:pt x="6" y="530"/>
                </a:lnTo>
                <a:lnTo>
                  <a:pt x="3" y="519"/>
                </a:lnTo>
                <a:lnTo>
                  <a:pt x="0" y="494"/>
                </a:lnTo>
                <a:lnTo>
                  <a:pt x="3" y="467"/>
                </a:lnTo>
                <a:lnTo>
                  <a:pt x="6" y="456"/>
                </a:lnTo>
                <a:lnTo>
                  <a:pt x="11" y="445"/>
                </a:lnTo>
                <a:lnTo>
                  <a:pt x="240" y="50"/>
                </a:lnTo>
                <a:lnTo>
                  <a:pt x="240" y="50"/>
                </a:lnTo>
                <a:lnTo>
                  <a:pt x="245" y="39"/>
                </a:lnTo>
                <a:lnTo>
                  <a:pt x="254" y="30"/>
                </a:lnTo>
                <a:lnTo>
                  <a:pt x="276" y="14"/>
                </a:lnTo>
                <a:lnTo>
                  <a:pt x="298" y="6"/>
                </a:lnTo>
                <a:lnTo>
                  <a:pt x="309" y="3"/>
                </a:lnTo>
                <a:lnTo>
                  <a:pt x="323" y="0"/>
                </a:lnTo>
                <a:lnTo>
                  <a:pt x="780" y="0"/>
                </a:lnTo>
                <a:close/>
              </a:path>
            </a:pathLst>
          </a:custGeom>
          <a:solidFill>
            <a:schemeClr val="lt1"/>
          </a:solidFill>
          <a:ln cap="flat" cmpd="sng" w="254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228600" rtl="0" algn="l">
              <a:lnSpc>
                <a:spcPct val="90000"/>
              </a:lnSpc>
              <a:spcBef>
                <a:spcPts val="0"/>
              </a:spcBef>
              <a:spcAft>
                <a:spcPts val="0"/>
              </a:spcAft>
              <a:buClr>
                <a:schemeClr val="dk1"/>
              </a:buClr>
              <a:buSzPts val="1100"/>
              <a:buFont typeface="Arial"/>
              <a:buNone/>
            </a:pPr>
            <a:r>
              <a:rPr b="1" lang="en-US" sz="1200">
                <a:solidFill>
                  <a:schemeClr val="accent5"/>
                </a:solidFill>
                <a:latin typeface="Nunito"/>
                <a:ea typeface="Nunito"/>
                <a:cs typeface="Nunito"/>
                <a:sym typeface="Nunito"/>
              </a:rPr>
              <a:t>java.util.regex</a:t>
            </a:r>
            <a:endParaRPr b="1" sz="1400">
              <a:solidFill>
                <a:schemeClr val="accent5"/>
              </a:solidFill>
              <a:latin typeface="Arial"/>
              <a:ea typeface="Arial"/>
              <a:cs typeface="Arial"/>
              <a:sym typeface="Arial"/>
            </a:endParaRPr>
          </a:p>
        </p:txBody>
      </p:sp>
      <p:sp>
        <p:nvSpPr>
          <p:cNvPr id="166" name="Google Shape;166;p11"/>
          <p:cNvSpPr txBox="1"/>
          <p:nvPr/>
        </p:nvSpPr>
        <p:spPr>
          <a:xfrm>
            <a:off x="4455475" y="257675"/>
            <a:ext cx="6712800" cy="21240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US" sz="1800">
                <a:solidFill>
                  <a:srgbClr val="273239"/>
                </a:solidFill>
                <a:latin typeface="Nunito"/>
                <a:ea typeface="Nunito"/>
                <a:cs typeface="Nunito"/>
                <a:sym typeface="Nunito"/>
              </a:rPr>
              <a:t>Pattern class is a compilation of regular expressions that can be used to define various types of patterns, providing no public constructors. </a:t>
            </a:r>
            <a:r>
              <a:rPr lang="en-US" sz="1350">
                <a:solidFill>
                  <a:srgbClr val="273239"/>
                </a:solidFill>
                <a:latin typeface="Nunito"/>
                <a:ea typeface="Nunito"/>
                <a:cs typeface="Nunito"/>
                <a:sym typeface="Nunito"/>
              </a:rPr>
              <a:t> </a:t>
            </a:r>
            <a:endParaRPr sz="1350">
              <a:solidFill>
                <a:srgbClr val="273239"/>
              </a:solidFill>
              <a:latin typeface="Nunito"/>
              <a:ea typeface="Nunito"/>
              <a:cs typeface="Nunito"/>
              <a:sym typeface="Nunito"/>
            </a:endParaRPr>
          </a:p>
          <a:p>
            <a:pPr indent="0" lvl="0" marL="0" rtl="0" algn="l">
              <a:spcBef>
                <a:spcPts val="0"/>
              </a:spcBef>
              <a:spcAft>
                <a:spcPts val="0"/>
              </a:spcAft>
              <a:buNone/>
            </a:pPr>
            <a:r>
              <a:t/>
            </a:r>
            <a:endParaRPr sz="1800">
              <a:solidFill>
                <a:srgbClr val="273239"/>
              </a:solidFill>
              <a:latin typeface="Nunito"/>
              <a:ea typeface="Nunito"/>
              <a:cs typeface="Nunito"/>
              <a:sym typeface="Nunito"/>
            </a:endParaRPr>
          </a:p>
          <a:p>
            <a:pPr indent="0" lvl="0" marL="0" rtl="0" algn="l">
              <a:spcBef>
                <a:spcPts val="0"/>
              </a:spcBef>
              <a:spcAft>
                <a:spcPts val="0"/>
              </a:spcAft>
              <a:buNone/>
            </a:pPr>
            <a:r>
              <a:rPr lang="en-US" sz="1800">
                <a:solidFill>
                  <a:srgbClr val="273239"/>
                </a:solidFill>
                <a:latin typeface="Nunito"/>
                <a:ea typeface="Nunito"/>
                <a:cs typeface="Nunito"/>
                <a:sym typeface="Nunito"/>
              </a:rPr>
              <a:t>This can be created by invoking the compile() method which accepts a regular expression as the first argument, thus returning a pattern after execution</a:t>
            </a:r>
            <a:endParaRPr sz="1800">
              <a:solidFill>
                <a:schemeClr val="dk1"/>
              </a:solidFill>
            </a:endParaRPr>
          </a:p>
        </p:txBody>
      </p:sp>
      <p:pic>
        <p:nvPicPr>
          <p:cNvPr id="167" name="Google Shape;167;p11"/>
          <p:cNvPicPr preferRelativeResize="0"/>
          <p:nvPr/>
        </p:nvPicPr>
        <p:blipFill rotWithShape="1">
          <a:blip r:embed="rId5">
            <a:alphaModFix/>
          </a:blip>
          <a:srcRect b="0" l="0" r="0" t="2477"/>
          <a:stretch/>
        </p:blipFill>
        <p:spPr>
          <a:xfrm>
            <a:off x="4455475" y="2455825"/>
            <a:ext cx="6955124" cy="4260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p12"/>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blue and white sky&#10;&#10;Description automatically generated" id="173" name="Google Shape;173;p12"/>
          <p:cNvPicPr preferRelativeResize="0"/>
          <p:nvPr/>
        </p:nvPicPr>
        <p:blipFill rotWithShape="1">
          <a:blip r:embed="rId3">
            <a:alphaModFix/>
          </a:blip>
          <a:srcRect b="0" l="0" r="6237" t="0"/>
          <a:stretch/>
        </p:blipFill>
        <p:spPr>
          <a:xfrm>
            <a:off x="1" y="10"/>
            <a:ext cx="9669642" cy="6857990"/>
          </a:xfrm>
          <a:prstGeom prst="rect">
            <a:avLst/>
          </a:prstGeom>
          <a:noFill/>
          <a:ln>
            <a:noFill/>
          </a:ln>
        </p:spPr>
      </p:pic>
      <p:sp>
        <p:nvSpPr>
          <p:cNvPr id="174" name="Google Shape;174;p12"/>
          <p:cNvSpPr/>
          <p:nvPr/>
        </p:nvSpPr>
        <p:spPr>
          <a:xfrm flipH="1">
            <a:off x="5125019" y="0"/>
            <a:ext cx="7066978"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5" name="Google Shape;175;p12"/>
          <p:cNvSpPr txBox="1"/>
          <p:nvPr>
            <p:ph type="title"/>
          </p:nvPr>
        </p:nvSpPr>
        <p:spPr>
          <a:xfrm>
            <a:off x="460752" y="0"/>
            <a:ext cx="3822189" cy="9124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892DC"/>
              </a:buClr>
              <a:buSzPts val="4000"/>
              <a:buFont typeface="Calibri"/>
              <a:buNone/>
            </a:pPr>
            <a:r>
              <a:rPr b="1" lang="en-US" sz="4000">
                <a:solidFill>
                  <a:srgbClr val="4892DC"/>
                </a:solidFill>
                <a:latin typeface="Calibri"/>
                <a:ea typeface="Calibri"/>
                <a:cs typeface="Calibri"/>
                <a:sym typeface="Calibri"/>
              </a:rPr>
              <a:t>Matcher class </a:t>
            </a:r>
            <a:endParaRPr sz="4000"/>
          </a:p>
        </p:txBody>
      </p:sp>
      <p:sp>
        <p:nvSpPr>
          <p:cNvPr id="176" name="Google Shape;176;p12"/>
          <p:cNvSpPr txBox="1"/>
          <p:nvPr>
            <p:ph idx="1" type="body"/>
          </p:nvPr>
        </p:nvSpPr>
        <p:spPr>
          <a:xfrm>
            <a:off x="4282950" y="551225"/>
            <a:ext cx="7071000" cy="2423700"/>
          </a:xfrm>
          <a:prstGeom prst="rect">
            <a:avLst/>
          </a:prstGeom>
          <a:noFill/>
          <a:ln>
            <a:noFill/>
          </a:ln>
        </p:spPr>
        <p:txBody>
          <a:bodyPr anchorCtr="0" anchor="t" bIns="45700" lIns="91425" spcFirstLastPara="1" rIns="91425" wrap="square" tIns="45700">
            <a:normAutofit fontScale="47500" lnSpcReduction="10000"/>
          </a:bodyPr>
          <a:lstStyle/>
          <a:p>
            <a:pPr indent="0" lvl="0" marL="0" rtl="0" algn="l">
              <a:lnSpc>
                <a:spcPct val="115000"/>
              </a:lnSpc>
              <a:spcBef>
                <a:spcPts val="0"/>
              </a:spcBef>
              <a:spcAft>
                <a:spcPts val="0"/>
              </a:spcAft>
              <a:buClr>
                <a:schemeClr val="dk1"/>
              </a:buClr>
              <a:buSzPts val="523"/>
              <a:buFont typeface="Arial"/>
              <a:buNone/>
            </a:pPr>
            <a:r>
              <a:rPr lang="en-US" sz="5050">
                <a:solidFill>
                  <a:srgbClr val="273239"/>
                </a:solidFill>
                <a:latin typeface="Nunito"/>
                <a:ea typeface="Nunito"/>
                <a:cs typeface="Nunito"/>
                <a:sym typeface="Nunito"/>
              </a:rPr>
              <a:t>This object is used to perform match operations for an input string in Java, thus interpreting the previously explained patterns. This too defines no public constructors. This can be implemented by invoking a matcher() on any pattern object.</a:t>
            </a:r>
            <a:endParaRPr sz="5050">
              <a:solidFill>
                <a:srgbClr val="273239"/>
              </a:solidFill>
              <a:latin typeface="Nunito"/>
              <a:ea typeface="Nunito"/>
              <a:cs typeface="Nunito"/>
              <a:sym typeface="Nunito"/>
            </a:endParaRPr>
          </a:p>
          <a:p>
            <a:pPr indent="0" lvl="0" marL="0" rtl="0" algn="l">
              <a:lnSpc>
                <a:spcPct val="115000"/>
              </a:lnSpc>
              <a:spcBef>
                <a:spcPts val="800"/>
              </a:spcBef>
              <a:spcAft>
                <a:spcPts val="0"/>
              </a:spcAft>
              <a:buClr>
                <a:schemeClr val="dk1"/>
              </a:buClr>
              <a:buSzPct val="100000"/>
              <a:buFont typeface="Arial"/>
              <a:buNone/>
            </a:pPr>
            <a:r>
              <a:t/>
            </a:r>
            <a:endParaRPr sz="1100"/>
          </a:p>
          <a:p>
            <a:pPr indent="0" lvl="0" marL="228600" rtl="0" algn="l">
              <a:lnSpc>
                <a:spcPct val="90000"/>
              </a:lnSpc>
              <a:spcBef>
                <a:spcPts val="0"/>
              </a:spcBef>
              <a:spcAft>
                <a:spcPts val="0"/>
              </a:spcAft>
              <a:buNone/>
            </a:pPr>
            <a:r>
              <a:t/>
            </a:r>
            <a:endParaRPr sz="2000"/>
          </a:p>
        </p:txBody>
      </p:sp>
      <p:pic>
        <p:nvPicPr>
          <p:cNvPr descr="A green dot in a black background&#10;&#10;Description automatically generated" id="177" name="Google Shape;177;p12"/>
          <p:cNvPicPr preferRelativeResize="0"/>
          <p:nvPr/>
        </p:nvPicPr>
        <p:blipFill rotWithShape="1">
          <a:blip r:embed="rId4">
            <a:alphaModFix/>
          </a:blip>
          <a:srcRect b="0" l="0" r="0" t="0"/>
          <a:stretch/>
        </p:blipFill>
        <p:spPr>
          <a:xfrm>
            <a:off x="0" y="6082506"/>
            <a:ext cx="775494" cy="775494"/>
          </a:xfrm>
          <a:prstGeom prst="rect">
            <a:avLst/>
          </a:prstGeom>
          <a:noFill/>
          <a:ln>
            <a:noFill/>
          </a:ln>
        </p:spPr>
      </p:pic>
      <p:sp>
        <p:nvSpPr>
          <p:cNvPr id="178" name="Google Shape;178;p12"/>
          <p:cNvSpPr/>
          <p:nvPr/>
        </p:nvSpPr>
        <p:spPr>
          <a:xfrm>
            <a:off x="1590270" y="2054291"/>
            <a:ext cx="1563151" cy="1406835"/>
          </a:xfrm>
          <a:custGeom>
            <a:rect b="b" l="l" r="r" t="t"/>
            <a:pathLst>
              <a:path extrusionOk="0" h="986" w="1103">
                <a:moveTo>
                  <a:pt x="780" y="0"/>
                </a:moveTo>
                <a:lnTo>
                  <a:pt x="780" y="0"/>
                </a:lnTo>
                <a:lnTo>
                  <a:pt x="791" y="3"/>
                </a:lnTo>
                <a:lnTo>
                  <a:pt x="802" y="6"/>
                </a:lnTo>
                <a:lnTo>
                  <a:pt x="827" y="14"/>
                </a:lnTo>
                <a:lnTo>
                  <a:pt x="847" y="30"/>
                </a:lnTo>
                <a:lnTo>
                  <a:pt x="855" y="39"/>
                </a:lnTo>
                <a:lnTo>
                  <a:pt x="863" y="50"/>
                </a:lnTo>
                <a:lnTo>
                  <a:pt x="1089" y="445"/>
                </a:lnTo>
                <a:lnTo>
                  <a:pt x="1089" y="445"/>
                </a:lnTo>
                <a:lnTo>
                  <a:pt x="1095" y="456"/>
                </a:lnTo>
                <a:lnTo>
                  <a:pt x="1100" y="467"/>
                </a:lnTo>
                <a:lnTo>
                  <a:pt x="1103" y="494"/>
                </a:lnTo>
                <a:lnTo>
                  <a:pt x="1100" y="519"/>
                </a:lnTo>
                <a:lnTo>
                  <a:pt x="1095" y="530"/>
                </a:lnTo>
                <a:lnTo>
                  <a:pt x="1089" y="541"/>
                </a:lnTo>
                <a:lnTo>
                  <a:pt x="863" y="939"/>
                </a:lnTo>
                <a:lnTo>
                  <a:pt x="863" y="939"/>
                </a:lnTo>
                <a:lnTo>
                  <a:pt x="855" y="947"/>
                </a:lnTo>
                <a:lnTo>
                  <a:pt x="847" y="956"/>
                </a:lnTo>
                <a:lnTo>
                  <a:pt x="827" y="972"/>
                </a:lnTo>
                <a:lnTo>
                  <a:pt x="802" y="983"/>
                </a:lnTo>
                <a:lnTo>
                  <a:pt x="791" y="986"/>
                </a:lnTo>
                <a:lnTo>
                  <a:pt x="780" y="986"/>
                </a:lnTo>
                <a:lnTo>
                  <a:pt x="323" y="986"/>
                </a:lnTo>
                <a:lnTo>
                  <a:pt x="323" y="986"/>
                </a:lnTo>
                <a:lnTo>
                  <a:pt x="309" y="986"/>
                </a:lnTo>
                <a:lnTo>
                  <a:pt x="298" y="983"/>
                </a:lnTo>
                <a:lnTo>
                  <a:pt x="276" y="972"/>
                </a:lnTo>
                <a:lnTo>
                  <a:pt x="254" y="956"/>
                </a:lnTo>
                <a:lnTo>
                  <a:pt x="245" y="947"/>
                </a:lnTo>
                <a:lnTo>
                  <a:pt x="240" y="939"/>
                </a:lnTo>
                <a:lnTo>
                  <a:pt x="11" y="541"/>
                </a:lnTo>
                <a:lnTo>
                  <a:pt x="11" y="541"/>
                </a:lnTo>
                <a:lnTo>
                  <a:pt x="6" y="530"/>
                </a:lnTo>
                <a:lnTo>
                  <a:pt x="3" y="519"/>
                </a:lnTo>
                <a:lnTo>
                  <a:pt x="0" y="494"/>
                </a:lnTo>
                <a:lnTo>
                  <a:pt x="3" y="467"/>
                </a:lnTo>
                <a:lnTo>
                  <a:pt x="6" y="456"/>
                </a:lnTo>
                <a:lnTo>
                  <a:pt x="11" y="445"/>
                </a:lnTo>
                <a:lnTo>
                  <a:pt x="240" y="50"/>
                </a:lnTo>
                <a:lnTo>
                  <a:pt x="240" y="50"/>
                </a:lnTo>
                <a:lnTo>
                  <a:pt x="245" y="39"/>
                </a:lnTo>
                <a:lnTo>
                  <a:pt x="254" y="30"/>
                </a:lnTo>
                <a:lnTo>
                  <a:pt x="276" y="14"/>
                </a:lnTo>
                <a:lnTo>
                  <a:pt x="298" y="6"/>
                </a:lnTo>
                <a:lnTo>
                  <a:pt x="309" y="3"/>
                </a:lnTo>
                <a:lnTo>
                  <a:pt x="323" y="0"/>
                </a:lnTo>
                <a:lnTo>
                  <a:pt x="780" y="0"/>
                </a:lnTo>
                <a:close/>
              </a:path>
            </a:pathLst>
          </a:custGeom>
          <a:gradFill>
            <a:gsLst>
              <a:gs pos="0">
                <a:schemeClr val="accent2"/>
              </a:gs>
              <a:gs pos="3000">
                <a:schemeClr val="accent2"/>
              </a:gs>
              <a:gs pos="37000">
                <a:schemeClr val="accent5"/>
              </a:gs>
              <a:gs pos="95000">
                <a:schemeClr val="accent4"/>
              </a:gs>
              <a:gs pos="100000">
                <a:schemeClr val="accent4"/>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Arial"/>
                <a:ea typeface="Arial"/>
                <a:cs typeface="Arial"/>
                <a:sym typeface="Arial"/>
              </a:rPr>
              <a:t>Step 2</a:t>
            </a:r>
            <a:endParaRPr b="1" sz="1400">
              <a:solidFill>
                <a:schemeClr val="lt1"/>
              </a:solidFill>
              <a:latin typeface="Arial"/>
              <a:ea typeface="Arial"/>
              <a:cs typeface="Arial"/>
              <a:sym typeface="Arial"/>
            </a:endParaRPr>
          </a:p>
        </p:txBody>
      </p:sp>
      <p:sp>
        <p:nvSpPr>
          <p:cNvPr id="179" name="Google Shape;179;p12"/>
          <p:cNvSpPr/>
          <p:nvPr/>
        </p:nvSpPr>
        <p:spPr>
          <a:xfrm>
            <a:off x="247130" y="1273474"/>
            <a:ext cx="1563151" cy="1406835"/>
          </a:xfrm>
          <a:custGeom>
            <a:rect b="b" l="l" r="r" t="t"/>
            <a:pathLst>
              <a:path extrusionOk="0" h="986" w="1103">
                <a:moveTo>
                  <a:pt x="780" y="0"/>
                </a:moveTo>
                <a:lnTo>
                  <a:pt x="780" y="0"/>
                </a:lnTo>
                <a:lnTo>
                  <a:pt x="791" y="3"/>
                </a:lnTo>
                <a:lnTo>
                  <a:pt x="802" y="6"/>
                </a:lnTo>
                <a:lnTo>
                  <a:pt x="827" y="14"/>
                </a:lnTo>
                <a:lnTo>
                  <a:pt x="847" y="30"/>
                </a:lnTo>
                <a:lnTo>
                  <a:pt x="855" y="39"/>
                </a:lnTo>
                <a:lnTo>
                  <a:pt x="863" y="50"/>
                </a:lnTo>
                <a:lnTo>
                  <a:pt x="1089" y="445"/>
                </a:lnTo>
                <a:lnTo>
                  <a:pt x="1089" y="445"/>
                </a:lnTo>
                <a:lnTo>
                  <a:pt x="1095" y="456"/>
                </a:lnTo>
                <a:lnTo>
                  <a:pt x="1100" y="467"/>
                </a:lnTo>
                <a:lnTo>
                  <a:pt x="1103" y="494"/>
                </a:lnTo>
                <a:lnTo>
                  <a:pt x="1100" y="519"/>
                </a:lnTo>
                <a:lnTo>
                  <a:pt x="1095" y="530"/>
                </a:lnTo>
                <a:lnTo>
                  <a:pt x="1089" y="541"/>
                </a:lnTo>
                <a:lnTo>
                  <a:pt x="863" y="939"/>
                </a:lnTo>
                <a:lnTo>
                  <a:pt x="863" y="939"/>
                </a:lnTo>
                <a:lnTo>
                  <a:pt x="855" y="947"/>
                </a:lnTo>
                <a:lnTo>
                  <a:pt x="847" y="956"/>
                </a:lnTo>
                <a:lnTo>
                  <a:pt x="827" y="972"/>
                </a:lnTo>
                <a:lnTo>
                  <a:pt x="802" y="983"/>
                </a:lnTo>
                <a:lnTo>
                  <a:pt x="791" y="986"/>
                </a:lnTo>
                <a:lnTo>
                  <a:pt x="780" y="986"/>
                </a:lnTo>
                <a:lnTo>
                  <a:pt x="323" y="986"/>
                </a:lnTo>
                <a:lnTo>
                  <a:pt x="323" y="986"/>
                </a:lnTo>
                <a:lnTo>
                  <a:pt x="309" y="986"/>
                </a:lnTo>
                <a:lnTo>
                  <a:pt x="298" y="983"/>
                </a:lnTo>
                <a:lnTo>
                  <a:pt x="276" y="972"/>
                </a:lnTo>
                <a:lnTo>
                  <a:pt x="254" y="956"/>
                </a:lnTo>
                <a:lnTo>
                  <a:pt x="245" y="947"/>
                </a:lnTo>
                <a:lnTo>
                  <a:pt x="240" y="939"/>
                </a:lnTo>
                <a:lnTo>
                  <a:pt x="11" y="541"/>
                </a:lnTo>
                <a:lnTo>
                  <a:pt x="11" y="541"/>
                </a:lnTo>
                <a:lnTo>
                  <a:pt x="6" y="530"/>
                </a:lnTo>
                <a:lnTo>
                  <a:pt x="3" y="519"/>
                </a:lnTo>
                <a:lnTo>
                  <a:pt x="0" y="494"/>
                </a:lnTo>
                <a:lnTo>
                  <a:pt x="3" y="467"/>
                </a:lnTo>
                <a:lnTo>
                  <a:pt x="6" y="456"/>
                </a:lnTo>
                <a:lnTo>
                  <a:pt x="11" y="445"/>
                </a:lnTo>
                <a:lnTo>
                  <a:pt x="240" y="50"/>
                </a:lnTo>
                <a:lnTo>
                  <a:pt x="240" y="50"/>
                </a:lnTo>
                <a:lnTo>
                  <a:pt x="245" y="39"/>
                </a:lnTo>
                <a:lnTo>
                  <a:pt x="254" y="30"/>
                </a:lnTo>
                <a:lnTo>
                  <a:pt x="276" y="14"/>
                </a:lnTo>
                <a:lnTo>
                  <a:pt x="298" y="6"/>
                </a:lnTo>
                <a:lnTo>
                  <a:pt x="309" y="3"/>
                </a:lnTo>
                <a:lnTo>
                  <a:pt x="323" y="0"/>
                </a:lnTo>
                <a:lnTo>
                  <a:pt x="780" y="0"/>
                </a:lnTo>
                <a:close/>
              </a:path>
            </a:pathLst>
          </a:custGeom>
          <a:solidFill>
            <a:schemeClr val="lt1"/>
          </a:solidFill>
          <a:ln cap="flat" cmpd="sng" w="254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228600" rtl="0" algn="l">
              <a:lnSpc>
                <a:spcPct val="90000"/>
              </a:lnSpc>
              <a:spcBef>
                <a:spcPts val="0"/>
              </a:spcBef>
              <a:spcAft>
                <a:spcPts val="0"/>
              </a:spcAft>
              <a:buSzPts val="1100"/>
              <a:buNone/>
            </a:pPr>
            <a:r>
              <a:rPr b="1" lang="en-US" sz="1200">
                <a:solidFill>
                  <a:schemeClr val="accent5"/>
                </a:solidFill>
                <a:latin typeface="Nunito"/>
                <a:ea typeface="Nunito"/>
                <a:cs typeface="Nunito"/>
                <a:sym typeface="Nunito"/>
              </a:rPr>
              <a:t>java.util.regex</a:t>
            </a:r>
            <a:endParaRPr b="1">
              <a:solidFill>
                <a:schemeClr val="accent5"/>
              </a:solidFill>
            </a:endParaRPr>
          </a:p>
        </p:txBody>
      </p:sp>
      <p:sp>
        <p:nvSpPr>
          <p:cNvPr id="180" name="Google Shape;180;p12"/>
          <p:cNvSpPr/>
          <p:nvPr/>
        </p:nvSpPr>
        <p:spPr>
          <a:xfrm>
            <a:off x="242266" y="2835108"/>
            <a:ext cx="1563151" cy="1406835"/>
          </a:xfrm>
          <a:custGeom>
            <a:rect b="b" l="l" r="r" t="t"/>
            <a:pathLst>
              <a:path extrusionOk="0" h="986" w="1103">
                <a:moveTo>
                  <a:pt x="780" y="0"/>
                </a:moveTo>
                <a:lnTo>
                  <a:pt x="780" y="0"/>
                </a:lnTo>
                <a:lnTo>
                  <a:pt x="791" y="3"/>
                </a:lnTo>
                <a:lnTo>
                  <a:pt x="802" y="6"/>
                </a:lnTo>
                <a:lnTo>
                  <a:pt x="827" y="14"/>
                </a:lnTo>
                <a:lnTo>
                  <a:pt x="847" y="30"/>
                </a:lnTo>
                <a:lnTo>
                  <a:pt x="855" y="39"/>
                </a:lnTo>
                <a:lnTo>
                  <a:pt x="863" y="50"/>
                </a:lnTo>
                <a:lnTo>
                  <a:pt x="1089" y="445"/>
                </a:lnTo>
                <a:lnTo>
                  <a:pt x="1089" y="445"/>
                </a:lnTo>
                <a:lnTo>
                  <a:pt x="1095" y="456"/>
                </a:lnTo>
                <a:lnTo>
                  <a:pt x="1100" y="467"/>
                </a:lnTo>
                <a:lnTo>
                  <a:pt x="1103" y="494"/>
                </a:lnTo>
                <a:lnTo>
                  <a:pt x="1100" y="519"/>
                </a:lnTo>
                <a:lnTo>
                  <a:pt x="1095" y="530"/>
                </a:lnTo>
                <a:lnTo>
                  <a:pt x="1089" y="541"/>
                </a:lnTo>
                <a:lnTo>
                  <a:pt x="863" y="939"/>
                </a:lnTo>
                <a:lnTo>
                  <a:pt x="863" y="939"/>
                </a:lnTo>
                <a:lnTo>
                  <a:pt x="855" y="947"/>
                </a:lnTo>
                <a:lnTo>
                  <a:pt x="847" y="956"/>
                </a:lnTo>
                <a:lnTo>
                  <a:pt x="827" y="972"/>
                </a:lnTo>
                <a:lnTo>
                  <a:pt x="802" y="983"/>
                </a:lnTo>
                <a:lnTo>
                  <a:pt x="791" y="986"/>
                </a:lnTo>
                <a:lnTo>
                  <a:pt x="780" y="986"/>
                </a:lnTo>
                <a:lnTo>
                  <a:pt x="323" y="986"/>
                </a:lnTo>
                <a:lnTo>
                  <a:pt x="323" y="986"/>
                </a:lnTo>
                <a:lnTo>
                  <a:pt x="309" y="986"/>
                </a:lnTo>
                <a:lnTo>
                  <a:pt x="298" y="983"/>
                </a:lnTo>
                <a:lnTo>
                  <a:pt x="276" y="972"/>
                </a:lnTo>
                <a:lnTo>
                  <a:pt x="254" y="956"/>
                </a:lnTo>
                <a:lnTo>
                  <a:pt x="245" y="947"/>
                </a:lnTo>
                <a:lnTo>
                  <a:pt x="240" y="939"/>
                </a:lnTo>
                <a:lnTo>
                  <a:pt x="11" y="541"/>
                </a:lnTo>
                <a:lnTo>
                  <a:pt x="11" y="541"/>
                </a:lnTo>
                <a:lnTo>
                  <a:pt x="6" y="530"/>
                </a:lnTo>
                <a:lnTo>
                  <a:pt x="3" y="519"/>
                </a:lnTo>
                <a:lnTo>
                  <a:pt x="0" y="494"/>
                </a:lnTo>
                <a:lnTo>
                  <a:pt x="3" y="467"/>
                </a:lnTo>
                <a:lnTo>
                  <a:pt x="6" y="456"/>
                </a:lnTo>
                <a:lnTo>
                  <a:pt x="11" y="445"/>
                </a:lnTo>
                <a:lnTo>
                  <a:pt x="240" y="50"/>
                </a:lnTo>
                <a:lnTo>
                  <a:pt x="240" y="50"/>
                </a:lnTo>
                <a:lnTo>
                  <a:pt x="245" y="39"/>
                </a:lnTo>
                <a:lnTo>
                  <a:pt x="254" y="30"/>
                </a:lnTo>
                <a:lnTo>
                  <a:pt x="276" y="14"/>
                </a:lnTo>
                <a:lnTo>
                  <a:pt x="298" y="6"/>
                </a:lnTo>
                <a:lnTo>
                  <a:pt x="309" y="3"/>
                </a:lnTo>
                <a:lnTo>
                  <a:pt x="323" y="0"/>
                </a:lnTo>
                <a:lnTo>
                  <a:pt x="780" y="0"/>
                </a:lnTo>
                <a:close/>
              </a:path>
            </a:pathLst>
          </a:custGeom>
          <a:gradFill>
            <a:gsLst>
              <a:gs pos="0">
                <a:schemeClr val="accent2"/>
              </a:gs>
              <a:gs pos="3000">
                <a:schemeClr val="accent2"/>
              </a:gs>
              <a:gs pos="37000">
                <a:schemeClr val="accent5"/>
              </a:gs>
              <a:gs pos="95000">
                <a:schemeClr val="accent4"/>
              </a:gs>
              <a:gs pos="100000">
                <a:schemeClr val="accent4"/>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a:solidFill>
                  <a:schemeClr val="lt1"/>
                </a:solidFill>
              </a:rPr>
              <a:t>Matcher Class</a:t>
            </a:r>
            <a:endParaRPr b="1" sz="1400">
              <a:solidFill>
                <a:schemeClr val="lt1"/>
              </a:solidFill>
              <a:latin typeface="Arial"/>
              <a:ea typeface="Arial"/>
              <a:cs typeface="Arial"/>
              <a:sym typeface="Arial"/>
            </a:endParaRPr>
          </a:p>
        </p:txBody>
      </p:sp>
      <p:sp>
        <p:nvSpPr>
          <p:cNvPr id="181" name="Google Shape;181;p12"/>
          <p:cNvSpPr/>
          <p:nvPr/>
        </p:nvSpPr>
        <p:spPr>
          <a:xfrm>
            <a:off x="1595134" y="2054291"/>
            <a:ext cx="1563151" cy="1406835"/>
          </a:xfrm>
          <a:custGeom>
            <a:rect b="b" l="l" r="r" t="t"/>
            <a:pathLst>
              <a:path extrusionOk="0" h="986" w="1103">
                <a:moveTo>
                  <a:pt x="780" y="0"/>
                </a:moveTo>
                <a:lnTo>
                  <a:pt x="780" y="0"/>
                </a:lnTo>
                <a:lnTo>
                  <a:pt x="791" y="3"/>
                </a:lnTo>
                <a:lnTo>
                  <a:pt x="802" y="6"/>
                </a:lnTo>
                <a:lnTo>
                  <a:pt x="827" y="14"/>
                </a:lnTo>
                <a:lnTo>
                  <a:pt x="847" y="30"/>
                </a:lnTo>
                <a:lnTo>
                  <a:pt x="855" y="39"/>
                </a:lnTo>
                <a:lnTo>
                  <a:pt x="863" y="50"/>
                </a:lnTo>
                <a:lnTo>
                  <a:pt x="1089" y="445"/>
                </a:lnTo>
                <a:lnTo>
                  <a:pt x="1089" y="445"/>
                </a:lnTo>
                <a:lnTo>
                  <a:pt x="1095" y="456"/>
                </a:lnTo>
                <a:lnTo>
                  <a:pt x="1100" y="467"/>
                </a:lnTo>
                <a:lnTo>
                  <a:pt x="1103" y="494"/>
                </a:lnTo>
                <a:lnTo>
                  <a:pt x="1100" y="519"/>
                </a:lnTo>
                <a:lnTo>
                  <a:pt x="1095" y="530"/>
                </a:lnTo>
                <a:lnTo>
                  <a:pt x="1089" y="541"/>
                </a:lnTo>
                <a:lnTo>
                  <a:pt x="863" y="939"/>
                </a:lnTo>
                <a:lnTo>
                  <a:pt x="863" y="939"/>
                </a:lnTo>
                <a:lnTo>
                  <a:pt x="855" y="947"/>
                </a:lnTo>
                <a:lnTo>
                  <a:pt x="847" y="956"/>
                </a:lnTo>
                <a:lnTo>
                  <a:pt x="827" y="972"/>
                </a:lnTo>
                <a:lnTo>
                  <a:pt x="802" y="983"/>
                </a:lnTo>
                <a:lnTo>
                  <a:pt x="791" y="986"/>
                </a:lnTo>
                <a:lnTo>
                  <a:pt x="780" y="986"/>
                </a:lnTo>
                <a:lnTo>
                  <a:pt x="323" y="986"/>
                </a:lnTo>
                <a:lnTo>
                  <a:pt x="323" y="986"/>
                </a:lnTo>
                <a:lnTo>
                  <a:pt x="309" y="986"/>
                </a:lnTo>
                <a:lnTo>
                  <a:pt x="298" y="983"/>
                </a:lnTo>
                <a:lnTo>
                  <a:pt x="276" y="972"/>
                </a:lnTo>
                <a:lnTo>
                  <a:pt x="254" y="956"/>
                </a:lnTo>
                <a:lnTo>
                  <a:pt x="245" y="947"/>
                </a:lnTo>
                <a:lnTo>
                  <a:pt x="240" y="939"/>
                </a:lnTo>
                <a:lnTo>
                  <a:pt x="11" y="541"/>
                </a:lnTo>
                <a:lnTo>
                  <a:pt x="11" y="541"/>
                </a:lnTo>
                <a:lnTo>
                  <a:pt x="6" y="530"/>
                </a:lnTo>
                <a:lnTo>
                  <a:pt x="3" y="519"/>
                </a:lnTo>
                <a:lnTo>
                  <a:pt x="0" y="494"/>
                </a:lnTo>
                <a:lnTo>
                  <a:pt x="3" y="467"/>
                </a:lnTo>
                <a:lnTo>
                  <a:pt x="6" y="456"/>
                </a:lnTo>
                <a:lnTo>
                  <a:pt x="11" y="445"/>
                </a:lnTo>
                <a:lnTo>
                  <a:pt x="240" y="50"/>
                </a:lnTo>
                <a:lnTo>
                  <a:pt x="240" y="50"/>
                </a:lnTo>
                <a:lnTo>
                  <a:pt x="245" y="39"/>
                </a:lnTo>
                <a:lnTo>
                  <a:pt x="254" y="30"/>
                </a:lnTo>
                <a:lnTo>
                  <a:pt x="276" y="14"/>
                </a:lnTo>
                <a:lnTo>
                  <a:pt x="298" y="6"/>
                </a:lnTo>
                <a:lnTo>
                  <a:pt x="309" y="3"/>
                </a:lnTo>
                <a:lnTo>
                  <a:pt x="323" y="0"/>
                </a:lnTo>
                <a:lnTo>
                  <a:pt x="780" y="0"/>
                </a:lnTo>
                <a:close/>
              </a:path>
            </a:pathLst>
          </a:custGeom>
          <a:solidFill>
            <a:schemeClr val="lt1"/>
          </a:solidFill>
          <a:ln cap="flat" cmpd="sng" w="254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a:solidFill>
                  <a:schemeClr val="accent5"/>
                </a:solidFill>
              </a:rPr>
              <a:t>Pattern Class</a:t>
            </a:r>
            <a:endParaRPr b="1" sz="1400">
              <a:solidFill>
                <a:schemeClr val="accent5"/>
              </a:solidFill>
              <a:latin typeface="Arial"/>
              <a:ea typeface="Arial"/>
              <a:cs typeface="Arial"/>
              <a:sym typeface="Arial"/>
            </a:endParaRPr>
          </a:p>
        </p:txBody>
      </p:sp>
      <p:pic>
        <p:nvPicPr>
          <p:cNvPr id="182" name="Google Shape;182;p12"/>
          <p:cNvPicPr preferRelativeResize="0"/>
          <p:nvPr/>
        </p:nvPicPr>
        <p:blipFill>
          <a:blip r:embed="rId5">
            <a:alphaModFix/>
          </a:blip>
          <a:stretch>
            <a:fillRect/>
          </a:stretch>
        </p:blipFill>
        <p:spPr>
          <a:xfrm>
            <a:off x="4406600" y="2680309"/>
            <a:ext cx="5892452" cy="410551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2024-11-29T18:21:01Z</dcterms:created>
  <dc:creator>Pavlo Khshanovskyi</dc:creator>
</cp:coreProperties>
</file>