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1" r:id="rId5"/>
    <p:sldId id="262" r:id="rId6"/>
    <p:sldId id="269" r:id="rId7"/>
    <p:sldId id="258" r:id="rId8"/>
    <p:sldId id="259" r:id="rId9"/>
    <p:sldId id="260" r:id="rId10"/>
    <p:sldId id="263" r:id="rId11"/>
    <p:sldId id="265" r:id="rId12"/>
    <p:sldId id="266" r:id="rId13"/>
    <p:sldId id="273" r:id="rId14"/>
    <p:sldId id="274" r:id="rId15"/>
    <p:sldId id="275" r:id="rId16"/>
    <p:sldId id="267" r:id="rId17"/>
    <p:sldId id="271" r:id="rId18"/>
    <p:sldId id="264" r:id="rId19"/>
    <p:sldId id="268" r:id="rId20"/>
    <p:sldId id="276" r:id="rId21"/>
    <p:sldId id="279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2D1F-B90A-4E7A-83A4-EAACA56C699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52DB-9593-4A09-9530-5ED75AF12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667000"/>
            <a:ext cx="2286000" cy="168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Image result for biomphalaria glabr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752600" cy="2214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Differentially expressed genes associated with resistance to a parasite in the freshwater snail </a:t>
            </a:r>
            <a:r>
              <a:rPr lang="en-US" b="1" i="1" dirty="0" err="1" smtClean="0"/>
              <a:t>Biomphalaria</a:t>
            </a:r>
            <a:r>
              <a:rPr lang="en-US" b="1" i="1" dirty="0" smtClean="0"/>
              <a:t> </a:t>
            </a:r>
            <a:r>
              <a:rPr lang="en-US" b="1" i="1" dirty="0" err="1" smtClean="0"/>
              <a:t>glabrata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133600"/>
            <a:ext cx="54102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These freshwater snails act as an intermediate host for the parasite </a:t>
            </a:r>
            <a:r>
              <a:rPr lang="en-US" i="1" dirty="0" smtClean="0">
                <a:solidFill>
                  <a:schemeClr val="tx1"/>
                </a:solidFill>
              </a:rPr>
              <a:t>Schistosoma mansoni</a:t>
            </a:r>
            <a:r>
              <a:rPr lang="en-US" dirty="0" smtClean="0">
                <a:solidFill>
                  <a:schemeClr val="tx1"/>
                </a:solidFill>
              </a:rPr>
              <a:t>, responsible for over 200 million cases of schistosomiasis worldwide.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96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</a:t>
            </a:r>
          </a:p>
          <a:p>
            <a:r>
              <a:rPr lang="en-US" sz="1200" dirty="0" smtClean="0"/>
              <a:t>wikipedia.org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</a:t>
            </a:r>
          </a:p>
          <a:p>
            <a:r>
              <a:rPr lang="en-US" sz="1200" dirty="0" smtClean="0"/>
              <a:t>olympus-lifescience.com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4038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-cdc.gov, DOA: 2/5/19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4800600"/>
            <a:ext cx="6019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/>
              <a:t> </a:t>
            </a:r>
            <a:r>
              <a:rPr lang="en-US" sz="2400" dirty="0" smtClean="0"/>
              <a:t>Some strains of </a:t>
            </a:r>
            <a:r>
              <a:rPr lang="en-US" sz="2400" i="1" dirty="0" smtClean="0"/>
              <a:t>B. glabrata </a:t>
            </a:r>
            <a:r>
              <a:rPr lang="en-US" sz="2400" dirty="0" smtClean="0"/>
              <a:t>are more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resistant than others</a:t>
            </a:r>
            <a:r>
              <a:rPr lang="en-US" sz="2400" baseline="30000" dirty="0" smtClean="0"/>
              <a:t>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This is a possible result of an immune </a:t>
            </a:r>
          </a:p>
          <a:p>
            <a:r>
              <a:rPr lang="en-US" sz="2400" dirty="0" smtClean="0"/>
              <a:t>   response involving lectins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876800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Coen M. Adema </a:t>
            </a:r>
            <a:r>
              <a:rPr lang="en-US" i="1" dirty="0" smtClean="0"/>
              <a:t>et al</a:t>
            </a:r>
            <a:r>
              <a:rPr lang="en-US" dirty="0" smtClean="0"/>
              <a:t>. Whole genome analysis of a schistosomiasis-transmitting freshwater snail. 16 May 2017. Nature Communications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5943600"/>
            <a:ext cx="29848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3296589" cy="522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nter image description he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362501"/>
            <a:ext cx="4737608" cy="530329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001000" y="6324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</a:t>
            </a:r>
          </a:p>
          <a:p>
            <a:r>
              <a:rPr lang="en-US" sz="1200" dirty="0" smtClean="0"/>
              <a:t>biostars.org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QC, Experimental Design, and EDA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95401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Of 64,899 genes, 5,654 manually removed with a sum of less than 50 counts across   </a:t>
            </a:r>
          </a:p>
          <a:p>
            <a:r>
              <a:rPr lang="en-US" sz="2000" dirty="0" smtClean="0"/>
              <a:t>   48 samples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 DESeq2 uses a generalized linear model to output various statistics for each gene </a:t>
            </a:r>
          </a:p>
          <a:p>
            <a:r>
              <a:rPr lang="en-US" sz="2000" dirty="0" smtClean="0"/>
              <a:t>   based on factors and interactions as input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Relevel</a:t>
            </a:r>
            <a:r>
              <a:rPr lang="en-US" sz="2000" dirty="0" smtClean="0"/>
              <a:t> factor variables as “control”, “susceptible”, and “single” for baselines 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 lvl="0">
              <a:buFontTx/>
              <a:buChar char="-"/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Design: ~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Sequencing_Type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+ Phenotype + Treatment + 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Phenotype:Treatment</a:t>
            </a: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lvl="0">
              <a:buFontTx/>
              <a:buChar char="-"/>
            </a:pPr>
            <a:endParaRPr lang="en-US" sz="20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lvl="0">
              <a:buFontTx/>
              <a:buChar char="-"/>
            </a:pPr>
            <a:endParaRPr lang="en-US" sz="20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lvl="0">
              <a:buFontTx/>
              <a:buChar char="-"/>
            </a:pPr>
            <a:endParaRPr lang="en-US" sz="20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model accounts for “batch” effects of control factors, isolating interaction term</a:t>
            </a:r>
          </a:p>
          <a:p>
            <a:pPr>
              <a:buFontTx/>
              <a:buChar char="-"/>
            </a:pP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>
              <a:buFontTx/>
              <a:buChar char="-"/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“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minReplicatesForReplace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” parameter overridden from 7 to 6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endParaRPr lang="en-US" sz="20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lvl="0">
              <a:buFontTx/>
              <a:buChar char="-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3238500" y="2095500"/>
            <a:ext cx="381000" cy="4419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449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factors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858000" y="3200400"/>
            <a:ext cx="381000" cy="2209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449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result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ffect_c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7696200" cy="5833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Sequencing type effect removal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	Phenotype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52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algn="r">
              <a:buNone/>
            </a:pPr>
            <a:r>
              <a:rPr lang="en-US" sz="1800" dirty="0" smtClean="0"/>
              <a:t>Control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algn="r">
              <a:buNone/>
            </a:pPr>
            <a:r>
              <a:rPr lang="en-US" sz="1800" dirty="0" smtClean="0"/>
              <a:t>Challenge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914400"/>
            <a:ext cx="71628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609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Susceptible			Resistant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0"/>
            <a:endCxn id="5" idx="2"/>
          </p:cNvCxnSpPr>
          <p:nvPr/>
        </p:nvCxnSpPr>
        <p:spPr>
          <a:xfrm>
            <a:off x="5181600" y="914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5" idx="3"/>
          </p:cNvCxnSpPr>
          <p:nvPr/>
        </p:nvCxnSpPr>
        <p:spPr>
          <a:xfrm>
            <a:off x="1600200" y="3733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4267200"/>
            <a:ext cx="26670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819400" y="32004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4419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“</a:t>
            </a:r>
            <a:r>
              <a:rPr lang="en-US" dirty="0" err="1" smtClean="0">
                <a:sym typeface="Wingdings" pitchFamily="2" charset="2"/>
              </a:rPr>
              <a:t>Phenotyperesistant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Treatmentchallenge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15000" y="4267200"/>
            <a:ext cx="2819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876800" y="4572000"/>
            <a:ext cx="685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858000" y="3200400"/>
            <a:ext cx="304800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4419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ea typeface="SimSun" pitchFamily="2" charset="-122"/>
                <a:cs typeface="CIDFont+F3"/>
              </a:rPr>
              <a:t>“</a:t>
            </a:r>
            <a:r>
              <a:rPr lang="en-US" dirty="0" err="1" smtClean="0">
                <a:latin typeface="Calibri" pitchFamily="34" charset="0"/>
                <a:ea typeface="SimSun" pitchFamily="2" charset="-122"/>
                <a:cs typeface="CIDFont+F3"/>
              </a:rPr>
              <a:t>Treatment”,“challenge</a:t>
            </a:r>
            <a:r>
              <a:rPr lang="en-US" dirty="0" smtClean="0">
                <a:latin typeface="Calibri" pitchFamily="34" charset="0"/>
                <a:ea typeface="SimSun" pitchFamily="2" charset="-122"/>
                <a:cs typeface="CIDFont+F3"/>
              </a:rPr>
              <a:t>”,</a:t>
            </a:r>
          </a:p>
          <a:p>
            <a:r>
              <a:rPr lang="en-US" dirty="0" smtClean="0">
                <a:latin typeface="Calibri" pitchFamily="34" charset="0"/>
                <a:ea typeface="SimSun" pitchFamily="2" charset="-122"/>
                <a:cs typeface="CIDFont+F3"/>
              </a:rPr>
              <a:t>               “control”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-457200" y="990600"/>
            <a:ext cx="9601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s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us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&lt;-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results(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dds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, contrast = c(“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Treatment”,“challenge”,“control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”),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cooksCutoff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=.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IDFont+F3"/>
              </a:rPr>
              <a:t>05, alpha = .05)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6,164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 DEGs between the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susceptible control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and experimental groups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res 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&lt;- results(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dds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, contrast = </a:t>
            </a: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list(c(“Treatment_challenge_vs_control”,”Pheonotyperesistant.Treatmentchallenge”))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/>
              </a:rPr>
              <a:t>cooksCutoff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= .05, alpha = .05)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SimSun" pitchFamily="2" charset="-122"/>
                <a:cs typeface="CIDFont+F3"/>
              </a:rPr>
              <a:t>5,760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 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DEGs between the resistant and 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control and susceptible 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groups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/>
              </a:rPr>
              <a:t>Intersection of </a:t>
            </a:r>
            <a:r>
              <a:rPr lang="en-US" sz="2000" b="1" dirty="0" smtClean="0">
                <a:latin typeface="Calibri" pitchFamily="34" charset="0"/>
                <a:ea typeface="SimSun" pitchFamily="2" charset="-122"/>
                <a:cs typeface="CIDFont+F3"/>
              </a:rPr>
              <a:t>4,730</a:t>
            </a:r>
            <a:endParaRPr lang="en-US" sz="2000" b="1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        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 charset="0"/>
              </a:rPr>
              <a:t>ddsResults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 &lt;- results(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 charset="0"/>
              </a:rPr>
              <a:t>dds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, list(“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 charset="0"/>
              </a:rPr>
              <a:t>Phenotyperesistant.Treatmentchallenge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”),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        </a:t>
            </a:r>
            <a:r>
              <a:rPr lang="en-US" sz="2000" dirty="0" err="1" smtClean="0">
                <a:latin typeface="Calibri" pitchFamily="34" charset="0"/>
                <a:ea typeface="SimSun" pitchFamily="2" charset="-122"/>
                <a:cs typeface="CIDFont+F3" charset="0"/>
              </a:rPr>
              <a:t>cooksCutoff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=.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05, alpha = .05)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        </a:t>
            </a:r>
            <a:r>
              <a:rPr lang="en-US" sz="2000" b="1" dirty="0" smtClean="0">
                <a:latin typeface="Calibri" pitchFamily="34" charset="0"/>
                <a:ea typeface="SimSun" pitchFamily="2" charset="-122"/>
                <a:cs typeface="CIDFont+F3" charset="0"/>
              </a:rPr>
              <a:t>43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CIDFont+F3" charset="0"/>
              </a:rPr>
              <a:t> DEGs between exposure effect between the two groups, 18 annotated, 25 </a:t>
            </a:r>
            <a:r>
              <a:rPr lang="en-US" sz="2000" i="1" dirty="0" smtClean="0">
                <a:latin typeface="Calibri" pitchFamily="34" charset="0"/>
                <a:ea typeface="SimSun" pitchFamily="2" charset="-122"/>
                <a:cs typeface="CIDFont+F3" charset="0"/>
              </a:rPr>
              <a:t>de novo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ea typeface="SimSun" pitchFamily="2" charset="-122"/>
              <a:cs typeface="CIDFont+F3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41148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i="1" dirty="0" smtClean="0">
              <a:latin typeface="Calibri" pitchFamily="34" charset="0"/>
              <a:ea typeface="SimSun" pitchFamily="2" charset="-122"/>
              <a:cs typeface="CIDFont+F3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i="1" dirty="0" smtClean="0">
              <a:latin typeface="Calibri" pitchFamily="34" charset="0"/>
              <a:ea typeface="SimSun" pitchFamily="2" charset="-122"/>
              <a:cs typeface="CIDFont+F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Cook’s Cutoff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82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cooksCutoff</a:t>
            </a:r>
            <a:r>
              <a:rPr lang="en-US" sz="2000" dirty="0" smtClean="0"/>
              <a:t> parameter defaults to the 99th quartile of distribution between the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 of factors in the design (including interaction) and sample size minus the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factor number.</a:t>
            </a:r>
            <a:endParaRPr lang="en-US" sz="2000" i="1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qf</a:t>
            </a:r>
            <a:r>
              <a:rPr lang="en-US" sz="2000" dirty="0" smtClean="0"/>
              <a:t>(.99, 5, 43) = </a:t>
            </a:r>
            <a:r>
              <a:rPr lang="en-US" sz="2000" b="1" dirty="0" smtClean="0"/>
              <a:t>3.48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6" name="Picture 5" descr="Rplot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81200"/>
            <a:ext cx="6577085" cy="47115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572000" y="45720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0600" y="44196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5638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.007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5638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3e-7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19400"/>
            <a:ext cx="243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with no argument provided (default):</a:t>
            </a:r>
          </a:p>
          <a:p>
            <a:r>
              <a:rPr lang="en-US" dirty="0" smtClean="0"/>
              <a:t>135 DGEs</a:t>
            </a:r>
          </a:p>
          <a:p>
            <a:endParaRPr lang="en-US" dirty="0" smtClean="0"/>
          </a:p>
          <a:p>
            <a:r>
              <a:rPr lang="en-US" dirty="0" smtClean="0"/>
              <a:t>Summary with calculated value (3.48) provided:</a:t>
            </a:r>
          </a:p>
          <a:p>
            <a:r>
              <a:rPr lang="en-US" dirty="0" smtClean="0"/>
              <a:t>135 DGEs</a:t>
            </a:r>
          </a:p>
          <a:p>
            <a:endParaRPr lang="en-US" dirty="0" smtClean="0"/>
          </a:p>
          <a:p>
            <a:r>
              <a:rPr lang="en-US" dirty="0" smtClean="0"/>
              <a:t>Summary with 0.99 provided:</a:t>
            </a:r>
          </a:p>
          <a:p>
            <a:r>
              <a:rPr lang="en-US" dirty="0" smtClean="0"/>
              <a:t>126 DGEs </a:t>
            </a:r>
            <a:endParaRPr lang="en-US" dirty="0"/>
          </a:p>
        </p:txBody>
      </p:sp>
      <p:pic>
        <p:nvPicPr>
          <p:cNvPr id="13" name="Picture 12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5105400"/>
            <a:ext cx="180975" cy="180975"/>
          </a:xfrm>
          <a:prstGeom prst="rect">
            <a:avLst/>
          </a:prstGeom>
        </p:spPr>
      </p:pic>
      <p:pic>
        <p:nvPicPr>
          <p:cNvPr id="14" name="Picture 13" descr="e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6248400"/>
            <a:ext cx="152400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 rot="-2220000">
            <a:off x="3988797" y="4650690"/>
            <a:ext cx="1015898" cy="6808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34" y="-11190"/>
            <a:ext cx="7545532" cy="688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 smtClean="0"/>
              <a:t>S. </a:t>
            </a:r>
            <a:r>
              <a:rPr lang="en-US" i="1" dirty="0" err="1" smtClean="0"/>
              <a:t>mansoni</a:t>
            </a:r>
            <a:r>
              <a:rPr lang="en-US" i="1" dirty="0" smtClean="0"/>
              <a:t> </a:t>
            </a:r>
            <a:r>
              <a:rPr lang="en-US" dirty="0" smtClean="0"/>
              <a:t>life cycle</a:t>
            </a:r>
            <a:endParaRPr lang="en-US" dirty="0"/>
          </a:p>
        </p:txBody>
      </p:sp>
      <p:pic>
        <p:nvPicPr>
          <p:cNvPr id="16386" name="Picture 2" descr="Schistosomiasis life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934200" cy="5745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ctin_plot.jpg"/>
          <p:cNvPicPr/>
          <p:nvPr/>
        </p:nvPicPr>
        <p:blipFill>
          <a:blip r:embed="rId2" cstate="print"/>
          <a:srcRect l="1957" t="7320" r="22157" b="1032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1.png"/>
          <p:cNvPicPr>
            <a:picLocks noChangeAspect="1"/>
          </p:cNvPicPr>
          <p:nvPr/>
        </p:nvPicPr>
        <p:blipFill>
          <a:blip r:embed="rId2" cstate="print"/>
          <a:srcRect l="1179" t="175"/>
          <a:stretch>
            <a:fillRect/>
          </a:stretch>
        </p:blipFill>
        <p:spPr>
          <a:xfrm>
            <a:off x="609600" y="304800"/>
            <a:ext cx="8077199" cy="65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988" y="311122"/>
            <a:ext cx="8065212" cy="6470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17 out of 43 genes show greater positive expressional change in resistant strain upon exposure compared to susceptible strain.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No DEGs identified by the model are in the Guadeloupe Resistance Complex. 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CLEC7A (a.k.a. Dectin-1) is the only </a:t>
            </a:r>
            <a:r>
              <a:rPr lang="en-US" sz="2400" dirty="0" smtClean="0"/>
              <a:t>membrane receptor </a:t>
            </a:r>
            <a:r>
              <a:rPr lang="en-US" sz="2400" dirty="0" smtClean="0"/>
              <a:t>DEG.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C-type </a:t>
            </a:r>
            <a:r>
              <a:rPr lang="en-US" sz="2400" dirty="0" err="1" smtClean="0"/>
              <a:t>lectins</a:t>
            </a:r>
            <a:r>
              <a:rPr lang="en-US" sz="2400" dirty="0" smtClean="0"/>
              <a:t> generally known to possess immunological roles,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though available data pertains to fungal/bacterial/viral infection. 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400" dirty="0" err="1" smtClean="0"/>
              <a:t>Downregulation</a:t>
            </a:r>
            <a:r>
              <a:rPr lang="en-US" sz="2400" dirty="0" smtClean="0"/>
              <a:t> in resistant strain vs. </a:t>
            </a:r>
            <a:r>
              <a:rPr lang="en-US" sz="2400" dirty="0" err="1" smtClean="0"/>
              <a:t>upregulation</a:t>
            </a:r>
            <a:r>
              <a:rPr lang="en-US" sz="2400" dirty="0" smtClean="0"/>
              <a:t> in susceptible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strain suggests possible manipulation of CLEC7A’s mechanisms.  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95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Tennessen JA, Théron A, Marine M, Yeh </a:t>
            </a:r>
            <a:r>
              <a:rPr lang="it-IT" dirty="0" smtClean="0"/>
              <a:t>J-Y, Rognon A, Blouin MS (2015) Hyperdiverse Gene </a:t>
            </a:r>
            <a:r>
              <a:rPr lang="en-US" dirty="0" smtClean="0"/>
              <a:t>Cluster in Snail Host Conveys Resistance to Human </a:t>
            </a:r>
            <a:r>
              <a:rPr lang="es-ES" dirty="0" smtClean="0"/>
              <a:t>Schistosome Parasites. PLoS Genet 11(3): </a:t>
            </a:r>
            <a:r>
              <a:rPr lang="en-US" dirty="0" smtClean="0"/>
              <a:t>e1005067. doi:10.1371/journal.pgen.1005067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Wild-caught snails from Guadeloupe were bred across ~10 generations   </a:t>
            </a:r>
          </a:p>
          <a:p>
            <a:r>
              <a:rPr lang="en-US" sz="2400" dirty="0" smtClean="0"/>
              <a:t>   to establish lines  with decreased susceptibility to </a:t>
            </a:r>
            <a:r>
              <a:rPr lang="en-US" sz="2400" i="1" dirty="0" smtClean="0"/>
              <a:t>S. </a:t>
            </a:r>
            <a:r>
              <a:rPr lang="en-US" sz="2400" i="1" dirty="0" err="1" smtClean="0"/>
              <a:t>mansoni</a:t>
            </a:r>
            <a:r>
              <a:rPr lang="en-US" sz="2400" i="1" dirty="0" smtClean="0"/>
              <a:t> </a:t>
            </a:r>
            <a:r>
              <a:rPr lang="en-US" sz="2400" dirty="0" smtClean="0"/>
              <a:t>(10%  </a:t>
            </a:r>
          </a:p>
          <a:p>
            <a:r>
              <a:rPr lang="en-US" sz="2400" dirty="0" smtClean="0"/>
              <a:t>   infection rate </a:t>
            </a:r>
            <a:r>
              <a:rPr lang="en-US" sz="2400" dirty="0" smtClean="0"/>
              <a:t>upon </a:t>
            </a:r>
            <a:r>
              <a:rPr lang="en-US" sz="2400" dirty="0" smtClean="0"/>
              <a:t>exposure vs. 52% for control). </a:t>
            </a:r>
          </a:p>
          <a:p>
            <a:endParaRPr lang="en-US" sz="2400" baseline="300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RAD genotyping revealed high variability at markers between   </a:t>
            </a:r>
          </a:p>
          <a:p>
            <a:r>
              <a:rPr lang="en-US" sz="2400" dirty="0" smtClean="0"/>
              <a:t>   dominant “R” alleles, negatively correlated to infection, and recessive </a:t>
            </a:r>
          </a:p>
          <a:p>
            <a:r>
              <a:rPr lang="en-US" sz="2400" dirty="0" smtClean="0"/>
              <a:t>   “S1” and “S2” alleles positively correlated to infection.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Whole-body </a:t>
            </a:r>
            <a:r>
              <a:rPr lang="en-US" sz="2400" dirty="0" err="1" smtClean="0"/>
              <a:t>RNAseq</a:t>
            </a:r>
            <a:r>
              <a:rPr lang="en-US" sz="2400" dirty="0" smtClean="0"/>
              <a:t>  reads were taken for unchallenged homozygous  </a:t>
            </a:r>
          </a:p>
          <a:p>
            <a:r>
              <a:rPr lang="en-US" sz="2400" dirty="0" smtClean="0"/>
              <a:t>   variants as well as those challenged by 20 miracidia each at 2 and 6 </a:t>
            </a:r>
          </a:p>
          <a:p>
            <a:r>
              <a:rPr lang="en-US" sz="2400" dirty="0" smtClean="0"/>
              <a:t>   hour time points to identify genes in the GRC.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Image result for Schistosoma mansoni miraci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3180000">
            <a:off x="2132003" y="5079063"/>
            <a:ext cx="290149" cy="331487"/>
          </a:xfrm>
          <a:prstGeom prst="rect">
            <a:avLst/>
          </a:prstGeom>
          <a:noFill/>
        </p:spPr>
      </p:pic>
      <p:pic>
        <p:nvPicPr>
          <p:cNvPr id="21" name="Picture 2" descr="Image result for Schistosoma mansoni miraci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3180000">
            <a:off x="6018202" y="5079065"/>
            <a:ext cx="290149" cy="331487"/>
          </a:xfrm>
          <a:prstGeom prst="rect">
            <a:avLst/>
          </a:prstGeom>
          <a:noFill/>
        </p:spPr>
      </p:pic>
      <p:pic>
        <p:nvPicPr>
          <p:cNvPr id="19" name="Picture 2" descr="Image result for Schistosoma mansoni miraci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3180000">
            <a:off x="2132001" y="3707465"/>
            <a:ext cx="290149" cy="331487"/>
          </a:xfrm>
          <a:prstGeom prst="rect">
            <a:avLst/>
          </a:prstGeom>
          <a:noFill/>
        </p:spPr>
      </p:pic>
      <p:pic>
        <p:nvPicPr>
          <p:cNvPr id="11266" name="Picture 2" descr="Image result for Schistosoma mansoni miraci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3180000">
            <a:off x="6018202" y="3707465"/>
            <a:ext cx="290149" cy="3314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u="sng" dirty="0" smtClean="0"/>
              <a:t>Unchallenged </a:t>
            </a:r>
          </a:p>
          <a:p>
            <a:pPr>
              <a:buNone/>
            </a:pPr>
            <a:r>
              <a:rPr lang="en-US" sz="1800" dirty="0" smtClean="0"/>
              <a:t>			x 18 RR				      x 18 SS</a:t>
            </a:r>
          </a:p>
          <a:p>
            <a:pPr>
              <a:buNone/>
            </a:pPr>
            <a:r>
              <a:rPr lang="en-US" sz="1800" dirty="0" smtClean="0"/>
              <a:t>	(12 single-end + 6 paired-end reads)            (12 single-end + 6 paired-end reads) 	</a:t>
            </a:r>
          </a:p>
          <a:p>
            <a:pPr>
              <a:buNone/>
            </a:pPr>
            <a:r>
              <a:rPr lang="en-US" sz="1800" dirty="0" smtClean="0"/>
              <a:t>				     </a:t>
            </a:r>
            <a:r>
              <a:rPr lang="en-US" sz="2400" u="sng" dirty="0" smtClean="0"/>
              <a:t>Challenged 2 hrs.</a:t>
            </a:r>
          </a:p>
          <a:p>
            <a:pPr>
              <a:buNone/>
            </a:pPr>
            <a:r>
              <a:rPr lang="en-US" sz="1800" dirty="0" smtClean="0"/>
              <a:t>		                    x 3 RR                                                                x 3 SS</a:t>
            </a:r>
          </a:p>
          <a:p>
            <a:pPr algn="ctr">
              <a:buNone/>
            </a:pPr>
            <a:r>
              <a:rPr lang="en-US" sz="1800" dirty="0" smtClean="0"/>
              <a:t>(all single-end reads)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2400" u="sng" dirty="0" smtClean="0"/>
              <a:t>Challenged 6 hrs.</a:t>
            </a:r>
          </a:p>
          <a:p>
            <a:pPr>
              <a:buNone/>
            </a:pPr>
            <a:r>
              <a:rPr lang="en-US" sz="1800" dirty="0" smtClean="0"/>
              <a:t>                                      x 3 RR                                                                x 3 SS</a:t>
            </a:r>
          </a:p>
          <a:p>
            <a:pPr algn="ctr">
              <a:buNone/>
            </a:pPr>
            <a:r>
              <a:rPr lang="en-US" sz="1800" dirty="0" smtClean="0"/>
              <a:t>(all single-end reads)</a:t>
            </a:r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2057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5/5d/Biomphalaria_glabr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021121" y="2017479"/>
            <a:ext cx="304799" cy="384641"/>
          </a:xfrm>
          <a:prstGeom prst="rect">
            <a:avLst/>
          </a:prstGeom>
          <a:noFill/>
        </p:spPr>
      </p:pic>
      <p:pic>
        <p:nvPicPr>
          <p:cNvPr id="10" name="Picture 2" descr="https://upload.wikimedia.org/wikipedia/commons/5/5d/Biomphalaria_glabr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983521" y="2017479"/>
            <a:ext cx="304799" cy="384641"/>
          </a:xfrm>
          <a:prstGeom prst="rect">
            <a:avLst/>
          </a:prstGeom>
          <a:noFill/>
        </p:spPr>
      </p:pic>
      <p:pic>
        <p:nvPicPr>
          <p:cNvPr id="16" name="Picture 2" descr="https://upload.wikimedia.org/wikipedia/commons/5/5d/Biomphalaria_glabr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173521" y="3389079"/>
            <a:ext cx="304799" cy="384641"/>
          </a:xfrm>
          <a:prstGeom prst="rect">
            <a:avLst/>
          </a:prstGeom>
          <a:noFill/>
        </p:spPr>
      </p:pic>
      <p:pic>
        <p:nvPicPr>
          <p:cNvPr id="17" name="Picture 2" descr="https://upload.wikimedia.org/wikipedia/commons/5/5d/Biomphalaria_glabr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059721" y="3389079"/>
            <a:ext cx="304799" cy="384641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>
            <a:off x="4572000" y="3429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upload.wikimedia.org/wikipedia/commons/5/5d/Biomphalaria_glabr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173521" y="4760679"/>
            <a:ext cx="304799" cy="384641"/>
          </a:xfrm>
          <a:prstGeom prst="rect">
            <a:avLst/>
          </a:prstGeom>
          <a:noFill/>
        </p:spPr>
      </p:pic>
      <p:pic>
        <p:nvPicPr>
          <p:cNvPr id="22" name="Picture 2" descr="https://upload.wikimedia.org/wikipedia/commons/5/5d/Biomphalaria_glabr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059721" y="4760679"/>
            <a:ext cx="304799" cy="384641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>
          <a:xfrm>
            <a:off x="4572000" y="4876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8800" y="6019800"/>
            <a:ext cx="693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48 total files/conditions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6248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scan.myspecies.info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plan</a:t>
            </a:r>
            <a:endParaRPr lang="en-US" dirty="0"/>
          </a:p>
        </p:txBody>
      </p:sp>
      <p:pic>
        <p:nvPicPr>
          <p:cNvPr id="4" name="Picture 8" descr="DE work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465334" cy="52578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48600" y="6172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</a:t>
            </a:r>
          </a:p>
          <a:p>
            <a:r>
              <a:rPr lang="en-US" sz="1200" dirty="0" smtClean="0"/>
              <a:t>ccb.jhu.edu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HPC cluster</a:t>
            </a:r>
            <a:endParaRPr lang="en-US" dirty="0"/>
          </a:p>
        </p:txBody>
      </p:sp>
      <p:pic>
        <p:nvPicPr>
          <p:cNvPr id="27650" name="Picture 2" descr="https://www.clearias.com/up/What-is-Supercomput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71800"/>
            <a:ext cx="5753578" cy="3724276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752600"/>
          <a:ext cx="7315200" cy="2230922"/>
        </p:xfrm>
        <a:graphic>
          <a:graphicData uri="http://schemas.openxmlformats.org/drawingml/2006/table">
            <a:tbl>
              <a:tblPr/>
              <a:tblGrid>
                <a:gridCol w="1283369"/>
                <a:gridCol w="6031831"/>
              </a:tblGrid>
              <a:tr h="1641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OS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CENTOS 7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16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smtClean="0"/>
                        <a:t>nodes</a:t>
                      </a:r>
                      <a:endParaRPr lang="en-US" sz="1500" dirty="0"/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RAM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smtClean="0"/>
                        <a:t>50GB/node</a:t>
                      </a:r>
                      <a:endParaRPr lang="en-US" sz="1500" dirty="0"/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9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GPUs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/>
                        <a:t>NVidia Tesla K40 and NVidia Tesla P100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3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Interconnect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Infiniband FDR (56Gbps)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16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Scheduler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Slurm 17.11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Hardware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/>
                        <a:t>Lenovo NextScale M5, Dell R440, and Dell R740</a:t>
                      </a:r>
                    </a:p>
                  </a:txBody>
                  <a:tcPr marL="42779" marR="42779" marT="42779" marB="427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43800" y="1371600"/>
            <a:ext cx="1600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110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371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From NCBI BioProject page, “SRA Links” </a:t>
            </a:r>
            <a:r>
              <a:rPr lang="en-US" sz="2400" dirty="0" smtClean="0">
                <a:sym typeface="Wingdings" pitchFamily="2" charset="2"/>
              </a:rPr>
              <a:t> “Send to”  “File”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00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Convert to fastq file using NCBI’s SRA Toolkit</a:t>
            </a:r>
            <a:endParaRPr 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33800"/>
            <a:ext cx="8305800" cy="16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4038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Obtain snail reference genome and annotation files from NCBI, index</a:t>
            </a:r>
            <a:endParaRPr lang="en-US" sz="2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495800"/>
            <a:ext cx="61468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Read mapping/alignment with hisat2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0"/>
            <a:ext cx="8991600" cy="49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8839200" cy="47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59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Conversion with samtools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657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Assembly with stringtie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91000"/>
            <a:ext cx="9144000" cy="40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724400"/>
            <a:ext cx="4036764" cy="190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343400" y="4724400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Sensitivity = TP / (TP+FN</a:t>
            </a:r>
            <a:r>
              <a:rPr lang="en-US" sz="2000" dirty="0" smtClean="0"/>
              <a:t>)</a:t>
            </a:r>
          </a:p>
          <a:p>
            <a:pPr>
              <a:buFontTx/>
              <a:buChar char="-"/>
            </a:pPr>
            <a:r>
              <a:rPr lang="en-US" sz="2000" dirty="0" smtClean="0"/>
              <a:t> Ratio of matches to all annotation data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r>
              <a:rPr lang="en-US" sz="2000" dirty="0" smtClean="0"/>
              <a:t>Precision = TP / (TP+FP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- Ratio of matches to all query data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Merge transcripts, estimate abundances, output count matrix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458200" cy="15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8886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971800"/>
            <a:ext cx="3588737" cy="37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971800"/>
            <a:ext cx="4953000" cy="37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811</Words>
  <Application>Microsoft Office PowerPoint</Application>
  <PresentationFormat>On-screen Show (4:3)</PresentationFormat>
  <Paragraphs>164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Differentially expressed genes associated with resistance to a parasite in the freshwater snail Biomphalaria glabrata </vt:lpstr>
      <vt:lpstr>S. mansoni life cycle</vt:lpstr>
      <vt:lpstr>Data source</vt:lpstr>
      <vt:lpstr>Sample breakdown</vt:lpstr>
      <vt:lpstr>Process plan</vt:lpstr>
      <vt:lpstr>Discovery HPC cluster</vt:lpstr>
      <vt:lpstr>Data acquisition</vt:lpstr>
      <vt:lpstr>Data Preprocessing</vt:lpstr>
      <vt:lpstr>Data Preparation</vt:lpstr>
      <vt:lpstr>Sample overview</vt:lpstr>
      <vt:lpstr>QC, Experimental Design, and EDA</vt:lpstr>
      <vt:lpstr>Slide 12</vt:lpstr>
      <vt:lpstr>Slide 13</vt:lpstr>
      <vt:lpstr>Slide 14</vt:lpstr>
      <vt:lpstr>Slide 15</vt:lpstr>
      <vt:lpstr> Phenotype</vt:lpstr>
      <vt:lpstr>Results</vt:lpstr>
      <vt:lpstr>Cook’s Cutoff</vt:lpstr>
      <vt:lpstr>Slide 19</vt:lpstr>
      <vt:lpstr>Slide 20</vt:lpstr>
      <vt:lpstr>Slide 21</vt:lpstr>
      <vt:lpstr>Slide 22</vt:lpstr>
      <vt:lpstr>Conclusion and Discussion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BackUp Account</dc:creator>
  <cp:lastModifiedBy>BackUp Account</cp:lastModifiedBy>
  <cp:revision>300</cp:revision>
  <dcterms:created xsi:type="dcterms:W3CDTF">2019-02-05T18:31:22Z</dcterms:created>
  <dcterms:modified xsi:type="dcterms:W3CDTF">2019-06-26T08:11:04Z</dcterms:modified>
</cp:coreProperties>
</file>