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619" r:id="rId3"/>
    <p:sldId id="626" r:id="rId4"/>
    <p:sldId id="649" r:id="rId5"/>
    <p:sldId id="624" r:id="rId6"/>
    <p:sldId id="625" r:id="rId7"/>
    <p:sldId id="622" r:id="rId8"/>
    <p:sldId id="623" r:id="rId9"/>
    <p:sldId id="620" r:id="rId10"/>
    <p:sldId id="621" r:id="rId11"/>
    <p:sldId id="650" r:id="rId12"/>
    <p:sldId id="627" r:id="rId13"/>
    <p:sldId id="630" r:id="rId14"/>
    <p:sldId id="631" r:id="rId15"/>
    <p:sldId id="632" r:id="rId16"/>
    <p:sldId id="646" r:id="rId17"/>
    <p:sldId id="647" r:id="rId18"/>
    <p:sldId id="644" r:id="rId19"/>
    <p:sldId id="634" r:id="rId20"/>
    <p:sldId id="635" r:id="rId21"/>
    <p:sldId id="636" r:id="rId22"/>
    <p:sldId id="637" r:id="rId23"/>
    <p:sldId id="638" r:id="rId24"/>
    <p:sldId id="639" r:id="rId25"/>
    <p:sldId id="645" r:id="rId26"/>
    <p:sldId id="640" r:id="rId27"/>
    <p:sldId id="641" r:id="rId28"/>
    <p:sldId id="642" r:id="rId29"/>
    <p:sldId id="64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6565"/>
  </p:normalViewPr>
  <p:slideViewPr>
    <p:cSldViewPr snapToGrid="0" snapToObjects="1">
      <p:cViewPr varScale="1">
        <p:scale>
          <a:sx n="97" d="100"/>
          <a:sy n="97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469B3-22AA-5542-833A-8402B8F90072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7688-1AA2-5241-A1FD-9F5F1E0B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0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7688-1AA2-5241-A1FD-9F5F1E0B6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7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7688-1AA2-5241-A1FD-9F5F1E0B62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7688-1AA2-5241-A1FD-9F5F1E0B6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7688-1AA2-5241-A1FD-9F5F1E0B6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7688-1AA2-5241-A1FD-9F5F1E0B6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inherited values locations</a:t>
            </a:r>
          </a:p>
          <a:p>
            <a:pPr lvl="1"/>
            <a:r>
              <a:rPr lang="en-US" dirty="0"/>
              <a:t>Platform Defaults</a:t>
            </a:r>
          </a:p>
          <a:p>
            <a:pPr lvl="1"/>
            <a:r>
              <a:rPr lang="en-US" dirty="0" err="1"/>
              <a:t>Xcode</a:t>
            </a:r>
            <a:r>
              <a:rPr lang="en-US" dirty="0"/>
              <a:t> Project </a:t>
            </a:r>
            <a:r>
              <a:rPr lang="en-US" dirty="0" err="1"/>
              <a:t>xcconfig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Xcode</a:t>
            </a:r>
            <a:r>
              <a:rPr lang="en-US" dirty="0"/>
              <a:t> Project File Build Settings</a:t>
            </a:r>
          </a:p>
          <a:p>
            <a:pPr lvl="1"/>
            <a:r>
              <a:rPr lang="en-US" dirty="0"/>
              <a:t>Target </a:t>
            </a:r>
            <a:r>
              <a:rPr lang="en-US" dirty="0" err="1"/>
              <a:t>xcconfig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Target Build Settings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Speed up build settings by removing architectures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7688-1AA2-5241-A1FD-9F5F1E0B6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5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7688-1AA2-5241-A1FD-9F5F1E0B6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5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7688-1AA2-5241-A1FD-9F5F1E0B62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7688-1AA2-5241-A1FD-9F5F1E0B62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2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7688-1AA2-5241-A1FD-9F5F1E0B62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4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3571" y="2539584"/>
            <a:ext cx="1753480" cy="1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7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algn="l"/>
            <a:r>
              <a:rPr lang="en-GB" dirty="0">
                <a:solidFill>
                  <a:schemeClr val="tx1"/>
                </a:solidFill>
              </a:rPr>
              <a:t>Insert Confidentiality Level in slide footer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9BFD1E-ECE5-48A8-A85F-CDB97DF3D0A3}" type="datetime3">
              <a:rPr lang="en-US" smtClean="0"/>
              <a:t>27 October 2021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239934" y="1164168"/>
            <a:ext cx="5617633" cy="480483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34434" y="1164168"/>
            <a:ext cx="5617633" cy="48048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737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algn="l"/>
            <a:r>
              <a:rPr lang="en-GB" dirty="0">
                <a:solidFill>
                  <a:schemeClr val="tx1"/>
                </a:solidFill>
              </a:rPr>
              <a:t>Insert Confidentiality Level in slide footer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185E4CA-CDEB-48CC-A883-11DA456DFE95}" type="datetime3">
              <a:rPr lang="en-US" smtClean="0"/>
              <a:t>27 October 2021</a:t>
            </a:fld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8"/>
          </p:nvPr>
        </p:nvSpPr>
        <p:spPr>
          <a:xfrm>
            <a:off x="6239934" y="1168400"/>
            <a:ext cx="5617633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334434" y="1164168"/>
            <a:ext cx="5617633" cy="48048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038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615" y="1110767"/>
            <a:ext cx="3667807" cy="4983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60" y="3276600"/>
            <a:ext cx="4378689" cy="13208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3200"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 algn="l"/>
            <a:r>
              <a:rPr lang="en-GB" dirty="0">
                <a:solidFill>
                  <a:schemeClr val="tx1"/>
                </a:solidFill>
              </a:rPr>
              <a:t>Insert Confidentiality Level in slide footer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7BA10DF-E760-440C-ABB5-D0DA7FE6AAD3}" type="datetime3">
              <a:rPr lang="en-US" smtClean="0"/>
              <a:t>27 October 2021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5947834" y="2096970"/>
            <a:ext cx="2078567" cy="3872031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None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329790" y="2096970"/>
            <a:ext cx="2078567" cy="3872031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None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113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l"/>
            <a:r>
              <a:rPr lang="en-GB" dirty="0">
                <a:solidFill>
                  <a:schemeClr val="tx1"/>
                </a:solidFill>
              </a:rPr>
              <a:t>Insert Confidentiality Level in slide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496F866-3208-4CAE-936D-89A0FA18BA4C}" type="datetime3">
              <a:rPr lang="en-US" smtClean="0"/>
              <a:t>27 October 2021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29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l"/>
            <a:r>
              <a:rPr lang="en-GB" dirty="0">
                <a:solidFill>
                  <a:schemeClr val="tx1"/>
                </a:solidFill>
              </a:rPr>
              <a:t>Insert Confidentiality Level in slide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30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 Speechm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9607" y="1092083"/>
            <a:ext cx="3011261" cy="4056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5133" y="2729090"/>
            <a:ext cx="3788833" cy="1106311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2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A40A51-5202-496B-9F68-841EDBC5D003}" type="datetime3">
              <a:rPr lang="en-US" smtClean="0"/>
              <a:t>27 October 2021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91910"/>
            <a:ext cx="5892799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44266" spc="-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2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Speechm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3074" y="1092141"/>
            <a:ext cx="3011217" cy="40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5133" y="2729090"/>
            <a:ext cx="3788833" cy="1106311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200" b="1" cap="none" baseline="0">
                <a:solidFill>
                  <a:schemeClr val="accent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61FE51-EA49-4B86-9603-A9524C08F09A}" type="datetime3">
              <a:rPr lang="en-US" smtClean="0"/>
              <a:t>27 October 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91910"/>
            <a:ext cx="5892799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44266" spc="-1333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82330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2066" y="2573523"/>
            <a:ext cx="5905500" cy="1400512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0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BAE81E-EACB-454D-9F8B-A0E7F9327681}" type="datetime3">
              <a:rPr lang="en-US" smtClean="0"/>
              <a:t>27 October 2021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91910"/>
            <a:ext cx="5892799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44266" spc="-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50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2066" y="2573523"/>
            <a:ext cx="5905501" cy="1400512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000" b="1" cap="none" baseline="0">
                <a:solidFill>
                  <a:schemeClr val="accent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DC73E36-085C-4153-95E1-58DF517AFA5B}" type="datetime3">
              <a:rPr lang="en-US" smtClean="0"/>
              <a:t>27 October 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91910"/>
            <a:ext cx="5892799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44266" spc="-1333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72485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x3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2144535" y="355601"/>
            <a:ext cx="7902932" cy="5927199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4x3 video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FBC50-AC9D-4FC9-99BA-B0CB71372F1A}" type="datetime3">
              <a:rPr lang="en-US" smtClean="0"/>
              <a:t>27 October 2021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3571" y="2539584"/>
            <a:ext cx="1753480" cy="1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29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x9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096434" y="355200"/>
            <a:ext cx="9999135" cy="5624513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16x9 video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56EA0D-61E6-4B1B-8DDB-604368F0E3C0}" type="datetime3">
              <a:rPr lang="en-US" smtClean="0"/>
              <a:t>27 October 2021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95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frame 16x9 Video placehol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full frame 16x9 video</a:t>
            </a:r>
          </a:p>
        </p:txBody>
      </p:sp>
    </p:spTree>
    <p:extLst>
      <p:ext uri="{BB962C8B-B14F-4D97-AF65-F5344CB8AC3E}">
        <p14:creationId xmlns:p14="http://schemas.microsoft.com/office/powerpoint/2010/main" val="324269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9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807" y="1016"/>
            <a:ext cx="12188388" cy="6855968"/>
            <a:chOff x="1355" y="762"/>
            <a:chExt cx="9141291" cy="5141976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55" y="762"/>
              <a:ext cx="9141291" cy="514197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49227" y="862012"/>
              <a:ext cx="2666250" cy="35484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2133" y="4181809"/>
            <a:ext cx="5795433" cy="615883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0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436" y="5385814"/>
            <a:ext cx="2787265" cy="910516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867">
                <a:solidFill>
                  <a:schemeClr val="bg1"/>
                </a:solidFill>
                <a:latin typeface="Vodafone Rg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2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9 Two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2712" y="1018"/>
            <a:ext cx="12188385" cy="6855967"/>
            <a:chOff x="2033" y="763"/>
            <a:chExt cx="9141289" cy="514197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033" y="763"/>
              <a:ext cx="9141289" cy="51419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56789" y="866775"/>
              <a:ext cx="2655585" cy="353779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3234" y="4334210"/>
            <a:ext cx="5884333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933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436" y="5385814"/>
            <a:ext cx="2787265" cy="910516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867">
                <a:solidFill>
                  <a:schemeClr val="bg1"/>
                </a:solidFill>
                <a:latin typeface="Vodafone Rg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 One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4069" y="1130937"/>
            <a:ext cx="3604236" cy="4800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5929" y="3747514"/>
            <a:ext cx="5507572" cy="673149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40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436" y="5385814"/>
            <a:ext cx="2787265" cy="910516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867">
                <a:solidFill>
                  <a:schemeClr val="bg1"/>
                </a:solidFill>
                <a:latin typeface="Vodafone Rg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4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 Two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3643" y="1143059"/>
            <a:ext cx="3570709" cy="477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229" y="3774168"/>
            <a:ext cx="5507572" cy="92674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933" b="1" i="0" baseline="0">
                <a:solidFill>
                  <a:srgbClr val="FFFFFF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436" y="5385814"/>
            <a:ext cx="2787265" cy="910516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867">
                <a:solidFill>
                  <a:srgbClr val="FFFFFF"/>
                </a:solidFill>
                <a:latin typeface="Vodafone Rg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4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On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9949" y="1148673"/>
            <a:ext cx="3590920" cy="478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5929" y="3747514"/>
            <a:ext cx="5507572" cy="673149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40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436" y="5385814"/>
            <a:ext cx="2787265" cy="910516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867">
                <a:solidFill>
                  <a:schemeClr val="accent1"/>
                </a:solidFill>
                <a:latin typeface="Vodafone Rg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18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Two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6774" y="1141612"/>
            <a:ext cx="3571793" cy="4772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229" y="3774168"/>
            <a:ext cx="5507572" cy="92674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933" b="1" i="0" baseline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436" y="5385814"/>
            <a:ext cx="2787265" cy="910516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867">
                <a:solidFill>
                  <a:schemeClr val="accent1"/>
                </a:solidFill>
                <a:latin typeface="Vodafone Rg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09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4" y="274638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4" y="1164610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3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889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164610"/>
            <a:ext cx="7848600" cy="4804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20394" y="6284182"/>
            <a:ext cx="551213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67"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37860" y="6282799"/>
            <a:ext cx="2783840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IE" sz="1067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Insert Confidentiality Level in slide footer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8183033" y="6282799"/>
            <a:ext cx="2844800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GB" sz="1067" smtClean="0"/>
            </a:lvl1pPr>
          </a:lstStyle>
          <a:p>
            <a:fld id="{5ACE7FFD-0E67-4B6B-A6A9-E7C83785CC72}" type="datetime3">
              <a:rPr lang="en-US" smtClean="0"/>
              <a:t>27 October 2021</a:t>
            </a:fld>
            <a:endParaRPr lang="en-US" dirty="0"/>
          </a:p>
        </p:txBody>
      </p:sp>
      <p:sp>
        <p:nvSpPr>
          <p:cNvPr id="8" name="TextBox 7"/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350838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C1 Public</a:t>
            </a:r>
          </a:p>
        </p:txBody>
      </p:sp>
    </p:spTree>
    <p:extLst>
      <p:ext uri="{BB962C8B-B14F-4D97-AF65-F5344CB8AC3E}">
        <p14:creationId xmlns:p14="http://schemas.microsoft.com/office/powerpoint/2010/main" val="349021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9" r:id="rId3"/>
    <p:sldLayoutId id="214748368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</p:sldLayoutIdLst>
  <p:hf hdr="0" ftr="0"/>
  <p:txStyles>
    <p:titleStyle>
      <a:lvl1pPr algn="l" defTabSz="121917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4146" indent="-184146" algn="l" defTabSz="121917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63539" indent="-196846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514338" indent="194728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56709" indent="-201079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70" indent="-215895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  <p15:guide id="3" orient="horz" pos="2820">
          <p15:clr>
            <a:srgbClr val="F26B43"/>
          </p15:clr>
        </p15:guide>
        <p15:guide id="4" pos="5602">
          <p15:clr>
            <a:srgbClr val="F26B43"/>
          </p15:clr>
        </p15:guide>
        <p15:guide id="5" pos="2812">
          <p15:clr>
            <a:srgbClr val="F26B43"/>
          </p15:clr>
        </p15:guide>
        <p15:guide id="6" pos="2948">
          <p15:clr>
            <a:srgbClr val="F26B43"/>
          </p15:clr>
        </p15:guide>
        <p15:guide id="7" orient="horz" pos="55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7E5A-CE20-0943-AE7B-58A80D9E9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For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8006-9FD5-5149-914E-AB19F9C98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iOS version</a:t>
            </a:r>
          </a:p>
        </p:txBody>
      </p:sp>
    </p:spTree>
    <p:extLst>
      <p:ext uri="{BB962C8B-B14F-4D97-AF65-F5344CB8AC3E}">
        <p14:creationId xmlns:p14="http://schemas.microsoft.com/office/powerpoint/2010/main" val="166971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2613-E7D4-ED48-9049-FA8F7A5A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xcconfig</a:t>
            </a:r>
            <a:r>
              <a:rPr lang="en-US" dirty="0"/>
              <a:t> Files - Formatting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AE4F9-DEFE-3845-B003-3402827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73479-2BF9-7A4A-8D6D-5A2ECCAF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5D9B5-2D3D-4E4B-B79C-B4487FA21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4" y="1164610"/>
            <a:ext cx="11523133" cy="5250478"/>
          </a:xfrm>
        </p:spPr>
        <p:txBody>
          <a:bodyPr/>
          <a:lstStyle/>
          <a:p>
            <a:r>
              <a:rPr lang="en-US" dirty="0"/>
              <a:t>Append to existing definitions, use the $(inherited) 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Substitutions can be used to define new variables according to existing values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Conditional Build settings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configuration file can include settings from other configuration files </a:t>
            </a:r>
          </a:p>
          <a:p>
            <a:endParaRPr lang="en-US" dirty="0"/>
          </a:p>
          <a:p>
            <a:pPr marL="266693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23527D-A396-0F47-AD6B-53DB621A093F}"/>
              </a:ext>
            </a:extLst>
          </p:cNvPr>
          <p:cNvSpPr/>
          <p:nvPr/>
        </p:nvSpPr>
        <p:spPr>
          <a:xfrm>
            <a:off x="462573" y="1667413"/>
            <a:ext cx="5638799" cy="4885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</a:rPr>
              <a:t>BUILD_SETTING_NAME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$(inherited)</a:t>
            </a:r>
            <a:r>
              <a:rPr lang="en-US" i="0" dirty="0">
                <a:solidFill>
                  <a:schemeClr val="tx1"/>
                </a:solidFill>
                <a:effectLst/>
              </a:rPr>
              <a:t>additional value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CFB0F-96E0-3D46-951F-B75F80B2A14C}"/>
              </a:ext>
            </a:extLst>
          </p:cNvPr>
          <p:cNvSpPr/>
          <p:nvPr/>
        </p:nvSpPr>
        <p:spPr>
          <a:xfrm>
            <a:off x="433991" y="3025582"/>
            <a:ext cx="6200774" cy="4885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CONFIGURATION_BUILD_DIR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$(BUILD_DIR)/$(CONFIGURATION)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A8D2F-1EB0-A847-BD05-CAEA973518EB}"/>
              </a:ext>
            </a:extLst>
          </p:cNvPr>
          <p:cNvSpPr/>
          <p:nvPr/>
        </p:nvSpPr>
        <p:spPr>
          <a:xfrm>
            <a:off x="400655" y="5878349"/>
            <a:ext cx="6200774" cy="4885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#include "</a:t>
            </a:r>
            <a:r>
              <a:rPr lang="en-US" i="0" dirty="0">
                <a:solidFill>
                  <a:schemeClr val="tx1"/>
                </a:solidFill>
                <a:effectLst/>
              </a:rPr>
              <a:t>path/to/</a:t>
            </a:r>
            <a:r>
              <a:rPr lang="en-US" i="0" dirty="0" err="1">
                <a:solidFill>
                  <a:schemeClr val="tx1"/>
                </a:solidFill>
                <a:effectLst/>
              </a:rPr>
              <a:t>File.xcconfig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80EFCC-B9FA-DE48-9175-AE01886E26A5}"/>
              </a:ext>
            </a:extLst>
          </p:cNvPr>
          <p:cNvSpPr/>
          <p:nvPr/>
        </p:nvSpPr>
        <p:spPr>
          <a:xfrm>
            <a:off x="414938" y="4421008"/>
            <a:ext cx="9900634" cy="4885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endParaRPr lang="en-US" i="0" dirty="0">
              <a:solidFill>
                <a:schemeClr val="tx1"/>
              </a:solidFill>
              <a:effectLst/>
            </a:endParaRPr>
          </a:p>
          <a:p>
            <a:r>
              <a:rPr lang="en-US" i="0" dirty="0">
                <a:solidFill>
                  <a:schemeClr val="tx1"/>
                </a:solidFill>
                <a:effectLst/>
              </a:rPr>
              <a:t>BUILD_SETTING_NAME</a:t>
            </a:r>
            <a:r>
              <a:rPr lang="en-US" dirty="0">
                <a:solidFill>
                  <a:schemeClr val="tx1"/>
                </a:solidFill>
                <a:effectLst/>
              </a:rPr>
              <a:t>[arch=</a:t>
            </a:r>
            <a:r>
              <a:rPr lang="en-US" i="0" dirty="0">
                <a:solidFill>
                  <a:schemeClr val="tx1"/>
                </a:solidFill>
                <a:effectLst/>
              </a:rPr>
              <a:t>architecture</a:t>
            </a:r>
            <a:r>
              <a:rPr lang="en-US" dirty="0">
                <a:solidFill>
                  <a:schemeClr val="tx1"/>
                </a:solidFill>
                <a:effectLst/>
              </a:rPr>
              <a:t>] =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0" dirty="0">
                <a:solidFill>
                  <a:schemeClr val="tx1"/>
                </a:solidFill>
                <a:effectLst/>
              </a:rPr>
              <a:t>value for specified architecture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51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2613-E7D4-ED48-9049-FA8F7A5A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–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AE4F9-DEFE-3845-B003-3402827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73479-2BF9-7A4A-8D6D-5A2ECCAF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5D9B5-2D3D-4E4B-B79C-B4487FA21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5" y="1164610"/>
            <a:ext cx="4837640" cy="5250478"/>
          </a:xfrm>
        </p:spPr>
        <p:txBody>
          <a:bodyPr/>
          <a:lstStyle/>
          <a:p>
            <a:r>
              <a:rPr lang="en-US" dirty="0"/>
              <a:t>Deployment target and build settings inherited from project </a:t>
            </a:r>
          </a:p>
          <a:p>
            <a:r>
              <a:rPr lang="en-US" dirty="0"/>
              <a:t>Each pod install step reset </a:t>
            </a:r>
            <a:r>
              <a:rPr lang="en-US" dirty="0" err="1"/>
              <a:t>Pods.xcodeproj</a:t>
            </a:r>
            <a:r>
              <a:rPr lang="en-US" dirty="0"/>
              <a:t> configuration</a:t>
            </a:r>
          </a:p>
          <a:p>
            <a:r>
              <a:rPr lang="en-US" dirty="0"/>
              <a:t>Add custom build configuration to pod file script</a:t>
            </a:r>
          </a:p>
          <a:p>
            <a:r>
              <a:rPr lang="en-US" dirty="0"/>
              <a:t>Config name use defined  preprocessor directives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F6003-A198-A04E-B875-F6A7578DF486}"/>
              </a:ext>
            </a:extLst>
          </p:cNvPr>
          <p:cNvSpPr/>
          <p:nvPr/>
        </p:nvSpPr>
        <p:spPr>
          <a:xfrm>
            <a:off x="5344352" y="1362613"/>
            <a:ext cx="6685489" cy="371297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  </a:t>
            </a:r>
            <a:r>
              <a:rPr lang="en-US" dirty="0" err="1">
                <a:solidFill>
                  <a:schemeClr val="tx1"/>
                </a:solidFill>
              </a:rPr>
              <a:t>post_install</a:t>
            </a:r>
            <a:r>
              <a:rPr lang="en-US" dirty="0">
                <a:solidFill>
                  <a:schemeClr val="tx1"/>
                </a:solidFill>
              </a:rPr>
              <a:t> do |installer|</a:t>
            </a:r>
          </a:p>
          <a:p>
            <a:r>
              <a:rPr lang="en-US" dirty="0">
                <a:solidFill>
                  <a:schemeClr val="tx1"/>
                </a:solidFill>
              </a:rPr>
              <a:t>    </a:t>
            </a:r>
            <a:r>
              <a:rPr lang="en-US" dirty="0" err="1">
                <a:solidFill>
                  <a:schemeClr val="tx1"/>
                </a:solidFill>
              </a:rPr>
              <a:t>installer.pods_project.targets.each</a:t>
            </a:r>
            <a:r>
              <a:rPr lang="en-US" dirty="0">
                <a:solidFill>
                  <a:schemeClr val="tx1"/>
                </a:solidFill>
              </a:rPr>
              <a:t> do |target|</a:t>
            </a:r>
          </a:p>
          <a:p>
            <a:r>
              <a:rPr lang="en-US" dirty="0">
                <a:solidFill>
                  <a:schemeClr val="tx1"/>
                </a:solidFill>
              </a:rPr>
              <a:t>      </a:t>
            </a:r>
            <a:r>
              <a:rPr lang="en-US" dirty="0" err="1">
                <a:solidFill>
                  <a:schemeClr val="tx1"/>
                </a:solidFill>
              </a:rPr>
              <a:t>target.build_configurations.each</a:t>
            </a:r>
            <a:r>
              <a:rPr lang="en-US" dirty="0">
                <a:solidFill>
                  <a:schemeClr val="tx1"/>
                </a:solidFill>
              </a:rPr>
              <a:t> do |config|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if </a:t>
            </a:r>
            <a:r>
              <a:rPr lang="en-US" dirty="0" err="1">
                <a:solidFill>
                  <a:schemeClr val="tx1"/>
                </a:solidFill>
              </a:rPr>
              <a:t>config.name</a:t>
            </a:r>
            <a:r>
              <a:rPr lang="en-US" dirty="0">
                <a:solidFill>
                  <a:schemeClr val="tx1"/>
                </a:solidFill>
              </a:rPr>
              <a:t> = 'STAGGING'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  </a:t>
            </a:r>
            <a:r>
              <a:rPr lang="en-US" dirty="0" err="1">
                <a:solidFill>
                  <a:schemeClr val="tx1"/>
                </a:solidFill>
              </a:rPr>
              <a:t>config.build_settings</a:t>
            </a:r>
            <a:r>
              <a:rPr lang="en-US" dirty="0">
                <a:solidFill>
                  <a:schemeClr val="tx1"/>
                </a:solidFill>
              </a:rPr>
              <a:t>['IPHONEOS_DEPLOYMENT_TARGET'] = 13'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  </a:t>
            </a:r>
            <a:r>
              <a:rPr lang="en-US" dirty="0" err="1">
                <a:solidFill>
                  <a:schemeClr val="tx1"/>
                </a:solidFill>
              </a:rPr>
              <a:t>config.build_settings</a:t>
            </a:r>
            <a:r>
              <a:rPr lang="en-US" dirty="0">
                <a:solidFill>
                  <a:schemeClr val="tx1"/>
                </a:solidFill>
              </a:rPr>
              <a:t>['ENABLE_TESTABILITY'] = 'YES'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end</a:t>
            </a:r>
          </a:p>
          <a:p>
            <a:r>
              <a:rPr lang="en-US" dirty="0">
                <a:solidFill>
                  <a:schemeClr val="tx1"/>
                </a:solidFill>
              </a:rPr>
              <a:t>      end</a:t>
            </a:r>
          </a:p>
          <a:p>
            <a:r>
              <a:rPr lang="en-US" dirty="0">
                <a:solidFill>
                  <a:schemeClr val="tx1"/>
                </a:solidFill>
              </a:rPr>
              <a:t>    end</a:t>
            </a:r>
          </a:p>
          <a:p>
            <a:r>
              <a:rPr lang="en-US" dirty="0">
                <a:solidFill>
                  <a:schemeClr val="tx1"/>
                </a:solidFill>
              </a:rPr>
              <a:t>  end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933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D882-093E-C241-B3E4-6D8096C3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Saved Data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DEFA1-A517-7446-A04A-E180D1CE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F09C2-8A11-004D-8083-3C5C1B14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678838-343E-B446-B8FE-B57DE9D105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Files Saved During App Updates When a user downloads an app update, iTunes installs the update in a new app directory then moves the user’s data files from the old installation over to the new app directory before deleting the old installation.</a:t>
            </a:r>
          </a:p>
          <a:p>
            <a:r>
              <a:rPr lang="en-US" dirty="0"/>
              <a:t>Data are not wiped between app updates</a:t>
            </a:r>
          </a:p>
          <a:p>
            <a:pPr lvl="1"/>
            <a:r>
              <a:rPr lang="en-US" dirty="0" err="1"/>
              <a:t>NSUserDefaults</a:t>
            </a:r>
            <a:endParaRPr lang="en-US" dirty="0"/>
          </a:p>
          <a:p>
            <a:pPr lvl="1"/>
            <a:r>
              <a:rPr lang="en-US" dirty="0" err="1"/>
              <a:t>KeyChain</a:t>
            </a:r>
            <a:endParaRPr lang="en-US" dirty="0"/>
          </a:p>
          <a:p>
            <a:pPr lvl="1"/>
            <a:r>
              <a:rPr lang="en-US" dirty="0"/>
              <a:t>Core Data</a:t>
            </a:r>
          </a:p>
          <a:p>
            <a:pPr lvl="1"/>
            <a:r>
              <a:rPr lang="en-US" dirty="0"/>
              <a:t>Files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Application_Home</a:t>
            </a:r>
            <a:r>
              <a:rPr lang="en-US" dirty="0"/>
              <a:t>&gt;/Documents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Application_Home</a:t>
            </a:r>
            <a:r>
              <a:rPr lang="en-US" dirty="0"/>
              <a:t>&gt;/Library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0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7CAD-A46C-B14A-89EB-FE56618A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tips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38042-CEAE-3C45-906F-CDA567E4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37CF8-3120-074D-B7DB-9C1D9409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065688-B3E7-154E-98DE-89B763451E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Don’t change saved data structure between multiple releases</a:t>
            </a:r>
          </a:p>
          <a:p>
            <a:pPr lvl="1"/>
            <a:r>
              <a:rPr lang="en-US" dirty="0"/>
              <a:t>Use unique keys when storing a variable</a:t>
            </a:r>
          </a:p>
          <a:p>
            <a:pPr lvl="1"/>
            <a:r>
              <a:rPr lang="en-US" dirty="0"/>
              <a:t>Never reuse same keys to store different types</a:t>
            </a:r>
          </a:p>
          <a:p>
            <a:pPr lvl="1"/>
            <a:r>
              <a:rPr lang="en-US" dirty="0"/>
              <a:t>Change data models in Core Data wisely use renaming identifier</a:t>
            </a:r>
          </a:p>
          <a:p>
            <a:pPr lvl="1"/>
            <a:r>
              <a:rPr lang="en-US" dirty="0"/>
              <a:t>Check data types before before using</a:t>
            </a:r>
          </a:p>
          <a:p>
            <a:r>
              <a:rPr lang="en-US" dirty="0"/>
              <a:t>Exclude iCloud data backup </a:t>
            </a:r>
          </a:p>
          <a:p>
            <a:pPr lvl="1"/>
            <a:r>
              <a:rPr lang="en-US" dirty="0"/>
              <a:t>Everything in your app’s home directory is backed up, with the exception of the application bundle itself, the caches directory, and temp directory.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highlight>
                  <a:srgbClr val="C0C0C0"/>
                </a:highlight>
              </a:rPr>
              <a:t>isExcludedFromBackup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/>
              <a:t>to excluding cache and other application support files which are not needed in a backup</a:t>
            </a:r>
          </a:p>
          <a:p>
            <a:r>
              <a:rPr lang="en-US" dirty="0"/>
              <a:t>Test update scenario</a:t>
            </a:r>
          </a:p>
          <a:p>
            <a:r>
              <a:rPr lang="en-US" dirty="0"/>
              <a:t>Define a way in app to reset the data </a:t>
            </a:r>
          </a:p>
          <a:p>
            <a:pPr lvl="1"/>
            <a:endParaRPr lang="en-US" dirty="0"/>
          </a:p>
          <a:p>
            <a:pPr marL="26669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4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E4581-19CF-6C4B-8F20-57F33ACB8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820394" y="6284182"/>
            <a:ext cx="551213" cy="31851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2A83A2B-3358-44F8-83A0-4598795D8FB5}" type="slidenum">
              <a:rPr lang="en-GB" smtClean="0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1C97B-B2EA-7C4E-A0C3-695B0FF2AC5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183033" y="6282799"/>
            <a:ext cx="2844800" cy="31851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F5A913E0-1BF9-4F36-B6B6-7075ADF479A3}" type="datetime3">
              <a:rPr lang="en-US" smtClean="0"/>
              <a:pPr>
                <a:spcAft>
                  <a:spcPts val="600"/>
                </a:spcAft>
              </a:pPr>
              <a:t>27 October 2021</a:t>
            </a:fld>
            <a:endParaRPr lang="en-GB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F2A719-EB94-684F-9683-1FDC3DABE63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tretch/>
        </p:blipFill>
        <p:spPr>
          <a:xfrm>
            <a:off x="8397486" y="978429"/>
            <a:ext cx="2702717" cy="4804833"/>
          </a:xfr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5F03020B-EC6F-4FEE-AA56-BA5834E0E27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4434" y="1164168"/>
            <a:ext cx="6637866" cy="4804833"/>
          </a:xfrm>
        </p:spPr>
        <p:txBody>
          <a:bodyPr/>
          <a:lstStyle/>
          <a:p>
            <a:r>
              <a:rPr lang="en-US" dirty="0"/>
              <a:t>Use Android way to clear data!</a:t>
            </a:r>
          </a:p>
          <a:p>
            <a:r>
              <a:rPr lang="en-US" dirty="0"/>
              <a:t>A way to control the app without opening</a:t>
            </a:r>
          </a:p>
          <a:p>
            <a:r>
              <a:rPr lang="en-US" dirty="0"/>
              <a:t>Used in cases where the app is unstable or crashing</a:t>
            </a:r>
          </a:p>
          <a:p>
            <a:r>
              <a:rPr lang="en-US" dirty="0"/>
              <a:t>Defined with </a:t>
            </a:r>
            <a:r>
              <a:rPr lang="en-US" dirty="0" err="1">
                <a:highlight>
                  <a:srgbClr val="C0C0C0"/>
                </a:highlight>
              </a:rPr>
              <a:t>settings.bundle</a:t>
            </a:r>
            <a:endParaRPr lang="en-US" dirty="0">
              <a:highlight>
                <a:srgbClr val="C0C0C0"/>
              </a:highlight>
            </a:endParaRPr>
          </a:p>
          <a:p>
            <a:pPr lvl="1"/>
            <a:r>
              <a:rPr lang="en-US" dirty="0"/>
              <a:t>Special kind of bundle provided by Apple to allow developers to add their app preferences into the iOS Settings app.</a:t>
            </a:r>
          </a:p>
          <a:p>
            <a:pPr lvl="1"/>
            <a:r>
              <a:rPr lang="en-US" dirty="0"/>
              <a:t>Types</a:t>
            </a:r>
          </a:p>
          <a:p>
            <a:pPr lvl="2"/>
            <a:r>
              <a:rPr lang="en-US" dirty="0"/>
              <a:t>Text field, Title, Toggle, Slider, Group, Child pane</a:t>
            </a:r>
          </a:p>
          <a:p>
            <a:r>
              <a:rPr lang="en-US" dirty="0"/>
              <a:t>Use custom flag to determine when to delete data.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EB6E023-1EC4-4002-87FD-835AE19A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889972"/>
          </a:xfrm>
        </p:spPr>
        <p:txBody>
          <a:bodyPr/>
          <a:lstStyle/>
          <a:p>
            <a:r>
              <a:rPr lang="en-US" dirty="0"/>
              <a:t>Persistent data – Reset –Settings bundle</a:t>
            </a:r>
          </a:p>
        </p:txBody>
      </p:sp>
    </p:spTree>
    <p:extLst>
      <p:ext uri="{BB962C8B-B14F-4D97-AF65-F5344CB8AC3E}">
        <p14:creationId xmlns:p14="http://schemas.microsoft.com/office/powerpoint/2010/main" val="372154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1F170-8CF5-9747-94FC-A7849BCC8E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AD0E2-FBC4-DA4A-B2C5-ABCD962670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9BFD1E-ECE5-48A8-A85F-CDB97DF3D0A3}" type="datetime3">
              <a:rPr lang="en-US" smtClean="0"/>
              <a:t>27 October 2021</a:t>
            </a:fld>
            <a:endParaRPr lang="en-GB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099831B2-F22A-6243-BB41-085FD2652CD6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091450" y="2121017"/>
            <a:ext cx="5867188" cy="1938383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28C9160-A94C-C24B-8DE2-49E2F749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bundle - implantation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5FF54-DC14-6B42-B04C-89F2C4666B81}"/>
              </a:ext>
            </a:extLst>
          </p:cNvPr>
          <p:cNvSpPr/>
          <p:nvPr/>
        </p:nvSpPr>
        <p:spPr>
          <a:xfrm>
            <a:off x="233362" y="2071692"/>
            <a:ext cx="5587032" cy="427196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AppDelegate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NSObject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UIApplicationDelegate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    </a:t>
            </a:r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 application(_ application: </a:t>
            </a:r>
            <a:r>
              <a:rPr lang="en-US" dirty="0" err="1">
                <a:solidFill>
                  <a:schemeClr val="tx1"/>
                </a:solidFill>
              </a:rPr>
              <a:t>UIApplication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didFinishLaunchingWithOptions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launchOptions</a:t>
            </a:r>
            <a:r>
              <a:rPr lang="en-US" dirty="0">
                <a:solidFill>
                  <a:schemeClr val="tx1"/>
                </a:solidFill>
              </a:rPr>
              <a:t>: [</a:t>
            </a:r>
            <a:r>
              <a:rPr lang="en-US" dirty="0" err="1">
                <a:solidFill>
                  <a:schemeClr val="tx1"/>
                </a:solidFill>
              </a:rPr>
              <a:t>UIApplication.LaunchOptionsKey</a:t>
            </a:r>
            <a:r>
              <a:rPr lang="en-US" dirty="0">
                <a:solidFill>
                  <a:schemeClr val="tx1"/>
                </a:solidFill>
              </a:rPr>
              <a:t> : Any]? = nil) -&gt; Bool {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if </a:t>
            </a:r>
            <a:r>
              <a:rPr lang="en-US" dirty="0" err="1">
                <a:solidFill>
                  <a:schemeClr val="tx1"/>
                </a:solidFill>
              </a:rPr>
              <a:t>UserDefaults.standard.bool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forKey</a:t>
            </a:r>
            <a:r>
              <a:rPr lang="en-US" dirty="0">
                <a:solidFill>
                  <a:schemeClr val="tx1"/>
                </a:solidFill>
              </a:rPr>
              <a:t>: "</a:t>
            </a:r>
            <a:r>
              <a:rPr lang="en-US" dirty="0" err="1">
                <a:solidFill>
                  <a:schemeClr val="tx1"/>
                </a:solidFill>
              </a:rPr>
              <a:t>resetAppEnabled</a:t>
            </a:r>
            <a:r>
              <a:rPr lang="en-US" dirty="0">
                <a:solidFill>
                  <a:schemeClr val="tx1"/>
                </a:solidFill>
              </a:rPr>
              <a:t>") {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    </a:t>
            </a:r>
            <a:r>
              <a:rPr lang="en-US" dirty="0" err="1">
                <a:solidFill>
                  <a:schemeClr val="tx1"/>
                </a:solidFill>
              </a:rPr>
              <a:t>UserDefaults.standard.removePersistentDomain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forName</a:t>
            </a:r>
            <a:r>
              <a:rPr lang="en-US" dirty="0">
                <a:solidFill>
                  <a:schemeClr val="tx1"/>
                </a:solidFill>
              </a:rPr>
              <a:t>: "</a:t>
            </a:r>
            <a:r>
              <a:rPr lang="en-US" dirty="0" err="1">
                <a:solidFill>
                  <a:schemeClr val="tx1"/>
                </a:solidFill>
              </a:rPr>
              <a:t>BuildForProd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    </a:t>
            </a:r>
            <a:r>
              <a:rPr lang="en-US" dirty="0" err="1">
                <a:solidFill>
                  <a:schemeClr val="tx1"/>
                </a:solidFill>
              </a:rPr>
              <a:t>UserDefaults.standard.set</a:t>
            </a:r>
            <a:r>
              <a:rPr lang="en-US" dirty="0">
                <a:solidFill>
                  <a:schemeClr val="tx1"/>
                </a:solidFill>
              </a:rPr>
              <a:t>(false, </a:t>
            </a:r>
            <a:r>
              <a:rPr lang="en-US" dirty="0" err="1">
                <a:solidFill>
                  <a:schemeClr val="tx1"/>
                </a:solidFill>
              </a:rPr>
              <a:t>forKey</a:t>
            </a:r>
            <a:r>
              <a:rPr lang="en-US" dirty="0">
                <a:solidFill>
                  <a:schemeClr val="tx1"/>
                </a:solidFill>
              </a:rPr>
              <a:t>: "</a:t>
            </a:r>
            <a:r>
              <a:rPr lang="en-US" dirty="0" err="1">
                <a:solidFill>
                  <a:schemeClr val="tx1"/>
                </a:solidFill>
              </a:rPr>
              <a:t>resetAppEnabled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}</a:t>
            </a:r>
          </a:p>
          <a:p>
            <a:r>
              <a:rPr lang="en-US" dirty="0">
                <a:solidFill>
                  <a:schemeClr val="tx1"/>
                </a:solidFill>
              </a:rPr>
              <a:t>        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return true</a:t>
            </a:r>
          </a:p>
          <a:p>
            <a:r>
              <a:rPr lang="en-US" dirty="0">
                <a:solidFill>
                  <a:schemeClr val="tx1"/>
                </a:solidFill>
              </a:rPr>
              <a:t>   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87570-9694-3840-97A0-FAD84AF372A7}"/>
              </a:ext>
            </a:extLst>
          </p:cNvPr>
          <p:cNvSpPr txBox="1"/>
          <p:nvPr/>
        </p:nvSpPr>
        <p:spPr>
          <a:xfrm>
            <a:off x="1714500" y="1671641"/>
            <a:ext cx="1771650" cy="285751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dirty="0" err="1">
                <a:latin typeface="Vodafone Rg" pitchFamily="34" charset="0"/>
              </a:rPr>
              <a:t>AppDelegate</a:t>
            </a:r>
            <a:r>
              <a:rPr lang="en-US" dirty="0">
                <a:latin typeface="Vodafone Rg" pitchFamily="34" charset="0"/>
              </a:rPr>
              <a:t>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3201B-D6E9-CB4E-A388-F2B929DD6EF6}"/>
              </a:ext>
            </a:extLst>
          </p:cNvPr>
          <p:cNvSpPr txBox="1"/>
          <p:nvPr/>
        </p:nvSpPr>
        <p:spPr>
          <a:xfrm>
            <a:off x="8343900" y="1714500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dirty="0" err="1">
                <a:latin typeface="Vodafone Rg" pitchFamily="34" charset="0"/>
              </a:rPr>
              <a:t>Settings.bundle</a:t>
            </a:r>
            <a:endParaRPr lang="en-US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1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D4181-FD25-5D48-B753-26BE3F58A1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C4738-5513-664B-9FEF-D309D455D8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9BFD1E-ECE5-48A8-A85F-CDB97DF3D0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3888A2-FE44-C740-9A21-EDE030FA82E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4435" y="1164168"/>
            <a:ext cx="6237816" cy="4804833"/>
          </a:xfrm>
        </p:spPr>
        <p:txBody>
          <a:bodyPr/>
          <a:lstStyle/>
          <a:p>
            <a:r>
              <a:rPr lang="en-US" dirty="0"/>
              <a:t>Software development technique that turns certain functionality on and off </a:t>
            </a:r>
            <a:r>
              <a:rPr lang="en-US" b="1" dirty="0"/>
              <a:t>during runtime</a:t>
            </a:r>
          </a:p>
          <a:p>
            <a:r>
              <a:rPr lang="en-US" dirty="0"/>
              <a:t>Build conditional feature branches into code.</a:t>
            </a:r>
          </a:p>
          <a:p>
            <a:r>
              <a:rPr lang="en-US" dirty="0"/>
              <a:t>Allows Trunk based development preventing merge conflicts.</a:t>
            </a:r>
          </a:p>
          <a:p>
            <a:r>
              <a:rPr lang="en-US" dirty="0"/>
              <a:t>Allow incomplete and un-tested </a:t>
            </a:r>
            <a:r>
              <a:rPr lang="en-US" dirty="0" err="1"/>
              <a:t>codepaths</a:t>
            </a:r>
            <a:r>
              <a:rPr lang="en-US" dirty="0"/>
              <a:t> to be shipped to production.</a:t>
            </a:r>
          </a:p>
          <a:p>
            <a:r>
              <a:rPr lang="en-US" dirty="0"/>
              <a:t>Continuous Delivery principle of "separating [feature] release from [code] deployment</a:t>
            </a:r>
          </a:p>
          <a:p>
            <a:r>
              <a:rPr lang="en-US" i="1" dirty="0"/>
              <a:t>Firebase Remote Config </a:t>
            </a:r>
            <a:r>
              <a:rPr lang="en-US" dirty="0"/>
              <a:t>and </a:t>
            </a:r>
            <a:r>
              <a:rPr lang="en-US" i="1" dirty="0"/>
              <a:t>Adobe Target </a:t>
            </a:r>
            <a:r>
              <a:rPr lang="en-US" dirty="0"/>
              <a:t>are examples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4A4C37-49E6-0042-97D7-3D27628D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Flags</a:t>
            </a:r>
          </a:p>
        </p:txBody>
      </p:sp>
      <p:pic>
        <p:nvPicPr>
          <p:cNvPr id="1026" name="Picture 2" descr="Implementing feature toggles for a Spring Boot application - Part 1 - {code  that works} by Sadique Ali">
            <a:extLst>
              <a:ext uri="{FF2B5EF4-FFF2-40B4-BE49-F238E27FC236}">
                <a16:creationId xmlns:a16="http://schemas.microsoft.com/office/drawing/2014/main" id="{B972F19E-D4EB-944B-9AE7-9C143B6E4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557337"/>
            <a:ext cx="5346593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5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D4181-FD25-5D48-B753-26BE3F58A1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C4738-5513-664B-9FEF-D309D455D8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9BFD1E-ECE5-48A8-A85F-CDB97DF3D0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3888A2-FE44-C740-9A21-EDE030FA82E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4434" y="1164168"/>
            <a:ext cx="6352116" cy="4804833"/>
          </a:xfrm>
        </p:spPr>
        <p:txBody>
          <a:bodyPr/>
          <a:lstStyle/>
          <a:p>
            <a:r>
              <a:rPr lang="en-US" b="1" dirty="0"/>
              <a:t>Release Toggles – </a:t>
            </a:r>
            <a:r>
              <a:rPr lang="en-US" dirty="0"/>
              <a:t>in-progress features to be checked into a shared integration branch</a:t>
            </a:r>
            <a:endParaRPr lang="en-US" sz="2000" b="1" dirty="0"/>
          </a:p>
          <a:p>
            <a:r>
              <a:rPr lang="en-US" b="1" dirty="0"/>
              <a:t>Experiment Toggles </a:t>
            </a:r>
            <a:r>
              <a:rPr lang="en-US" dirty="0"/>
              <a:t>- perform multivariate or A/B testing (data driven).</a:t>
            </a:r>
          </a:p>
          <a:p>
            <a:r>
              <a:rPr lang="en-US" b="1" dirty="0"/>
              <a:t>Ops Toggles - </a:t>
            </a:r>
            <a:r>
              <a:rPr lang="en-US" dirty="0"/>
              <a:t>degrade non-vital system functionality when the system is enduring unusually high load (performance driven).</a:t>
            </a:r>
          </a:p>
          <a:p>
            <a:r>
              <a:rPr lang="en-US" b="1" dirty="0"/>
              <a:t>Permission Toggles – </a:t>
            </a:r>
            <a:r>
              <a:rPr lang="en-US" dirty="0"/>
              <a:t>Specific set of identified users, premium vs normal, postpaid vs prepaid (user type driven).</a:t>
            </a:r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4A4C37-49E6-0042-97D7-3D27628D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Flags - Types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9A92DA-6CD8-EB46-866D-9CE9EF9A8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295083"/>
            <a:ext cx="5369032" cy="426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4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0795-B8B0-0E40-9F72-862CD916A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929" y="3829057"/>
            <a:ext cx="5507572" cy="928688"/>
          </a:xfrm>
        </p:spPr>
        <p:txBody>
          <a:bodyPr/>
          <a:lstStyle/>
          <a:p>
            <a:br>
              <a:rPr lang="en-US" sz="3600" dirty="0"/>
            </a:br>
            <a:r>
              <a:rPr lang="en-GB" sz="3600" dirty="0"/>
              <a:t>Build - Configuration</a:t>
            </a:r>
            <a:br>
              <a:rPr lang="en-GB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17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D882-093E-C241-B3E4-6D8096C3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Xcode</a:t>
            </a:r>
            <a:r>
              <a:rPr lang="en-US" dirty="0"/>
              <a:t> build settings -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DEFA1-A517-7446-A04A-E180D1CE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F09C2-8A11-004D-8083-3C5C1B14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678838-343E-B446-B8FE-B57DE9D105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4" y="1164610"/>
            <a:ext cx="8889079" cy="3367633"/>
          </a:xfrm>
        </p:spPr>
        <p:txBody>
          <a:bodyPr/>
          <a:lstStyle/>
          <a:p>
            <a:r>
              <a:rPr lang="en-US" dirty="0"/>
              <a:t>Architectures declared </a:t>
            </a:r>
            <a:r>
              <a:rPr lang="en-US" b="1" dirty="0"/>
              <a:t>ARCHS_STANDARD </a:t>
            </a:r>
            <a:r>
              <a:rPr lang="en-US" dirty="0"/>
              <a:t>list of available architectures for both simulator and device specific build.</a:t>
            </a:r>
            <a:endParaRPr lang="en-US" b="1" dirty="0"/>
          </a:p>
          <a:p>
            <a:pPr lvl="1"/>
            <a:r>
              <a:rPr lang="en-US" b="1" dirty="0"/>
              <a:t>x86_64</a:t>
            </a:r>
            <a:r>
              <a:rPr lang="en-US" dirty="0"/>
              <a:t> is the architecture of Intel's 64-bit CPUs (Mac OS)</a:t>
            </a:r>
          </a:p>
          <a:p>
            <a:pPr lvl="1"/>
            <a:r>
              <a:rPr lang="en-US" b="1" dirty="0"/>
              <a:t>arm64</a:t>
            </a:r>
            <a:r>
              <a:rPr lang="en-US" dirty="0"/>
              <a:t> is the architecture used by newer Macs built on Apple Silicon (Mac OS)</a:t>
            </a:r>
          </a:p>
          <a:p>
            <a:pPr lvl="1"/>
            <a:r>
              <a:rPr lang="en-US" b="1" dirty="0"/>
              <a:t>arm64</a:t>
            </a:r>
            <a:r>
              <a:rPr lang="en-US" dirty="0"/>
              <a:t> is the current 64-bit ARM CPU architecture, as used since the iPhone 5S and later (iOS)</a:t>
            </a:r>
          </a:p>
          <a:p>
            <a:pPr lvl="1"/>
            <a:r>
              <a:rPr lang="en-US" b="1" dirty="0"/>
              <a:t>armv7s</a:t>
            </a:r>
            <a:r>
              <a:rPr lang="en-US" dirty="0"/>
              <a:t> being used in Apple's A6 and A6X chips on iPhone 5, iPhone 5C and iPad 4 (iOS)</a:t>
            </a:r>
          </a:p>
          <a:p>
            <a:pPr lvl="1"/>
            <a:r>
              <a:rPr lang="en-US" b="1" dirty="0"/>
              <a:t>armv7</a:t>
            </a:r>
            <a:r>
              <a:rPr lang="en-US" dirty="0"/>
              <a:t>, an older variation of the 32-bit ARM CPU, as used in the A5 and earlier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882F7-EB1B-2A41-83CC-37EC888376B8}"/>
              </a:ext>
            </a:extLst>
          </p:cNvPr>
          <p:cNvSpPr/>
          <p:nvPr/>
        </p:nvSpPr>
        <p:spPr>
          <a:xfrm>
            <a:off x="860137" y="4216093"/>
            <a:ext cx="10072905" cy="68911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xcodebuild</a:t>
            </a:r>
            <a:r>
              <a:rPr lang="en-US" dirty="0">
                <a:solidFill>
                  <a:schemeClr val="tx1"/>
                </a:solidFill>
              </a:rPr>
              <a:t> -</a:t>
            </a:r>
            <a:r>
              <a:rPr lang="en-US" dirty="0" err="1">
                <a:solidFill>
                  <a:schemeClr val="tx1"/>
                </a:solidFill>
              </a:rPr>
              <a:t>showBuildSettings</a:t>
            </a:r>
            <a:r>
              <a:rPr lang="en-US" dirty="0">
                <a:solidFill>
                  <a:schemeClr val="tx1"/>
                </a:solidFill>
              </a:rPr>
              <a:t> -scheme </a:t>
            </a:r>
            <a:r>
              <a:rPr lang="en-US" dirty="0" err="1">
                <a:solidFill>
                  <a:schemeClr val="tx1"/>
                </a:solidFill>
              </a:rPr>
              <a:t>BuildForProd</a:t>
            </a:r>
            <a:r>
              <a:rPr lang="en-US" dirty="0">
                <a:solidFill>
                  <a:schemeClr val="tx1"/>
                </a:solidFill>
              </a:rPr>
              <a:t> -</a:t>
            </a:r>
            <a:r>
              <a:rPr lang="en-US" dirty="0" err="1">
                <a:solidFill>
                  <a:schemeClr val="tx1"/>
                </a:solidFill>
              </a:rPr>
              <a:t>sdk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iphoneos</a:t>
            </a:r>
            <a:r>
              <a:rPr lang="en-US" dirty="0">
                <a:solidFill>
                  <a:schemeClr val="tx1"/>
                </a:solidFill>
              </a:rPr>
              <a:t> | grep </a:t>
            </a:r>
            <a:r>
              <a:rPr lang="en-US" dirty="0" err="1">
                <a:solidFill>
                  <a:schemeClr val="tx1"/>
                </a:solidFill>
              </a:rPr>
              <a:t>ARCHSxcodebuild</a:t>
            </a:r>
            <a:r>
              <a:rPr lang="en-US" dirty="0">
                <a:solidFill>
                  <a:schemeClr val="tx1"/>
                </a:solidFill>
              </a:rPr>
              <a:t> -</a:t>
            </a:r>
            <a:r>
              <a:rPr lang="en-US" dirty="0" err="1">
                <a:solidFill>
                  <a:schemeClr val="tx1"/>
                </a:solidFill>
              </a:rPr>
              <a:t>showBuildSettings</a:t>
            </a:r>
            <a:r>
              <a:rPr lang="en-US" dirty="0">
                <a:solidFill>
                  <a:schemeClr val="tx1"/>
                </a:solidFill>
              </a:rPr>
              <a:t> -scheme </a:t>
            </a:r>
            <a:r>
              <a:rPr lang="en-US" dirty="0" err="1">
                <a:solidFill>
                  <a:schemeClr val="tx1"/>
                </a:solidFill>
              </a:rPr>
              <a:t>BuildForProd</a:t>
            </a:r>
            <a:r>
              <a:rPr lang="en-US" dirty="0">
                <a:solidFill>
                  <a:schemeClr val="tx1"/>
                </a:solidFill>
              </a:rPr>
              <a:t> -</a:t>
            </a:r>
            <a:r>
              <a:rPr lang="en-US" dirty="0" err="1">
                <a:solidFill>
                  <a:schemeClr val="tx1"/>
                </a:solidFill>
              </a:rPr>
              <a:t>sdk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iphonesimulator</a:t>
            </a:r>
            <a:r>
              <a:rPr lang="en-US" dirty="0">
                <a:solidFill>
                  <a:schemeClr val="tx1"/>
                </a:solidFill>
              </a:rPr>
              <a:t> | grep ARCHS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779291-5CFD-FF40-BB99-A87556F3A0EC}"/>
              </a:ext>
            </a:extLst>
          </p:cNvPr>
          <p:cNvSpPr/>
          <p:nvPr/>
        </p:nvSpPr>
        <p:spPr>
          <a:xfrm>
            <a:off x="860137" y="5373700"/>
            <a:ext cx="10072905" cy="68911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xcodebuild</a:t>
            </a:r>
            <a:r>
              <a:rPr lang="en-US" dirty="0">
                <a:solidFill>
                  <a:schemeClr val="tx1"/>
                </a:solidFill>
              </a:rPr>
              <a:t> -</a:t>
            </a:r>
            <a:r>
              <a:rPr lang="en-US" dirty="0" err="1">
                <a:solidFill>
                  <a:schemeClr val="tx1"/>
                </a:solidFill>
              </a:rPr>
              <a:t>showBuildSettings</a:t>
            </a:r>
            <a:r>
              <a:rPr lang="en-US" dirty="0">
                <a:solidFill>
                  <a:schemeClr val="tx1"/>
                </a:solidFill>
              </a:rPr>
              <a:t> -scheme </a:t>
            </a:r>
            <a:r>
              <a:rPr lang="en-US" dirty="0" err="1">
                <a:solidFill>
                  <a:schemeClr val="tx1"/>
                </a:solidFill>
              </a:rPr>
              <a:t>BuildForProd</a:t>
            </a:r>
            <a:r>
              <a:rPr lang="en-US" dirty="0">
                <a:solidFill>
                  <a:schemeClr val="tx1"/>
                </a:solidFill>
              </a:rPr>
              <a:t> -</a:t>
            </a:r>
            <a:r>
              <a:rPr lang="en-US" dirty="0" err="1">
                <a:solidFill>
                  <a:schemeClr val="tx1"/>
                </a:solidFill>
              </a:rPr>
              <a:t>sdk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iphoneos</a:t>
            </a:r>
            <a:r>
              <a:rPr lang="en-US" dirty="0">
                <a:solidFill>
                  <a:schemeClr val="tx1"/>
                </a:solidFill>
              </a:rPr>
              <a:t> | grep </a:t>
            </a:r>
            <a:r>
              <a:rPr lang="en-US" dirty="0" err="1">
                <a:solidFill>
                  <a:schemeClr val="tx1"/>
                </a:solidFill>
              </a:rPr>
              <a:t>ARCHSxcodebuild</a:t>
            </a:r>
            <a:r>
              <a:rPr lang="en-US" dirty="0">
                <a:solidFill>
                  <a:schemeClr val="tx1"/>
                </a:solidFill>
              </a:rPr>
              <a:t> -</a:t>
            </a:r>
            <a:r>
              <a:rPr lang="en-US" dirty="0" err="1">
                <a:solidFill>
                  <a:schemeClr val="tx1"/>
                </a:solidFill>
              </a:rPr>
              <a:t>showBuildSettings</a:t>
            </a:r>
            <a:r>
              <a:rPr lang="en-US" dirty="0">
                <a:solidFill>
                  <a:schemeClr val="tx1"/>
                </a:solidFill>
              </a:rPr>
              <a:t> -scheme </a:t>
            </a:r>
            <a:r>
              <a:rPr lang="en-US" dirty="0" err="1">
                <a:solidFill>
                  <a:schemeClr val="tx1"/>
                </a:solidFill>
              </a:rPr>
              <a:t>BuildForProd</a:t>
            </a:r>
            <a:r>
              <a:rPr lang="en-US" dirty="0">
                <a:solidFill>
                  <a:schemeClr val="tx1"/>
                </a:solidFill>
              </a:rPr>
              <a:t> -</a:t>
            </a:r>
            <a:r>
              <a:rPr lang="en-US" dirty="0" err="1">
                <a:solidFill>
                  <a:schemeClr val="tx1"/>
                </a:solidFill>
              </a:rPr>
              <a:t>sdk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iphoneos</a:t>
            </a:r>
            <a:r>
              <a:rPr lang="en-US" dirty="0">
                <a:solidFill>
                  <a:schemeClr val="tx1"/>
                </a:solidFill>
              </a:rPr>
              <a:t> | grep ARCHS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2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CA19C3EB-70ED-7846-BD5C-AFE49C3F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" y="0"/>
            <a:ext cx="12191999" cy="7082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>
                <a:solidFill>
                  <a:schemeClr val="bg1"/>
                </a:solidFill>
              </a:rPr>
              <a:t>27 October 2021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chemeClr val="bg1"/>
                </a:solidFill>
              </a:rPr>
              <a:pPr/>
              <a:t>2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4097419" y="3735454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097419" y="439095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479DC5-419A-994F-8655-FA223FD6AED6}"/>
              </a:ext>
            </a:extLst>
          </p:cNvPr>
          <p:cNvSpPr/>
          <p:nvPr/>
        </p:nvSpPr>
        <p:spPr>
          <a:xfrm>
            <a:off x="3649384" y="2279007"/>
            <a:ext cx="540176" cy="556623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bg1"/>
                </a:solidFill>
                <a:latin typeface="Vodafone Rg" pitchFamily="34" charset="0"/>
              </a:rPr>
              <a:t>1</a:t>
            </a:r>
          </a:p>
        </p:txBody>
      </p:sp>
      <p:sp>
        <p:nvSpPr>
          <p:cNvPr id="18" name="Rounded Rectangle 17">
            <a:hlinkClick r:id="rId4" action="ppaction://hlinksldjump"/>
            <a:extLst>
              <a:ext uri="{FF2B5EF4-FFF2-40B4-BE49-F238E27FC236}">
                <a16:creationId xmlns:a16="http://schemas.microsoft.com/office/drawing/2014/main" id="{D8040616-8AE9-A24D-958A-B171E72F0408}"/>
              </a:ext>
            </a:extLst>
          </p:cNvPr>
          <p:cNvSpPr/>
          <p:nvPr/>
        </p:nvSpPr>
        <p:spPr>
          <a:xfrm>
            <a:off x="4282149" y="2299778"/>
            <a:ext cx="3669867" cy="515081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0000" tIns="0" rIns="0" bIns="48000" numCol="1" spcCol="1270" rtlCol="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GB" sz="1600" b="1" dirty="0">
                <a:solidFill>
                  <a:schemeClr val="bg1"/>
                </a:solidFill>
              </a:rPr>
              <a:t>Develop - Practices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AABADA-B68F-7842-A06E-84815D4C6C7C}"/>
              </a:ext>
            </a:extLst>
          </p:cNvPr>
          <p:cNvSpPr/>
          <p:nvPr/>
        </p:nvSpPr>
        <p:spPr>
          <a:xfrm>
            <a:off x="3678743" y="2952232"/>
            <a:ext cx="540176" cy="556623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bg1"/>
                </a:solidFill>
                <a:latin typeface="Vodafone Rg" pitchFamily="34" charset="0"/>
              </a:rPr>
              <a:t>2</a:t>
            </a:r>
          </a:p>
        </p:txBody>
      </p:sp>
      <p:sp>
        <p:nvSpPr>
          <p:cNvPr id="20" name="Rounded 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ED243278-1F06-E944-AC9E-3458C28F8D39}"/>
              </a:ext>
            </a:extLst>
          </p:cNvPr>
          <p:cNvSpPr/>
          <p:nvPr/>
        </p:nvSpPr>
        <p:spPr>
          <a:xfrm>
            <a:off x="4297219" y="2973003"/>
            <a:ext cx="3669867" cy="515081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0000" tIns="0" rIns="0" bIns="48000" numCol="1" spcCol="1270" rtlCol="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GB" sz="1600" b="1" dirty="0">
                <a:solidFill>
                  <a:schemeClr val="bg1"/>
                </a:solidFill>
              </a:rPr>
              <a:t>Build - Configuration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7D175F-AFEB-514E-AD96-D1C6F72F1C92}"/>
              </a:ext>
            </a:extLst>
          </p:cNvPr>
          <p:cNvSpPr/>
          <p:nvPr/>
        </p:nvSpPr>
        <p:spPr>
          <a:xfrm>
            <a:off x="3673978" y="3690424"/>
            <a:ext cx="540176" cy="556623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bg1"/>
                </a:solidFill>
                <a:latin typeface="Vodafone Rg" pitchFamily="34" charset="0"/>
              </a:rPr>
              <a:t>3</a:t>
            </a:r>
          </a:p>
        </p:txBody>
      </p:sp>
      <p:sp>
        <p:nvSpPr>
          <p:cNvPr id="22" name="Rounded Rectangle 21">
            <a:hlinkClick r:id="rId4" action="ppaction://hlinksldjump"/>
            <a:extLst>
              <a:ext uri="{FF2B5EF4-FFF2-40B4-BE49-F238E27FC236}">
                <a16:creationId xmlns:a16="http://schemas.microsoft.com/office/drawing/2014/main" id="{CEF16C12-9699-BD43-8136-D56B842660CB}"/>
              </a:ext>
            </a:extLst>
          </p:cNvPr>
          <p:cNvSpPr/>
          <p:nvPr/>
        </p:nvSpPr>
        <p:spPr>
          <a:xfrm>
            <a:off x="4306739" y="3711195"/>
            <a:ext cx="3669867" cy="515081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0000" tIns="0" rIns="0" bIns="48000" numCol="1" spcCol="1270" rtlCol="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  <a:buClr>
                <a:schemeClr val="bg1"/>
              </a:buClr>
            </a:pPr>
            <a:r>
              <a:rPr lang="en-GB" sz="1600" b="1" dirty="0">
                <a:solidFill>
                  <a:schemeClr val="bg1"/>
                </a:solidFill>
              </a:rPr>
              <a:t>Store - Guidelines</a:t>
            </a:r>
          </a:p>
        </p:txBody>
      </p:sp>
    </p:spTree>
    <p:extLst>
      <p:ext uri="{BB962C8B-B14F-4D97-AF65-F5344CB8AC3E}">
        <p14:creationId xmlns:p14="http://schemas.microsoft.com/office/powerpoint/2010/main" val="357364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D882-093E-C241-B3E4-6D8096C3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Xcode</a:t>
            </a:r>
            <a:r>
              <a:rPr lang="en-US" dirty="0"/>
              <a:t> build settings -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DEFA1-A517-7446-A04A-E180D1CE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F09C2-8A11-004D-8083-3C5C1B14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678838-343E-B446-B8FE-B57DE9D105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5" y="1164610"/>
            <a:ext cx="5761566" cy="4804391"/>
          </a:xfrm>
        </p:spPr>
        <p:txBody>
          <a:bodyPr/>
          <a:lstStyle/>
          <a:p>
            <a:r>
              <a:rPr lang="en-US" dirty="0"/>
              <a:t>Build Active Architecture Only</a:t>
            </a:r>
          </a:p>
          <a:p>
            <a:pPr lvl="1"/>
            <a:r>
              <a:rPr lang="en-US" dirty="0" err="1"/>
              <a:t>Xcode</a:t>
            </a:r>
            <a:r>
              <a:rPr lang="en-US" dirty="0"/>
              <a:t> will detect the device that is connected</a:t>
            </a:r>
          </a:p>
          <a:p>
            <a:pPr lvl="1"/>
            <a:r>
              <a:rPr lang="en-US" dirty="0"/>
              <a:t>Debug mode should be YES to optimize build speed</a:t>
            </a:r>
          </a:p>
          <a:p>
            <a:pPr lvl="1"/>
            <a:r>
              <a:rPr lang="en-US" dirty="0"/>
              <a:t>Release mode should be No to build all valid </a:t>
            </a:r>
            <a:r>
              <a:rPr lang="en-US" dirty="0" err="1"/>
              <a:t>archs</a:t>
            </a:r>
            <a:endParaRPr lang="en-US" dirty="0"/>
          </a:p>
          <a:p>
            <a:r>
              <a:rPr lang="en-US" dirty="0"/>
              <a:t>Architectures the </a:t>
            </a:r>
            <a:r>
              <a:rPr lang="en-US" dirty="0" err="1"/>
              <a:t>Xcode</a:t>
            </a:r>
            <a:r>
              <a:rPr lang="en-US" dirty="0"/>
              <a:t> will build is the list Valid Architectures intersected with Architectures.</a:t>
            </a:r>
          </a:p>
          <a:p>
            <a:r>
              <a:rPr lang="en-US" dirty="0"/>
              <a:t> 32-bit architectures are now deprecated from Apple 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982C26-9BA4-AF47-AAEF-12BD3D87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5462"/>
            <a:ext cx="6090710" cy="19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5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D882-093E-C241-B3E4-6D8096C3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Xcode</a:t>
            </a:r>
            <a:r>
              <a:rPr lang="en-US" dirty="0"/>
              <a:t> build settings - DWARF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DEFA1-A517-7446-A04A-E180D1CE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F09C2-8A11-004D-8083-3C5C1B14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678838-343E-B446-B8FE-B57DE9D105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5" y="1164610"/>
            <a:ext cx="5761566" cy="480439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Debugging with attributed record formats</a:t>
            </a:r>
          </a:p>
          <a:p>
            <a:r>
              <a:rPr lang="en-US" b="1" dirty="0" err="1"/>
              <a:t>dSYM</a:t>
            </a:r>
            <a:r>
              <a:rPr lang="en-US" dirty="0"/>
              <a:t> is needed because </a:t>
            </a:r>
            <a:r>
              <a:rPr lang="en-US" dirty="0" err="1"/>
              <a:t>dSYM</a:t>
            </a:r>
            <a:r>
              <a:rPr lang="en-US" dirty="0"/>
              <a:t> files are used to de-</a:t>
            </a:r>
            <a:r>
              <a:rPr lang="en-US" dirty="0" err="1"/>
              <a:t>symbolicate</a:t>
            </a:r>
            <a:r>
              <a:rPr lang="en-US" dirty="0"/>
              <a:t> the crashes your app might have</a:t>
            </a:r>
          </a:p>
          <a:p>
            <a:r>
              <a:rPr lang="en-US" dirty="0" err="1"/>
              <a:t>dSYM</a:t>
            </a:r>
            <a:r>
              <a:rPr lang="en-US" dirty="0"/>
              <a:t> files will likely change each time your app is compiled</a:t>
            </a:r>
          </a:p>
          <a:p>
            <a:r>
              <a:rPr lang="en-US" dirty="0" err="1"/>
              <a:t>dSYM</a:t>
            </a:r>
            <a:r>
              <a:rPr lang="en-US" dirty="0"/>
              <a:t> files should be uploaded to any crash analysis tool ex. Crashlytics </a:t>
            </a:r>
          </a:p>
        </p:txBody>
      </p:sp>
      <p:pic>
        <p:nvPicPr>
          <p:cNvPr id="7" name="Picture 6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CB2CA8-9CE9-CB43-95A6-9A6FB6DA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49" y="2054582"/>
            <a:ext cx="5312833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D882-093E-C241-B3E4-6D8096C3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Xcode</a:t>
            </a:r>
            <a:r>
              <a:rPr lang="en-US" dirty="0"/>
              <a:t> build settings - </a:t>
            </a:r>
            <a:r>
              <a:rPr lang="en-US" dirty="0" err="1"/>
              <a:t>Bitcode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DEFA1-A517-7446-A04A-E180D1CE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F09C2-8A11-004D-8083-3C5C1B14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678838-343E-B446-B8FE-B57DE9D105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4" y="1164610"/>
            <a:ext cx="10309753" cy="252156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Compiler front-end converts the source code into some kind of intermediate representation (IR)</a:t>
            </a:r>
          </a:p>
          <a:p>
            <a:r>
              <a:rPr lang="en-US" dirty="0"/>
              <a:t>Optimizer performs a sequence of optimizing transformations</a:t>
            </a:r>
          </a:p>
          <a:p>
            <a:r>
              <a:rPr lang="en-US" dirty="0"/>
              <a:t>Apple is able to recompile applications without interacting with the developer when </a:t>
            </a:r>
            <a:r>
              <a:rPr lang="en-US" dirty="0" err="1"/>
              <a:t>Bitcode</a:t>
            </a:r>
            <a:r>
              <a:rPr lang="en-US" dirty="0"/>
              <a:t> is attached.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1F961C-3987-6D44-8331-A5131B29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2" y="3830205"/>
            <a:ext cx="11158536" cy="23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0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0746-B2B7-A24C-8781-F079D8EF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a release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863AF-B695-0D45-AE61-4EE9A25A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FD784-FDE3-CA4A-AB4B-C1BB6B65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6FB544-46D9-E045-B84C-349D7610A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5" y="1164610"/>
            <a:ext cx="8138054" cy="4804391"/>
          </a:xfrm>
        </p:spPr>
        <p:txBody>
          <a:bodyPr/>
          <a:lstStyle/>
          <a:p>
            <a:r>
              <a:rPr lang="en-US" dirty="0"/>
              <a:t>Each build testing/store should have a tag on source control</a:t>
            </a:r>
          </a:p>
          <a:p>
            <a:r>
              <a:rPr lang="en-US" dirty="0"/>
              <a:t>It allows you to document the release notes of your project</a:t>
            </a:r>
          </a:p>
          <a:p>
            <a:r>
              <a:rPr lang="en-US" dirty="0"/>
              <a:t>Easier for the team to roll back changes to the previous release</a:t>
            </a:r>
          </a:p>
          <a:p>
            <a:r>
              <a:rPr lang="en-US" dirty="0"/>
              <a:t>Allows you to compare changes between two releases.</a:t>
            </a:r>
          </a:p>
          <a:p>
            <a:r>
              <a:rPr lang="en-US" dirty="0"/>
              <a:t>Allows you to deploy a previous release in your local in case you need to investigate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6EBA78-848F-2148-9AAA-782297160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390" y="1164610"/>
            <a:ext cx="3051175" cy="33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3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3AE7-93DA-8A49-B287-0A8C933A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and Certificates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F4C68-B7BF-194A-86A1-0EB90BBD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0CCCA-F068-AF40-8F1C-576B9FBE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86EB14-8668-C54E-82FD-EABCE7AA6B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Provisioning profiles are used to authorizes a set of known iOS devices to run and install a given iOS app</a:t>
            </a:r>
          </a:p>
          <a:p>
            <a:pPr lvl="1"/>
            <a:r>
              <a:rPr lang="en-US" b="1" dirty="0"/>
              <a:t>Development </a:t>
            </a:r>
            <a:r>
              <a:rPr lang="en-US" dirty="0"/>
              <a:t>Used in development phase of the app to run the app on simulator and developer devices. (If a developer device is not in this list the in-development app can not be installed).</a:t>
            </a:r>
          </a:p>
          <a:p>
            <a:pPr lvl="1" fontAlgn="base"/>
            <a:r>
              <a:rPr lang="en-US" b="1" dirty="0"/>
              <a:t>Ad Hoc: -</a:t>
            </a:r>
            <a:r>
              <a:rPr lang="en-US" dirty="0"/>
              <a:t> Is provided to distribute the app to a known finite set of iOS devices outside the AppStore. These are very commonly used to distribute an app to testers via a third part testing service. </a:t>
            </a:r>
          </a:p>
          <a:p>
            <a:pPr lvl="2" fontAlgn="base"/>
            <a:r>
              <a:rPr lang="en-US" dirty="0"/>
              <a:t>Devices have to be added to developer account</a:t>
            </a:r>
          </a:p>
          <a:p>
            <a:pPr lvl="1" fontAlgn="base"/>
            <a:r>
              <a:rPr lang="en-US" b="1" dirty="0"/>
              <a:t>Enterprise:-</a:t>
            </a:r>
            <a:r>
              <a:rPr lang="en-US" dirty="0"/>
              <a:t> Enable large enterprises to distribute inhouse applications to enterprise approved devices in a manner which is independent of the AppStore.</a:t>
            </a:r>
          </a:p>
          <a:p>
            <a:pPr lvl="2" fontAlgn="base"/>
            <a:r>
              <a:rPr lang="en-US" dirty="0"/>
              <a:t>Devices are not added to developer account</a:t>
            </a:r>
          </a:p>
          <a:p>
            <a:pPr lvl="1" fontAlgn="base"/>
            <a:r>
              <a:rPr lang="en-US" b="1" dirty="0"/>
              <a:t>App Store:-</a:t>
            </a:r>
            <a:r>
              <a:rPr lang="en-US" dirty="0"/>
              <a:t> Used for AppStore or for TestFlight</a:t>
            </a:r>
          </a:p>
          <a:p>
            <a:pPr lvl="2" fontAlgn="base"/>
            <a:r>
              <a:rPr lang="en-US" dirty="0"/>
              <a:t>TestFlight requires approval</a:t>
            </a:r>
          </a:p>
          <a:p>
            <a:pPr marL="266693" lvl="1" indent="0" fontAlgn="base">
              <a:buNone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0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0795-B8B0-0E40-9F72-862CD916A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929" y="3829057"/>
            <a:ext cx="5507572" cy="928688"/>
          </a:xfrm>
        </p:spPr>
        <p:txBody>
          <a:bodyPr/>
          <a:lstStyle/>
          <a:p>
            <a:br>
              <a:rPr lang="en-US" sz="3600" dirty="0"/>
            </a:br>
            <a:r>
              <a:rPr lang="en-GB" sz="3600" dirty="0"/>
              <a:t>Store - Guidelines</a:t>
            </a:r>
            <a:br>
              <a:rPr lang="en-GB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3308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3AE7-93DA-8A49-B287-0A8C933A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274638"/>
            <a:ext cx="8718551" cy="647705"/>
          </a:xfrm>
        </p:spPr>
        <p:txBody>
          <a:bodyPr/>
          <a:lstStyle/>
          <a:p>
            <a:r>
              <a:rPr lang="en-US" dirty="0"/>
              <a:t>Firebase vs TestFlight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F4C68-B7BF-194A-86A1-0EB90BBD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0CCCA-F068-AF40-8F1C-576B9FBE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86EB14-8668-C54E-82FD-EABCE7AA6B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5" y="1478941"/>
            <a:ext cx="5009090" cy="4804391"/>
          </a:xfrm>
        </p:spPr>
        <p:txBody>
          <a:bodyPr/>
          <a:lstStyle/>
          <a:p>
            <a:r>
              <a:rPr lang="en-US" sz="1800" dirty="0">
                <a:solidFill>
                  <a:schemeClr val="accent2"/>
                </a:solidFill>
              </a:rPr>
              <a:t>No provisioning profile steps for testers — this means it’s super easy to manage users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Easy bug reporting/screenshot sharing features for testers built in.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Easy to open up to the whole community with the public sharing link.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Need a (Beta) Apple review before new builds can be distributed — this is usually fairly quick but can take up to a week which can be frustrating.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Limited number of testers — although this is fairly large at 10,000 users, larger companies could potentially need a fair few more.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Not cross platform — this is included as Firebase App distribution is cross platform.</a:t>
            </a:r>
          </a:p>
          <a:p>
            <a:pPr marL="0" indent="0">
              <a:buNone/>
            </a:pP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83D9E83-37A1-B74D-B0FF-D68FB81BCEF9}"/>
              </a:ext>
            </a:extLst>
          </p:cNvPr>
          <p:cNvSpPr txBox="1">
            <a:spLocks/>
          </p:cNvSpPr>
          <p:nvPr/>
        </p:nvSpPr>
        <p:spPr>
          <a:xfrm>
            <a:off x="6187557" y="1445597"/>
            <a:ext cx="5009090" cy="4804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4146" indent="-184146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defRPr>
            </a:lvl1pPr>
            <a:lvl2pPr marL="463539" indent="-196846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–"/>
              <a:defRPr sz="1867" kern="120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defRPr>
            </a:lvl2pPr>
            <a:lvl3pPr marL="514338" indent="194728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–"/>
              <a:defRPr sz="1867" kern="120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defRPr>
            </a:lvl3pPr>
            <a:lvl4pPr marL="956709" indent="-201079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170" indent="-215895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Test cross platform — meaning you can upload your Android APK and your iOS build to the same service and distribute them to the appropriate users.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There’s no limit to the number of users that can test the app.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Simpler to compare and manage different beta versions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Not as seamless an experience as TestFlight to report bugs.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Not realistic test environment for final stage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Requires Enterprise certificate for testers more than 100 device per company.</a:t>
            </a:r>
            <a:br>
              <a:rPr lang="en-US" sz="1800" dirty="0">
                <a:solidFill>
                  <a:schemeClr val="accent1"/>
                </a:solidFill>
              </a:rPr>
            </a:br>
            <a:br>
              <a:rPr lang="en-US" sz="1800" dirty="0">
                <a:solidFill>
                  <a:schemeClr val="accent1"/>
                </a:solidFill>
              </a:rPr>
            </a:b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4B767-1EF3-8F41-9C87-DDF84F60969A}"/>
              </a:ext>
            </a:extLst>
          </p:cNvPr>
          <p:cNvSpPr txBox="1"/>
          <p:nvPr/>
        </p:nvSpPr>
        <p:spPr>
          <a:xfrm>
            <a:off x="8183033" y="1048564"/>
            <a:ext cx="1100138" cy="38911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Vodafone Rg" pitchFamily="34" charset="0"/>
              </a:rPr>
              <a:t>Firebase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B38DF-112A-E548-BFD5-4BDEC91498E6}"/>
              </a:ext>
            </a:extLst>
          </p:cNvPr>
          <p:cNvSpPr txBox="1"/>
          <p:nvPr/>
        </p:nvSpPr>
        <p:spPr>
          <a:xfrm>
            <a:off x="1923523" y="1006490"/>
            <a:ext cx="1100138" cy="38911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Vodafone Rg" pitchFamily="34" charset="0"/>
              </a:rPr>
              <a:t>TestFlight</a:t>
            </a:r>
          </a:p>
        </p:txBody>
      </p:sp>
    </p:spTree>
    <p:extLst>
      <p:ext uri="{BB962C8B-B14F-4D97-AF65-F5344CB8AC3E}">
        <p14:creationId xmlns:p14="http://schemas.microsoft.com/office/powerpoint/2010/main" val="3521114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3AE7-93DA-8A49-B287-0A8C933A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Store changes - Tracking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F4C68-B7BF-194A-86A1-0EB90BBD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0CCCA-F068-AF40-8F1C-576B9FBE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86EB14-8668-C54E-82FD-EABCE7AA6B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AppStore mandating to answer privacy question in App Store for any app submission</a:t>
            </a:r>
          </a:p>
          <a:p>
            <a:r>
              <a:rPr lang="en-US" dirty="0"/>
              <a:t>Collect and analyze data collected from user and submitted by app to any third party or API.</a:t>
            </a:r>
          </a:p>
          <a:p>
            <a:r>
              <a:rPr lang="en-US" dirty="0"/>
              <a:t>Classify those data into tracking data like Adobe, Tealium, </a:t>
            </a:r>
            <a:r>
              <a:rPr lang="en-US" dirty="0" err="1"/>
              <a:t>SMAPi</a:t>
            </a:r>
            <a:r>
              <a:rPr lang="en-US" dirty="0"/>
              <a:t>, </a:t>
            </a:r>
            <a:r>
              <a:rPr lang="en-US" dirty="0" err="1"/>
              <a:t>Firebase,Netperform</a:t>
            </a:r>
            <a:r>
              <a:rPr lang="en-US" dirty="0"/>
              <a:t>, …</a:t>
            </a:r>
          </a:p>
          <a:p>
            <a:r>
              <a:rPr lang="en-US" dirty="0"/>
              <a:t>Classify if data is associated to user identity or not.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C3435F-46C1-B643-906E-2734B6C9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3071816"/>
            <a:ext cx="10922000" cy="31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02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3AE7-93DA-8A49-B287-0A8C933A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Store changes – IDFA/IDFV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F4C68-B7BF-194A-86A1-0EB90BBD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0CCCA-F068-AF40-8F1C-576B9FBE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86EB14-8668-C54E-82FD-EABCE7AA6B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4" y="1164610"/>
            <a:ext cx="8038041" cy="4636115"/>
          </a:xfrm>
        </p:spPr>
        <p:txBody>
          <a:bodyPr/>
          <a:lstStyle/>
          <a:p>
            <a:r>
              <a:rPr lang="en-US" dirty="0"/>
              <a:t>The Identifier for Advertisers (</a:t>
            </a:r>
            <a:r>
              <a:rPr lang="en-US" b="1" dirty="0"/>
              <a:t>IDFA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 A random device identifier assigned by Apple to a </a:t>
            </a:r>
            <a:r>
              <a:rPr lang="en-US" b="1" dirty="0"/>
              <a:t>user’s device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Advertisers use this to track data so they can deliver customized advertising Collect and analyze data collected from user and submitted by app to any third party or API.</a:t>
            </a:r>
          </a:p>
          <a:p>
            <a:pPr lvl="1"/>
            <a:r>
              <a:rPr lang="en-US" dirty="0"/>
              <a:t>Can’t be used with Limit ad tracking (LAT)</a:t>
            </a:r>
          </a:p>
          <a:p>
            <a:pPr lvl="1"/>
            <a:r>
              <a:rPr lang="en-US" dirty="0"/>
              <a:t>Requires permission to be exposed in app.</a:t>
            </a:r>
          </a:p>
          <a:p>
            <a:r>
              <a:rPr lang="en-US" dirty="0"/>
              <a:t>The Identifier For Vendors (</a:t>
            </a:r>
            <a:r>
              <a:rPr lang="en-US" b="1" dirty="0"/>
              <a:t>IDFV) </a:t>
            </a:r>
          </a:p>
          <a:p>
            <a:pPr lvl="1"/>
            <a:r>
              <a:rPr lang="en-US" dirty="0"/>
              <a:t>Random identifier which is assigned to all apps by the one vendor </a:t>
            </a:r>
          </a:p>
          <a:p>
            <a:pPr lvl="1"/>
            <a:r>
              <a:rPr lang="en-US" dirty="0"/>
              <a:t>Doesn’t not persist once all apps from that vendor are uninstalled.</a:t>
            </a:r>
          </a:p>
          <a:p>
            <a:pPr lvl="1"/>
            <a:r>
              <a:rPr lang="en-US" dirty="0"/>
              <a:t>Can be used with Limit ad tracking (LAT)</a:t>
            </a:r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0A2E778-41F0-AE4C-B590-E04E7973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85" y="4085848"/>
            <a:ext cx="2341014" cy="2196951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0FC875-CE23-7749-B4BF-A6358CDAD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985" y="1088676"/>
            <a:ext cx="2676162" cy="289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31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088-55CC-5742-959C-4C73A53D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rollout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FDDC0-F761-1F45-B82D-26CC8ECC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67F73-A846-CC4E-A68E-8BB3A6F4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AF01C-D643-C940-A346-CF500EA9B7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process where an app update is released to customers in stages instead of all at once</a:t>
            </a:r>
          </a:p>
          <a:p>
            <a:pPr lvl="1"/>
            <a:r>
              <a:rPr lang="en-US" dirty="0"/>
              <a:t>Gauge how customers respond to an app update and respond accordingly.</a:t>
            </a:r>
          </a:p>
          <a:p>
            <a:pPr lvl="1"/>
            <a:r>
              <a:rPr lang="en-US" dirty="0"/>
              <a:t>Backend processes or infrastructure can be scaled intelligently as adoption ramps up.</a:t>
            </a:r>
          </a:p>
          <a:p>
            <a:pPr lvl="1"/>
            <a:r>
              <a:rPr lang="en-US" dirty="0"/>
              <a:t>Release can be paused for triage leaving only X% of customers affected instead of everyone.</a:t>
            </a:r>
          </a:p>
          <a:p>
            <a:pPr lvl="1"/>
            <a:r>
              <a:rPr lang="en-US" dirty="0"/>
              <a:t>Release can be pushed to all at any point.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6A7232-5346-9646-B984-E28FBBE3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3745850"/>
            <a:ext cx="8581498" cy="26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0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0795-B8B0-0E40-9F72-862CD916A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929" y="3829057"/>
            <a:ext cx="5507572" cy="928688"/>
          </a:xfrm>
        </p:spPr>
        <p:txBody>
          <a:bodyPr/>
          <a:lstStyle/>
          <a:p>
            <a:br>
              <a:rPr lang="en-US" sz="3600" dirty="0"/>
            </a:br>
            <a:r>
              <a:rPr lang="en-GB" sz="3600" dirty="0"/>
              <a:t>Develop - Practices</a:t>
            </a:r>
            <a:br>
              <a:rPr lang="en-GB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778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2613-E7D4-ED48-9049-FA8F7A5A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AE4F9-DEFE-3845-B003-3402827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73479-2BF9-7A4A-8D6D-5A2ECCAF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5D9B5-2D3D-4E4B-B79C-B4487FA21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5" y="1164610"/>
            <a:ext cx="5644782" cy="5250478"/>
          </a:xfrm>
        </p:spPr>
        <p:txBody>
          <a:bodyPr/>
          <a:lstStyle/>
          <a:p>
            <a:pPr fontAlgn="base"/>
            <a:r>
              <a:rPr lang="en-US" dirty="0"/>
              <a:t> A build configuration is a specific group of builds settings that can be applied to any target.</a:t>
            </a:r>
          </a:p>
          <a:p>
            <a:r>
              <a:rPr lang="en-US" dirty="0"/>
              <a:t>Default projects come with two build configurations</a:t>
            </a:r>
          </a:p>
          <a:p>
            <a:r>
              <a:rPr lang="en-US" dirty="0"/>
              <a:t>Every environment you must Duplicate </a:t>
            </a:r>
            <a:r>
              <a:rPr lang="en-US" i="1" dirty="0"/>
              <a:t>Debug</a:t>
            </a:r>
            <a:r>
              <a:rPr lang="en-US" dirty="0"/>
              <a:t> and </a:t>
            </a:r>
            <a:r>
              <a:rPr lang="en-US" i="1" dirty="0"/>
              <a:t>Release</a:t>
            </a:r>
            <a:r>
              <a:rPr lang="en-US" dirty="0"/>
              <a:t> configuration.</a:t>
            </a:r>
          </a:p>
          <a:p>
            <a:r>
              <a:rPr lang="en-US" dirty="0"/>
              <a:t>Custom build configuration can be created to enable custom settings</a:t>
            </a:r>
          </a:p>
          <a:p>
            <a:pPr lvl="1"/>
            <a:endParaRPr lang="en-US" dirty="0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37FCF9-52BC-9549-B66D-64DEA2CA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38" y="1164610"/>
            <a:ext cx="6029499" cy="36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0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2613-E7D4-ED48-9049-FA8F7A5A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configuration – Connect conditional directives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AE4F9-DEFE-3845-B003-3402827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73479-2BF9-7A4A-8D6D-5A2ECCAF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5D9B5-2D3D-4E4B-B79C-B4487FA21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4" y="1164610"/>
            <a:ext cx="11523133" cy="5250478"/>
          </a:xfrm>
        </p:spPr>
        <p:txBody>
          <a:bodyPr/>
          <a:lstStyle/>
          <a:p>
            <a:r>
              <a:rPr lang="en-US" dirty="0"/>
              <a:t>This option allows you to define any number of compiler flags (</a:t>
            </a:r>
            <a:r>
              <a:rPr lang="en-US" b="1" dirty="0"/>
              <a:t>Compile Time</a:t>
            </a:r>
            <a:r>
              <a:rPr lang="en-US" dirty="0"/>
              <a:t>!)</a:t>
            </a:r>
          </a:p>
          <a:p>
            <a:r>
              <a:rPr lang="en-US" dirty="0"/>
              <a:t>Preprocessor directives, unlike normal Swift code, do not run any logic. </a:t>
            </a:r>
          </a:p>
          <a:p>
            <a:r>
              <a:rPr lang="en-US" dirty="0"/>
              <a:t>Preprocessor main purpose is to mark specific lines of your Swift code as hidden/visible to the compiler</a:t>
            </a:r>
          </a:p>
          <a:p>
            <a:pPr marL="0" indent="0">
              <a:buNone/>
            </a:pPr>
            <a:r>
              <a:rPr lang="en-US" dirty="0"/>
              <a:t>		Swift					</a:t>
            </a:r>
            <a:r>
              <a:rPr lang="en-US" dirty="0" err="1"/>
              <a:t>Objc</a:t>
            </a:r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4DB3F0-2423-0842-A387-505135959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50" y="3429000"/>
            <a:ext cx="5779520" cy="3078580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5B439A-326F-9645-AD58-D5CF6ABFA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157" y="3525078"/>
            <a:ext cx="4828452" cy="31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9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F378-BBFB-1848-96B1-54A3A687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configuration - Conditional directives code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08F70-4A48-AA4F-B749-F13BFD2C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A1EB-16AD-2D40-B560-016B812B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14999-27BC-254A-8AB3-A59D2C90BB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8261" y="1164610"/>
            <a:ext cx="1149809" cy="4654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Swift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291F22B-EF67-FA40-93A0-17D885DC9C00}"/>
              </a:ext>
            </a:extLst>
          </p:cNvPr>
          <p:cNvSpPr txBox="1">
            <a:spLocks/>
          </p:cNvSpPr>
          <p:nvPr/>
        </p:nvSpPr>
        <p:spPr>
          <a:xfrm>
            <a:off x="8795948" y="1204365"/>
            <a:ext cx="1149809" cy="4654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4146" indent="-184146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defRPr>
            </a:lvl1pPr>
            <a:lvl2pPr marL="463539" indent="-196846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–"/>
              <a:defRPr sz="1867" kern="120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defRPr>
            </a:lvl2pPr>
            <a:lvl3pPr marL="514338" indent="194728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–"/>
              <a:defRPr sz="1867" kern="120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defRPr>
            </a:lvl3pPr>
            <a:lvl4pPr marL="956709" indent="-201079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170" indent="-215895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/>
              <a:t>ObjC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50355-E3D0-5743-B8C1-3CC6B22638C7}"/>
              </a:ext>
            </a:extLst>
          </p:cNvPr>
          <p:cNvSpPr/>
          <p:nvPr/>
        </p:nvSpPr>
        <p:spPr>
          <a:xfrm>
            <a:off x="462574" y="1667413"/>
            <a:ext cx="5143096" cy="338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#if DEBUG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Monaco" pitchFamily="2" charset="77"/>
              </a:rPr>
              <a:t>func</a:t>
            </a:r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Monaco" pitchFamily="2" charset="77"/>
              </a:rPr>
              <a:t>callApi</a:t>
            </a:r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() -&gt; Request </a:t>
            </a:r>
          </a:p>
          <a:p>
            <a:r>
              <a:rPr lang="en-US" sz="1600" b="1" dirty="0">
                <a:solidFill>
                  <a:schemeClr val="tx1"/>
                </a:solidFill>
                <a:latin typeface="Monaco" pitchFamily="2" charset="77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("Inside </a:t>
            </a:r>
            <a:r>
              <a:rPr lang="en-US" sz="1600" dirty="0" err="1">
                <a:solidFill>
                  <a:schemeClr val="tx1"/>
                </a:solidFill>
                <a:latin typeface="Monaco" pitchFamily="2" charset="77"/>
              </a:rPr>
              <a:t>callApi</a:t>
            </a:r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()")</a:t>
            </a:r>
          </a:p>
          <a:p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#elseif STAGGING</a:t>
            </a:r>
          </a:p>
          <a:p>
            <a:r>
              <a:rPr lang="en-US" sz="1600" dirty="0" err="1">
                <a:solidFill>
                  <a:schemeClr val="tx1"/>
                </a:solidFill>
                <a:latin typeface="Monaco" pitchFamily="2" charset="77"/>
              </a:rPr>
              <a:t>func</a:t>
            </a:r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Monaco" pitchFamily="2" charset="77"/>
              </a:rPr>
              <a:t>callApi</a:t>
            </a:r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() -&gt; </a:t>
            </a:r>
            <a:r>
              <a:rPr lang="en-US" sz="1600" dirty="0" err="1">
                <a:solidFill>
                  <a:schemeClr val="tx1"/>
                </a:solidFill>
                <a:latin typeface="Monaco" pitchFamily="2" charset="77"/>
              </a:rPr>
              <a:t>MockRequest</a:t>
            </a:r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 {</a:t>
            </a:r>
          </a:p>
          <a:p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#else</a:t>
            </a:r>
          </a:p>
          <a:p>
            <a:r>
              <a:rPr lang="en-US" sz="1600" dirty="0" err="1">
                <a:solidFill>
                  <a:schemeClr val="tx1"/>
                </a:solidFill>
                <a:latin typeface="Monaco" pitchFamily="2" charset="77"/>
              </a:rPr>
              <a:t>func</a:t>
            </a:r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Monaco" pitchFamily="2" charset="77"/>
              </a:rPr>
              <a:t>callApi</a:t>
            </a:r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() -&gt; Request {</a:t>
            </a:r>
          </a:p>
          <a:p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#endif </a:t>
            </a:r>
          </a:p>
          <a:p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// implementation </a:t>
            </a:r>
          </a:p>
          <a:p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... </a:t>
            </a:r>
          </a:p>
          <a:p>
            <a:r>
              <a:rPr lang="en-US" sz="1600" dirty="0">
                <a:solidFill>
                  <a:schemeClr val="tx1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A5BAF3-DE11-074A-BF43-D6824E11A835}"/>
              </a:ext>
            </a:extLst>
          </p:cNvPr>
          <p:cNvSpPr/>
          <p:nvPr/>
        </p:nvSpPr>
        <p:spPr>
          <a:xfrm>
            <a:off x="6586330" y="1738167"/>
            <a:ext cx="5143096" cy="338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Monaco" pitchFamily="2" charset="77"/>
              </a:rPr>
              <a:t>#if defined(DEBUG)</a:t>
            </a:r>
          </a:p>
          <a:p>
            <a:r>
              <a:rPr lang="en-US" dirty="0">
                <a:solidFill>
                  <a:schemeClr val="tx1"/>
                </a:solidFill>
                <a:latin typeface="Monaco" pitchFamily="2" charset="77"/>
              </a:rPr>
              <a:t>// Do something only in DEBUG</a:t>
            </a:r>
          </a:p>
          <a:p>
            <a:r>
              <a:rPr lang="en-US" dirty="0">
                <a:solidFill>
                  <a:schemeClr val="tx1"/>
                </a:solidFill>
                <a:latin typeface="Monaco" pitchFamily="2" charset="77"/>
              </a:rPr>
              <a:t>#</a:t>
            </a:r>
            <a:r>
              <a:rPr lang="en-US" dirty="0" err="1">
                <a:solidFill>
                  <a:schemeClr val="tx1"/>
                </a:solidFill>
                <a:latin typeface="Monaco" pitchFamily="2" charset="77"/>
              </a:rPr>
              <a:t>elif</a:t>
            </a:r>
            <a:r>
              <a:rPr lang="en-US" dirty="0">
                <a:solidFill>
                  <a:schemeClr val="tx1"/>
                </a:solidFill>
                <a:latin typeface="Monaco" pitchFamily="2" charset="77"/>
              </a:rPr>
              <a:t> defined(STAGGING)</a:t>
            </a:r>
          </a:p>
          <a:p>
            <a:r>
              <a:rPr lang="en-US" dirty="0">
                <a:solidFill>
                  <a:schemeClr val="tx1"/>
                </a:solidFill>
                <a:latin typeface="Monaco" pitchFamily="2" charset="77"/>
              </a:rPr>
              <a:t>// Do something only in TEST</a:t>
            </a:r>
          </a:p>
          <a:p>
            <a:r>
              <a:rPr lang="en-US" dirty="0">
                <a:solidFill>
                  <a:schemeClr val="tx1"/>
                </a:solidFill>
                <a:latin typeface="Monaco" pitchFamily="2" charset="77"/>
              </a:rPr>
              <a:t>#else</a:t>
            </a:r>
          </a:p>
          <a:p>
            <a:r>
              <a:rPr lang="en-US" dirty="0">
                <a:solidFill>
                  <a:schemeClr val="tx1"/>
                </a:solidFill>
                <a:latin typeface="Monaco" pitchFamily="2" charset="77"/>
              </a:rPr>
              <a:t>// Do something only in RELEASE</a:t>
            </a:r>
          </a:p>
          <a:p>
            <a:r>
              <a:rPr lang="en-US" dirty="0">
                <a:solidFill>
                  <a:schemeClr val="tx1"/>
                </a:solidFill>
                <a:latin typeface="Monaco" pitchFamily="2" charset="77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98433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2613-E7D4-ED48-9049-FA8F7A5A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AE4F9-DEFE-3845-B003-3402827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73479-2BF9-7A4A-8D6D-5A2ECCAF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5D9B5-2D3D-4E4B-B79C-B4487FA21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5" y="1164610"/>
            <a:ext cx="5644782" cy="5250478"/>
          </a:xfrm>
        </p:spPr>
        <p:txBody>
          <a:bodyPr/>
          <a:lstStyle/>
          <a:p>
            <a:r>
              <a:rPr lang="en-US" dirty="0"/>
              <a:t>A build scheme is a blueprint for an entire build process </a:t>
            </a:r>
          </a:p>
          <a:p>
            <a:r>
              <a:rPr lang="en-US" dirty="0"/>
              <a:t> A way of telling </a:t>
            </a:r>
            <a:r>
              <a:rPr lang="en-US" dirty="0" err="1"/>
              <a:t>Xcode</a:t>
            </a:r>
            <a:r>
              <a:rPr lang="en-US" dirty="0"/>
              <a:t> what build configurations you want to use to create the development (Build, Run, Test, Profile, Analyze, Archive)</a:t>
            </a:r>
          </a:p>
          <a:p>
            <a:r>
              <a:rPr lang="en-US" dirty="0"/>
              <a:t>Default projects come with two build configurations and one build scheme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Free version &amp; in-app purchase</a:t>
            </a:r>
          </a:p>
          <a:p>
            <a:pPr lvl="1"/>
            <a:r>
              <a:rPr lang="en-US" dirty="0"/>
              <a:t>Production server &amp; testing server</a:t>
            </a:r>
          </a:p>
          <a:p>
            <a:pPr lvl="1"/>
            <a:r>
              <a:rPr lang="en-US" dirty="0"/>
              <a:t>Internal app &amp; public app</a:t>
            </a:r>
          </a:p>
          <a:p>
            <a:pPr lvl="1"/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91CCA1-54E8-1040-A6B6-B29BB38D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6024"/>
            <a:ext cx="5644781" cy="35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3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2613-E7D4-ED48-9049-FA8F7A5A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Schemes – connect to build config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AE4F9-DEFE-3845-B003-3402827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73479-2BF9-7A4A-8D6D-5A2ECCAF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5D9B5-2D3D-4E4B-B79C-B4487FA21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5" y="1164610"/>
            <a:ext cx="4837640" cy="5250478"/>
          </a:xfrm>
        </p:spPr>
        <p:txBody>
          <a:bodyPr/>
          <a:lstStyle/>
          <a:p>
            <a:r>
              <a:rPr lang="en-US" dirty="0"/>
              <a:t>Trigger point for build configuration</a:t>
            </a:r>
          </a:p>
          <a:p>
            <a:r>
              <a:rPr lang="en-US" dirty="0" err="1"/>
              <a:t>AppIcon</a:t>
            </a:r>
            <a:r>
              <a:rPr lang="en-US" dirty="0"/>
              <a:t> =&gt; Edit Scheme</a:t>
            </a:r>
          </a:p>
          <a:p>
            <a:r>
              <a:rPr lang="en-US" dirty="0"/>
              <a:t>Always configure </a:t>
            </a:r>
            <a:r>
              <a:rPr lang="en-US" i="1" dirty="0"/>
              <a:t>Build</a:t>
            </a:r>
            <a:r>
              <a:rPr lang="en-US" dirty="0"/>
              <a:t> and </a:t>
            </a:r>
            <a:r>
              <a:rPr lang="en-US" i="1" dirty="0"/>
              <a:t>Run</a:t>
            </a:r>
            <a:r>
              <a:rPr lang="en-US" dirty="0"/>
              <a:t> to avoid problems </a:t>
            </a:r>
          </a:p>
          <a:p>
            <a:r>
              <a:rPr lang="en-US" i="1" dirty="0"/>
              <a:t>Shared</a:t>
            </a:r>
            <a:r>
              <a:rPr lang="en-US" dirty="0"/>
              <a:t> indicate that they are not strictly local to only your own </a:t>
            </a:r>
            <a:r>
              <a:rPr lang="en-US" dirty="0" err="1"/>
              <a:t>Xcode</a:t>
            </a:r>
            <a:r>
              <a:rPr lang="en-US" dirty="0"/>
              <a:t> environment, but available project-wide</a:t>
            </a:r>
          </a:p>
          <a:p>
            <a:endParaRPr lang="en-US" dirty="0"/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DA5AF87-85F2-2647-96C2-8D924D09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254" y="1195815"/>
            <a:ext cx="6505662" cy="36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2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2613-E7D4-ED48-9049-FA8F7A5A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.xcconfig Files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AE4F9-DEFE-3845-B003-3402827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3E0-1BF9-4F36-B6B6-7075ADF479A3}" type="datetime3">
              <a:rPr lang="en-US" smtClean="0"/>
              <a:t>27 October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73479-2BF9-7A4A-8D6D-5A2ECCAF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5D9B5-2D3D-4E4B-B79C-B4487FA21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434" y="814388"/>
            <a:ext cx="11523133" cy="5154613"/>
          </a:xfrm>
        </p:spPr>
        <p:txBody>
          <a:bodyPr/>
          <a:lstStyle/>
          <a:p>
            <a:r>
              <a:rPr lang="en-US" dirty="0"/>
              <a:t>A key/value based file.</a:t>
            </a:r>
          </a:p>
          <a:p>
            <a:r>
              <a:rPr lang="en-US" dirty="0"/>
              <a:t>Define and override the build settings for a particular build configuration of a project</a:t>
            </a:r>
          </a:p>
          <a:p>
            <a:r>
              <a:rPr lang="en-US" dirty="0"/>
              <a:t>Used instead of  </a:t>
            </a:r>
            <a:r>
              <a:rPr lang="en-US" b="1" dirty="0"/>
              <a:t>conditional compilation blocks</a:t>
            </a:r>
            <a:r>
              <a:rPr lang="en-US" dirty="0"/>
              <a:t> to manage the build settings</a:t>
            </a:r>
          </a:p>
          <a:p>
            <a:r>
              <a:rPr lang="en-US" dirty="0"/>
              <a:t>You can use your configuration variables in </a:t>
            </a:r>
            <a:r>
              <a:rPr lang="en-US" b="1" dirty="0"/>
              <a:t>project settings</a:t>
            </a:r>
            <a:r>
              <a:rPr lang="en-US" dirty="0"/>
              <a:t>, </a:t>
            </a:r>
            <a:r>
              <a:rPr lang="en-US" b="1" dirty="0" err="1"/>
              <a:t>info.plist</a:t>
            </a:r>
            <a:r>
              <a:rPr lang="en-US" dirty="0"/>
              <a:t> and </a:t>
            </a:r>
            <a:r>
              <a:rPr lang="en-US" b="1" dirty="0"/>
              <a:t>entitlement files</a:t>
            </a:r>
          </a:p>
          <a:p>
            <a:r>
              <a:rPr lang="en-US" dirty="0"/>
              <a:t>Environment variables have names consisting solely of uppercase letters, digits, and underscore (_)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CC5CD3-799C-EC4A-A1CF-190B837F7C23}"/>
              </a:ext>
            </a:extLst>
          </p:cNvPr>
          <p:cNvSpPr/>
          <p:nvPr/>
        </p:nvSpPr>
        <p:spPr>
          <a:xfrm>
            <a:off x="334432" y="3843335"/>
            <a:ext cx="5761567" cy="15430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IS_APP_NAME =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BuildForProdApp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Stagging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IS_APP_VERSION = 0.3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IS_BUNDLE_ID =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com.vois.BuildForProdApp.stagging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E7BBDF-80AE-4745-9FA9-EC709048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646" y="3766836"/>
            <a:ext cx="5472920" cy="23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40984"/>
      </p:ext>
    </p:extLst>
  </p:cSld>
  <p:clrMapOvr>
    <a:masterClrMapping/>
  </p:clrMapOvr>
</p:sld>
</file>

<file path=ppt/theme/theme1.xml><?xml version="1.0" encoding="utf-8"?>
<a:theme xmlns:a="http://schemas.openxmlformats.org/drawingml/2006/main" name="Vodafone">
  <a:themeElements>
    <a:clrScheme name="Vodafone 2013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 Presentation Master Minus Confidentiality Footer.pptx" id="{F0000958-4E09-41C8-926E-D00948EFFD1A}" vid="{1E381459-A5E0-4091-B519-918BB328CF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2178</Words>
  <Application>Microsoft Macintosh PowerPoint</Application>
  <PresentationFormat>Widescreen</PresentationFormat>
  <Paragraphs>306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Monaco</vt:lpstr>
      <vt:lpstr>Vodafone Rg</vt:lpstr>
      <vt:lpstr>Vodafone</vt:lpstr>
      <vt:lpstr>Building For Production</vt:lpstr>
      <vt:lpstr>Agenda</vt:lpstr>
      <vt:lpstr> Develop - Practices  </vt:lpstr>
      <vt:lpstr>Build configuration</vt:lpstr>
      <vt:lpstr>Build configuration – Connect conditional directives</vt:lpstr>
      <vt:lpstr>Build configuration - Conditional directives code</vt:lpstr>
      <vt:lpstr>Schemes</vt:lpstr>
      <vt:lpstr>Schemes – connect to build config</vt:lpstr>
      <vt:lpstr>.xcconfig Files</vt:lpstr>
      <vt:lpstr>.xcconfig Files - Formatting </vt:lpstr>
      <vt:lpstr>Pods – Configuration</vt:lpstr>
      <vt:lpstr>Saved Data Types</vt:lpstr>
      <vt:lpstr>Data handling tips</vt:lpstr>
      <vt:lpstr>Persistent data – Reset –Settings bundle</vt:lpstr>
      <vt:lpstr>Settings bundle - implantation</vt:lpstr>
      <vt:lpstr>Feature Flags</vt:lpstr>
      <vt:lpstr>Feature Flags - Types</vt:lpstr>
      <vt:lpstr> Build - Configuration  </vt:lpstr>
      <vt:lpstr>Xcode build settings - Architecture</vt:lpstr>
      <vt:lpstr>Xcode build settings - Architecture</vt:lpstr>
      <vt:lpstr>Xcode build settings - DWARF</vt:lpstr>
      <vt:lpstr>Xcode build settings - Bitcode</vt:lpstr>
      <vt:lpstr>Tagging a release</vt:lpstr>
      <vt:lpstr>Provisioning and Certificates</vt:lpstr>
      <vt:lpstr> Store - Guidelines  </vt:lpstr>
      <vt:lpstr>Firebase vs TestFlight</vt:lpstr>
      <vt:lpstr>App Store changes - Tracking</vt:lpstr>
      <vt:lpstr>App Store changes – IDFA/IDFV</vt:lpstr>
      <vt:lpstr>Gradual rollout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For Production</dc:title>
  <dc:creator>ElShishtawy, Mohab, Vodafone Group</dc:creator>
  <cp:lastModifiedBy>ElShishtawy, Mohab, Vodafone</cp:lastModifiedBy>
  <cp:revision>59</cp:revision>
  <dcterms:created xsi:type="dcterms:W3CDTF">2020-12-13T14:23:58Z</dcterms:created>
  <dcterms:modified xsi:type="dcterms:W3CDTF">2021-10-26T23:57:57Z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0dda9e-e2e2-4af8-b1b5-a3b06c6d8782_Enabled">
    <vt:lpwstr>true</vt:lpwstr>
  </property>
  <property fmtid="{D5CDD505-2E9C-101B-9397-08002B2CF9AE}" pid="3" name="MSIP_Label_910dda9e-e2e2-4af8-b1b5-a3b06c6d8782_SetDate">
    <vt:lpwstr>2021-10-26T23:57:54Z</vt:lpwstr>
  </property>
  <property fmtid="{D5CDD505-2E9C-101B-9397-08002B2CF9AE}" pid="4" name="MSIP_Label_910dda9e-e2e2-4af8-b1b5-a3b06c6d8782_Method">
    <vt:lpwstr>Privileged</vt:lpwstr>
  </property>
  <property fmtid="{D5CDD505-2E9C-101B-9397-08002B2CF9AE}" pid="5" name="MSIP_Label_910dda9e-e2e2-4af8-b1b5-a3b06c6d8782_Name">
    <vt:lpwstr>910dda9e-e2e2-4af8-b1b5-a3b06c6d8782</vt:lpwstr>
  </property>
  <property fmtid="{D5CDD505-2E9C-101B-9397-08002B2CF9AE}" pid="6" name="MSIP_Label_910dda9e-e2e2-4af8-b1b5-a3b06c6d8782_SiteId">
    <vt:lpwstr>68283f3b-8487-4c86-adb3-a5228f18b893</vt:lpwstr>
  </property>
  <property fmtid="{D5CDD505-2E9C-101B-9397-08002B2CF9AE}" pid="7" name="MSIP_Label_910dda9e-e2e2-4af8-b1b5-a3b06c6d8782_ActionId">
    <vt:lpwstr>eb4018bf-4f7f-4316-bbec-b9f24e91b54f</vt:lpwstr>
  </property>
  <property fmtid="{D5CDD505-2E9C-101B-9397-08002B2CF9AE}" pid="8" name="MSIP_Label_910dda9e-e2e2-4af8-b1b5-a3b06c6d8782_ContentBits">
    <vt:lpwstr>2</vt:lpwstr>
  </property>
  <property fmtid="{D5CDD505-2E9C-101B-9397-08002B2CF9AE}" pid="9" name="ClassificationContentMarkingFooterLocations">
    <vt:lpwstr>Vodafone:8</vt:lpwstr>
  </property>
  <property fmtid="{D5CDD505-2E9C-101B-9397-08002B2CF9AE}" pid="10" name="ClassificationContentMarkingFooterText">
    <vt:lpwstr>C1 Public</vt:lpwstr>
  </property>
</Properties>
</file>