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B25B0E-363E-465D-BE9C-57557949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2C3779-F87D-4A27-81D2-54E6E25A1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8F047D-6E5E-45AE-AEEA-53238490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3C5-3D8F-428E-8500-00B70C0B1DD9}" type="datetimeFigureOut">
              <a:rPr lang="de-CH" smtClean="0"/>
              <a:t>16.12.2019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35CDA2-0020-4A13-BE50-7476325C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BEC6F1-DCFA-4301-A74E-C1288D27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8517-D880-408A-BA78-C7F7AE6F22D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761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7D252-07C0-404A-B1A5-834AF035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709A85-7AE1-4AFD-87E1-266C9BDEF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479BF1-0006-47CF-A59E-B9E3C7D4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3C5-3D8F-428E-8500-00B70C0B1DD9}" type="datetimeFigureOut">
              <a:rPr lang="de-CH" smtClean="0"/>
              <a:t>16.12.2019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6BA8C7-2189-48E6-A7A4-D1BC609F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DE8641-9DFE-459B-B503-2770263E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8517-D880-408A-BA78-C7F7AE6F22D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488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A1289A5-4940-414D-854A-EFB3B5A88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B0C370-0055-4549-8DF1-CAFCF8235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5F337D-5D6A-4885-BE1F-501E97F8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3C5-3D8F-428E-8500-00B70C0B1DD9}" type="datetimeFigureOut">
              <a:rPr lang="de-CH" smtClean="0"/>
              <a:t>16.12.2019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78333B-1A89-4243-92F8-C90ECB76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95C300-A811-4282-960A-B395AC4D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8517-D880-408A-BA78-C7F7AE6F22D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83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6FB90-4EF6-44D1-990E-5C1F36C6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0487C-F702-4A71-9C71-6164AD9C0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ECF523-A693-45C9-A05E-CC447C58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3C5-3D8F-428E-8500-00B70C0B1DD9}" type="datetimeFigureOut">
              <a:rPr lang="de-CH" smtClean="0"/>
              <a:t>16.12.2019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70A7F1-B1E5-4B6C-8B5A-B2BC7E1A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2CE60C-F69C-4EBA-BE9C-C8F76E59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8517-D880-408A-BA78-C7F7AE6F22D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384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3DA49-6A64-4F09-BDFD-7F8A34087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943E99-B278-4E81-A1BB-FA7CFA619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B087C9-5458-445B-840B-31FDA8FD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3C5-3D8F-428E-8500-00B70C0B1DD9}" type="datetimeFigureOut">
              <a:rPr lang="de-CH" smtClean="0"/>
              <a:t>16.12.2019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436C3A-A07C-480F-A8BF-5D9F35FD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72D0E8-4A46-4739-B9CD-A34BB47A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8517-D880-408A-BA78-C7F7AE6F22D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902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92A46-E830-4029-B8E3-F4236F96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212E69-8F17-4735-9DBE-5CA5578DD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3B1896-6C6E-47DC-9DDD-CA95D2560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404DCC-2491-4470-9383-B83F0D6E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3C5-3D8F-428E-8500-00B70C0B1DD9}" type="datetimeFigureOut">
              <a:rPr lang="de-CH" smtClean="0"/>
              <a:t>16.12.2019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2AAABC-27B9-4CC7-B74D-A0FC4A3C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A7E132-EF2B-42A6-A652-C72C14A6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8517-D880-408A-BA78-C7F7AE6F22D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715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025AA-869C-4DA1-872C-39E804B6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FF532C-63B6-4BEE-8DED-89A579207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17EC83-633D-4778-9130-D3E7F2367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67F320-0B1F-49BA-9F59-D6F1CDDA7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A9E022C-49D2-49E6-86AC-F1C2CCEDD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8AB8A5-C929-43C4-BF92-A0DA092F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3C5-3D8F-428E-8500-00B70C0B1DD9}" type="datetimeFigureOut">
              <a:rPr lang="de-CH" smtClean="0"/>
              <a:t>16.12.2019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016865-A50E-4732-B36E-13B367DA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D3B73BD-E249-44A9-B0E5-A768AD4F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8517-D880-408A-BA78-C7F7AE6F22D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048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9EDA5-8DAF-4EF6-B8E4-F74CF548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89DB2B-0B81-4A82-82A2-865753B4D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3C5-3D8F-428E-8500-00B70C0B1DD9}" type="datetimeFigureOut">
              <a:rPr lang="de-CH" smtClean="0"/>
              <a:t>16.12.2019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0A2A8A-357F-4743-9A06-F28E5D07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8DAAAC-95B8-43B4-92CE-1AD3BEF1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8517-D880-408A-BA78-C7F7AE6F22D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390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7ADFE75-DBBD-4BA2-B804-8126166D9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3C5-3D8F-428E-8500-00B70C0B1DD9}" type="datetimeFigureOut">
              <a:rPr lang="de-CH" smtClean="0"/>
              <a:t>16.12.2019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6D0300B-1AF5-42F0-BC33-95CCFE2BA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802338-8054-45B6-8E10-2BB3D90A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8517-D880-408A-BA78-C7F7AE6F22D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36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72A62-0F1F-4C79-85DE-FE965316E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C34ED4-FEDB-4E93-8BD5-E3CF5E36D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A36379-2A18-4A02-8632-A2F3702C5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AED638-8B9A-4515-B799-4C349B4A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3C5-3D8F-428E-8500-00B70C0B1DD9}" type="datetimeFigureOut">
              <a:rPr lang="de-CH" smtClean="0"/>
              <a:t>16.12.2019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1BCDB7-7485-47F3-A23B-8DE735ED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149063-BD88-4D10-9984-A572CFD4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8517-D880-408A-BA78-C7F7AE6F22D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320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94027-DF92-4E56-BBA6-8C0AB3353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4C6200F-A296-4F3B-A922-BEF7EAF3A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52CFA7-A46E-4455-851C-0D992A82D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DA6D76-72D0-402D-99D3-13E8C0E7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3C5-3D8F-428E-8500-00B70C0B1DD9}" type="datetimeFigureOut">
              <a:rPr lang="de-CH" smtClean="0"/>
              <a:t>16.12.2019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B70999-4411-4AD1-9763-91AE4FD7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275F8F-B84D-401B-B1C4-9CD1D6FB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8517-D880-408A-BA78-C7F7AE6F22D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405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3C02C0C-45FC-4465-86D5-262BC81B9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85EFA8-E588-4410-8042-570B2B93C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40C300-270E-4E1D-9FA4-BF3199E08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333C5-3D8F-428E-8500-00B70C0B1DD9}" type="datetimeFigureOut">
              <a:rPr lang="de-CH" smtClean="0"/>
              <a:t>16.12.2019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649858-1CFF-497E-80F3-72934B6DD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893EA4-1CFE-45E6-8B1B-2B4526B90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D8517-D880-408A-BA78-C7F7AE6F22D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701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133C95-1772-4F44-93E8-80036134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similarity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images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466A42-F333-4D49-8D53-6E1C4510D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066"/>
            <a:ext cx="10515600" cy="4538897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An </a:t>
            </a:r>
            <a:r>
              <a:rPr lang="de-CH" dirty="0" err="1"/>
              <a:t>image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i="1" dirty="0" err="1"/>
              <a:t>one</a:t>
            </a:r>
            <a:r>
              <a:rPr lang="de-CH" dirty="0"/>
              <a:t> possible </a:t>
            </a:r>
            <a:r>
              <a:rPr lang="de-CH" dirty="0" err="1"/>
              <a:t>representation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an </a:t>
            </a:r>
            <a:r>
              <a:rPr lang="de-CH" dirty="0" err="1"/>
              <a:t>object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D31721B-BA04-4CA0-9F9F-F8B728825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7" y="2342934"/>
            <a:ext cx="2176442" cy="206667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32DB8F4-B741-4101-807F-B0E9FEF06F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0" r="75765" b="68384"/>
          <a:stretch/>
        </p:blipFill>
        <p:spPr>
          <a:xfrm>
            <a:off x="4667367" y="2342934"/>
            <a:ext cx="2313970" cy="206667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50F96EF-E3B8-4073-BDFF-F382EA79FECB}"/>
              </a:ext>
            </a:extLst>
          </p:cNvPr>
          <p:cNvSpPr txBox="1"/>
          <p:nvPr/>
        </p:nvSpPr>
        <p:spPr>
          <a:xfrm>
            <a:off x="838200" y="4441427"/>
            <a:ext cx="309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Same Image – different </a:t>
            </a:r>
            <a:r>
              <a:rPr lang="de-CH" dirty="0" err="1"/>
              <a:t>objects</a:t>
            </a:r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C86446F-FB82-4437-8D8C-2D2D49D73197}"/>
              </a:ext>
            </a:extLst>
          </p:cNvPr>
          <p:cNvSpPr txBox="1"/>
          <p:nvPr/>
        </p:nvSpPr>
        <p:spPr>
          <a:xfrm>
            <a:off x="4580818" y="4441427"/>
            <a:ext cx="3119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Same </a:t>
            </a:r>
            <a:r>
              <a:rPr lang="de-CH" dirty="0" err="1"/>
              <a:t>Object</a:t>
            </a:r>
            <a:r>
              <a:rPr lang="de-CH" dirty="0"/>
              <a:t> – different </a:t>
            </a:r>
            <a:r>
              <a:rPr lang="de-CH" dirty="0" err="1"/>
              <a:t>images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E42AB35-9441-4459-978F-4FDEFB93258A}"/>
              </a:ext>
            </a:extLst>
          </p:cNvPr>
          <p:cNvSpPr txBox="1"/>
          <p:nvPr/>
        </p:nvSpPr>
        <p:spPr>
          <a:xfrm>
            <a:off x="838200" y="5653743"/>
            <a:ext cx="9993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u="sng" dirty="0" err="1"/>
              <a:t>Similarity</a:t>
            </a:r>
            <a:r>
              <a:rPr lang="de-CH" sz="2800" u="sng" dirty="0"/>
              <a:t> </a:t>
            </a:r>
            <a:r>
              <a:rPr lang="de-CH" sz="2800" u="sng" dirty="0" err="1"/>
              <a:t>between</a:t>
            </a:r>
            <a:r>
              <a:rPr lang="de-CH" sz="2800" u="sng" dirty="0"/>
              <a:t> </a:t>
            </a:r>
            <a:r>
              <a:rPr lang="de-CH" sz="2800" u="sng" dirty="0" err="1"/>
              <a:t>images</a:t>
            </a:r>
            <a:r>
              <a:rPr lang="de-CH" sz="2800" u="sng" dirty="0"/>
              <a:t>  ≠  </a:t>
            </a:r>
            <a:r>
              <a:rPr lang="de-CH" sz="2800" u="sng" dirty="0" err="1"/>
              <a:t>similarity</a:t>
            </a:r>
            <a:r>
              <a:rPr lang="de-CH" sz="2800" u="sng" dirty="0"/>
              <a:t> </a:t>
            </a:r>
            <a:r>
              <a:rPr lang="de-CH" sz="2800" u="sng" dirty="0" err="1"/>
              <a:t>between</a:t>
            </a:r>
            <a:r>
              <a:rPr lang="de-CH" sz="2800" u="sng" dirty="0"/>
              <a:t> </a:t>
            </a:r>
            <a:r>
              <a:rPr lang="de-CH" sz="2800" u="sng" dirty="0" err="1"/>
              <a:t>underlying</a:t>
            </a:r>
            <a:r>
              <a:rPr lang="de-CH" sz="2800" u="sng" dirty="0"/>
              <a:t> </a:t>
            </a:r>
            <a:r>
              <a:rPr lang="de-CH" sz="2800" u="sng" dirty="0" err="1"/>
              <a:t>objects</a:t>
            </a:r>
            <a:endParaRPr lang="de-CH" sz="2800" u="sng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786F054-00D0-41D5-924D-AF998CBD145D}"/>
              </a:ext>
            </a:extLst>
          </p:cNvPr>
          <p:cNvSpPr/>
          <p:nvPr/>
        </p:nvSpPr>
        <p:spPr>
          <a:xfrm>
            <a:off x="838200" y="5130523"/>
            <a:ext cx="3516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800" u="sng" dirty="0"/>
              <a:t>Fundamental Problem: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E3E7D1F-B45B-41C9-8A74-1339DFB51B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009" t="33403" b="34392"/>
          <a:stretch/>
        </p:blipFill>
        <p:spPr>
          <a:xfrm>
            <a:off x="7086740" y="2342935"/>
            <a:ext cx="2203115" cy="206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5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828798-1C31-45CC-9D75-E8E102D2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a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similarity</a:t>
            </a:r>
            <a:r>
              <a:rPr lang="de-CH" dirty="0"/>
              <a:t> </a:t>
            </a:r>
            <a:r>
              <a:rPr lang="de-CH" dirty="0" err="1"/>
              <a:t>metric</a:t>
            </a:r>
            <a:r>
              <a:rPr lang="de-CH" dirty="0"/>
              <a:t> do?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BB178B1-761A-4341-9518-1D4FBAB2C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6601" y="1958438"/>
            <a:ext cx="6018798" cy="823912"/>
          </a:xfrm>
        </p:spPr>
        <p:txBody>
          <a:bodyPr>
            <a:noAutofit/>
          </a:bodyPr>
          <a:lstStyle/>
          <a:p>
            <a:r>
              <a:rPr lang="de-CH" sz="2800" dirty="0"/>
              <a:t>The </a:t>
            </a:r>
            <a:r>
              <a:rPr lang="de-CH" sz="2800" dirty="0" err="1"/>
              <a:t>metric</a:t>
            </a:r>
            <a:r>
              <a:rPr lang="de-CH" sz="2800" dirty="0"/>
              <a:t> </a:t>
            </a:r>
            <a:r>
              <a:rPr lang="de-CH" sz="2800" dirty="0" err="1"/>
              <a:t>should</a:t>
            </a:r>
            <a:r>
              <a:rPr lang="de-CH" sz="2800" dirty="0"/>
              <a:t> </a:t>
            </a:r>
            <a:r>
              <a:rPr lang="de-CH" sz="2800" dirty="0" err="1"/>
              <a:t>have</a:t>
            </a:r>
            <a:r>
              <a:rPr lang="de-CH" sz="2800" dirty="0"/>
              <a:t> a high </a:t>
            </a:r>
            <a:r>
              <a:rPr lang="de-CH" sz="2800" dirty="0" err="1"/>
              <a:t>value</a:t>
            </a:r>
            <a:r>
              <a:rPr lang="de-CH" sz="2800" dirty="0"/>
              <a:t>, </a:t>
            </a:r>
            <a:r>
              <a:rPr lang="de-CH" sz="2800" dirty="0" err="1"/>
              <a:t>if</a:t>
            </a:r>
            <a:endParaRPr lang="de-CH" sz="2800" dirty="0"/>
          </a:p>
          <a:p>
            <a:endParaRPr lang="de-CH" sz="2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88B195-1DD0-4AC1-857D-68C3BB847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694245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A human </a:t>
            </a:r>
            <a:r>
              <a:rPr lang="de-CH" dirty="0" err="1"/>
              <a:t>observer</a:t>
            </a:r>
            <a:r>
              <a:rPr lang="de-CH" dirty="0"/>
              <a:t> </a:t>
            </a:r>
            <a:r>
              <a:rPr lang="de-CH" dirty="0" err="1"/>
              <a:t>extracts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object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images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Find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underlying</a:t>
            </a:r>
            <a:r>
              <a:rPr lang="de-CH" dirty="0"/>
              <a:t> </a:t>
            </a:r>
            <a:r>
              <a:rPr lang="de-CH" dirty="0" err="1"/>
              <a:t>object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image</a:t>
            </a:r>
            <a:r>
              <a:rPr lang="de-CH" dirty="0"/>
              <a:t> </a:t>
            </a:r>
            <a:r>
              <a:rPr lang="de-CH" dirty="0" err="1"/>
              <a:t>first</a:t>
            </a:r>
            <a:endParaRPr lang="de-CH" dirty="0"/>
          </a:p>
          <a:p>
            <a:r>
              <a:rPr lang="de-CH" dirty="0"/>
              <a:t>Need clever </a:t>
            </a:r>
            <a:r>
              <a:rPr lang="de-CH" dirty="0" err="1"/>
              <a:t>algorithms</a:t>
            </a:r>
            <a:endParaRPr lang="de-CH" dirty="0"/>
          </a:p>
          <a:p>
            <a:r>
              <a:rPr lang="de-CH" dirty="0"/>
              <a:t>Not </a:t>
            </a:r>
            <a:r>
              <a:rPr lang="de-CH" dirty="0" err="1"/>
              <a:t>done</a:t>
            </a:r>
            <a:r>
              <a:rPr lang="de-CH" dirty="0"/>
              <a:t> in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project</a:t>
            </a:r>
            <a:endParaRPr lang="de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1DE25F-A8C1-4B5A-87F3-1D4F943903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The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images</a:t>
            </a:r>
            <a:r>
              <a:rPr lang="de-CH" dirty="0"/>
              <a:t> </a:t>
            </a:r>
            <a:r>
              <a:rPr lang="de-CH" dirty="0" err="1"/>
              <a:t>itself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«</a:t>
            </a:r>
            <a:r>
              <a:rPr lang="de-CH" dirty="0" err="1"/>
              <a:t>similar</a:t>
            </a:r>
            <a:r>
              <a:rPr lang="de-CH" dirty="0"/>
              <a:t>» </a:t>
            </a:r>
            <a:br>
              <a:rPr lang="de-CH" dirty="0"/>
            </a:br>
            <a:endParaRPr lang="de-CH" dirty="0"/>
          </a:p>
          <a:p>
            <a:pPr marL="0" indent="0">
              <a:buNone/>
            </a:pPr>
            <a:endParaRPr lang="de-CH" dirty="0"/>
          </a:p>
          <a:p>
            <a:r>
              <a:rPr lang="de-CH" dirty="0" err="1"/>
              <a:t>Treat</a:t>
            </a:r>
            <a:r>
              <a:rPr lang="de-CH" dirty="0"/>
              <a:t> </a:t>
            </a:r>
            <a:r>
              <a:rPr lang="de-CH" dirty="0" err="1"/>
              <a:t>image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«</a:t>
            </a:r>
            <a:r>
              <a:rPr lang="de-CH" dirty="0" err="1"/>
              <a:t>arbitrary</a:t>
            </a:r>
            <a:r>
              <a:rPr lang="de-CH" dirty="0"/>
              <a:t> </a:t>
            </a:r>
            <a:r>
              <a:rPr lang="de-CH" dirty="0" err="1"/>
              <a:t>pile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»</a:t>
            </a:r>
          </a:p>
          <a:p>
            <a:r>
              <a:rPr lang="de-CH" dirty="0"/>
              <a:t>Can </a:t>
            </a:r>
            <a:r>
              <a:rPr lang="de-CH" dirty="0" err="1"/>
              <a:t>use</a:t>
            </a:r>
            <a:r>
              <a:rPr lang="de-CH" dirty="0"/>
              <a:t> simple </a:t>
            </a:r>
            <a:r>
              <a:rPr lang="de-CH" dirty="0" err="1"/>
              <a:t>metrices</a:t>
            </a:r>
            <a:endParaRPr lang="de-CH" dirty="0"/>
          </a:p>
          <a:p>
            <a:r>
              <a:rPr lang="de-CH" dirty="0" err="1"/>
              <a:t>Done</a:t>
            </a:r>
            <a:r>
              <a:rPr lang="de-CH" dirty="0"/>
              <a:t> in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project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EF74683-C46E-4AE3-B169-2641F637E05C}"/>
              </a:ext>
            </a:extLst>
          </p:cNvPr>
          <p:cNvSpPr txBox="1"/>
          <p:nvPr/>
        </p:nvSpPr>
        <p:spPr>
          <a:xfrm>
            <a:off x="5451139" y="2720761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/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306137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E3DA486-979E-4D9F-B9F2-C7427F4E2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 err="1"/>
              <a:t>Measuring</a:t>
            </a:r>
            <a:r>
              <a:rPr lang="de-CH" dirty="0"/>
              <a:t> </a:t>
            </a:r>
            <a:r>
              <a:rPr lang="de-CH" dirty="0" err="1"/>
              <a:t>difference</a:t>
            </a:r>
            <a:r>
              <a:rPr lang="de-CH" dirty="0"/>
              <a:t> (</a:t>
            </a:r>
            <a:r>
              <a:rPr lang="de-CH" dirty="0" err="1"/>
              <a:t>distance</a:t>
            </a:r>
            <a:r>
              <a:rPr lang="de-CH" dirty="0"/>
              <a:t>)</a:t>
            </a:r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D0D9043C-E4C0-4D4D-85DB-68568E1A1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19979"/>
              </p:ext>
            </p:extLst>
          </p:nvPr>
        </p:nvGraphicFramePr>
        <p:xfrm>
          <a:off x="932078" y="2723077"/>
          <a:ext cx="10542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432">
                  <a:extLst>
                    <a:ext uri="{9D8B030D-6E8A-4147-A177-3AD203B41FA5}">
                      <a16:colId xmlns:a16="http://schemas.microsoft.com/office/drawing/2014/main" val="1283083365"/>
                    </a:ext>
                  </a:extLst>
                </a:gridCol>
                <a:gridCol w="351432">
                  <a:extLst>
                    <a:ext uri="{9D8B030D-6E8A-4147-A177-3AD203B41FA5}">
                      <a16:colId xmlns:a16="http://schemas.microsoft.com/office/drawing/2014/main" val="2397308501"/>
                    </a:ext>
                  </a:extLst>
                </a:gridCol>
                <a:gridCol w="351432">
                  <a:extLst>
                    <a:ext uri="{9D8B030D-6E8A-4147-A177-3AD203B41FA5}">
                      <a16:colId xmlns:a16="http://schemas.microsoft.com/office/drawing/2014/main" val="498892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CH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082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32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11037"/>
                  </a:ext>
                </a:extLst>
              </a:tr>
            </a:tbl>
          </a:graphicData>
        </a:graphic>
      </p:graphicFrame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D6650B2D-7F90-49AC-A3FA-6000BD5DAE48}"/>
              </a:ext>
            </a:extLst>
          </p:cNvPr>
          <p:cNvSpPr/>
          <p:nvPr/>
        </p:nvSpPr>
        <p:spPr>
          <a:xfrm>
            <a:off x="2514600" y="3037021"/>
            <a:ext cx="978408" cy="484632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C9C6FF1-E06F-4E98-A355-68E546AA713D}"/>
              </a:ext>
            </a:extLst>
          </p:cNvPr>
          <p:cNvSpPr/>
          <p:nvPr/>
        </p:nvSpPr>
        <p:spPr>
          <a:xfrm>
            <a:off x="4014500" y="2723077"/>
            <a:ext cx="185738" cy="3780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D029252-9AAE-4C98-AB65-426101DEEFB0}"/>
              </a:ext>
            </a:extLst>
          </p:cNvPr>
          <p:cNvSpPr/>
          <p:nvPr/>
        </p:nvSpPr>
        <p:spPr>
          <a:xfrm>
            <a:off x="4014500" y="3107927"/>
            <a:ext cx="185738" cy="3780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3AE2B85-4999-4877-929C-931D559EB9BA}"/>
              </a:ext>
            </a:extLst>
          </p:cNvPr>
          <p:cNvSpPr/>
          <p:nvPr/>
        </p:nvSpPr>
        <p:spPr>
          <a:xfrm>
            <a:off x="4014500" y="3492777"/>
            <a:ext cx="185738" cy="3780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8BF43E63-EAC8-4290-9F5A-EF20BC292E0E}"/>
              </a:ext>
            </a:extLst>
          </p:cNvPr>
          <p:cNvCxnSpPr>
            <a:cxnSpLocks/>
          </p:cNvCxnSpPr>
          <p:nvPr/>
        </p:nvCxnSpPr>
        <p:spPr>
          <a:xfrm flipH="1">
            <a:off x="4014502" y="2847814"/>
            <a:ext cx="1857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155F6112-52C4-427D-9BB3-A5D5F9C59860}"/>
              </a:ext>
            </a:extLst>
          </p:cNvPr>
          <p:cNvCxnSpPr>
            <a:cxnSpLocks/>
          </p:cNvCxnSpPr>
          <p:nvPr/>
        </p:nvCxnSpPr>
        <p:spPr>
          <a:xfrm flipH="1">
            <a:off x="4014502" y="2972830"/>
            <a:ext cx="1857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B9747E8-764F-4A24-8C2E-7E379BB59253}"/>
              </a:ext>
            </a:extLst>
          </p:cNvPr>
          <p:cNvCxnSpPr>
            <a:cxnSpLocks/>
          </p:cNvCxnSpPr>
          <p:nvPr/>
        </p:nvCxnSpPr>
        <p:spPr>
          <a:xfrm flipH="1">
            <a:off x="4014502" y="3231195"/>
            <a:ext cx="1857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A3DC327-EA86-40A6-881A-0D54F90E4660}"/>
              </a:ext>
            </a:extLst>
          </p:cNvPr>
          <p:cNvCxnSpPr>
            <a:cxnSpLocks/>
          </p:cNvCxnSpPr>
          <p:nvPr/>
        </p:nvCxnSpPr>
        <p:spPr>
          <a:xfrm flipH="1">
            <a:off x="4014502" y="3356211"/>
            <a:ext cx="1857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F69E6EB3-7730-404A-B1E2-183DC83A04FA}"/>
              </a:ext>
            </a:extLst>
          </p:cNvPr>
          <p:cNvCxnSpPr>
            <a:cxnSpLocks/>
          </p:cNvCxnSpPr>
          <p:nvPr/>
        </p:nvCxnSpPr>
        <p:spPr>
          <a:xfrm flipH="1">
            <a:off x="4014502" y="3612475"/>
            <a:ext cx="1857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AF0BCE05-ED80-40EE-9556-AA7985590423}"/>
              </a:ext>
            </a:extLst>
          </p:cNvPr>
          <p:cNvCxnSpPr>
            <a:cxnSpLocks/>
          </p:cNvCxnSpPr>
          <p:nvPr/>
        </p:nvCxnSpPr>
        <p:spPr>
          <a:xfrm flipH="1">
            <a:off x="4014502" y="3737491"/>
            <a:ext cx="1857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55281C8C-2F12-43B6-A0FD-3C85629DD614}"/>
              </a:ext>
            </a:extLst>
          </p:cNvPr>
          <p:cNvSpPr txBox="1"/>
          <p:nvPr/>
        </p:nvSpPr>
        <p:spPr>
          <a:xfrm>
            <a:off x="821370" y="3914894"/>
            <a:ext cx="140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 x q </a:t>
            </a:r>
            <a:r>
              <a:rPr lang="de-CH" dirty="0" err="1"/>
              <a:t>ImageMatrix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D93AA07F-A311-4560-BBFF-00DE237960F8}"/>
                  </a:ext>
                </a:extLst>
              </p:cNvPr>
              <p:cNvSpPr txBox="1"/>
              <p:nvPr/>
            </p:nvSpPr>
            <p:spPr>
              <a:xfrm>
                <a:off x="2990689" y="3936702"/>
                <a:ext cx="2233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dirty="0" err="1"/>
                  <a:t>ImageVector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r>
                      <a:rPr lang="de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D93AA07F-A311-4560-BBFF-00DE23796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689" y="3936702"/>
                <a:ext cx="2233359" cy="369332"/>
              </a:xfrm>
              <a:prstGeom prst="rect">
                <a:avLst/>
              </a:prstGeom>
              <a:blipFill>
                <a:blip r:embed="rId2"/>
                <a:stretch>
                  <a:fillRect l="-2459" t="-10000" b="-2666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>
            <a:extLst>
              <a:ext uri="{FF2B5EF4-FFF2-40B4-BE49-F238E27FC236}">
                <a16:creationId xmlns:a16="http://schemas.microsoft.com/office/drawing/2014/main" id="{70AFC085-3AB6-4E56-B7A2-7C6777D7C500}"/>
              </a:ext>
            </a:extLst>
          </p:cNvPr>
          <p:cNvSpPr txBox="1"/>
          <p:nvPr/>
        </p:nvSpPr>
        <p:spPr>
          <a:xfrm>
            <a:off x="6096000" y="1638587"/>
            <a:ext cx="4639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u="sng" dirty="0"/>
              <a:t>Root </a:t>
            </a:r>
            <a:r>
              <a:rPr lang="de-CH" sz="2400" b="1" u="sng" dirty="0" err="1"/>
              <a:t>mean</a:t>
            </a:r>
            <a:r>
              <a:rPr lang="de-CH" sz="2400" b="1" u="sng" dirty="0"/>
              <a:t> </a:t>
            </a:r>
            <a:r>
              <a:rPr lang="de-CH" sz="2400" b="1" u="sng" dirty="0" err="1"/>
              <a:t>square</a:t>
            </a:r>
            <a:r>
              <a:rPr lang="de-CH" sz="2400" b="1" u="sng" dirty="0"/>
              <a:t> </a:t>
            </a:r>
            <a:r>
              <a:rPr lang="de-CH" sz="2400" b="1" u="sng" dirty="0" err="1"/>
              <a:t>deviation</a:t>
            </a:r>
            <a:r>
              <a:rPr lang="de-CH" sz="2400" b="1" u="sng" dirty="0"/>
              <a:t> (RMS)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75F4694-217E-42DB-AD7C-B60B6C5A7632}"/>
              </a:ext>
            </a:extLst>
          </p:cNvPr>
          <p:cNvCxnSpPr>
            <a:cxnSpLocks/>
          </p:cNvCxnSpPr>
          <p:nvPr/>
        </p:nvCxnSpPr>
        <p:spPr>
          <a:xfrm>
            <a:off x="2548555" y="5116351"/>
            <a:ext cx="958867" cy="63361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B035F0B-3AB5-4EF5-A98B-580DD462B437}"/>
              </a:ext>
            </a:extLst>
          </p:cNvPr>
          <p:cNvCxnSpPr>
            <a:cxnSpLocks/>
          </p:cNvCxnSpPr>
          <p:nvPr/>
        </p:nvCxnSpPr>
        <p:spPr>
          <a:xfrm flipH="1">
            <a:off x="2140584" y="5116351"/>
            <a:ext cx="426278" cy="50859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AF7651EA-126C-42D0-A2AE-05D6B31CDD70}"/>
              </a:ext>
            </a:extLst>
          </p:cNvPr>
          <p:cNvSpPr txBox="1"/>
          <p:nvPr/>
        </p:nvSpPr>
        <p:spPr>
          <a:xfrm>
            <a:off x="2818292" y="4999592"/>
            <a:ext cx="1539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ImageVector</a:t>
            </a:r>
            <a:r>
              <a:rPr lang="de-CH" dirty="0"/>
              <a:t> 2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D11E0A7-4ADC-4746-A38A-5B56B487EDB2}"/>
              </a:ext>
            </a:extLst>
          </p:cNvPr>
          <p:cNvSpPr txBox="1"/>
          <p:nvPr/>
        </p:nvSpPr>
        <p:spPr>
          <a:xfrm>
            <a:off x="838200" y="4999592"/>
            <a:ext cx="1539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ImageVector</a:t>
            </a:r>
            <a:r>
              <a:rPr lang="de-CH" dirty="0"/>
              <a:t> 1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28AEAE2D-FC82-41F7-B6BE-E0B4828310DA}"/>
              </a:ext>
            </a:extLst>
          </p:cNvPr>
          <p:cNvCxnSpPr>
            <a:cxnSpLocks/>
          </p:cNvCxnSpPr>
          <p:nvPr/>
        </p:nvCxnSpPr>
        <p:spPr>
          <a:xfrm>
            <a:off x="2162853" y="5638083"/>
            <a:ext cx="1344569" cy="11188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FAF6C55E-7A8D-4124-8A98-B93B901810C2}"/>
              </a:ext>
            </a:extLst>
          </p:cNvPr>
          <p:cNvSpPr txBox="1"/>
          <p:nvPr/>
        </p:nvSpPr>
        <p:spPr>
          <a:xfrm>
            <a:off x="1837446" y="5717380"/>
            <a:ext cx="1961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DifferenceVector</a:t>
            </a:r>
            <a:r>
              <a:rPr lang="de-CH" dirty="0"/>
              <a:t> </a:t>
            </a:r>
            <a:r>
              <a:rPr lang="de-CH" i="1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B2C4E1A1-7CDE-48FD-BF22-4004860A32D9}"/>
                  </a:ext>
                </a:extLst>
              </p:cNvPr>
              <p:cNvSpPr txBox="1"/>
              <p:nvPr/>
            </p:nvSpPr>
            <p:spPr>
              <a:xfrm>
                <a:off x="6011850" y="2431869"/>
                <a:ext cx="3023135" cy="7293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r>
                            <a:rPr lang="de-CH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sSub>
                            <m:sSubPr>
                              <m:ctrlPr>
                                <a:rPr lang="de-CH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de-CH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e-CH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CH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CH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de-CH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rad>
                        </m:den>
                      </m:f>
                      <m:r>
                        <a:rPr lang="de-CH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2000" b="0" i="1" smtClean="0">
                          <a:latin typeface="Cambria Math" panose="02040503050406030204" pitchFamily="18" charset="0"/>
                        </a:rPr>
                        <m:t>𝑅𝑀𝑆</m:t>
                      </m:r>
                      <m:r>
                        <a:rPr lang="de-CH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sz="2000" b="0" i="1" smtClean="0">
                          <a:latin typeface="Cambria Math" panose="02040503050406030204" pitchFamily="18" charset="0"/>
                        </a:rPr>
                        <m:t>𝑑𝑒𝑣𝑖𝑎𝑡𝑖𝑜𝑛</m:t>
                      </m:r>
                    </m:oMath>
                  </m:oMathPara>
                </a14:m>
                <a:endParaRPr lang="de-CH" sz="2000" dirty="0"/>
              </a:p>
            </p:txBody>
          </p:sp>
        </mc:Choice>
        <mc:Fallback xmlns="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B2C4E1A1-7CDE-48FD-BF22-4004860A3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850" y="2431869"/>
                <a:ext cx="3023135" cy="7293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6C7B142B-F24D-4CE5-912E-83FEB19331EA}"/>
              </a:ext>
            </a:extLst>
          </p:cNvPr>
          <p:cNvSpPr txBox="1"/>
          <p:nvPr/>
        </p:nvSpPr>
        <p:spPr>
          <a:xfrm>
            <a:off x="6096000" y="4019352"/>
            <a:ext cx="234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u="sng" dirty="0"/>
              <a:t>Maximum Norm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5165A1DF-4DFA-4F32-B337-E0721290C7EE}"/>
                  </a:ext>
                </a:extLst>
              </p:cNvPr>
              <p:cNvSpPr txBox="1"/>
              <p:nvPr/>
            </p:nvSpPr>
            <p:spPr>
              <a:xfrm>
                <a:off x="6043613" y="2064905"/>
                <a:ext cx="3087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de-C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de-CH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de-CH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a:rPr lang="de-C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𝐸𝑢𝑐𝑙𝑖𝑑𝑒𝑎𝑛</m:t>
                      </m:r>
                      <m:r>
                        <a:rPr lang="de-C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𝑛𝑜𝑟𝑚</m:t>
                      </m:r>
                    </m:oMath>
                  </m:oMathPara>
                </a14:m>
                <a:endParaRPr lang="de-CH" sz="2000" dirty="0"/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5165A1DF-4DFA-4F32-B337-E0721290C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613" y="2064905"/>
                <a:ext cx="3087833" cy="400110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EB202960-577C-4411-9190-1DE83AD0AF38}"/>
                  </a:ext>
                </a:extLst>
              </p:cNvPr>
              <p:cNvSpPr txBox="1"/>
              <p:nvPr/>
            </p:nvSpPr>
            <p:spPr>
              <a:xfrm>
                <a:off x="6043613" y="4414056"/>
                <a:ext cx="3529749" cy="445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de-C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de-CH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de-CH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de-C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de-CH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r>
                        <a:rPr lang="de-C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d>
                        <m:dPr>
                          <m:begChr m:val="|"/>
                          <m:endChr m:val="|"/>
                          <m:ctrlPr>
                            <a:rPr lang="de-CH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CH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C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 </m:t>
                      </m:r>
                      <m:d>
                        <m:dPr>
                          <m:begChr m:val="|"/>
                          <m:endChr m:val="|"/>
                          <m:ctrlPr>
                            <a:rPr lang="de-CH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CH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CH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de-CH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de-C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sz="2000" dirty="0"/>
              </a:p>
            </p:txBody>
          </p:sp>
        </mc:Choice>
        <mc:Fallback xmlns="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EB202960-577C-4411-9190-1DE83AD0A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613" y="4414056"/>
                <a:ext cx="3529749" cy="445891"/>
              </a:xfrm>
              <a:prstGeom prst="rect">
                <a:avLst/>
              </a:prstGeom>
              <a:blipFill>
                <a:blip r:embed="rId5"/>
                <a:stretch>
                  <a:fillRect b="-958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feld 56">
            <a:extLst>
              <a:ext uri="{FF2B5EF4-FFF2-40B4-BE49-F238E27FC236}">
                <a16:creationId xmlns:a16="http://schemas.microsoft.com/office/drawing/2014/main" id="{BB269E9B-6030-45A1-8512-38CD9E6EC1A3}"/>
              </a:ext>
            </a:extLst>
          </p:cNvPr>
          <p:cNvSpPr txBox="1"/>
          <p:nvPr/>
        </p:nvSpPr>
        <p:spPr>
          <a:xfrm>
            <a:off x="6096000" y="5459586"/>
            <a:ext cx="1878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u="sng" dirty="0"/>
              <a:t>«Zero Norm»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92096383-D5AB-4FD2-98C7-7AA26907DE55}"/>
                  </a:ext>
                </a:extLst>
              </p:cNvPr>
              <p:cNvSpPr txBox="1"/>
              <p:nvPr/>
            </p:nvSpPr>
            <p:spPr>
              <a:xfrm>
                <a:off x="6043613" y="5890042"/>
                <a:ext cx="52517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de-C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de-CH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de-CH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C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a:rPr lang="de-C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𝑁𝑢𝑚𝑏𝑒𝑟</m:t>
                      </m:r>
                      <m:r>
                        <a:rPr lang="de-C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de-C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𝑛𝑜𝑛𝑧𝑒𝑟𝑜</m:t>
                      </m:r>
                      <m:r>
                        <a:rPr lang="de-C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𝐸𝑙𝑒𝑚𝑒𝑛𝑡𝑠</m:t>
                      </m:r>
                      <m:r>
                        <a:rPr lang="de-C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de-C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CH" sz="2000" dirty="0"/>
              </a:p>
            </p:txBody>
          </p:sp>
        </mc:Choice>
        <mc:Fallback xmlns="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92096383-D5AB-4FD2-98C7-7AA26907D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613" y="5890042"/>
                <a:ext cx="5251759" cy="400110"/>
              </a:xfrm>
              <a:prstGeom prst="rect">
                <a:avLst/>
              </a:prstGeom>
              <a:blipFill>
                <a:blip r:embed="rId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feld 58">
            <a:extLst>
              <a:ext uri="{FF2B5EF4-FFF2-40B4-BE49-F238E27FC236}">
                <a16:creationId xmlns:a16="http://schemas.microsoft.com/office/drawing/2014/main" id="{A81F2948-7919-455E-8BCD-41059695F79B}"/>
              </a:ext>
            </a:extLst>
          </p:cNvPr>
          <p:cNvSpPr txBox="1"/>
          <p:nvPr/>
        </p:nvSpPr>
        <p:spPr>
          <a:xfrm>
            <a:off x="6096000" y="3110726"/>
            <a:ext cx="4196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err="1"/>
              <a:t>How</a:t>
            </a:r>
            <a:r>
              <a:rPr lang="de-CH" sz="2000" dirty="0"/>
              <a:t> </a:t>
            </a:r>
            <a:r>
              <a:rPr lang="de-CH" sz="2000" dirty="0" err="1"/>
              <a:t>much</a:t>
            </a:r>
            <a:r>
              <a:rPr lang="de-CH" sz="2000" dirty="0"/>
              <a:t> </a:t>
            </a:r>
            <a:r>
              <a:rPr lang="de-CH" sz="2000" dirty="0" err="1"/>
              <a:t>difference</a:t>
            </a:r>
            <a:r>
              <a:rPr lang="de-CH" sz="2000" dirty="0"/>
              <a:t> </a:t>
            </a:r>
            <a:r>
              <a:rPr lang="de-CH" sz="2000" dirty="0" err="1"/>
              <a:t>you</a:t>
            </a:r>
            <a:r>
              <a:rPr lang="de-CH" sz="2000" dirty="0"/>
              <a:t> </a:t>
            </a:r>
            <a:r>
              <a:rPr lang="de-CH" sz="2000" dirty="0" err="1"/>
              <a:t>can</a:t>
            </a:r>
            <a:r>
              <a:rPr lang="de-CH" sz="2000" dirty="0"/>
              <a:t> </a:t>
            </a:r>
            <a:r>
              <a:rPr lang="de-CH" sz="2000" dirty="0" err="1"/>
              <a:t>expect</a:t>
            </a:r>
            <a:r>
              <a:rPr lang="de-CH" sz="2000" dirty="0"/>
              <a:t> in </a:t>
            </a:r>
            <a:r>
              <a:rPr lang="de-CH" sz="2000" dirty="0" err="1"/>
              <a:t>any</a:t>
            </a:r>
            <a:r>
              <a:rPr lang="de-CH" sz="2000" dirty="0"/>
              <a:t> </a:t>
            </a:r>
            <a:r>
              <a:rPr lang="de-CH" sz="2000" dirty="0" err="1"/>
              <a:t>pixel</a:t>
            </a:r>
            <a:r>
              <a:rPr lang="de-CH" sz="2000" dirty="0"/>
              <a:t> </a:t>
            </a:r>
            <a:r>
              <a:rPr lang="de-CH" sz="2000" i="1" dirty="0"/>
              <a:t>on </a:t>
            </a:r>
            <a:r>
              <a:rPr lang="de-CH" sz="2000" i="1" dirty="0" err="1"/>
              <a:t>average</a:t>
            </a:r>
            <a:endParaRPr lang="de-CH" sz="2000" i="1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438F9F4-75C3-4815-9DBE-F79B72BABCFE}"/>
              </a:ext>
            </a:extLst>
          </p:cNvPr>
          <p:cNvSpPr txBox="1"/>
          <p:nvPr/>
        </p:nvSpPr>
        <p:spPr>
          <a:xfrm>
            <a:off x="6095999" y="4780351"/>
            <a:ext cx="4893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/>
              <a:t>Upper </a:t>
            </a:r>
            <a:r>
              <a:rPr lang="de-CH" sz="2000" dirty="0" err="1"/>
              <a:t>bound</a:t>
            </a:r>
            <a:r>
              <a:rPr lang="de-CH" sz="2000" dirty="0"/>
              <a:t> </a:t>
            </a:r>
            <a:r>
              <a:rPr lang="de-CH" sz="2000" dirty="0" err="1"/>
              <a:t>of</a:t>
            </a:r>
            <a:r>
              <a:rPr lang="de-CH" sz="2000" dirty="0"/>
              <a:t> </a:t>
            </a:r>
            <a:r>
              <a:rPr lang="de-CH" sz="2000" dirty="0" err="1"/>
              <a:t>the</a:t>
            </a:r>
            <a:r>
              <a:rPr lang="de-CH" sz="2000" dirty="0"/>
              <a:t> </a:t>
            </a:r>
            <a:r>
              <a:rPr lang="de-CH" sz="2000" dirty="0" err="1"/>
              <a:t>pixel</a:t>
            </a:r>
            <a:r>
              <a:rPr lang="de-CH" sz="2000" dirty="0"/>
              <a:t> </a:t>
            </a:r>
            <a:r>
              <a:rPr lang="de-CH" sz="2000" dirty="0" err="1"/>
              <a:t>difference</a:t>
            </a:r>
            <a:endParaRPr lang="de-CH" sz="2000" i="1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294C5752-1771-49E5-B03A-67B01766CDD7}"/>
              </a:ext>
            </a:extLst>
          </p:cNvPr>
          <p:cNvSpPr txBox="1"/>
          <p:nvPr/>
        </p:nvSpPr>
        <p:spPr>
          <a:xfrm>
            <a:off x="6095999" y="6222785"/>
            <a:ext cx="4893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err="1"/>
              <a:t>Percentage</a:t>
            </a:r>
            <a:r>
              <a:rPr lang="de-CH" sz="2000" dirty="0"/>
              <a:t> </a:t>
            </a:r>
            <a:r>
              <a:rPr lang="de-CH" sz="2000" dirty="0" err="1"/>
              <a:t>of</a:t>
            </a:r>
            <a:r>
              <a:rPr lang="de-CH" sz="2000" dirty="0"/>
              <a:t> </a:t>
            </a:r>
            <a:r>
              <a:rPr lang="de-CH" sz="2000" dirty="0" err="1"/>
              <a:t>changed</a:t>
            </a:r>
            <a:r>
              <a:rPr lang="de-CH" sz="2000" dirty="0"/>
              <a:t> </a:t>
            </a:r>
            <a:r>
              <a:rPr lang="de-CH" sz="2000" dirty="0" err="1"/>
              <a:t>pixels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283693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D52F00-F99C-448E-AB08-C6E07F13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Changing</a:t>
            </a:r>
            <a:r>
              <a:rPr lang="de-CH" dirty="0"/>
              <a:t> </a:t>
            </a:r>
            <a:r>
              <a:rPr lang="de-CH" dirty="0" err="1"/>
              <a:t>domains</a:t>
            </a:r>
            <a:r>
              <a:rPr lang="de-CH" dirty="0"/>
              <a:t> </a:t>
            </a:r>
            <a:r>
              <a:rPr lang="de-CH" dirty="0" err="1"/>
              <a:t>before</a:t>
            </a:r>
            <a:r>
              <a:rPr lang="de-CH" dirty="0"/>
              <a:t> </a:t>
            </a:r>
            <a:r>
              <a:rPr lang="de-CH" dirty="0" err="1"/>
              <a:t>measuring</a:t>
            </a:r>
            <a:r>
              <a:rPr lang="de-CH" dirty="0"/>
              <a:t> </a:t>
            </a:r>
            <a:r>
              <a:rPr lang="de-CH" dirty="0" err="1"/>
              <a:t>distance</a:t>
            </a:r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0E74CD1-EA65-4CF5-841F-A5B588593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00" y="2994184"/>
            <a:ext cx="2187059" cy="21955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3336066-7224-4BFD-99CF-DD62C00DC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673" y="3329541"/>
            <a:ext cx="1530815" cy="15248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EDEEABF-A48F-42E5-BA56-A255FE6E6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673" y="5189746"/>
            <a:ext cx="1530815" cy="15277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875D789-2BF7-49F5-B937-5A3BD3C5A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5673" y="1690688"/>
            <a:ext cx="1530815" cy="13034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F048ADA-1897-4303-8376-C0450689A33C}"/>
              </a:ext>
            </a:extLst>
          </p:cNvPr>
          <p:cNvSpPr txBox="1"/>
          <p:nvPr/>
        </p:nvSpPr>
        <p:spPr>
          <a:xfrm>
            <a:off x="6737389" y="1669836"/>
            <a:ext cx="1377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err="1"/>
              <a:t>Histograms</a:t>
            </a:r>
            <a:endParaRPr lang="de-CH" sz="2000" b="1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0D68C33-3A09-4AC8-AE83-250C293ABBEA}"/>
              </a:ext>
            </a:extLst>
          </p:cNvPr>
          <p:cNvSpPr txBox="1"/>
          <p:nvPr/>
        </p:nvSpPr>
        <p:spPr>
          <a:xfrm>
            <a:off x="6737389" y="2004294"/>
            <a:ext cx="27831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Robust </a:t>
            </a:r>
            <a:r>
              <a:rPr lang="de-CH" sz="2000" dirty="0" err="1"/>
              <a:t>to</a:t>
            </a:r>
            <a:r>
              <a:rPr lang="de-CH" sz="2000" dirty="0"/>
              <a:t> </a:t>
            </a:r>
            <a:r>
              <a:rPr lang="de-CH" sz="2000" dirty="0" err="1"/>
              <a:t>image</a:t>
            </a:r>
            <a:r>
              <a:rPr lang="de-CH" sz="2000" dirty="0"/>
              <a:t> </a:t>
            </a:r>
            <a:r>
              <a:rPr lang="de-CH" sz="2000" dirty="0" err="1"/>
              <a:t>shifts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Robust </a:t>
            </a:r>
            <a:r>
              <a:rPr lang="de-CH" sz="2000" dirty="0" err="1"/>
              <a:t>to</a:t>
            </a:r>
            <a:r>
              <a:rPr lang="de-CH" sz="2000" dirty="0"/>
              <a:t> </a:t>
            </a:r>
            <a:r>
              <a:rPr lang="de-CH" sz="2000" dirty="0" err="1"/>
              <a:t>noise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err="1"/>
              <a:t>Used</a:t>
            </a:r>
            <a:r>
              <a:rPr lang="de-CH" sz="2000" dirty="0"/>
              <a:t> in </a:t>
            </a:r>
            <a:r>
              <a:rPr lang="de-CH" sz="2000" dirty="0" err="1"/>
              <a:t>this</a:t>
            </a:r>
            <a:r>
              <a:rPr lang="de-CH" sz="2000" dirty="0"/>
              <a:t> </a:t>
            </a:r>
            <a:r>
              <a:rPr lang="de-CH" sz="2000" dirty="0" err="1"/>
              <a:t>project</a:t>
            </a:r>
            <a:endParaRPr lang="de-CH" sz="2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258AE53-5D2B-43A1-A375-733DCF8A240B}"/>
              </a:ext>
            </a:extLst>
          </p:cNvPr>
          <p:cNvSpPr txBox="1"/>
          <p:nvPr/>
        </p:nvSpPr>
        <p:spPr>
          <a:xfrm>
            <a:off x="6737389" y="3408148"/>
            <a:ext cx="949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/>
              <a:t>Fourier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204EB81-7C5A-4E6C-99A8-A519309783F3}"/>
              </a:ext>
            </a:extLst>
          </p:cNvPr>
          <p:cNvSpPr txBox="1"/>
          <p:nvPr/>
        </p:nvSpPr>
        <p:spPr>
          <a:xfrm>
            <a:off x="6737389" y="3778398"/>
            <a:ext cx="32544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Access </a:t>
            </a:r>
            <a:r>
              <a:rPr lang="de-CH" sz="2000" dirty="0" err="1"/>
              <a:t>to</a:t>
            </a:r>
            <a:r>
              <a:rPr lang="de-CH" sz="2000" dirty="0"/>
              <a:t> </a:t>
            </a:r>
            <a:r>
              <a:rPr lang="de-CH" sz="2000" dirty="0" err="1"/>
              <a:t>low</a:t>
            </a:r>
            <a:r>
              <a:rPr lang="de-CH" sz="2000" dirty="0"/>
              <a:t>/high </a:t>
            </a:r>
            <a:br>
              <a:rPr lang="de-CH" sz="2000" dirty="0"/>
            </a:br>
            <a:r>
              <a:rPr lang="de-CH" sz="2000" dirty="0" err="1"/>
              <a:t>image</a:t>
            </a:r>
            <a:r>
              <a:rPr lang="de-CH" sz="2000" dirty="0"/>
              <a:t> </a:t>
            </a:r>
            <a:r>
              <a:rPr lang="de-CH" sz="2000" dirty="0" err="1"/>
              <a:t>frequencies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Use </a:t>
            </a:r>
            <a:r>
              <a:rPr lang="de-CH" sz="2000" dirty="0" err="1"/>
              <a:t>some</a:t>
            </a:r>
            <a:r>
              <a:rPr lang="de-CH" sz="2000" dirty="0"/>
              <a:t> </a:t>
            </a:r>
            <a:r>
              <a:rPr lang="de-CH" sz="2000" dirty="0" err="1"/>
              <a:t>prior</a:t>
            </a:r>
            <a:r>
              <a:rPr lang="de-CH" sz="2000" dirty="0"/>
              <a:t> </a:t>
            </a:r>
            <a:r>
              <a:rPr lang="de-CH" sz="2000" dirty="0" err="1"/>
              <a:t>knowledge</a:t>
            </a:r>
            <a:endParaRPr lang="de-CH" sz="20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20E21F4-03F4-43CD-B52C-774F7C922310}"/>
              </a:ext>
            </a:extLst>
          </p:cNvPr>
          <p:cNvSpPr txBox="1"/>
          <p:nvPr/>
        </p:nvSpPr>
        <p:spPr>
          <a:xfrm>
            <a:off x="6737389" y="5259387"/>
            <a:ext cx="1058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/>
              <a:t>Wavelet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A1C5EF0-8875-433B-8788-03D271BB7EB6}"/>
              </a:ext>
            </a:extLst>
          </p:cNvPr>
          <p:cNvSpPr txBox="1"/>
          <p:nvPr/>
        </p:nvSpPr>
        <p:spPr>
          <a:xfrm>
            <a:off x="6737389" y="5630471"/>
            <a:ext cx="3357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err="1"/>
              <a:t>Concentrates</a:t>
            </a:r>
            <a:r>
              <a:rPr lang="de-CH" sz="2000" dirty="0"/>
              <a:t> </a:t>
            </a:r>
            <a:r>
              <a:rPr lang="de-CH" sz="2000" dirty="0" err="1"/>
              <a:t>information</a:t>
            </a:r>
            <a:r>
              <a:rPr lang="de-CH" sz="2000" dirty="0"/>
              <a:t> / </a:t>
            </a:r>
            <a:br>
              <a:rPr lang="de-CH" sz="2000" dirty="0"/>
            </a:br>
            <a:r>
              <a:rPr lang="de-CH" sz="2000" dirty="0" err="1"/>
              <a:t>enforces</a:t>
            </a:r>
            <a:r>
              <a:rPr lang="de-CH" sz="2000" dirty="0"/>
              <a:t> </a:t>
            </a:r>
            <a:r>
              <a:rPr lang="de-CH" sz="2000" dirty="0" err="1"/>
              <a:t>sparsity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000" dirty="0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2DCB79DF-C620-43B2-95B6-B67E47BCD32A}"/>
              </a:ext>
            </a:extLst>
          </p:cNvPr>
          <p:cNvSpPr/>
          <p:nvPr/>
        </p:nvSpPr>
        <p:spPr>
          <a:xfrm>
            <a:off x="3483696" y="3859247"/>
            <a:ext cx="978408" cy="484632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50A1106E-D0B7-414A-8B78-69C6BB6947EF}"/>
              </a:ext>
            </a:extLst>
          </p:cNvPr>
          <p:cNvSpPr/>
          <p:nvPr/>
        </p:nvSpPr>
        <p:spPr>
          <a:xfrm rot="2792596">
            <a:off x="3460527" y="4947429"/>
            <a:ext cx="978408" cy="484632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33492888-1A55-46C0-91AE-EFA1BA5064AA}"/>
              </a:ext>
            </a:extLst>
          </p:cNvPr>
          <p:cNvSpPr/>
          <p:nvPr/>
        </p:nvSpPr>
        <p:spPr>
          <a:xfrm rot="19011585">
            <a:off x="3483697" y="2751867"/>
            <a:ext cx="978408" cy="484632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6690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Breitbild</PresentationFormat>
  <Paragraphs>45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</vt:lpstr>
      <vt:lpstr>Measure similarity between images</vt:lpstr>
      <vt:lpstr>What should a good similarity metric do?</vt:lpstr>
      <vt:lpstr>Measuring difference (distance)</vt:lpstr>
      <vt:lpstr>Changing domains before measuring distance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Urs Gamper</dc:creator>
  <cp:lastModifiedBy>Urs Gamper</cp:lastModifiedBy>
  <cp:revision>29</cp:revision>
  <dcterms:created xsi:type="dcterms:W3CDTF">2019-12-15T12:25:10Z</dcterms:created>
  <dcterms:modified xsi:type="dcterms:W3CDTF">2019-12-16T20:04:44Z</dcterms:modified>
</cp:coreProperties>
</file>