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60" r:id="rId3"/>
    <p:sldId id="258" r:id="rId4"/>
    <p:sldId id="259" r:id="rId5"/>
    <p:sldId id="263" r:id="rId6"/>
    <p:sldId id="262" r:id="rId7"/>
    <p:sldId id="264" r:id="rId8"/>
    <p:sldId id="266" r:id="rId9"/>
    <p:sldId id="267" r:id="rId10"/>
    <p:sldId id="265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salazar castrillon" userId="2fc5b62e67a46d87" providerId="LiveId" clId="{1B22F36A-57BD-4154-9B68-331A1C65CF93}"/>
    <pc:docChg chg="custSel modSld">
      <pc:chgData name="diego alejandro salazar castrillon" userId="2fc5b62e67a46d87" providerId="LiveId" clId="{1B22F36A-57BD-4154-9B68-331A1C65CF93}" dt="2024-03-11T06:02:18.986" v="2" actId="27636"/>
      <pc:docMkLst>
        <pc:docMk/>
      </pc:docMkLst>
      <pc:sldChg chg="modSp mod">
        <pc:chgData name="diego alejandro salazar castrillon" userId="2fc5b62e67a46d87" providerId="LiveId" clId="{1B22F36A-57BD-4154-9B68-331A1C65CF93}" dt="2024-03-11T06:02:18.986" v="2" actId="27636"/>
        <pc:sldMkLst>
          <pc:docMk/>
          <pc:sldMk cId="1527207015" sldId="270"/>
        </pc:sldMkLst>
        <pc:spChg chg="mod">
          <ac:chgData name="diego alejandro salazar castrillon" userId="2fc5b62e67a46d87" providerId="LiveId" clId="{1B22F36A-57BD-4154-9B68-331A1C65CF93}" dt="2024-03-11T06:02:18.985" v="1" actId="27636"/>
          <ac:spMkLst>
            <pc:docMk/>
            <pc:sldMk cId="1527207015" sldId="270"/>
            <ac:spMk id="3" creationId="{148CB8A9-385D-09D1-49DE-84CC6AA874D4}"/>
          </ac:spMkLst>
        </pc:spChg>
        <pc:spChg chg="mod">
          <ac:chgData name="diego alejandro salazar castrillon" userId="2fc5b62e67a46d87" providerId="LiveId" clId="{1B22F36A-57BD-4154-9B68-331A1C65CF93}" dt="2024-03-11T06:02:18.986" v="2" actId="27636"/>
          <ac:spMkLst>
            <pc:docMk/>
            <pc:sldMk cId="1527207015" sldId="270"/>
            <ac:spMk id="5" creationId="{3EEDD15A-BE3A-678A-3F0D-99C1B6FF27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3/10/2024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390C7C-8D17-D085-06AF-B484BA29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637" y="288558"/>
            <a:ext cx="5406979" cy="3545786"/>
          </a:xfrm>
        </p:spPr>
        <p:txBody>
          <a:bodyPr>
            <a:normAutofit/>
          </a:bodyPr>
          <a:lstStyle/>
          <a:p>
            <a:r>
              <a:rPr lang="es-CO" sz="3300" dirty="0"/>
              <a:t>SPOTIFY´S BIG DATA ARCHITECTURE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88575-98BF-4234-7F03-3EEACF6E8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 fontScale="85000" lnSpcReduction="20000"/>
          </a:bodyPr>
          <a:lstStyle/>
          <a:p>
            <a:r>
              <a:rPr lang="es-CO" sz="1700" dirty="0"/>
              <a:t>JOHAN ALEXIS GONZALES</a:t>
            </a:r>
          </a:p>
          <a:p>
            <a:r>
              <a:rPr lang="es-CO" sz="1700" dirty="0"/>
              <a:t>SEBASTIAN BUSTAMANTE</a:t>
            </a:r>
          </a:p>
          <a:p>
            <a:r>
              <a:rPr lang="es-CO" sz="1700" dirty="0"/>
              <a:t>DIEGO SALAZAR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FBB477A-036D-7C14-3430-276C8CF5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080739" cy="2179623"/>
          </a:xfrm>
          <a:prstGeom prst="rect">
            <a:avLst/>
          </a:prstGeom>
        </p:spPr>
      </p:pic>
      <p:sp>
        <p:nvSpPr>
          <p:cNvPr id="2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A9F3D-A294-8845-1335-8B945F52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080739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EA654-783F-B052-CFB4-AAF66C19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TEST DE ESTABILIDAD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141EBA-37BC-25A7-2C56-3345BB01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7" y="1825624"/>
            <a:ext cx="10247084" cy="4818013"/>
          </a:xfrm>
        </p:spPr>
      </p:pic>
    </p:spTree>
    <p:extLst>
      <p:ext uri="{BB962C8B-B14F-4D97-AF65-F5344CB8AC3E}">
        <p14:creationId xmlns:p14="http://schemas.microsoft.com/office/powerpoint/2010/main" val="358067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6509B-9E21-04D9-C257-B0100A7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Sistema de entrega de eventos actualmente en funcionamiento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77DA54-D3D6-04E4-F768-BCA9BDC5D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010291"/>
            <a:ext cx="9622971" cy="4456210"/>
          </a:xfrm>
        </p:spPr>
      </p:pic>
    </p:spTree>
    <p:extLst>
      <p:ext uri="{BB962C8B-B14F-4D97-AF65-F5344CB8AC3E}">
        <p14:creationId xmlns:p14="http://schemas.microsoft.com/office/powerpoint/2010/main" val="143196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CB8A9-385D-09D1-49DE-84CC6AA8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89" y="846210"/>
            <a:ext cx="5157787" cy="823912"/>
          </a:xfrm>
        </p:spPr>
        <p:txBody>
          <a:bodyPr/>
          <a:lstStyle/>
          <a:p>
            <a:pPr algn="ctr"/>
            <a:r>
              <a:rPr lang="es-CO" dirty="0"/>
              <a:t>INTRODUCCIÓN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F230B-4AA1-9412-BA3B-929FE1DC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Spotify optimiza la entrega de eventos de usuario mediante la implementación de un nuevo sistema basado en Google Cloud.</a:t>
            </a: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DD15A-BE3A-678A-3F0D-99C1B6FF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846210"/>
            <a:ext cx="5183188" cy="823912"/>
          </a:xfrm>
        </p:spPr>
        <p:txBody>
          <a:bodyPr/>
          <a:lstStyle/>
          <a:p>
            <a:pPr algn="ctr"/>
            <a:r>
              <a:rPr lang="es-CO" dirty="0"/>
              <a:t>DESAFÍO Y </a:t>
            </a:r>
            <a:r>
              <a:rPr lang="es-ES" sz="2400" dirty="0"/>
              <a:t>SOLUCIÓN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11B166-3A99-E3E1-0EE2-58B11985BD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s-ES" sz="2800" dirty="0"/>
              <a:t>Registro de eventos desde usuarios globales hacia el sistema central.</a:t>
            </a:r>
          </a:p>
          <a:p>
            <a:pPr algn="ctr"/>
            <a:r>
              <a:rPr lang="es-ES" sz="2800" dirty="0"/>
              <a:t>Blogs detallan la transición hacia un sistema más eficiente.</a:t>
            </a:r>
          </a:p>
          <a:p>
            <a:pPr algn="ctr"/>
            <a:r>
              <a:rPr lang="es-ES" dirty="0"/>
              <a:t>Uso de Google Cloud y </a:t>
            </a:r>
            <a:r>
              <a:rPr lang="es-ES" dirty="0" err="1"/>
              <a:t>Dataflow</a:t>
            </a:r>
            <a:r>
              <a:rPr lang="es-ES" dirty="0"/>
              <a:t> para consumir eventos de usuario.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171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CB8A9-385D-09D1-49DE-84CC6AA8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89" y="846210"/>
            <a:ext cx="5157787" cy="823912"/>
          </a:xfrm>
        </p:spPr>
        <p:txBody>
          <a:bodyPr/>
          <a:lstStyle/>
          <a:p>
            <a:pPr algn="ctr"/>
            <a:r>
              <a:rPr lang="es-CO" sz="2800" dirty="0"/>
              <a:t>PROCESO</a:t>
            </a:r>
            <a:r>
              <a:rPr lang="es-CO" dirty="0"/>
              <a:t>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F230B-4AA1-9412-BA3B-929FE1DC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Migración de trabajos de Hadoop a Google Cloud.</a:t>
            </a:r>
          </a:p>
          <a:p>
            <a:pPr algn="ctr"/>
            <a:r>
              <a:rPr lang="es-ES" dirty="0"/>
              <a:t>Utilización de </a:t>
            </a:r>
            <a:r>
              <a:rPr lang="es-ES" dirty="0" err="1"/>
              <a:t>Dataflow</a:t>
            </a:r>
            <a:r>
              <a:rPr lang="es-ES" dirty="0"/>
              <a:t> para exportar eventos a depósitos horarios en Cloud Storage y </a:t>
            </a:r>
            <a:r>
              <a:rPr lang="es-ES" dirty="0" err="1"/>
              <a:t>BigQuery</a:t>
            </a:r>
            <a:r>
              <a:rPr lang="es-ES" dirty="0"/>
              <a:t>.</a:t>
            </a:r>
          </a:p>
          <a:p>
            <a:pPr algn="ctr"/>
            <a:r>
              <a:rPr lang="es-ES" dirty="0"/>
              <a:t>Implementación de trabajos ETL (</a:t>
            </a:r>
            <a:r>
              <a:rPr lang="es-ES" dirty="0" err="1"/>
              <a:t>Extract</a:t>
            </a:r>
            <a:r>
              <a:rPr lang="es-ES" dirty="0"/>
              <a:t>, </a:t>
            </a:r>
            <a:r>
              <a:rPr lang="es-ES" dirty="0" err="1"/>
              <a:t>Transform</a:t>
            </a:r>
            <a:r>
              <a:rPr lang="es-ES" dirty="0"/>
              <a:t>, Load) para mejorar la eficiencia.</a:t>
            </a: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DD15A-BE3A-678A-3F0D-99C1B6FF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84621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EJECUCIÓN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11B166-3A99-E3E1-0EE2-58B11985BD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Mayoría de trabajos en lotes.</a:t>
            </a:r>
          </a:p>
          <a:p>
            <a:pPr algn="ctr"/>
            <a:r>
              <a:rPr lang="es-ES" dirty="0"/>
              <a:t>Transición hacia ejecución de ETL como un trabajo de transmisión para menor latencia.</a:t>
            </a:r>
          </a:p>
          <a:p>
            <a:pPr algn="ctr"/>
            <a:r>
              <a:rPr lang="es-ES" dirty="0"/>
              <a:t>Utilización de ventanas de flujo de datos basadas en marcas de tiempo para particionar datos.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649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CB8A9-385D-09D1-49DE-84CC6AA8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89" y="846210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2800" dirty="0"/>
              <a:t>IMPLEMENTACIÓN </a:t>
            </a:r>
            <a:r>
              <a:rPr lang="es-CO" dirty="0"/>
              <a:t>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F230B-4AA1-9412-BA3B-929FE1DC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Prototipo actual con cuatro trabajos en ejecución.</a:t>
            </a:r>
          </a:p>
          <a:p>
            <a:pPr algn="ctr"/>
            <a:r>
              <a:rPr lang="es-ES" dirty="0"/>
              <a:t>Enfoque en mejora del rendimiento, gestión de trabajadores y confiabilidad del reinicio del trabajo.</a:t>
            </a: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DD15A-BE3A-678A-3F0D-99C1B6FF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846210"/>
            <a:ext cx="5183188" cy="823912"/>
          </a:xfrm>
        </p:spPr>
        <p:txBody>
          <a:bodyPr>
            <a:normAutofit fontScale="92500" lnSpcReduction="20000"/>
          </a:bodyPr>
          <a:lstStyle/>
          <a:p>
            <a:pPr algn="ctr"/>
            <a:endParaRPr lang="es-ES" sz="2800"/>
          </a:p>
          <a:p>
            <a:pPr algn="ctr"/>
            <a:r>
              <a:rPr lang="es-ES" sz="2800"/>
              <a:t>OBJETIVOS</a:t>
            </a:r>
            <a:r>
              <a:rPr lang="es-ES" sz="800" dirty="0"/>
              <a:t>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11B166-3A99-E3E1-0EE2-58B11985BD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Reducción de latencia y carga operativa.</a:t>
            </a:r>
          </a:p>
          <a:p>
            <a:pPr algn="ctr"/>
            <a:r>
              <a:rPr lang="es-ES" dirty="0"/>
              <a:t>Utilización de servicios gestionados en la nube, como Google Cloud, para una gestión eficiente.</a:t>
            </a:r>
            <a:endParaRPr lang="es-CO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720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1747B-2E3A-6E20-7884-8A205185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Sistema de entrega de eventos actualmente en funcionamiento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C16465-B336-55E5-B866-8E33147B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71" y="1825624"/>
            <a:ext cx="9855200" cy="4757045"/>
          </a:xfrm>
        </p:spPr>
      </p:pic>
    </p:spTree>
    <p:extLst>
      <p:ext uri="{BB962C8B-B14F-4D97-AF65-F5344CB8AC3E}">
        <p14:creationId xmlns:p14="http://schemas.microsoft.com/office/powerpoint/2010/main" val="14641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6" name="Oval 109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98" name="Rectangle 10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00" name="Oval 1099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ache Hadoop - Glosario FineProxy">
            <a:extLst>
              <a:ext uri="{FF2B5EF4-FFF2-40B4-BE49-F238E27FC236}">
                <a16:creationId xmlns:a16="http://schemas.microsoft.com/office/drawing/2014/main" id="{DA6BC171-60FF-1C28-6208-51F1FED22B0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9" r="1045" b="3"/>
          <a:stretch/>
        </p:blipFill>
        <p:spPr bwMode="auto">
          <a:xfrm>
            <a:off x="2869471" y="1090707"/>
            <a:ext cx="2601592" cy="23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106" name="Oval 1105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C45A4-B960-BF25-B68A-DF8E25C9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¿</a:t>
            </a:r>
            <a:r>
              <a:rPr lang="en-US" sz="4400" dirty="0" err="1"/>
              <a:t>Qué</a:t>
            </a:r>
            <a:r>
              <a:rPr lang="en-US" sz="4400" dirty="0"/>
              <a:t> es HADOOP?</a:t>
            </a:r>
          </a:p>
        </p:txBody>
      </p:sp>
      <p:grpSp>
        <p:nvGrpSpPr>
          <p:cNvPr id="110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366F31-554A-A2EC-A206-A7B345E5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s-ES" sz="2000" dirty="0"/>
              <a:t>Hadoop es una estructura de software de código abierto para almacenar datos y ejecutar aplicaciones en clústeres de hardware comercial. Proporciona almacenamiento masivo para cualquier tipo de datos, enorme poder de procesamiento y la capacidad de procesar tareas o trabajos concurrentes virtualmente ilimitados. Se ha diseñado para facilitar el escalado vertical de un solo ordenador a miles de ordenadores agrupados en clústeres, cada uno de ellos con funciones locales de computación y almacenamiento.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7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68" name="Oval 206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pache Kafka Open Source">
            <a:extLst>
              <a:ext uri="{FF2B5EF4-FFF2-40B4-BE49-F238E27FC236}">
                <a16:creationId xmlns:a16="http://schemas.microsoft.com/office/drawing/2014/main" id="{F119BBC3-08C7-1414-ADFE-28378F43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9471" y="1613903"/>
            <a:ext cx="2601592" cy="12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074" name="Oval 207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C45A4-B960-BF25-B68A-DF8E25C9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¿</a:t>
            </a:r>
            <a:r>
              <a:rPr lang="en-US" sz="4400"/>
              <a:t>Qué</a:t>
            </a:r>
            <a:r>
              <a:rPr lang="en-US" sz="4400" dirty="0"/>
              <a:t> es KAFKA?</a:t>
            </a:r>
          </a:p>
        </p:txBody>
      </p:sp>
      <p:grpSp>
        <p:nvGrpSpPr>
          <p:cNvPr id="207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366F31-554A-A2EC-A206-A7B345E5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s-ES" sz="2400" dirty="0"/>
              <a:t>KAFKA es un sistema de mensajería y una plataforma completa de </a:t>
            </a:r>
            <a:r>
              <a:rPr lang="es-ES" sz="2400" dirty="0" err="1"/>
              <a:t>streaming</a:t>
            </a:r>
            <a:r>
              <a:rPr lang="es-ES" sz="2400" dirty="0"/>
              <a:t> y de procesamiento de datos en tiempo real. Nos proporciona la capacidad de publicar y procesar flujos de eventos de forma escalable y tolerante a fallos.  En pocas palabras, transfiere cantidades enormes de datos, no solo desde el punto A hasta el B, sino también del punto A al Z y a cualquier otro lugar que necesite, y todo al mismo tiempo.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13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1747B-2E3A-6E20-7884-8A205185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Sistema de entrega de eventos actualmente en funcionamiento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C16465-B336-55E5-B866-8E33147B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71" y="1825624"/>
            <a:ext cx="9855200" cy="4757045"/>
          </a:xfrm>
        </p:spPr>
      </p:pic>
    </p:spTree>
    <p:extLst>
      <p:ext uri="{BB962C8B-B14F-4D97-AF65-F5344CB8AC3E}">
        <p14:creationId xmlns:p14="http://schemas.microsoft.com/office/powerpoint/2010/main" val="38653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360B-A792-A088-D93F-E5791FC2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del nuevo sistema de entrega de eventos de Spotify</a:t>
            </a:r>
            <a:endParaRPr lang="es-CO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32BBE15-6C8F-DB38-DDD7-29A2153F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"/>
          <a:stretch/>
        </p:blipFill>
        <p:spPr>
          <a:xfrm>
            <a:off x="838201" y="1828801"/>
            <a:ext cx="10845800" cy="45429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83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6509B-9E21-04D9-C257-B0100A7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Elección de la Cola Persistente Confiable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77DA54-D3D6-04E4-F768-BCA9BDC5D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010291"/>
            <a:ext cx="9622971" cy="4456210"/>
          </a:xfrm>
        </p:spPr>
      </p:pic>
    </p:spTree>
    <p:extLst>
      <p:ext uri="{BB962C8B-B14F-4D97-AF65-F5344CB8AC3E}">
        <p14:creationId xmlns:p14="http://schemas.microsoft.com/office/powerpoint/2010/main" val="13980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E4056-20FB-1188-815C-F4991A6B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TEST DE CARGA Y ESTABILIDAD</a:t>
            </a:r>
          </a:p>
        </p:txBody>
      </p:sp>
    </p:spTree>
    <p:extLst>
      <p:ext uri="{BB962C8B-B14F-4D97-AF65-F5344CB8AC3E}">
        <p14:creationId xmlns:p14="http://schemas.microsoft.com/office/powerpoint/2010/main" val="281503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E2147-90BF-AFFA-0172-80C4BDE7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8989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TEST DE CARGA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61107CE-007D-EB56-3BBC-EB21FDB569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71" y="661837"/>
            <a:ext cx="8743784" cy="3011220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2932119-ADDC-815E-0DFA-5FC948E07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14171" y="3738950"/>
            <a:ext cx="9071429" cy="3119050"/>
          </a:xfrm>
        </p:spPr>
      </p:pic>
    </p:spTree>
    <p:extLst>
      <p:ext uri="{BB962C8B-B14F-4D97-AF65-F5344CB8AC3E}">
        <p14:creationId xmlns:p14="http://schemas.microsoft.com/office/powerpoint/2010/main" val="35611396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69</TotalTime>
  <Words>422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Söhne</vt:lpstr>
      <vt:lpstr>Source Sans Pro</vt:lpstr>
      <vt:lpstr>FunkyShapesDarkVTI</vt:lpstr>
      <vt:lpstr>SPOTIFY´S BIG DATA ARCHITECTURE</vt:lpstr>
      <vt:lpstr>Sistema de entrega de eventos actualmente en funcionamiento</vt:lpstr>
      <vt:lpstr>¿Qué es HADOOP?</vt:lpstr>
      <vt:lpstr>¿Qué es KAFKA?</vt:lpstr>
      <vt:lpstr>Sistema de entrega de eventos actualmente en funcionamiento</vt:lpstr>
      <vt:lpstr>Diseño del nuevo sistema de entrega de eventos de Spotify</vt:lpstr>
      <vt:lpstr>Elección de la Cola Persistente Confiable</vt:lpstr>
      <vt:lpstr>TEST DE CARGA Y ESTABILIDAD</vt:lpstr>
      <vt:lpstr>TEST DE CARGA</vt:lpstr>
      <vt:lpstr>TEST DE ESTABILIDAD</vt:lpstr>
      <vt:lpstr>Sistema de entrega de eventos actualmente en funcionamiento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SPOTIFY´S BIG DATA ARCHITECTURE</dc:title>
  <dc:creator>diego alejandro salazar castrillon</dc:creator>
  <cp:lastModifiedBy>diego alejandro salazar castrillon</cp:lastModifiedBy>
  <cp:revision>1</cp:revision>
  <dcterms:created xsi:type="dcterms:W3CDTF">2024-03-11T04:52:51Z</dcterms:created>
  <dcterms:modified xsi:type="dcterms:W3CDTF">2024-03-11T06:02:27Z</dcterms:modified>
</cp:coreProperties>
</file>