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5EC2FB3-554D-4B71-812F-18EC7A84A08D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98AC620-2E4A-4F28-A288-546AB1B01F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4320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2FB3-554D-4B71-812F-18EC7A84A08D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C620-2E4A-4F28-A288-546AB1B01F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417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2FB3-554D-4B71-812F-18EC7A84A08D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C620-2E4A-4F28-A288-546AB1B01F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491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2FB3-554D-4B71-812F-18EC7A84A08D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C620-2E4A-4F28-A288-546AB1B01F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1007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2FB3-554D-4B71-812F-18EC7A84A08D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C620-2E4A-4F28-A288-546AB1B01F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4938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2FB3-554D-4B71-812F-18EC7A84A08D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C620-2E4A-4F28-A288-546AB1B01F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4577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2FB3-554D-4B71-812F-18EC7A84A08D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C620-2E4A-4F28-A288-546AB1B01F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1661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2FB3-554D-4B71-812F-18EC7A84A08D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C620-2E4A-4F28-A288-546AB1B01F8C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93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2FB3-554D-4B71-812F-18EC7A84A08D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C620-2E4A-4F28-A288-546AB1B01F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025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2FB3-554D-4B71-812F-18EC7A84A08D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C620-2E4A-4F28-A288-546AB1B01F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941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2FB3-554D-4B71-812F-18EC7A84A08D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C620-2E4A-4F28-A288-546AB1B01F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374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2FB3-554D-4B71-812F-18EC7A84A08D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C620-2E4A-4F28-A288-546AB1B01F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599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2FB3-554D-4B71-812F-18EC7A84A08D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C620-2E4A-4F28-A288-546AB1B01F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60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2FB3-554D-4B71-812F-18EC7A84A08D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C620-2E4A-4F28-A288-546AB1B01F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271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2FB3-554D-4B71-812F-18EC7A84A08D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C620-2E4A-4F28-A288-546AB1B01F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124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2FB3-554D-4B71-812F-18EC7A84A08D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C620-2E4A-4F28-A288-546AB1B01F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66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2FB3-554D-4B71-812F-18EC7A84A08D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C620-2E4A-4F28-A288-546AB1B01F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396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EC2FB3-554D-4B71-812F-18EC7A84A08D}" type="datetimeFigureOut">
              <a:rPr lang="es-CO" smtClean="0"/>
              <a:t>13/07/2023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8AC620-2E4A-4F28-A288-546AB1B01F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8102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07D49ED-D4C0-41F9-9AAD-98861DE24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s sismos en Colombia son recurrentes, unos de menor y otros de mayor intensidad">
            <a:extLst>
              <a:ext uri="{FF2B5EF4-FFF2-40B4-BE49-F238E27FC236}">
                <a16:creationId xmlns:a16="http://schemas.microsoft.com/office/drawing/2014/main" id="{96E1A159-B082-4F84-A4CF-C34223A02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78" y="1103395"/>
            <a:ext cx="6237111" cy="37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86C7CA3-3D7A-4909-81B1-2C424AF37F44}"/>
              </a:ext>
            </a:extLst>
          </p:cNvPr>
          <p:cNvSpPr/>
          <p:nvPr/>
        </p:nvSpPr>
        <p:spPr>
          <a:xfrm>
            <a:off x="5497690" y="1704622"/>
            <a:ext cx="6050843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Actividad Sísmica </a:t>
            </a:r>
          </a:p>
          <a:p>
            <a:pPr algn="ctr"/>
            <a:r>
              <a:rPr lang="es-E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Japón, EEUU y Colombia</a:t>
            </a:r>
            <a:endParaRPr lang="es-ES" sz="6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350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s sismos en Colombia son recurrentes, unos de menor y otros de mayor intensidad">
            <a:extLst>
              <a:ext uri="{FF2B5EF4-FFF2-40B4-BE49-F238E27FC236}">
                <a16:creationId xmlns:a16="http://schemas.microsoft.com/office/drawing/2014/main" id="{96E1A159-B082-4F84-A4CF-C34223A02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897"/>
            <a:ext cx="12191999" cy="685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772410-AA03-4356-99DF-C768A807A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134" y="5177129"/>
            <a:ext cx="2291644" cy="15109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7AE52E-4153-48AD-8119-A42CF9BD9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410" y="268068"/>
            <a:ext cx="4738168" cy="7366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E746C01-CEB8-4786-BC9B-D71617DEF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855" y="1267302"/>
            <a:ext cx="4379854" cy="353359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08DE4A6-C736-4B97-B997-08F696DB3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4278" y="1503173"/>
            <a:ext cx="1640121" cy="89007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5ECDF84-CC8A-48EC-866E-F6DA2D0B3E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120" y="1267302"/>
            <a:ext cx="5613874" cy="196132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8709EE9-7AC0-42AA-A198-1AEE769F10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119" y="3248109"/>
            <a:ext cx="5613873" cy="278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3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s sismos en Colombia son recurrentes, unos de menor y otros de mayor intensidad">
            <a:extLst>
              <a:ext uri="{FF2B5EF4-FFF2-40B4-BE49-F238E27FC236}">
                <a16:creationId xmlns:a16="http://schemas.microsoft.com/office/drawing/2014/main" id="{96E1A159-B082-4F84-A4CF-C34223A02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897"/>
            <a:ext cx="12191999" cy="685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772410-AA03-4356-99DF-C768A807A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134" y="5177129"/>
            <a:ext cx="2291644" cy="15109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7AE52E-4153-48AD-8119-A42CF9BD9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410" y="268068"/>
            <a:ext cx="4738168" cy="7366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E746C01-CEB8-4786-BC9B-D71617DEF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855" y="1267302"/>
            <a:ext cx="4379854" cy="35335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D224E7-AA31-4D3A-926C-12BC148D6F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1379" y="1500173"/>
            <a:ext cx="1995554" cy="9495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7F62E59-4F0C-43EA-AD0B-C74638B81D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119" y="1267301"/>
            <a:ext cx="5613872" cy="198080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24D1AD0-07EC-46A7-92A2-60B28138F0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117" y="3248108"/>
            <a:ext cx="5613871" cy="278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0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s sismos en Colombia son recurrentes, unos de menor y otros de mayor intensidad">
            <a:extLst>
              <a:ext uri="{FF2B5EF4-FFF2-40B4-BE49-F238E27FC236}">
                <a16:creationId xmlns:a16="http://schemas.microsoft.com/office/drawing/2014/main" id="{96E1A159-B082-4F84-A4CF-C34223A02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712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772410-AA03-4356-99DF-C768A807A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134" y="5177129"/>
            <a:ext cx="2291644" cy="15109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7AE52E-4153-48AD-8119-A42CF9BD9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410" y="268068"/>
            <a:ext cx="4738168" cy="736643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1F23A34-8AC2-46B3-8978-DC4ADDA44CA6}"/>
              </a:ext>
            </a:extLst>
          </p:cNvPr>
          <p:cNvSpPr/>
          <p:nvPr/>
        </p:nvSpPr>
        <p:spPr>
          <a:xfrm>
            <a:off x="474133" y="2030651"/>
            <a:ext cx="10995377" cy="251742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https://mlapi2.onrender.com/clasificar_sismo/7.2/6.8</a:t>
            </a:r>
            <a:endParaRPr lang="es-CO" sz="3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7513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s sismos en Colombia son recurrentes, unos de menor y otros de mayor intensidad">
            <a:extLst>
              <a:ext uri="{FF2B5EF4-FFF2-40B4-BE49-F238E27FC236}">
                <a16:creationId xmlns:a16="http://schemas.microsoft.com/office/drawing/2014/main" id="{96E1A159-B082-4F84-A4CF-C34223A02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772410-AA03-4356-99DF-C768A807A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134" y="5177129"/>
            <a:ext cx="2291644" cy="15109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7AE52E-4153-48AD-8119-A42CF9BD9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410" y="268068"/>
            <a:ext cx="4738168" cy="73664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39B83F0-B4CE-4AD5-B98B-4102E4F1B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074" y="1610056"/>
            <a:ext cx="6962839" cy="363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6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s sismos en Colombia son recurrentes, unos de menor y otros de mayor intensidad">
            <a:extLst>
              <a:ext uri="{FF2B5EF4-FFF2-40B4-BE49-F238E27FC236}">
                <a16:creationId xmlns:a16="http://schemas.microsoft.com/office/drawing/2014/main" id="{96E1A159-B082-4F84-A4CF-C34223A02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772410-AA03-4356-99DF-C768A807A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134" y="5177129"/>
            <a:ext cx="2291644" cy="15109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7AE52E-4153-48AD-8119-A42CF9BD9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410" y="268068"/>
            <a:ext cx="4738168" cy="73664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6D81334-3D3B-411B-A9B2-465963593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165" y="1174742"/>
            <a:ext cx="6963747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2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s sismos en Colombia son recurrentes, unos de menor y otros de mayor intensidad">
            <a:extLst>
              <a:ext uri="{FF2B5EF4-FFF2-40B4-BE49-F238E27FC236}">
                <a16:creationId xmlns:a16="http://schemas.microsoft.com/office/drawing/2014/main" id="{96E1A159-B082-4F84-A4CF-C34223A02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772410-AA03-4356-99DF-C768A807A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134" y="5177129"/>
            <a:ext cx="2291644" cy="15109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7AE52E-4153-48AD-8119-A42CF9BD9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410" y="268068"/>
            <a:ext cx="4738168" cy="7366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160291-EFF9-4BA2-8BA1-5FF18FCA2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8392" y="1062731"/>
            <a:ext cx="6850452" cy="552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9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s sismos en Colombia son recurrentes, unos de menor y otros de mayor intensidad">
            <a:extLst>
              <a:ext uri="{FF2B5EF4-FFF2-40B4-BE49-F238E27FC236}">
                <a16:creationId xmlns:a16="http://schemas.microsoft.com/office/drawing/2014/main" id="{96E1A159-B082-4F84-A4CF-C34223A02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"/>
            <a:ext cx="12191999" cy="685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772410-AA03-4356-99DF-C768A807A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134" y="5177129"/>
            <a:ext cx="2291644" cy="15109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7AE52E-4153-48AD-8119-A42CF9BD9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410" y="268068"/>
            <a:ext cx="4738168" cy="73664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E7DF128-E78E-4A47-A9C2-FFC34BBF00B2}"/>
              </a:ext>
            </a:extLst>
          </p:cNvPr>
          <p:cNvSpPr txBox="1"/>
          <p:nvPr/>
        </p:nvSpPr>
        <p:spPr>
          <a:xfrm>
            <a:off x="282221" y="1332791"/>
            <a:ext cx="8365067" cy="53553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2000" b="1" dirty="0"/>
              <a:t>MAGNITUD</a:t>
            </a:r>
          </a:p>
          <a:p>
            <a:endParaRPr lang="es-CO" sz="1600" dirty="0"/>
          </a:p>
          <a:p>
            <a:r>
              <a:rPr lang="es-CO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CO" sz="1600" b="1" dirty="0">
                <a:effectLst/>
                <a:latin typeface="Consolas" panose="020B0609020204030204" pitchFamily="49" charset="0"/>
              </a:rPr>
              <a:t>Menos de 2.0: Generalmente no se percibe, excepto en condiciones muy favorables.</a:t>
            </a:r>
          </a:p>
          <a:p>
            <a:endParaRPr lang="es-CO" sz="1600" b="1" dirty="0">
              <a:effectLst/>
              <a:latin typeface="Consolas" panose="020B0609020204030204" pitchFamily="49" charset="0"/>
            </a:endParaRPr>
          </a:p>
          <a:p>
            <a:r>
              <a:rPr lang="es-CO" sz="1600" b="1" dirty="0">
                <a:latin typeface="Consolas" panose="020B0609020204030204" pitchFamily="49" charset="0"/>
              </a:rPr>
              <a:t>* </a:t>
            </a:r>
            <a:r>
              <a:rPr lang="es-CO" sz="1600" b="1" dirty="0">
                <a:effectLst/>
                <a:latin typeface="Consolas" panose="020B0609020204030204" pitchFamily="49" charset="0"/>
              </a:rPr>
              <a:t>2.0 a 3.9: A menudo se percibe, pero rara vez causa daños.</a:t>
            </a:r>
          </a:p>
          <a:p>
            <a:endParaRPr lang="es-CO" sz="1600" b="1" dirty="0">
              <a:effectLst/>
              <a:latin typeface="Consolas" panose="020B0609020204030204" pitchFamily="49" charset="0"/>
            </a:endParaRPr>
          </a:p>
          <a:p>
            <a:r>
              <a:rPr lang="es-CO" sz="1600" b="1" dirty="0">
                <a:effectLst/>
                <a:latin typeface="Consolas" panose="020B0609020204030204" pitchFamily="49" charset="0"/>
              </a:rPr>
              <a:t>* 4.0 a 4.9: Se siente como un temblor de vibración menor, similar a la de un camión que pasa. Raramente causa daños.</a:t>
            </a:r>
          </a:p>
          <a:p>
            <a:endParaRPr lang="es-CO" sz="1600" b="1" dirty="0">
              <a:effectLst/>
              <a:latin typeface="Consolas" panose="020B0609020204030204" pitchFamily="49" charset="0"/>
            </a:endParaRPr>
          </a:p>
          <a:p>
            <a:r>
              <a:rPr lang="es-CO" sz="1600" b="1" dirty="0">
                <a:effectLst/>
                <a:latin typeface="Consolas" panose="020B0609020204030204" pitchFamily="49" charset="0"/>
              </a:rPr>
              <a:t>* 5.0 a 5.9: Puede causar daños significativos en edificios y estructuras mal construidas en áreas pobladas.</a:t>
            </a:r>
          </a:p>
          <a:p>
            <a:endParaRPr lang="es-CO" sz="1600" b="1" dirty="0">
              <a:effectLst/>
              <a:latin typeface="Consolas" panose="020B0609020204030204" pitchFamily="49" charset="0"/>
            </a:endParaRPr>
          </a:p>
          <a:p>
            <a:r>
              <a:rPr lang="es-CO" sz="1600" b="1" dirty="0">
                <a:effectLst/>
                <a:latin typeface="Consolas" panose="020B0609020204030204" pitchFamily="49" charset="0"/>
              </a:rPr>
              <a:t>*6.0 a 6.9: Puede causar una gran cantidad de daños en áreas habitadas en un rango de hasta unos 160 kilómetros alrededor del epicentro.</a:t>
            </a:r>
          </a:p>
          <a:p>
            <a:endParaRPr lang="es-CO" sz="1600" b="1" dirty="0">
              <a:effectLst/>
              <a:latin typeface="Consolas" panose="020B0609020204030204" pitchFamily="49" charset="0"/>
            </a:endParaRPr>
          </a:p>
          <a:p>
            <a:r>
              <a:rPr lang="es-CO" sz="1600" b="1" dirty="0">
                <a:effectLst/>
                <a:latin typeface="Consolas" panose="020B0609020204030204" pitchFamily="49" charset="0"/>
              </a:rPr>
              <a:t>*7.0 a 7.9: Puede causar daños graves en áreas más grandes.</a:t>
            </a:r>
          </a:p>
          <a:p>
            <a:endParaRPr lang="es-CO" sz="1600" b="1" dirty="0">
              <a:effectLst/>
              <a:latin typeface="Consolas" panose="020B0609020204030204" pitchFamily="49" charset="0"/>
            </a:endParaRPr>
          </a:p>
          <a:p>
            <a:r>
              <a:rPr lang="es-CO" sz="1600" b="1" dirty="0">
                <a:effectLst/>
                <a:latin typeface="Consolas" panose="020B0609020204030204" pitchFamily="49" charset="0"/>
              </a:rPr>
              <a:t>*8.0 o superior: Un terremoto de esta magnitud puede causar daños devastadores en áreas extensas.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3989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s sismos en Colombia son recurrentes, unos de menor y otros de mayor intensidad">
            <a:extLst>
              <a:ext uri="{FF2B5EF4-FFF2-40B4-BE49-F238E27FC236}">
                <a16:creationId xmlns:a16="http://schemas.microsoft.com/office/drawing/2014/main" id="{96E1A159-B082-4F84-A4CF-C34223A02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"/>
            <a:ext cx="12191999" cy="685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772410-AA03-4356-99DF-C768A807A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134" y="5177129"/>
            <a:ext cx="2291644" cy="15109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7AE52E-4153-48AD-8119-A42CF9BD9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410" y="268068"/>
            <a:ext cx="4738168" cy="73664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E7DF128-E78E-4A47-A9C2-FFC34BBF00B2}"/>
              </a:ext>
            </a:extLst>
          </p:cNvPr>
          <p:cNvSpPr txBox="1"/>
          <p:nvPr/>
        </p:nvSpPr>
        <p:spPr>
          <a:xfrm>
            <a:off x="282222" y="1185335"/>
            <a:ext cx="9053691" cy="54168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Intensidad</a:t>
            </a:r>
          </a:p>
          <a:p>
            <a:br>
              <a:rPr lang="es-CO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s-CO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I. No se siente.</a:t>
            </a:r>
          </a:p>
          <a:p>
            <a:r>
              <a:rPr lang="es-CO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II. Se siente solo por unas pocas personas en reposo y en posición tranquila.</a:t>
            </a:r>
          </a:p>
          <a:p>
            <a:r>
              <a:rPr lang="es-CO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III. Se siente dentro de los edificios, especialmente en los pisos superiores.</a:t>
            </a:r>
          </a:p>
          <a:p>
            <a:r>
              <a:rPr lang="es-CO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IV. Se siente como un camión pesado que pasa cerca o como una vibración similar al paso de un tren.</a:t>
            </a:r>
          </a:p>
          <a:p>
            <a:r>
              <a:rPr lang="es-CO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V. Se siente ampliamente en el área afectada. Los objetos colgantes pueden oscilar y se pueden escuchar ruidos.</a:t>
            </a:r>
          </a:p>
          <a:p>
            <a:r>
              <a:rPr lang="es-CO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VI. Se siente por todas las personas. Los objetos frágiles se rompen y se pueden producir grietas en las paredes.</a:t>
            </a:r>
          </a:p>
          <a:p>
            <a:r>
              <a:rPr lang="es-CO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VII. Daños menores en las estructuras, como grietas en los muros y caída de revestimientos.</a:t>
            </a:r>
          </a:p>
          <a:p>
            <a:r>
              <a:rPr lang="es-CO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VIII. Daños importantes en las estructuras, como colapso parcial de edificios y chimeneas.</a:t>
            </a:r>
          </a:p>
          <a:p>
            <a:r>
              <a:rPr lang="es-CO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IX. Daños severos en las estructuras, con colapso parcial generalizado.</a:t>
            </a:r>
          </a:p>
          <a:p>
            <a:r>
              <a:rPr lang="es-CO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X. Daños extensos en las estructuras, con colapso de muchos edificios.</a:t>
            </a:r>
          </a:p>
          <a:p>
            <a:r>
              <a:rPr lang="es-CO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XI. Daños de gran alcance, con colapso de la mayoría de los edificios.</a:t>
            </a:r>
          </a:p>
          <a:p>
            <a:r>
              <a:rPr lang="es-CO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XII. Daño total. Las estructuras se desploman y el terreno puede agrietarse y deformarse.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767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s sismos en Colombia son recurrentes, unos de menor y otros de mayor intensidad">
            <a:extLst>
              <a:ext uri="{FF2B5EF4-FFF2-40B4-BE49-F238E27FC236}">
                <a16:creationId xmlns:a16="http://schemas.microsoft.com/office/drawing/2014/main" id="{96E1A159-B082-4F84-A4CF-C34223A02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"/>
            <a:ext cx="12191999" cy="685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772410-AA03-4356-99DF-C768A807A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134" y="5177129"/>
            <a:ext cx="2291644" cy="15109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7AE52E-4153-48AD-8119-A42CF9BD9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410" y="268068"/>
            <a:ext cx="4738168" cy="7366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E746C01-CEB8-4786-BC9B-D71617DEF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855" y="1267302"/>
            <a:ext cx="4379854" cy="353359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DF49709-36AD-4578-A19B-1456EDAC16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326" y="1477397"/>
            <a:ext cx="2183036" cy="90455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EC627B7-3D77-4C99-9923-27534A5D2E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123" y="3194756"/>
            <a:ext cx="5653877" cy="295768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A3A4C36-FA2D-43DB-981B-F3AE467CFF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123" y="1220981"/>
            <a:ext cx="5725324" cy="197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8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s sismos en Colombia son recurrentes, unos de menor y otros de mayor intensidad">
            <a:extLst>
              <a:ext uri="{FF2B5EF4-FFF2-40B4-BE49-F238E27FC236}">
                <a16:creationId xmlns:a16="http://schemas.microsoft.com/office/drawing/2014/main" id="{96E1A159-B082-4F84-A4CF-C34223A02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897"/>
            <a:ext cx="12191999" cy="685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772410-AA03-4356-99DF-C768A807A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134" y="5177129"/>
            <a:ext cx="2291644" cy="15109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7AE52E-4153-48AD-8119-A42CF9BD9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410" y="268068"/>
            <a:ext cx="4738168" cy="7366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E746C01-CEB8-4786-BC9B-D71617DEF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855" y="1267302"/>
            <a:ext cx="4379854" cy="353359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2E0F6E3-1EA5-4CFD-BEF5-883631CD6F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121" y="1267303"/>
            <a:ext cx="5653877" cy="192745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344D597-14AC-4DC7-80B0-695648EBD9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120" y="3208590"/>
            <a:ext cx="5653877" cy="294385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577DEC3-852D-450A-AF15-5A6A3C6542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2800" y="1561158"/>
            <a:ext cx="2046711" cy="80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s sismos en Colombia son recurrentes, unos de menor y otros de mayor intensidad">
            <a:extLst>
              <a:ext uri="{FF2B5EF4-FFF2-40B4-BE49-F238E27FC236}">
                <a16:creationId xmlns:a16="http://schemas.microsoft.com/office/drawing/2014/main" id="{96E1A159-B082-4F84-A4CF-C34223A02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897"/>
            <a:ext cx="12191999" cy="685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772410-AA03-4356-99DF-C768A807A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134" y="5177129"/>
            <a:ext cx="2291644" cy="15109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7AE52E-4153-48AD-8119-A42CF9BD9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410" y="268068"/>
            <a:ext cx="4738168" cy="7366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E746C01-CEB8-4786-BC9B-D71617DEF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855" y="1267302"/>
            <a:ext cx="4379854" cy="35335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5E3AB90-FEA7-40B5-AFBF-7FB456672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699" y="1487121"/>
            <a:ext cx="2047057" cy="9174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D4CAB43-AB5A-4852-BF75-0EE5B95191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117" y="1267302"/>
            <a:ext cx="5653877" cy="194128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F0EE293-7C5B-44C7-8E26-CC7D1D09D1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120" y="3208589"/>
            <a:ext cx="5613874" cy="281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08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357</Words>
  <Application>Microsoft Office PowerPoint</Application>
  <PresentationFormat>Panorámica</PresentationFormat>
  <Paragraphs>31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Celestial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quijano</dc:creator>
  <cp:lastModifiedBy>alberto quijano</cp:lastModifiedBy>
  <cp:revision>8</cp:revision>
  <dcterms:created xsi:type="dcterms:W3CDTF">2023-07-14T00:22:26Z</dcterms:created>
  <dcterms:modified xsi:type="dcterms:W3CDTF">2023-07-14T02:10:08Z</dcterms:modified>
</cp:coreProperties>
</file>