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259" r:id="rId4"/>
    <p:sldId id="298" r:id="rId5"/>
    <p:sldId id="300" r:id="rId6"/>
    <p:sldId id="284" r:id="rId7"/>
    <p:sldId id="302" r:id="rId8"/>
    <p:sldId id="301" r:id="rId9"/>
    <p:sldId id="285" r:id="rId10"/>
    <p:sldId id="290" r:id="rId11"/>
    <p:sldId id="291" r:id="rId12"/>
    <p:sldId id="292" r:id="rId13"/>
    <p:sldId id="293" r:id="rId14"/>
    <p:sldId id="295" r:id="rId15"/>
    <p:sldId id="294" r:id="rId16"/>
    <p:sldId id="296" r:id="rId17"/>
    <p:sldId id="288" r:id="rId18"/>
    <p:sldId id="303" r:id="rId19"/>
    <p:sldId id="304" r:id="rId20"/>
    <p:sldId id="305" r:id="rId21"/>
    <p:sldId id="287" r:id="rId22"/>
    <p:sldId id="289" r:id="rId23"/>
    <p:sldId id="307" r:id="rId24"/>
    <p:sldId id="279" r:id="rId25"/>
    <p:sldId id="308" r:id="rId26"/>
  </p:sldIdLst>
  <p:sldSz cx="9144000" cy="5143500" type="screen16x9"/>
  <p:notesSz cx="6858000" cy="9144000"/>
  <p:embeddedFontLst>
    <p:embeddedFont>
      <p:font typeface="Raleway ExtraBold" panose="020B0604020202020204" charset="0"/>
      <p:bold r:id="rId28"/>
      <p:boldItalic r:id="rId29"/>
    </p:embeddedFont>
    <p:embeddedFont>
      <p:font typeface="Raleway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D417B1-E381-42BB-A3F2-D06D2B15AC9B}">
  <a:tblStyle styleId="{4CD417B1-E381-42BB-A3F2-D06D2B15AC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837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768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991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087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26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436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531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3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463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91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591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81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067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791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91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38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425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45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67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64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06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4400" dirty="0"/>
              <a:t>Implementazione di</a:t>
            </a:r>
            <a:br>
              <a:rPr lang="it-IT" sz="4400" dirty="0"/>
            </a:br>
            <a:r>
              <a:rPr lang="it-IT" sz="4400" dirty="0">
                <a:solidFill>
                  <a:schemeClr val="tx1"/>
                </a:solidFill>
              </a:rPr>
              <a:t>Blockchain</a:t>
            </a:r>
            <a:r>
              <a:rPr lang="it-IT" sz="4400" dirty="0"/>
              <a:t> </a:t>
            </a:r>
            <a:br>
              <a:rPr lang="it-IT" sz="4400" dirty="0"/>
            </a:br>
            <a:r>
              <a:rPr lang="it-IT" sz="4400" dirty="0"/>
              <a:t>con Java RMI</a:t>
            </a:r>
            <a:br>
              <a:rPr lang="it-IT" sz="4400" dirty="0"/>
            </a:br>
            <a:r>
              <a:rPr lang="it-IT" sz="4400" dirty="0"/>
              <a:t>per un sistema di voto</a:t>
            </a:r>
            <a:endParaRPr sz="4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F701D81-0DC6-42EF-8295-F476F7E40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250" y="220026"/>
            <a:ext cx="1049900" cy="1049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532689" y="694203"/>
            <a:ext cx="3331483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Composizione del </a:t>
            </a:r>
            <a:r>
              <a:rPr lang="it-IT" sz="3600" dirty="0">
                <a:solidFill>
                  <a:srgbClr val="FFB600"/>
                </a:solidFill>
              </a:rPr>
              <a:t>Progetto</a:t>
            </a:r>
            <a:endParaRPr dirty="0">
              <a:solidFill>
                <a:srgbClr val="FFB600"/>
              </a:solidFill>
            </a:endParaRPr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3703042" y="600903"/>
            <a:ext cx="4036590" cy="3941676"/>
            <a:chOff x="2256567" y="677103"/>
            <a:chExt cx="4036590" cy="3941676"/>
          </a:xfrm>
        </p:grpSpPr>
        <p:sp>
          <p:nvSpPr>
            <p:cNvPr id="176" name="Google Shape;176;p23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2" name="Google Shape;182;p23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83" name="Google Shape;183;p2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32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JAVA</a:t>
              </a:r>
              <a:endParaRPr sz="12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5013412" y="1297853"/>
            <a:ext cx="1423800" cy="1423800"/>
            <a:chOff x="3490737" y="1374053"/>
            <a:chExt cx="1423800" cy="1423800"/>
          </a:xfrm>
        </p:grpSpPr>
        <p:sp>
          <p:nvSpPr>
            <p:cNvPr id="186" name="Google Shape;186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 err="1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Registry</a:t>
              </a:r>
              <a:endParaRPr sz="1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189" name="Google Shape;189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713758" y="4030313"/>
              <a:ext cx="1286173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Blockchain</a:t>
              </a:r>
              <a:endParaRPr sz="1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7334059" y="1114293"/>
            <a:ext cx="1030262" cy="1030262"/>
            <a:chOff x="3490737" y="1374053"/>
            <a:chExt cx="1423800" cy="1423800"/>
          </a:xfrm>
        </p:grpSpPr>
        <p:sp>
          <p:nvSpPr>
            <p:cNvPr id="192" name="Google Shape;192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Poll</a:t>
              </a:r>
              <a:endParaRPr sz="16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29" name="Google Shape;548;p38">
            <a:extLst>
              <a:ext uri="{FF2B5EF4-FFF2-40B4-BE49-F238E27FC236}">
                <a16:creationId xmlns:a16="http://schemas.microsoft.com/office/drawing/2014/main" id="{B6D3C395-1C30-447D-9B59-9CC376270CA6}"/>
              </a:ext>
            </a:extLst>
          </p:cNvPr>
          <p:cNvGrpSpPr/>
          <p:nvPr/>
        </p:nvGrpSpPr>
        <p:grpSpPr>
          <a:xfrm>
            <a:off x="8045125" y="314356"/>
            <a:ext cx="828000" cy="640800"/>
            <a:chOff x="5255200" y="3006475"/>
            <a:chExt cx="511700" cy="378575"/>
          </a:xfrm>
        </p:grpSpPr>
        <p:sp>
          <p:nvSpPr>
            <p:cNvPr id="30" name="Google Shape;549;p38">
              <a:extLst>
                <a:ext uri="{FF2B5EF4-FFF2-40B4-BE49-F238E27FC236}">
                  <a16:creationId xmlns:a16="http://schemas.microsoft.com/office/drawing/2014/main" id="{0CEE1B1A-F303-45B8-9801-5E08220679B0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0;p38">
              <a:extLst>
                <a:ext uri="{FF2B5EF4-FFF2-40B4-BE49-F238E27FC236}">
                  <a16:creationId xmlns:a16="http://schemas.microsoft.com/office/drawing/2014/main" id="{09F56516-CF33-402E-9E42-125442DA02CD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02;p17">
            <a:extLst>
              <a:ext uri="{FF2B5EF4-FFF2-40B4-BE49-F238E27FC236}">
                <a16:creationId xmlns:a16="http://schemas.microsoft.com/office/drawing/2014/main" id="{B954845D-B650-4AD7-8BB5-88E6CA5BF452}"/>
              </a:ext>
            </a:extLst>
          </p:cNvPr>
          <p:cNvSpPr txBox="1">
            <a:spLocks/>
          </p:cNvSpPr>
          <p:nvPr/>
        </p:nvSpPr>
        <p:spPr>
          <a:xfrm>
            <a:off x="586757" y="2101977"/>
            <a:ext cx="3273059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Clr>
                <a:srgbClr val="FFC000"/>
              </a:buClr>
              <a:buSzPts val="1800"/>
              <a:buFont typeface="Arial"/>
              <a:buChar char="●"/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Implementazione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Java</a:t>
            </a:r>
          </a:p>
          <a:p>
            <a:pPr marL="457200" indent="-342900">
              <a:spcBef>
                <a:spcPts val="600"/>
              </a:spcBef>
              <a:buClr>
                <a:srgbClr val="FFC000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RMI</a:t>
            </a:r>
          </a:p>
          <a:p>
            <a:pPr marL="457200" indent="-342900">
              <a:spcBef>
                <a:spcPts val="600"/>
              </a:spcBef>
              <a:buClr>
                <a:srgbClr val="FFC000"/>
              </a:buClr>
              <a:buSzPts val="1800"/>
              <a:buFont typeface="Arial"/>
              <a:buChar char="●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Suddivisione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del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Progetto</a:t>
            </a:r>
          </a:p>
          <a:p>
            <a:pPr marL="457200" indent="-342900">
              <a:spcBef>
                <a:spcPts val="600"/>
              </a:spcBef>
              <a:buClr>
                <a:srgbClr val="FFC000"/>
              </a:buClr>
              <a:buSzPts val="1800"/>
              <a:buFont typeface="Arial"/>
              <a:buChar char="●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5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Java </a:t>
            </a:r>
            <a:r>
              <a:rPr lang="it-IT" dirty="0">
                <a:solidFill>
                  <a:srgbClr val="FFC000"/>
                </a:solidFill>
              </a:rPr>
              <a:t>RMI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22000" y="220572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Interfaccia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Necessaria per definire    le operazioni che possono essere eseguite su on oggetto remoto.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Fondamentale per       Java RMI.</a:t>
            </a: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3601476" y="220572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Oggetto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Implementazione dei metodi definiti nell’interfaccia. 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3"/>
          </p:nvPr>
        </p:nvSpPr>
        <p:spPr>
          <a:xfrm>
            <a:off x="5889800" y="220572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Applicazione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Istanza dell’oggetto e funzionalità ausiliarie direttamente accessibili all’utente.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8" name="Google Shape;548;p38">
            <a:extLst>
              <a:ext uri="{FF2B5EF4-FFF2-40B4-BE49-F238E27FC236}">
                <a16:creationId xmlns:a16="http://schemas.microsoft.com/office/drawing/2014/main" id="{04F8BACB-F350-4AB7-954B-FC0B1F805B1D}"/>
              </a:ext>
            </a:extLst>
          </p:cNvPr>
          <p:cNvGrpSpPr/>
          <p:nvPr/>
        </p:nvGrpSpPr>
        <p:grpSpPr>
          <a:xfrm>
            <a:off x="8045125" y="314356"/>
            <a:ext cx="828000" cy="640800"/>
            <a:chOff x="5255200" y="3006475"/>
            <a:chExt cx="511700" cy="378575"/>
          </a:xfrm>
        </p:grpSpPr>
        <p:sp>
          <p:nvSpPr>
            <p:cNvPr id="9" name="Google Shape;549;p38">
              <a:extLst>
                <a:ext uri="{FF2B5EF4-FFF2-40B4-BE49-F238E27FC236}">
                  <a16:creationId xmlns:a16="http://schemas.microsoft.com/office/drawing/2014/main" id="{771AC2FD-ED55-4F01-8F84-A71278C79A8E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0;p38">
              <a:extLst>
                <a:ext uri="{FF2B5EF4-FFF2-40B4-BE49-F238E27FC236}">
                  <a16:creationId xmlns:a16="http://schemas.microsoft.com/office/drawing/2014/main" id="{22FBD9C0-B8F6-4D9A-B558-CB7E7ABC24AF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142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Registry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22000" y="220572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Interfaccia</a:t>
            </a:r>
          </a:p>
          <a:p>
            <a:pPr marL="285750" indent="-285750"/>
            <a:r>
              <a:rPr lang="it-IT" dirty="0"/>
              <a:t>register</a:t>
            </a:r>
          </a:p>
          <a:p>
            <a:pPr marL="285750" indent="-285750"/>
            <a:r>
              <a:rPr lang="it-IT" dirty="0" err="1"/>
              <a:t>getIPSet</a:t>
            </a:r>
            <a:endParaRPr lang="it-IT" dirty="0"/>
          </a:p>
          <a:p>
            <a:pPr marL="285750" indent="-285750"/>
            <a:r>
              <a:rPr lang="it-IT" dirty="0" err="1"/>
              <a:t>exists</a:t>
            </a: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3318449" y="220572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Oggetto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Mantiene un elenco dei </a:t>
            </a:r>
            <a:r>
              <a:rPr lang="it-IT" dirty="0" err="1"/>
              <a:t>miner</a:t>
            </a:r>
            <a:r>
              <a:rPr lang="it-IT" dirty="0"/>
              <a:t> connessi e l’ora di iscrizione al registro.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3"/>
          </p:nvPr>
        </p:nvSpPr>
        <p:spPr>
          <a:xfrm>
            <a:off x="5889800" y="220572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Applicazione</a:t>
            </a:r>
            <a:endParaRPr lang="it-IT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Necessario mantenere aggiornato il registro.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 err="1"/>
              <a:t>Thread</a:t>
            </a:r>
            <a:r>
              <a:rPr lang="it-IT" dirty="0"/>
              <a:t> per backup.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 err="1"/>
              <a:t>Thread</a:t>
            </a:r>
            <a:r>
              <a:rPr lang="it-IT" dirty="0"/>
              <a:t> per pulizia.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8" name="Google Shape;548;p38">
            <a:extLst>
              <a:ext uri="{FF2B5EF4-FFF2-40B4-BE49-F238E27FC236}">
                <a16:creationId xmlns:a16="http://schemas.microsoft.com/office/drawing/2014/main" id="{04F8BACB-F350-4AB7-954B-FC0B1F805B1D}"/>
              </a:ext>
            </a:extLst>
          </p:cNvPr>
          <p:cNvGrpSpPr/>
          <p:nvPr/>
        </p:nvGrpSpPr>
        <p:grpSpPr>
          <a:xfrm>
            <a:off x="8045125" y="314356"/>
            <a:ext cx="828000" cy="640800"/>
            <a:chOff x="5255200" y="3006475"/>
            <a:chExt cx="511700" cy="378575"/>
          </a:xfrm>
        </p:grpSpPr>
        <p:sp>
          <p:nvSpPr>
            <p:cNvPr id="9" name="Google Shape;549;p38">
              <a:extLst>
                <a:ext uri="{FF2B5EF4-FFF2-40B4-BE49-F238E27FC236}">
                  <a16:creationId xmlns:a16="http://schemas.microsoft.com/office/drawing/2014/main" id="{771AC2FD-ED55-4F01-8F84-A71278C79A8E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0;p38">
              <a:extLst>
                <a:ext uri="{FF2B5EF4-FFF2-40B4-BE49-F238E27FC236}">
                  <a16:creationId xmlns:a16="http://schemas.microsoft.com/office/drawing/2014/main" id="{22FBD9C0-B8F6-4D9A-B558-CB7E7ABC24AF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974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Blockchain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22000" y="220572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Transaction</a:t>
            </a:r>
          </a:p>
          <a:p>
            <a:pPr marL="285750" indent="-285750"/>
            <a:r>
              <a:rPr lang="it-IT" dirty="0"/>
              <a:t>Chiave Pubblica</a:t>
            </a:r>
          </a:p>
          <a:p>
            <a:pPr marL="285750" indent="-285750"/>
            <a:r>
              <a:rPr lang="it-IT" dirty="0" err="1"/>
              <a:t>Timestamp</a:t>
            </a:r>
            <a:endParaRPr lang="it-IT" dirty="0"/>
          </a:p>
          <a:p>
            <a:pPr marL="285750" indent="-285750"/>
            <a:r>
              <a:rPr lang="it-IT" dirty="0"/>
              <a:t>Contenuto</a:t>
            </a:r>
          </a:p>
          <a:p>
            <a:pPr marL="285750" indent="-285750"/>
            <a:r>
              <a:rPr lang="it-IT" dirty="0" err="1"/>
              <a:t>Hash</a:t>
            </a:r>
            <a:endParaRPr lang="it-IT" dirty="0"/>
          </a:p>
          <a:p>
            <a:pPr marL="285750" indent="-285750"/>
            <a:r>
              <a:rPr lang="it-IT" dirty="0"/>
              <a:t>Firma</a:t>
            </a:r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3318449" y="220572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Block</a:t>
            </a:r>
          </a:p>
          <a:p>
            <a:pPr marL="285750" indent="-285750"/>
            <a:r>
              <a:rPr lang="it-IT" dirty="0"/>
              <a:t>Lista Transazioni</a:t>
            </a:r>
          </a:p>
          <a:p>
            <a:pPr marL="285750" indent="-285750"/>
            <a:r>
              <a:rPr lang="it-IT" dirty="0" err="1"/>
              <a:t>Merkle</a:t>
            </a:r>
            <a:r>
              <a:rPr lang="it-IT" dirty="0"/>
              <a:t> Root</a:t>
            </a:r>
          </a:p>
          <a:p>
            <a:pPr marL="285750" indent="-285750"/>
            <a:r>
              <a:rPr lang="it-IT" dirty="0" err="1"/>
              <a:t>Proof</a:t>
            </a:r>
            <a:r>
              <a:rPr lang="it-IT" dirty="0"/>
              <a:t> of Work</a:t>
            </a:r>
          </a:p>
          <a:p>
            <a:pPr marL="285750" indent="-285750"/>
            <a:r>
              <a:rPr lang="it-IT" dirty="0" err="1"/>
              <a:t>Genesis</a:t>
            </a:r>
            <a:r>
              <a:rPr lang="it-IT" dirty="0"/>
              <a:t> Block</a:t>
            </a:r>
          </a:p>
          <a:p>
            <a:pPr marL="0" indent="0">
              <a:buNone/>
            </a:pPr>
            <a:endParaRPr b="1"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3"/>
          </p:nvPr>
        </p:nvSpPr>
        <p:spPr>
          <a:xfrm>
            <a:off x="5889800" y="220572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Blockchain</a:t>
            </a:r>
            <a:endParaRPr b="1" dirty="0"/>
          </a:p>
          <a:p>
            <a:pPr marL="285750" indent="-285750"/>
            <a:r>
              <a:rPr lang="it-IT" dirty="0"/>
              <a:t>Albero</a:t>
            </a:r>
          </a:p>
          <a:p>
            <a:pPr marL="285750" indent="-285750"/>
            <a:r>
              <a:rPr lang="it-IT" dirty="0"/>
              <a:t>Ring</a:t>
            </a:r>
          </a:p>
          <a:p>
            <a:pPr marL="285750" indent="-285750"/>
            <a:r>
              <a:rPr lang="it-IT" dirty="0"/>
              <a:t>Nodi Orfani</a:t>
            </a:r>
          </a:p>
          <a:p>
            <a:pPr marL="285750" indent="-285750"/>
            <a:r>
              <a:rPr lang="it-IT" dirty="0"/>
              <a:t>Catena Principale</a:t>
            </a:r>
          </a:p>
          <a:p>
            <a:pPr marL="285750" indent="-285750"/>
            <a:r>
              <a:rPr lang="it-IT" dirty="0" err="1"/>
              <a:t>Contains</a:t>
            </a: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8" name="Google Shape;548;p38">
            <a:extLst>
              <a:ext uri="{FF2B5EF4-FFF2-40B4-BE49-F238E27FC236}">
                <a16:creationId xmlns:a16="http://schemas.microsoft.com/office/drawing/2014/main" id="{04F8BACB-F350-4AB7-954B-FC0B1F805B1D}"/>
              </a:ext>
            </a:extLst>
          </p:cNvPr>
          <p:cNvGrpSpPr/>
          <p:nvPr/>
        </p:nvGrpSpPr>
        <p:grpSpPr>
          <a:xfrm>
            <a:off x="8045125" y="314356"/>
            <a:ext cx="828000" cy="640800"/>
            <a:chOff x="5255200" y="3006475"/>
            <a:chExt cx="511700" cy="378575"/>
          </a:xfrm>
        </p:grpSpPr>
        <p:sp>
          <p:nvSpPr>
            <p:cNvPr id="9" name="Google Shape;549;p38">
              <a:extLst>
                <a:ext uri="{FF2B5EF4-FFF2-40B4-BE49-F238E27FC236}">
                  <a16:creationId xmlns:a16="http://schemas.microsoft.com/office/drawing/2014/main" id="{771AC2FD-ED55-4F01-8F84-A71278C79A8E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0;p38">
              <a:extLst>
                <a:ext uri="{FF2B5EF4-FFF2-40B4-BE49-F238E27FC236}">
                  <a16:creationId xmlns:a16="http://schemas.microsoft.com/office/drawing/2014/main" id="{22FBD9C0-B8F6-4D9A-B558-CB7E7ABC24AF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581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8" name="Google Shape;548;p38">
            <a:extLst>
              <a:ext uri="{FF2B5EF4-FFF2-40B4-BE49-F238E27FC236}">
                <a16:creationId xmlns:a16="http://schemas.microsoft.com/office/drawing/2014/main" id="{04F8BACB-F350-4AB7-954B-FC0B1F805B1D}"/>
              </a:ext>
            </a:extLst>
          </p:cNvPr>
          <p:cNvGrpSpPr/>
          <p:nvPr/>
        </p:nvGrpSpPr>
        <p:grpSpPr>
          <a:xfrm>
            <a:off x="8045125" y="314356"/>
            <a:ext cx="828000" cy="640800"/>
            <a:chOff x="5255200" y="3006475"/>
            <a:chExt cx="511700" cy="378575"/>
          </a:xfrm>
        </p:grpSpPr>
        <p:sp>
          <p:nvSpPr>
            <p:cNvPr id="9" name="Google Shape;549;p38">
              <a:extLst>
                <a:ext uri="{FF2B5EF4-FFF2-40B4-BE49-F238E27FC236}">
                  <a16:creationId xmlns:a16="http://schemas.microsoft.com/office/drawing/2014/main" id="{771AC2FD-ED55-4F01-8F84-A71278C79A8E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0;p38">
              <a:extLst>
                <a:ext uri="{FF2B5EF4-FFF2-40B4-BE49-F238E27FC236}">
                  <a16:creationId xmlns:a16="http://schemas.microsoft.com/office/drawing/2014/main" id="{22FBD9C0-B8F6-4D9A-B558-CB7E7ABC24AF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383FF0B9-AC04-466C-A903-38436B11D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733" y="1451429"/>
            <a:ext cx="3650972" cy="148771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05D9D74-5755-4A02-8A7F-65444FD75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95" y="1451429"/>
            <a:ext cx="3650972" cy="1487714"/>
          </a:xfrm>
          <a:prstGeom prst="rect">
            <a:avLst/>
          </a:prstGeom>
        </p:spPr>
      </p:pic>
      <p:sp>
        <p:nvSpPr>
          <p:cNvPr id="23" name="Google Shape;144;p20">
            <a:extLst>
              <a:ext uri="{FF2B5EF4-FFF2-40B4-BE49-F238E27FC236}">
                <a16:creationId xmlns:a16="http://schemas.microsoft.com/office/drawing/2014/main" id="{225F7C6A-DB38-4BFB-A692-849EA26EE4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295" y="3258011"/>
            <a:ext cx="3345448" cy="813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Il blocco B1 è contenuto</a:t>
            </a:r>
            <a:endParaRPr dirty="0"/>
          </a:p>
        </p:txBody>
      </p:sp>
      <p:sp>
        <p:nvSpPr>
          <p:cNvPr id="24" name="Google Shape;144;p20">
            <a:extLst>
              <a:ext uri="{FF2B5EF4-FFF2-40B4-BE49-F238E27FC236}">
                <a16:creationId xmlns:a16="http://schemas.microsoft.com/office/drawing/2014/main" id="{259FBB49-9574-4028-A14C-8A08905EF589}"/>
              </a:ext>
            </a:extLst>
          </p:cNvPr>
          <p:cNvSpPr txBox="1">
            <a:spLocks/>
          </p:cNvSpPr>
          <p:nvPr/>
        </p:nvSpPr>
        <p:spPr>
          <a:xfrm>
            <a:off x="5087259" y="3258011"/>
            <a:ext cx="3345448" cy="81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it-IT" dirty="0"/>
              <a:t>Il blocco B1 non è contenuto, è orfano</a:t>
            </a:r>
          </a:p>
        </p:txBody>
      </p:sp>
    </p:spTree>
    <p:extLst>
      <p:ext uri="{BB962C8B-B14F-4D97-AF65-F5344CB8AC3E}">
        <p14:creationId xmlns:p14="http://schemas.microsoft.com/office/powerpoint/2010/main" val="190190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Miner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22000" y="220572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Interfaccia</a:t>
            </a:r>
          </a:p>
          <a:p>
            <a:pPr marL="285750" indent="-285750"/>
            <a:r>
              <a:rPr lang="it-IT" dirty="0" err="1"/>
              <a:t>getBlockchain</a:t>
            </a:r>
            <a:endParaRPr lang="it-IT" dirty="0"/>
          </a:p>
          <a:p>
            <a:pPr marL="285750" indent="-285750"/>
            <a:r>
              <a:rPr lang="it-IT" dirty="0" err="1"/>
              <a:t>sendTransaction</a:t>
            </a:r>
            <a:endParaRPr lang="it-IT" dirty="0"/>
          </a:p>
          <a:p>
            <a:pPr marL="285750" indent="-285750"/>
            <a:r>
              <a:rPr lang="it-IT" dirty="0" err="1"/>
              <a:t>sendBlock</a:t>
            </a:r>
            <a:endParaRPr lang="it-IT" dirty="0"/>
          </a:p>
          <a:p>
            <a:pPr marL="285750" indent="-285750"/>
            <a:r>
              <a:rPr lang="it-IT" dirty="0" err="1"/>
              <a:t>getMissingBlocks</a:t>
            </a: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3318449" y="220572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Oggetto</a:t>
            </a:r>
          </a:p>
          <a:p>
            <a:pPr marL="285750" indent="-285750"/>
            <a:r>
              <a:rPr lang="it-IT" dirty="0"/>
              <a:t>Blockchain locale</a:t>
            </a:r>
          </a:p>
          <a:p>
            <a:pPr marL="285750" indent="-285750"/>
            <a:r>
              <a:rPr lang="it-IT" dirty="0" err="1"/>
              <a:t>UpdateRegistry</a:t>
            </a:r>
            <a:endParaRPr lang="it-IT" dirty="0"/>
          </a:p>
          <a:p>
            <a:pPr marL="285750" indent="-285750"/>
            <a:r>
              <a:rPr lang="it-IT" dirty="0" err="1"/>
              <a:t>TransactionsThread</a:t>
            </a:r>
            <a:endParaRPr lang="it-IT" dirty="0"/>
          </a:p>
          <a:p>
            <a:pPr marL="285750" indent="-285750"/>
            <a:r>
              <a:rPr lang="it-IT" dirty="0" err="1"/>
              <a:t>BlocksThread</a:t>
            </a:r>
            <a:endParaRPr lang="it-IT" dirty="0"/>
          </a:p>
          <a:p>
            <a:pPr marL="285750" indent="-285750"/>
            <a:r>
              <a:rPr lang="it-IT" dirty="0" err="1"/>
              <a:t>MinerThread</a:t>
            </a:r>
            <a:endParaRPr lang="it-IT" dirty="0"/>
          </a:p>
          <a:p>
            <a:pPr marL="285750" indent="-285750"/>
            <a:r>
              <a:rPr lang="it-IT" dirty="0" err="1"/>
              <a:t>AskBlocksThread</a:t>
            </a:r>
            <a:endParaRPr lang="it-IT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3"/>
          </p:nvPr>
        </p:nvSpPr>
        <p:spPr>
          <a:xfrm>
            <a:off x="5889800" y="220572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Applicazione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Istanza di un </a:t>
            </a:r>
            <a:r>
              <a:rPr lang="it-IT" dirty="0" err="1"/>
              <a:t>miner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Deve mantenere la connessione ai </a:t>
            </a:r>
            <a:r>
              <a:rPr lang="it-IT" dirty="0" err="1"/>
              <a:t>miner</a:t>
            </a:r>
            <a:r>
              <a:rPr lang="it-IT" dirty="0"/>
              <a:t> per scambio di blocchi e transazioni.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8" name="Google Shape;548;p38">
            <a:extLst>
              <a:ext uri="{FF2B5EF4-FFF2-40B4-BE49-F238E27FC236}">
                <a16:creationId xmlns:a16="http://schemas.microsoft.com/office/drawing/2014/main" id="{04F8BACB-F350-4AB7-954B-FC0B1F805B1D}"/>
              </a:ext>
            </a:extLst>
          </p:cNvPr>
          <p:cNvGrpSpPr/>
          <p:nvPr/>
        </p:nvGrpSpPr>
        <p:grpSpPr>
          <a:xfrm>
            <a:off x="8045125" y="314356"/>
            <a:ext cx="828000" cy="640800"/>
            <a:chOff x="5255200" y="3006475"/>
            <a:chExt cx="511700" cy="378575"/>
          </a:xfrm>
        </p:grpSpPr>
        <p:sp>
          <p:nvSpPr>
            <p:cNvPr id="9" name="Google Shape;549;p38">
              <a:extLst>
                <a:ext uri="{FF2B5EF4-FFF2-40B4-BE49-F238E27FC236}">
                  <a16:creationId xmlns:a16="http://schemas.microsoft.com/office/drawing/2014/main" id="{771AC2FD-ED55-4F01-8F84-A71278C79A8E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0;p38">
              <a:extLst>
                <a:ext uri="{FF2B5EF4-FFF2-40B4-BE49-F238E27FC236}">
                  <a16:creationId xmlns:a16="http://schemas.microsoft.com/office/drawing/2014/main" id="{22FBD9C0-B8F6-4D9A-B558-CB7E7ABC24AF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642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Poll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22000" y="220572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Vote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Classe che Rappresenta un voto contenuto in una transazione.</a:t>
            </a:r>
          </a:p>
          <a:p>
            <a:pPr marL="285750" indent="-285750"/>
            <a:r>
              <a:rPr lang="it-IT" dirty="0"/>
              <a:t>vote</a:t>
            </a:r>
          </a:p>
          <a:p>
            <a:pPr marL="285750" indent="-285750"/>
            <a:r>
              <a:rPr lang="it-IT" dirty="0" err="1"/>
              <a:t>seat</a:t>
            </a:r>
            <a:endParaRPr lang="it-IT" dirty="0"/>
          </a:p>
          <a:p>
            <a:pPr marL="285750" indent="-285750"/>
            <a:r>
              <a:rPr lang="it-IT" dirty="0" err="1"/>
              <a:t>publicKey</a:t>
            </a:r>
            <a:endParaRPr lang="it-IT" dirty="0"/>
          </a:p>
          <a:p>
            <a:pPr marL="285750" indent="-285750"/>
            <a:r>
              <a:rPr lang="it-IT" dirty="0"/>
              <a:t>signature</a:t>
            </a: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3318449" y="220572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 err="1"/>
              <a:t>VoteApplication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Applicazione utilizzata per il voto.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Invia una transazione contenente un voto alla rete di </a:t>
            </a:r>
            <a:r>
              <a:rPr lang="it-IT" dirty="0" err="1"/>
              <a:t>Miner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Necessita di preferenza, seggio e coppia di chiavi.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3"/>
          </p:nvPr>
        </p:nvSpPr>
        <p:spPr>
          <a:xfrm>
            <a:off x="5889800" y="220572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 err="1"/>
              <a:t>PollApplication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Applicazione utilizzata per lo spoglio.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Può essere eseguita da chiunque possa raggiungere la rete di </a:t>
            </a:r>
            <a:r>
              <a:rPr lang="it-IT" dirty="0" err="1"/>
              <a:t>miner</a:t>
            </a:r>
            <a:r>
              <a:rPr lang="it-IT" dirty="0"/>
              <a:t>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8" name="Google Shape;548;p38">
            <a:extLst>
              <a:ext uri="{FF2B5EF4-FFF2-40B4-BE49-F238E27FC236}">
                <a16:creationId xmlns:a16="http://schemas.microsoft.com/office/drawing/2014/main" id="{04F8BACB-F350-4AB7-954B-FC0B1F805B1D}"/>
              </a:ext>
            </a:extLst>
          </p:cNvPr>
          <p:cNvGrpSpPr/>
          <p:nvPr/>
        </p:nvGrpSpPr>
        <p:grpSpPr>
          <a:xfrm>
            <a:off x="8045125" y="314356"/>
            <a:ext cx="828000" cy="640800"/>
            <a:chOff x="5255200" y="3006475"/>
            <a:chExt cx="511700" cy="378575"/>
          </a:xfrm>
        </p:grpSpPr>
        <p:sp>
          <p:nvSpPr>
            <p:cNvPr id="9" name="Google Shape;549;p38">
              <a:extLst>
                <a:ext uri="{FF2B5EF4-FFF2-40B4-BE49-F238E27FC236}">
                  <a16:creationId xmlns:a16="http://schemas.microsoft.com/office/drawing/2014/main" id="{771AC2FD-ED55-4F01-8F84-A71278C79A8E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0;p38">
              <a:extLst>
                <a:ext uri="{FF2B5EF4-FFF2-40B4-BE49-F238E27FC236}">
                  <a16:creationId xmlns:a16="http://schemas.microsoft.com/office/drawing/2014/main" id="{22FBD9C0-B8F6-4D9A-B558-CB7E7ABC24AF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7110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Team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9511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dirty="0"/>
              <a:t>Sviluppo</a:t>
            </a:r>
            <a:r>
              <a:rPr lang="it-IT" sz="4800" dirty="0">
                <a:solidFill>
                  <a:srgbClr val="FFB600"/>
                </a:solidFill>
              </a:rPr>
              <a:t> del </a:t>
            </a:r>
            <a:r>
              <a:rPr lang="it-IT" sz="4800" dirty="0"/>
              <a:t>Progetto</a:t>
            </a:r>
            <a:endParaRPr sz="4800" dirty="0"/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Daily Meeting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Progettazione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Esecuzione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Test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6" name="Google Shape;440;p38">
            <a:extLst>
              <a:ext uri="{FF2B5EF4-FFF2-40B4-BE49-F238E27FC236}">
                <a16:creationId xmlns:a16="http://schemas.microsoft.com/office/drawing/2014/main" id="{28B15C69-D1C3-4A67-A309-D4A4813AF934}"/>
              </a:ext>
            </a:extLst>
          </p:cNvPr>
          <p:cNvGrpSpPr/>
          <p:nvPr/>
        </p:nvGrpSpPr>
        <p:grpSpPr>
          <a:xfrm>
            <a:off x="8015086" y="307029"/>
            <a:ext cx="892294" cy="890946"/>
            <a:chOff x="6660750" y="298550"/>
            <a:chExt cx="396900" cy="396300"/>
          </a:xfrm>
        </p:grpSpPr>
        <p:sp>
          <p:nvSpPr>
            <p:cNvPr id="27" name="Google Shape;441;p38">
              <a:extLst>
                <a:ext uri="{FF2B5EF4-FFF2-40B4-BE49-F238E27FC236}">
                  <a16:creationId xmlns:a16="http://schemas.microsoft.com/office/drawing/2014/main" id="{A9FDD663-9EEE-44BA-B42C-BBD59DFC7B75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42;p38">
              <a:extLst>
                <a:ext uri="{FF2B5EF4-FFF2-40B4-BE49-F238E27FC236}">
                  <a16:creationId xmlns:a16="http://schemas.microsoft.com/office/drawing/2014/main" id="{DBE6A4DF-F282-435B-A335-D087BF04A22E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977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dirty="0"/>
              <a:t>Test</a:t>
            </a:r>
            <a:endParaRPr sz="4800" dirty="0"/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6" name="Google Shape;440;p38">
            <a:extLst>
              <a:ext uri="{FF2B5EF4-FFF2-40B4-BE49-F238E27FC236}">
                <a16:creationId xmlns:a16="http://schemas.microsoft.com/office/drawing/2014/main" id="{28B15C69-D1C3-4A67-A309-D4A4813AF934}"/>
              </a:ext>
            </a:extLst>
          </p:cNvPr>
          <p:cNvGrpSpPr/>
          <p:nvPr/>
        </p:nvGrpSpPr>
        <p:grpSpPr>
          <a:xfrm>
            <a:off x="8015086" y="307029"/>
            <a:ext cx="892294" cy="890946"/>
            <a:chOff x="6660750" y="298550"/>
            <a:chExt cx="396900" cy="396300"/>
          </a:xfrm>
        </p:grpSpPr>
        <p:sp>
          <p:nvSpPr>
            <p:cNvPr id="27" name="Google Shape;441;p38">
              <a:extLst>
                <a:ext uri="{FF2B5EF4-FFF2-40B4-BE49-F238E27FC236}">
                  <a16:creationId xmlns:a16="http://schemas.microsoft.com/office/drawing/2014/main" id="{A9FDD663-9EEE-44BA-B42C-BBD59DFC7B75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42;p38">
              <a:extLst>
                <a:ext uri="{FF2B5EF4-FFF2-40B4-BE49-F238E27FC236}">
                  <a16:creationId xmlns:a16="http://schemas.microsoft.com/office/drawing/2014/main" id="{DBE6A4DF-F282-435B-A335-D087BF04A22E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65F152A2-5EB2-47D5-94ED-0467FB5A3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634" y="1336727"/>
            <a:ext cx="3838452" cy="2885644"/>
          </a:xfrm>
          <a:prstGeom prst="rect">
            <a:avLst/>
          </a:prstGeom>
        </p:spPr>
      </p:pic>
      <p:sp>
        <p:nvSpPr>
          <p:cNvPr id="22" name="Google Shape;144;p20">
            <a:extLst>
              <a:ext uri="{FF2B5EF4-FFF2-40B4-BE49-F238E27FC236}">
                <a16:creationId xmlns:a16="http://schemas.microsoft.com/office/drawing/2014/main" id="{F8D30807-B996-45D1-B0DD-14F128E7DE67}"/>
              </a:ext>
            </a:extLst>
          </p:cNvPr>
          <p:cNvSpPr txBox="1">
            <a:spLocks/>
          </p:cNvSpPr>
          <p:nvPr/>
        </p:nvSpPr>
        <p:spPr>
          <a:xfrm>
            <a:off x="922000" y="220572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t-IT" dirty="0">
                <a:solidFill>
                  <a:schemeClr val="bg2"/>
                </a:solidFill>
                <a:latin typeface="Raleway Light" panose="020B0604020202020204" charset="0"/>
              </a:rPr>
              <a:t>La fase di test si è concentrata sul verificare la robustezza della rete e sull’efficacia del trasferimento delle informazioni.</a:t>
            </a:r>
          </a:p>
        </p:txBody>
      </p:sp>
    </p:spTree>
    <p:extLst>
      <p:ext uri="{BB962C8B-B14F-4D97-AF65-F5344CB8AC3E}">
        <p14:creationId xmlns:p14="http://schemas.microsoft.com/office/powerpoint/2010/main" val="314395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67606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dirty="0"/>
              <a:t>Sommario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922000" y="1672633"/>
            <a:ext cx="7300000" cy="2855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-IT" sz="2000" b="1" dirty="0"/>
              <a:t>1. Introduzione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-IT" sz="2000" b="1" dirty="0"/>
              <a:t>2. Specifiche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-IT" sz="2000" b="1" dirty="0"/>
              <a:t>3. Struttura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-IT" sz="2000" b="1" dirty="0"/>
              <a:t>4. Team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-IT" sz="2000" b="1" dirty="0"/>
              <a:t>5. Demo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-IT" sz="2000" b="1" dirty="0"/>
              <a:t>6. Risultati e Conclusioni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26D155F-CECD-41EA-A2B3-438CE74D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29" y="487816"/>
            <a:ext cx="7409542" cy="4167867"/>
          </a:xfrm>
          <a:prstGeom prst="rect">
            <a:avLst/>
          </a:prstGeom>
        </p:spPr>
      </p:pic>
      <p:grpSp>
        <p:nvGrpSpPr>
          <p:cNvPr id="26" name="Google Shape;440;p38">
            <a:extLst>
              <a:ext uri="{FF2B5EF4-FFF2-40B4-BE49-F238E27FC236}">
                <a16:creationId xmlns:a16="http://schemas.microsoft.com/office/drawing/2014/main" id="{28B15C69-D1C3-4A67-A309-D4A4813AF934}"/>
              </a:ext>
            </a:extLst>
          </p:cNvPr>
          <p:cNvGrpSpPr/>
          <p:nvPr/>
        </p:nvGrpSpPr>
        <p:grpSpPr>
          <a:xfrm>
            <a:off x="8015086" y="307029"/>
            <a:ext cx="892294" cy="890946"/>
            <a:chOff x="6660750" y="298550"/>
            <a:chExt cx="396900" cy="396300"/>
          </a:xfrm>
        </p:grpSpPr>
        <p:sp>
          <p:nvSpPr>
            <p:cNvPr id="27" name="Google Shape;441;p38">
              <a:extLst>
                <a:ext uri="{FF2B5EF4-FFF2-40B4-BE49-F238E27FC236}">
                  <a16:creationId xmlns:a16="http://schemas.microsoft.com/office/drawing/2014/main" id="{A9FDD663-9EEE-44BA-B42C-BBD59DFC7B75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42;p38">
              <a:extLst>
                <a:ext uri="{FF2B5EF4-FFF2-40B4-BE49-F238E27FC236}">
                  <a16:creationId xmlns:a16="http://schemas.microsoft.com/office/drawing/2014/main" id="{DBE6A4DF-F282-435B-A335-D087BF04A22E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9432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Demo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5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0767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Risultati e Conclusioni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6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05424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C000"/>
                </a:solidFill>
              </a:rPr>
              <a:t>Pro </a:t>
            </a:r>
            <a:r>
              <a:rPr lang="it-IT" dirty="0"/>
              <a:t>e Contro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22000" y="2371326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Raggiungimento degli Obiettivi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Con questo nostro sistema riteniamo di aver trovato una soluzione che rispetti le specifiche poste inizialmente.</a:t>
            </a: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3373776" y="2371326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Problema del Mining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Un problema di Blockchain è «chi fa il mining?»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Proponiamo una possibile soluzione nella nostra implementazione.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3"/>
          </p:nvPr>
        </p:nvSpPr>
        <p:spPr>
          <a:xfrm>
            <a:off x="5825552" y="2371326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Altre alternative valide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Con la presenza di un ente affidabile, una soluzione centralizzata potrebbe essere un’alternativa valida.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8" name="Google Shape;366;p35">
            <a:extLst>
              <a:ext uri="{FF2B5EF4-FFF2-40B4-BE49-F238E27FC236}">
                <a16:creationId xmlns:a16="http://schemas.microsoft.com/office/drawing/2014/main" id="{5C59E03C-540B-4C5A-ACF3-C9A9169AA492}"/>
              </a:ext>
            </a:extLst>
          </p:cNvPr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121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8AC607-2BDD-40FC-8782-90735068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914" y="566428"/>
            <a:ext cx="3984171" cy="40106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600" dirty="0">
                <a:solidFill>
                  <a:srgbClr val="FFB600"/>
                </a:solidFill>
              </a:rPr>
              <a:t>Grazie</a:t>
            </a:r>
            <a:r>
              <a:rPr lang="en" sz="9600" dirty="0">
                <a:solidFill>
                  <a:srgbClr val="FFB600"/>
                </a:solidFill>
              </a:rPr>
              <a:t>!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3600" b="1" dirty="0"/>
              <a:t>Domande</a:t>
            </a:r>
            <a:r>
              <a:rPr lang="en" sz="3600" b="1" dirty="0"/>
              <a:t>?</a:t>
            </a:r>
            <a:endParaRPr sz="3600" b="1" dirty="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33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Introduzione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Blockchain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it-IT" dirty="0"/>
              <a:t>Registro distribuito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it-IT" dirty="0"/>
              <a:t>Transazioni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it-IT" dirty="0"/>
              <a:t>Blocchi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it-IT" dirty="0" err="1"/>
              <a:t>Miner</a:t>
            </a:r>
            <a:endParaRPr lang="it-IT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it-IT" dirty="0"/>
              <a:t>Algoritmo del Consenso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1" name="Google Shape;605;p38">
            <a:extLst>
              <a:ext uri="{FF2B5EF4-FFF2-40B4-BE49-F238E27FC236}">
                <a16:creationId xmlns:a16="http://schemas.microsoft.com/office/drawing/2014/main" id="{D45DAB94-FE92-4948-9EE9-EAF4913A3824}"/>
              </a:ext>
            </a:extLst>
          </p:cNvPr>
          <p:cNvGrpSpPr/>
          <p:nvPr/>
        </p:nvGrpSpPr>
        <p:grpSpPr>
          <a:xfrm>
            <a:off x="8135275" y="292486"/>
            <a:ext cx="657801" cy="857400"/>
            <a:chOff x="2624850" y="4296000"/>
            <a:chExt cx="380400" cy="495825"/>
          </a:xfrm>
        </p:grpSpPr>
        <p:sp>
          <p:nvSpPr>
            <p:cNvPr id="12" name="Google Shape;606;p38">
              <a:extLst>
                <a:ext uri="{FF2B5EF4-FFF2-40B4-BE49-F238E27FC236}">
                  <a16:creationId xmlns:a16="http://schemas.microsoft.com/office/drawing/2014/main" id="{3B4EB684-B3DA-40BC-8001-DEFBD3101A2E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7;p38">
              <a:extLst>
                <a:ext uri="{FF2B5EF4-FFF2-40B4-BE49-F238E27FC236}">
                  <a16:creationId xmlns:a16="http://schemas.microsoft.com/office/drawing/2014/main" id="{8215FAF0-ED2B-4705-9294-A59D534FE91B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8;p38">
              <a:extLst>
                <a:ext uri="{FF2B5EF4-FFF2-40B4-BE49-F238E27FC236}">
                  <a16:creationId xmlns:a16="http://schemas.microsoft.com/office/drawing/2014/main" id="{DD239C36-7BC8-42F9-8206-1A3ECB56DE8F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696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Voto </a:t>
            </a:r>
            <a:r>
              <a:rPr lang="it-IT" dirty="0">
                <a:solidFill>
                  <a:srgbClr val="FFB600"/>
                </a:solidFill>
              </a:rPr>
              <a:t>elettronico</a:t>
            </a:r>
            <a:endParaRPr lang="it-IT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Proponiamo una nostra soluzione per un sistema di voto elettronico basato su blockchain.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Grazie a questa tecnologia è possibile soddisfare le specifiche richieste per un sistema di voto.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1" name="Google Shape;605;p38">
            <a:extLst>
              <a:ext uri="{FF2B5EF4-FFF2-40B4-BE49-F238E27FC236}">
                <a16:creationId xmlns:a16="http://schemas.microsoft.com/office/drawing/2014/main" id="{D45DAB94-FE92-4948-9EE9-EAF4913A3824}"/>
              </a:ext>
            </a:extLst>
          </p:cNvPr>
          <p:cNvGrpSpPr/>
          <p:nvPr/>
        </p:nvGrpSpPr>
        <p:grpSpPr>
          <a:xfrm>
            <a:off x="8135275" y="292486"/>
            <a:ext cx="657801" cy="857400"/>
            <a:chOff x="2624850" y="4296000"/>
            <a:chExt cx="380400" cy="495825"/>
          </a:xfrm>
        </p:grpSpPr>
        <p:sp>
          <p:nvSpPr>
            <p:cNvPr id="12" name="Google Shape;606;p38">
              <a:extLst>
                <a:ext uri="{FF2B5EF4-FFF2-40B4-BE49-F238E27FC236}">
                  <a16:creationId xmlns:a16="http://schemas.microsoft.com/office/drawing/2014/main" id="{3B4EB684-B3DA-40BC-8001-DEFBD3101A2E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7;p38">
              <a:extLst>
                <a:ext uri="{FF2B5EF4-FFF2-40B4-BE49-F238E27FC236}">
                  <a16:creationId xmlns:a16="http://schemas.microsoft.com/office/drawing/2014/main" id="{8215FAF0-ED2B-4705-9294-A59D534FE91B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8;p38">
              <a:extLst>
                <a:ext uri="{FF2B5EF4-FFF2-40B4-BE49-F238E27FC236}">
                  <a16:creationId xmlns:a16="http://schemas.microsoft.com/office/drawing/2014/main" id="{DD239C36-7BC8-42F9-8206-1A3ECB56DE8F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398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Specifiche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9720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Specifiche </a:t>
            </a:r>
            <a:r>
              <a:rPr lang="it-IT" sz="3600" dirty="0">
                <a:solidFill>
                  <a:srgbClr val="FFC000"/>
                </a:solidFill>
              </a:rPr>
              <a:t>da</a:t>
            </a:r>
            <a:r>
              <a:rPr lang="it-IT" sz="3600" dirty="0"/>
              <a:t> rispettare</a:t>
            </a:r>
            <a:endParaRPr sz="3600" dirty="0"/>
          </a:p>
        </p:txBody>
      </p:sp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922000" y="1625700"/>
            <a:ext cx="23322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Il voto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200" dirty="0"/>
              <a:t>Il voto deve essere espresso in forma anonima.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200" dirty="0"/>
              <a:t>Ogni persona può esprimere al più una preferenza.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200" dirty="0"/>
              <a:t>Coppia di chiavi pubblica e privata per effettuare il voto.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200" dirty="0"/>
              <a:t>Codice QR.</a:t>
            </a:r>
            <a:endParaRPr sz="1200" dirty="0"/>
          </a:p>
        </p:txBody>
      </p:sp>
      <p:sp>
        <p:nvSpPr>
          <p:cNvPr id="283" name="Google Shape;283;p29"/>
          <p:cNvSpPr txBox="1">
            <a:spLocks noGrp="1"/>
          </p:cNvSpPr>
          <p:nvPr>
            <p:ph type="body" idx="2"/>
          </p:nvPr>
        </p:nvSpPr>
        <p:spPr>
          <a:xfrm>
            <a:off x="3373776" y="1625700"/>
            <a:ext cx="23322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Segretezza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200" dirty="0"/>
              <a:t>Si tratta di una problematica dovuta al sistema implementato su rete pubblica.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200" dirty="0"/>
              <a:t>Utilizzo di chiavi usa e getta.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200" dirty="0"/>
              <a:t>Nessuna informazione personale nelle transazioni.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84" name="Google Shape;284;p29"/>
          <p:cNvSpPr txBox="1">
            <a:spLocks noGrp="1"/>
          </p:cNvSpPr>
          <p:nvPr>
            <p:ph type="body" idx="3"/>
          </p:nvPr>
        </p:nvSpPr>
        <p:spPr>
          <a:xfrm>
            <a:off x="5825552" y="1625700"/>
            <a:ext cx="23322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Spoglio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200" dirty="0"/>
              <a:t>Necessario garantire la consistenza delle votazioni.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200" dirty="0"/>
              <a:t>Necessario riconoscere la presenza di brogli.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200" dirty="0"/>
              <a:t>Possibilità di spoglio pubblico.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7" name="Google Shape;497;p38">
            <a:extLst>
              <a:ext uri="{FF2B5EF4-FFF2-40B4-BE49-F238E27FC236}">
                <a16:creationId xmlns:a16="http://schemas.microsoft.com/office/drawing/2014/main" id="{52D49EC7-A54D-435D-9E66-09FEC566C890}"/>
              </a:ext>
            </a:extLst>
          </p:cNvPr>
          <p:cNvGrpSpPr/>
          <p:nvPr/>
        </p:nvGrpSpPr>
        <p:grpSpPr>
          <a:xfrm>
            <a:off x="8069556" y="229389"/>
            <a:ext cx="804694" cy="857399"/>
            <a:chOff x="5970800" y="1619250"/>
            <a:chExt cx="428650" cy="456725"/>
          </a:xfrm>
        </p:grpSpPr>
        <p:sp>
          <p:nvSpPr>
            <p:cNvPr id="18" name="Google Shape;498;p38">
              <a:extLst>
                <a:ext uri="{FF2B5EF4-FFF2-40B4-BE49-F238E27FC236}">
                  <a16:creationId xmlns:a16="http://schemas.microsoft.com/office/drawing/2014/main" id="{EA813E9F-7497-4659-9328-4294FCE82AF7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9;p38">
              <a:extLst>
                <a:ext uri="{FF2B5EF4-FFF2-40B4-BE49-F238E27FC236}">
                  <a16:creationId xmlns:a16="http://schemas.microsoft.com/office/drawing/2014/main" id="{F4BCF852-E478-46C7-B1D2-AC5430C3D8A8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0;p38">
              <a:extLst>
                <a:ext uri="{FF2B5EF4-FFF2-40B4-BE49-F238E27FC236}">
                  <a16:creationId xmlns:a16="http://schemas.microsoft.com/office/drawing/2014/main" id="{35798FE1-B5FC-4DCC-BE48-41E0839BF72C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1;p38">
              <a:extLst>
                <a:ext uri="{FF2B5EF4-FFF2-40B4-BE49-F238E27FC236}">
                  <a16:creationId xmlns:a16="http://schemas.microsoft.com/office/drawing/2014/main" id="{C8B8ABE9-43AD-44FB-857A-25C31A182989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2;p38">
              <a:extLst>
                <a:ext uri="{FF2B5EF4-FFF2-40B4-BE49-F238E27FC236}">
                  <a16:creationId xmlns:a16="http://schemas.microsoft.com/office/drawing/2014/main" id="{31C71790-743D-4FD0-9525-B9E72DB27F88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069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 rot="16200000">
            <a:off x="2622298" y="-185621"/>
            <a:ext cx="3899403" cy="5514741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5096022" y="1057088"/>
            <a:ext cx="2273100" cy="30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1" name="Google Shape;497;p38">
            <a:extLst>
              <a:ext uri="{FF2B5EF4-FFF2-40B4-BE49-F238E27FC236}">
                <a16:creationId xmlns:a16="http://schemas.microsoft.com/office/drawing/2014/main" id="{50FA5699-C140-41F4-B40E-264DF6FAE5A0}"/>
              </a:ext>
            </a:extLst>
          </p:cNvPr>
          <p:cNvGrpSpPr/>
          <p:nvPr/>
        </p:nvGrpSpPr>
        <p:grpSpPr>
          <a:xfrm>
            <a:off x="8069556" y="229389"/>
            <a:ext cx="804694" cy="857399"/>
            <a:chOff x="5970800" y="1619250"/>
            <a:chExt cx="428650" cy="456725"/>
          </a:xfrm>
        </p:grpSpPr>
        <p:sp>
          <p:nvSpPr>
            <p:cNvPr id="12" name="Google Shape;498;p38">
              <a:extLst>
                <a:ext uri="{FF2B5EF4-FFF2-40B4-BE49-F238E27FC236}">
                  <a16:creationId xmlns:a16="http://schemas.microsoft.com/office/drawing/2014/main" id="{8EB32ADB-41C7-4BD9-8B6A-6FAEBE685F2C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9;p38">
              <a:extLst>
                <a:ext uri="{FF2B5EF4-FFF2-40B4-BE49-F238E27FC236}">
                  <a16:creationId xmlns:a16="http://schemas.microsoft.com/office/drawing/2014/main" id="{86CC782B-3810-4F14-8950-F062987D6F9C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0;p38">
              <a:extLst>
                <a:ext uri="{FF2B5EF4-FFF2-40B4-BE49-F238E27FC236}">
                  <a16:creationId xmlns:a16="http://schemas.microsoft.com/office/drawing/2014/main" id="{DC57603D-F05F-405D-A16A-D8BB7CAAE856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1;p38">
              <a:extLst>
                <a:ext uri="{FF2B5EF4-FFF2-40B4-BE49-F238E27FC236}">
                  <a16:creationId xmlns:a16="http://schemas.microsoft.com/office/drawing/2014/main" id="{82903CDD-5060-4DD7-9274-D5A55F6C6B71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2;p38">
              <a:extLst>
                <a:ext uri="{FF2B5EF4-FFF2-40B4-BE49-F238E27FC236}">
                  <a16:creationId xmlns:a16="http://schemas.microsoft.com/office/drawing/2014/main" id="{3EF62299-9329-4CE4-9DDC-36828FA9F559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143064C5-A5C5-41C4-BA71-8F8653E92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891" y="1662774"/>
            <a:ext cx="1817952" cy="18179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9BE30F2-3B8B-4D47-9D59-9CAC8F399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159" y="1662774"/>
            <a:ext cx="1817952" cy="181795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457133-9315-4E3D-8CDE-39AA5D586583}"/>
              </a:ext>
            </a:extLst>
          </p:cNvPr>
          <p:cNvSpPr txBox="1"/>
          <p:nvPr/>
        </p:nvSpPr>
        <p:spPr>
          <a:xfrm>
            <a:off x="2666839" y="1407886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aleway Light" panose="020B0604020202020204" charset="0"/>
              </a:rPr>
              <a:t>Chiave Pubblica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FC9FD48-0A37-4A3D-AF68-F4ABCBC84D35}"/>
              </a:ext>
            </a:extLst>
          </p:cNvPr>
          <p:cNvSpPr txBox="1"/>
          <p:nvPr/>
        </p:nvSpPr>
        <p:spPr>
          <a:xfrm>
            <a:off x="4957195" y="140788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aleway Light" panose="020B0604020202020204" charset="0"/>
              </a:rPr>
              <a:t>Chiave Privata</a:t>
            </a:r>
          </a:p>
        </p:txBody>
      </p:sp>
    </p:spTree>
    <p:extLst>
      <p:ext uri="{BB962C8B-B14F-4D97-AF65-F5344CB8AC3E}">
        <p14:creationId xmlns:p14="http://schemas.microsoft.com/office/powerpoint/2010/main" val="234690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Struttura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63117124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505</Words>
  <Application>Microsoft Office PowerPoint</Application>
  <PresentationFormat>Presentazione su schermo (16:9)</PresentationFormat>
  <Paragraphs>157</Paragraphs>
  <Slides>25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Raleway Light</vt:lpstr>
      <vt:lpstr>Raleway ExtraBold</vt:lpstr>
      <vt:lpstr>Olivia template</vt:lpstr>
      <vt:lpstr>Implementazione di Blockchain  con Java RMI per un sistema di voto</vt:lpstr>
      <vt:lpstr>Sommario</vt:lpstr>
      <vt:lpstr>Introduzione</vt:lpstr>
      <vt:lpstr>Blockchain</vt:lpstr>
      <vt:lpstr>Voto elettronico</vt:lpstr>
      <vt:lpstr>Specifiche</vt:lpstr>
      <vt:lpstr>Specifiche da rispettare</vt:lpstr>
      <vt:lpstr>Presentazione standard di PowerPoint</vt:lpstr>
      <vt:lpstr>Struttura</vt:lpstr>
      <vt:lpstr>Composizione del Progetto</vt:lpstr>
      <vt:lpstr>Java RMI</vt:lpstr>
      <vt:lpstr>Registry</vt:lpstr>
      <vt:lpstr>Blockchain</vt:lpstr>
      <vt:lpstr>Presentazione standard di PowerPoint</vt:lpstr>
      <vt:lpstr>Miner</vt:lpstr>
      <vt:lpstr>Poll</vt:lpstr>
      <vt:lpstr>Team</vt:lpstr>
      <vt:lpstr>Sviluppo del Progetto</vt:lpstr>
      <vt:lpstr>Test</vt:lpstr>
      <vt:lpstr>Presentazione standard di PowerPoint</vt:lpstr>
      <vt:lpstr>Demo</vt:lpstr>
      <vt:lpstr>Risultati e Conclusioni</vt:lpstr>
      <vt:lpstr>Pro e Contro</vt:lpstr>
      <vt:lpstr>Presentazione standard di PowerPoint</vt:lpstr>
      <vt:lpstr>Grazie!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Implementazione di Blockchain  con Java RMI per un sistema di voto</dc:title>
  <cp:lastModifiedBy>MARCO SANSONI</cp:lastModifiedBy>
  <cp:revision>18</cp:revision>
  <dcterms:modified xsi:type="dcterms:W3CDTF">2019-02-07T15:54:22Z</dcterms:modified>
</cp:coreProperties>
</file>