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8" d="100"/>
          <a:sy n="108" d="100"/>
        </p:scale>
        <p:origin x="4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4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3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5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2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1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1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ser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it Takes to Finish Western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exploration and analysis of data surrounding the most prominent 100 mile ultramarathon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5486400"/>
            <a:ext cx="358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BY: TOMAS CASTILLO</a:t>
            </a:r>
          </a:p>
        </p:txBody>
      </p:sp>
    </p:spTree>
    <p:extLst>
      <p:ext uri="{BB962C8B-B14F-4D97-AF65-F5344CB8AC3E}">
        <p14:creationId xmlns:p14="http://schemas.microsoft.com/office/powerpoint/2010/main" val="111365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Exploratory Data Analysis (Age and Gender)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In all years, 18% of starters are female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55" y="1737360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9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Exploratory Data Analysis (Age and Gender)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In all years, 18% of starters are female</a:t>
            </a:r>
          </a:p>
          <a:p>
            <a:r>
              <a:rPr lang="en-US" sz="1600" dirty="0"/>
              <a:t>&gt; Heavy bias toward males would skew model</a:t>
            </a:r>
          </a:p>
          <a:p>
            <a:pPr lvl="1"/>
            <a:r>
              <a:rPr lang="en-US" sz="1400" dirty="0"/>
              <a:t>Excluded from final model</a:t>
            </a:r>
          </a:p>
          <a:p>
            <a:r>
              <a:rPr lang="en-US" sz="1600" dirty="0"/>
              <a:t>&gt; Final finish times comparable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68" y="1757567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Exploratory Data Analysis (Age and Gender)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In all years, 18% of starters are female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Heavy bias toward males would skew model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Excluded from final model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Final finish times comparable</a:t>
            </a:r>
          </a:p>
          <a:p>
            <a:r>
              <a:rPr lang="en-US" sz="1600" dirty="0"/>
              <a:t>&gt; 20-30 year olds are fastest group at 23:58</a:t>
            </a:r>
          </a:p>
          <a:p>
            <a:r>
              <a:rPr lang="en-US" sz="1600" dirty="0"/>
              <a:t>&gt; Fastest time: 14:46:44 by Timothy Olson (28)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07" y="1737360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5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Exploratory Data Analysis (Age and Gender)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In all years, 18% of starters are female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Heavy bias toward males would skew model</a:t>
            </a:r>
          </a:p>
          <a:p>
            <a:pPr lvl="1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Excluded from final model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Final finish times comparable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20-30 year olds are fastest group at 23:58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Fastest time: 14:46:44 by Timothy Olson (28)</a:t>
            </a:r>
          </a:p>
          <a:p>
            <a:r>
              <a:rPr lang="en-US" sz="1600" dirty="0"/>
              <a:t>&gt; By far, young &amp; fast runners are minority</a:t>
            </a:r>
          </a:p>
          <a:p>
            <a:r>
              <a:rPr lang="en-US" sz="1600" dirty="0"/>
              <a:t>&gt; Could be due to difficulty getting into race?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15" y="1737360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43" y="68828"/>
            <a:ext cx="4447127" cy="317651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10139132" cy="2594461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Aid stations changed over years</a:t>
            </a:r>
          </a:p>
          <a:p>
            <a:pPr lvl="2"/>
            <a:r>
              <a:rPr lang="en-US" dirty="0"/>
              <a:t>Reason could be number of volunteers to record times and/or provide aid</a:t>
            </a:r>
          </a:p>
          <a:p>
            <a:pPr lvl="2"/>
            <a:r>
              <a:rPr lang="en-US" dirty="0"/>
              <a:t>Change of course due to snow or fire</a:t>
            </a:r>
          </a:p>
          <a:p>
            <a:pPr lvl="1"/>
            <a:r>
              <a:rPr lang="en-US" dirty="0"/>
              <a:t>Record of time into aid stations</a:t>
            </a:r>
          </a:p>
          <a:p>
            <a:pPr lvl="1"/>
            <a:r>
              <a:rPr lang="en-US" dirty="0"/>
              <a:t>Distance gathered from WSER website</a:t>
            </a:r>
          </a:p>
          <a:p>
            <a:pPr lvl="1"/>
            <a:r>
              <a:rPr lang="en-US" dirty="0"/>
              <a:t>Feature engineer pace to reach each aid station per runner (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pace.as</a:t>
            </a:r>
            <a:r>
              <a:rPr lang="en-US" dirty="0"/>
              <a:t> -- 540 min/52.9 miles = 10.2 min/mile)</a:t>
            </a:r>
          </a:p>
          <a:p>
            <a:pPr lvl="1"/>
            <a:r>
              <a:rPr lang="en-US" dirty="0"/>
              <a:t>Add in time and distance between to get pace between and then average and standard deviation for a runner</a:t>
            </a:r>
          </a:p>
          <a:p>
            <a:pPr lvl="2"/>
            <a:r>
              <a:rPr lang="en-US" dirty="0"/>
              <a:t>See below for visualization –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pace.avg</a:t>
            </a:r>
            <a:r>
              <a:rPr lang="en-US" dirty="0"/>
              <a:t> is mean of pace between Aid stations,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pace.sd</a:t>
            </a:r>
            <a:r>
              <a:rPr lang="en-US" dirty="0"/>
              <a:t> is standard deviation of all paces for a single runner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8839"/>
            <a:ext cx="12191999" cy="22291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</a:t>
            </a:r>
          </a:p>
        </p:txBody>
      </p:sp>
    </p:spTree>
    <p:extLst>
      <p:ext uri="{BB962C8B-B14F-4D97-AF65-F5344CB8AC3E}">
        <p14:creationId xmlns:p14="http://schemas.microsoft.com/office/powerpoint/2010/main" val="256268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Begin analyzing and understanding paces and potential relation to DNF (Did Not Finish)</a:t>
            </a:r>
          </a:p>
          <a:p>
            <a:pPr lvl="1"/>
            <a:r>
              <a:rPr lang="en-US" dirty="0"/>
              <a:t>Overall rate of finishing is 68%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53213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Begin analyzing and understanding paces and potential relation to DNF (Did Not Finish)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rate of finishing is 68% </a:t>
            </a:r>
          </a:p>
          <a:p>
            <a:pPr lvl="1"/>
            <a:r>
              <a:rPr lang="en-US" dirty="0"/>
              <a:t>Understood that overall pace into aid stations has a relationship with overall placement</a:t>
            </a:r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61956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Begin analyzing and understanding paces and potential relation to DNF (Did Not Finish)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rate of finishing is 68%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Understood that overall pace into aid stations has a relationship with overall placement</a:t>
            </a:r>
          </a:p>
          <a:p>
            <a:pPr lvl="1"/>
            <a:r>
              <a:rPr lang="en-US" dirty="0"/>
              <a:t>And how the pace over time changes differently for different groups</a:t>
            </a:r>
          </a:p>
          <a:p>
            <a:pPr lvl="2"/>
            <a:r>
              <a:rPr lang="en-US" dirty="0"/>
              <a:t>Potential for future project here to predict finish times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231740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Begin analyzing and understanding paces and potential relation to DNF (Did Not Finish)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rate of finishing is 68%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Understood that overall pace into aid stations has a relationship with overall placement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how the pace over time changes differently for different groups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Potential for future project here to predict finish times</a:t>
            </a:r>
          </a:p>
          <a:p>
            <a:pPr lvl="1"/>
            <a:r>
              <a:rPr lang="en-US" dirty="0"/>
              <a:t>Compare differential pace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67028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 Station Specifics with DNF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Begin analyzing and understanding paces and potential relation to DNF (Did Not Finish)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rate of finishing is 68%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Understood that overall pace into aid stations has a relationship with overall placement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how the pace over time changes differently for different groups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Potential for future project here to predict finish times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Compare differential pace</a:t>
            </a:r>
          </a:p>
          <a:p>
            <a:pPr lvl="1"/>
            <a:r>
              <a:rPr lang="en-US" dirty="0"/>
              <a:t>And standard deviation per runner</a:t>
            </a:r>
          </a:p>
          <a:p>
            <a:pPr lvl="1"/>
            <a:r>
              <a:rPr lang="en-US" dirty="0"/>
              <a:t>So decided to focus on predicting whether or not a runner will finish the race</a:t>
            </a:r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274464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Western States (WSER)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Western States Endurance Run </a:t>
            </a:r>
            <a:r>
              <a:rPr lang="en-US" dirty="0"/>
              <a:t>was the first 100-mile ultramarathon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Gold standard for 100-mile distance and one of most prestigious ultramarathons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Entry limited to 369 runners due to US Forest permits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Last year (2016) featured 3510 applicants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Lottery system for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Automatic entries for select few (~50)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For Example: golden ticket races (must win), top 10 male and female from previous year, pioneers,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Race features top elite runners along with range of amateur athletes (fast and those looking to challenge themselves and just finish)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Bronze buckle for sub-30 hour finish and silver buckle for sub-24 hour finish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Strict cutoff at 30 hours</a:t>
            </a:r>
          </a:p>
        </p:txBody>
      </p:sp>
    </p:spTree>
    <p:extLst>
      <p:ext uri="{BB962C8B-B14F-4D97-AF65-F5344CB8AC3E}">
        <p14:creationId xmlns:p14="http://schemas.microsoft.com/office/powerpoint/2010/main" val="389676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DNF vs Finishers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First understand variables and which ones would be most useful</a:t>
            </a:r>
          </a:p>
          <a:p>
            <a:pPr lvl="2"/>
            <a:r>
              <a:rPr lang="en-US" dirty="0"/>
              <a:t>Used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Boruta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::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Boruta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 </a:t>
            </a:r>
            <a:r>
              <a:rPr lang="en-US" sz="1200" dirty="0"/>
              <a:t>to characterize</a:t>
            </a:r>
          </a:p>
          <a:p>
            <a:pPr lvl="1"/>
            <a:endParaRPr lang="en-US" sz="1600" dirty="0">
              <a:solidFill>
                <a:schemeClr val="tx2">
                  <a:lumMod val="75000"/>
                </a:schemeClr>
              </a:solidFill>
              <a:latin typeface="Source Code Pro Medium" panose="020B0509030403020204" pitchFamily="49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54171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DNF vs Finishers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understand variables and which ones would be most useful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ource Code Pro ExtraLight" panose="020B0309030403020204" pitchFamily="49" charset="0"/>
              </a:rPr>
              <a:t>Boruta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Code Pro ExtraLight" panose="020B0309030403020204" pitchFamily="49" charset="0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ource Code Pro ExtraLight" panose="020B0309030403020204" pitchFamily="49" charset="0"/>
              </a:rPr>
              <a:t>Boruta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ource Code Pro ExtraLight" panose="020B030903040302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to characterize</a:t>
            </a:r>
          </a:p>
          <a:p>
            <a:pPr lvl="1"/>
            <a:r>
              <a:rPr lang="en-US" sz="1600" dirty="0"/>
              <a:t>Use correlation plot to visualize potential collinearity</a:t>
            </a:r>
          </a:p>
          <a:p>
            <a:pPr lvl="1"/>
            <a:r>
              <a:rPr lang="en-US" dirty="0"/>
              <a:t>Select variables that make sense and won’t skew model</a:t>
            </a:r>
          </a:p>
          <a:p>
            <a:pPr lvl="1"/>
            <a:r>
              <a:rPr lang="en-US" dirty="0"/>
              <a:t>Use the following to build a final model to predict DNF (0 = Finished, 1 = DNF):</a:t>
            </a:r>
          </a:p>
          <a:p>
            <a:pPr lvl="2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Age,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bibNo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,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pace.avg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, pace.sd</a:t>
            </a:r>
          </a:p>
          <a:p>
            <a:pPr lvl="1"/>
            <a:r>
              <a:rPr lang="en-US" sz="1600" dirty="0"/>
              <a:t>Run through following model types to evaluate which ones best predict DNF</a:t>
            </a:r>
          </a:p>
          <a:p>
            <a:pPr lvl="2"/>
            <a:r>
              <a:rPr lang="en-US" sz="1200" dirty="0"/>
              <a:t>Linear regression, logistic regression (GLM), Support Vector Machines (SVM – Radial Basis Function), Decision Tree (CART or RPART), Random Forest, and Neural Network (</a:t>
            </a:r>
            <a:r>
              <a:rPr lang="en-US" sz="1200" dirty="0" err="1"/>
              <a:t>nnet</a:t>
            </a:r>
            <a:r>
              <a:rPr lang="en-US" sz="1200" dirty="0"/>
              <a:t> – 2 hidden nodes) </a:t>
            </a:r>
          </a:p>
          <a:p>
            <a:pPr lvl="1"/>
            <a:r>
              <a:rPr lang="en-US" sz="1600" dirty="0"/>
              <a:t>Formula: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factor(DNF) ~ Age + 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bibNo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 + </a:t>
            </a:r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pace.avg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 + pace.sd</a:t>
            </a:r>
          </a:p>
          <a:p>
            <a:pPr lvl="2"/>
            <a:r>
              <a:rPr lang="en-US" sz="1200" dirty="0"/>
              <a:t>Note: Linear Regression is not meant to be used on classification and could not DNF as a factor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Source Code Pro ExtraLight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46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Parameters for each model kept to mostly defaults</a:t>
            </a:r>
          </a:p>
          <a:p>
            <a:pPr lvl="1"/>
            <a:r>
              <a:rPr lang="en-US" dirty="0"/>
              <a:t>Models run using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caret</a:t>
            </a:r>
            <a:r>
              <a:rPr lang="en-US" dirty="0"/>
              <a:t>’s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Source Code Pro ExtraLight" panose="020B0309030403020204" pitchFamily="49" charset="0"/>
              </a:rPr>
              <a:t>train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Additionally used a 10-fold cross validation to run each</a:t>
            </a:r>
          </a:p>
          <a:p>
            <a:pPr lvl="1"/>
            <a:r>
              <a:rPr lang="en-US" dirty="0"/>
              <a:t>Trained model and compared each model based on accuracy of test data</a:t>
            </a:r>
          </a:p>
          <a:p>
            <a:pPr lvl="2"/>
            <a:r>
              <a:rPr lang="en-US" dirty="0"/>
              <a:t>Note could not run Linear Model through caret’s function (accuracy was 71.4%)</a:t>
            </a:r>
          </a:p>
          <a:p>
            <a:pPr lvl="1"/>
            <a:r>
              <a:rPr lang="en-US" sz="2000" b="1" dirty="0"/>
              <a:t>Recall: Base model (aka by starting the race) predicts a 68% chance of a finish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29392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Model Results (part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Difficulty running CART model through caret’s function</a:t>
            </a:r>
          </a:p>
          <a:p>
            <a:pPr lvl="1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rpart</a:t>
            </a:r>
            <a:r>
              <a:rPr lang="en-US" dirty="0"/>
              <a:t> package offered additional flexibility of output </a:t>
            </a:r>
          </a:p>
          <a:p>
            <a:pPr lvl="1"/>
            <a:r>
              <a:rPr lang="en-US" dirty="0"/>
              <a:t>Ran separate model with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rpart</a:t>
            </a:r>
            <a:r>
              <a:rPr lang="en-US" dirty="0"/>
              <a:t> but not shown in accuracy plot in previous slide (76.9% accuracy)</a:t>
            </a:r>
          </a:p>
          <a:p>
            <a:pPr lvl="1"/>
            <a:r>
              <a:rPr lang="en-US" dirty="0"/>
              <a:t>Output for a decision tree is a logical flow and easy to read and accuracy is similar to Random Forest</a:t>
            </a:r>
          </a:p>
          <a:p>
            <a:pPr lvl="1"/>
            <a:r>
              <a:rPr lang="en-US" dirty="0"/>
              <a:t>Chart output can help to understand cutoffs for different decisions and tailor a race strategy better</a:t>
            </a:r>
          </a:p>
          <a:p>
            <a:pPr lvl="1"/>
            <a:r>
              <a:rPr lang="en-US" dirty="0"/>
              <a:t>While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pace.avg</a:t>
            </a:r>
            <a:r>
              <a:rPr lang="en-US" dirty="0"/>
              <a:t> has highest significance,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pace.sd </a:t>
            </a:r>
            <a:r>
              <a:rPr lang="en-US" dirty="0"/>
              <a:t>shows importance in nodes as well</a:t>
            </a:r>
          </a:p>
          <a:p>
            <a:pPr lvl="1"/>
            <a:r>
              <a:rPr lang="en-US" dirty="0"/>
              <a:t>Takeaway – don’t go too fast, and be consistent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094367"/>
            <a:ext cx="4937125" cy="3526517"/>
          </a:xfrm>
        </p:spPr>
      </p:pic>
    </p:spTree>
    <p:extLst>
      <p:ext uri="{BB962C8B-B14F-4D97-AF65-F5344CB8AC3E}">
        <p14:creationId xmlns:p14="http://schemas.microsoft.com/office/powerpoint/2010/main" val="342362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and Client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 further understanding of geometry and features could improve model</a:t>
            </a:r>
          </a:p>
          <a:p>
            <a:pPr lvl="2"/>
            <a:r>
              <a:rPr lang="en-US" dirty="0"/>
              <a:t>E.g., transform variables differently (ln(pace.sd)), add new features (% of aid stations reached per runner each year), change tuning parameters</a:t>
            </a:r>
          </a:p>
          <a:p>
            <a:pPr lvl="1"/>
            <a:r>
              <a:rPr lang="en-US" dirty="0"/>
              <a:t>Additional trials using different models (ensemble, MARS, etc.)</a:t>
            </a:r>
          </a:p>
          <a:p>
            <a:pPr lvl="1"/>
            <a:r>
              <a:rPr lang="en-US" dirty="0"/>
              <a:t>Acquire additional data</a:t>
            </a:r>
          </a:p>
          <a:p>
            <a:pPr lvl="2"/>
            <a:r>
              <a:rPr lang="en-US" dirty="0"/>
              <a:t>State and Country of origin, time spent at aid station</a:t>
            </a:r>
          </a:p>
          <a:p>
            <a:pPr lvl="2"/>
            <a:r>
              <a:rPr lang="en-US" dirty="0"/>
              <a:t>Elevation data for course</a:t>
            </a:r>
          </a:p>
          <a:p>
            <a:pPr lvl="2"/>
            <a:r>
              <a:rPr lang="en-US" dirty="0"/>
              <a:t>Training data (miles per week, total TSS leading up to race, critical power or pace, threshold power or pace)</a:t>
            </a:r>
          </a:p>
          <a:p>
            <a:pPr lvl="2"/>
            <a:r>
              <a:rPr lang="en-US" dirty="0"/>
              <a:t>Power data over course (total W for course)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2 major companies could benefit from a data model like this</a:t>
            </a:r>
          </a:p>
          <a:p>
            <a:pPr lvl="1"/>
            <a:r>
              <a:rPr lang="en-US" dirty="0" err="1"/>
              <a:t>TrainingPeaks</a:t>
            </a:r>
            <a:r>
              <a:rPr lang="en-US" dirty="0"/>
              <a:t>  or </a:t>
            </a:r>
            <a:r>
              <a:rPr lang="en-US" dirty="0" err="1"/>
              <a:t>Strava</a:t>
            </a:r>
            <a:endParaRPr lang="en-US" dirty="0"/>
          </a:p>
          <a:p>
            <a:pPr lvl="1"/>
            <a:r>
              <a:rPr lang="en-US" dirty="0"/>
              <a:t>Both offer ways to track a runner’s progress of training from phone/watch/GPS device</a:t>
            </a:r>
          </a:p>
          <a:p>
            <a:pPr lvl="1"/>
            <a:r>
              <a:rPr lang="en-US" dirty="0"/>
              <a:t>Both offer training programs</a:t>
            </a:r>
          </a:p>
          <a:p>
            <a:pPr lvl="1"/>
            <a:r>
              <a:rPr lang="en-US" dirty="0"/>
              <a:t>Could implement a model like this one into their training program to better tailor goals and give runner’s greater confidence come race day</a:t>
            </a:r>
          </a:p>
          <a:p>
            <a:pPr lvl="2"/>
            <a:r>
              <a:rPr lang="en-US" dirty="0"/>
              <a:t>Pair with TSS or miles/week or threshold pace to help a runner focus on goals that will achieve a good finish</a:t>
            </a:r>
          </a:p>
          <a:p>
            <a:pPr lvl="1"/>
            <a:r>
              <a:rPr lang="en-US" dirty="0"/>
              <a:t>Goes both ways – training data would help improve model’s accuracy</a:t>
            </a:r>
          </a:p>
          <a:p>
            <a:pPr lvl="1"/>
            <a:r>
              <a:rPr lang="en-US" dirty="0"/>
              <a:t>Coaches and self-coached athletes would also greatly benefit from this modeling</a:t>
            </a:r>
          </a:p>
          <a:p>
            <a:pPr lvl="2"/>
            <a:r>
              <a:rPr lang="en-US" dirty="0"/>
              <a:t>They could use a similar approach to </a:t>
            </a:r>
            <a:r>
              <a:rPr lang="en-US" dirty="0" err="1"/>
              <a:t>TrainingPeaks</a:t>
            </a:r>
            <a:r>
              <a:rPr lang="en-US" dirty="0"/>
              <a:t> or </a:t>
            </a:r>
            <a:r>
              <a:rPr lang="en-US" dirty="0" err="1"/>
              <a:t>Strava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training pea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04" y="1127091"/>
            <a:ext cx="475821" cy="47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r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89" y="1123401"/>
            <a:ext cx="475821" cy="47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71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Modeling and analysis of data offer opportunities for online training platforms to tailor approaches to athletes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Modeling also allows for runners to understand the challenge ahead for racing WSER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The visualization of data and the story the data tells for different parts of the race is quite fascinating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look forward to being able to apply this to races outside of WSER along with being able to take in more data and variables to continue improving upon the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what does it take to finish at Western States -- don’t start out too fast, and be consistent with pacing! Some grit and mental fortitude never hurt anyone either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>
          <a:xfrm>
            <a:off x="15" y="-20208"/>
            <a:ext cx="12191985" cy="4915076"/>
          </a:xfrm>
        </p:spPr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4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WSER Profile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315" y="1863064"/>
            <a:ext cx="8398329" cy="4453740"/>
          </a:xfrm>
        </p:spPr>
      </p:pic>
    </p:spTree>
    <p:extLst>
      <p:ext uri="{BB962C8B-B14F-4D97-AF65-F5344CB8AC3E}">
        <p14:creationId xmlns:p14="http://schemas.microsoft.com/office/powerpoint/2010/main" val="5305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WSER Profile </a:t>
            </a:r>
            <a:br>
              <a:rPr lang="en-US" dirty="0"/>
            </a:br>
            <a:r>
              <a:rPr lang="en-US" sz="3200" dirty="0"/>
              <a:t>100.2 miles + 18,000’ ascent + 23,000’ descent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90" y="1846263"/>
            <a:ext cx="9891946" cy="4022725"/>
          </a:xfrm>
        </p:spPr>
      </p:pic>
    </p:spTree>
    <p:extLst>
      <p:ext uri="{BB962C8B-B14F-4D97-AF65-F5344CB8AC3E}">
        <p14:creationId xmlns:p14="http://schemas.microsoft.com/office/powerpoint/2010/main" val="26651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WSER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241" y="186922"/>
            <a:ext cx="7355616" cy="413753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4542" y="1929263"/>
            <a:ext cx="10058400" cy="440586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Lots of wrangling in excel was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Formatted into CSV file to import into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wrangling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data for 1986 – 2016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Race started in 1974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Total of 11,339 starters from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Information for each race: year, overall place, overall time, name (last and first), sex, age, city, state, ** all aid stations **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Aid station data initially identified a runner’s time and place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The time given was time elapsed for some years, and others it was time of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dataset converted all time to minutes, included only times entering an aid station, and excluded the place for aid stations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(Finishers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Ranked all racers based on overall time compared to all years -&gt; Rankings by decile (1 = fastest, 10 = slowest)</a:t>
            </a:r>
          </a:p>
          <a:p>
            <a:r>
              <a:rPr lang="en-US" dirty="0"/>
              <a:t>&gt; </a:t>
            </a:r>
            <a:r>
              <a:rPr lang="en-US" sz="1600" dirty="0"/>
              <a:t>Noticeable shift in finish </a:t>
            </a:r>
          </a:p>
          <a:p>
            <a:r>
              <a:rPr lang="en-US" sz="1600" dirty="0"/>
              <a:t>  times approaching 24 hours (1440 minutes)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211" y="2174200"/>
            <a:ext cx="6997286" cy="41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(Finishers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Ranked all racers based on overall time compared to all years -&gt; Rankings by decile (1 = fastest, 10 = slowest)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Noticeable shift in finish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times approaching 24 hours (1440 minutes)</a:t>
            </a:r>
          </a:p>
          <a:p>
            <a:r>
              <a:rPr lang="en-US" sz="1600" dirty="0"/>
              <a:t>&gt; Top 4 deciles reach finish in under 24 hours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57" y="2196088"/>
            <a:ext cx="5810589" cy="41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(Finishers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Ranked all racers based on overall time compared to all years -&gt; Rankings by decile (1 = fastest, 10 = slowest)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Noticeable shift in finish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times approaching 24 hours (1440 minutes)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Top 4 deciles reach finish in under 24 hours</a:t>
            </a:r>
          </a:p>
          <a:p>
            <a:r>
              <a:rPr lang="en-US" sz="1600" dirty="0"/>
              <a:t>&gt; Grouping of paces (standard deviation from mean) grows</a:t>
            </a:r>
            <a:endParaRPr lang="en-US" sz="1400" dirty="0"/>
          </a:p>
          <a:p>
            <a:r>
              <a:rPr lang="en-US" sz="1400" dirty="0"/>
              <a:t>   as race duration/distance increase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97" y="2375602"/>
            <a:ext cx="5480423" cy="39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4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(Finishers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Ranked all racers based on overall time compared to all years -&gt; Rankings by decile (1 = fastest, 10 = slowest)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Noticeable shift in finish 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times approaching 24 hours (1440 minutes)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Top 4 deciles reach finish in under 24 hours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&gt; Grouping of paces (standard deviation from mean) grows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  as race duration/distance increase</a:t>
            </a:r>
          </a:p>
          <a:p>
            <a:r>
              <a:rPr lang="en-US" sz="1400" dirty="0"/>
              <a:t>&gt; Ranking a runner’s time  by respective year vs overall time</a:t>
            </a:r>
          </a:p>
          <a:p>
            <a:pPr lvl="1"/>
            <a:r>
              <a:rPr lang="en-US" sz="1200" dirty="0"/>
              <a:t>Helps visualize and see where some of the faster or slower years were</a:t>
            </a:r>
          </a:p>
          <a:p>
            <a:pPr lvl="1"/>
            <a:r>
              <a:rPr lang="en-US" sz="1200" dirty="0"/>
              <a:t>(an area that can could be explored further)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20" y="2166551"/>
            <a:ext cx="5799979" cy="41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3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</TotalTime>
  <Words>1791</Words>
  <Application>Microsoft Office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Source Code Pro</vt:lpstr>
      <vt:lpstr>Source Code Pro ExtraLight</vt:lpstr>
      <vt:lpstr>Source Code Pro Medium</vt:lpstr>
      <vt:lpstr>Retrospect</vt:lpstr>
      <vt:lpstr>What it Takes to Finish Western States</vt:lpstr>
      <vt:lpstr>Overview of Western States (WSER)</vt:lpstr>
      <vt:lpstr>WSER Profile</vt:lpstr>
      <vt:lpstr>WSER Profile  100.2 miles + 18,000’ ascent + 23,000’ descent</vt:lpstr>
      <vt:lpstr>WSER Dataset</vt:lpstr>
      <vt:lpstr>Exploratory Data Analysis (Finishers Only)</vt:lpstr>
      <vt:lpstr>Exploratory Data Analysis (Finishers Only)</vt:lpstr>
      <vt:lpstr>Exploratory Data Analysis (Finishers Only)</vt:lpstr>
      <vt:lpstr>Exploratory Data Analysis (Finishers Only)</vt:lpstr>
      <vt:lpstr>Exploratory Data Analysis (Age and Gender)</vt:lpstr>
      <vt:lpstr>Exploratory Data Analysis (Age and Gender)</vt:lpstr>
      <vt:lpstr>Exploratory Data Analysis (Age and Gender)</vt:lpstr>
      <vt:lpstr>Exploratory Data Analysis (Age and Gender)</vt:lpstr>
      <vt:lpstr>Aid Station Specifics</vt:lpstr>
      <vt:lpstr>Aid Station Specifics with DNF</vt:lpstr>
      <vt:lpstr>Aid Station Specifics with DNF</vt:lpstr>
      <vt:lpstr>Aid Station Specifics with DNF</vt:lpstr>
      <vt:lpstr>Aid Station Specifics with DNF</vt:lpstr>
      <vt:lpstr>Aid Station Specifics with DNF</vt:lpstr>
      <vt:lpstr>Modeling DNF vs Finishers</vt:lpstr>
      <vt:lpstr>Modeling DNF vs Finishers</vt:lpstr>
      <vt:lpstr>Overview of Model Results</vt:lpstr>
      <vt:lpstr>Overview of Model Results (part 2)</vt:lpstr>
      <vt:lpstr>Future Enhancements and Client Implementation</vt:lpstr>
      <vt:lpstr>Final Thoughts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it Takes to Finish Western States</dc:title>
  <dc:creator>Tomas Castillo</dc:creator>
  <cp:lastModifiedBy>Tomas Castillo</cp:lastModifiedBy>
  <cp:revision>30</cp:revision>
  <dcterms:created xsi:type="dcterms:W3CDTF">2017-01-31T02:04:31Z</dcterms:created>
  <dcterms:modified xsi:type="dcterms:W3CDTF">2017-02-02T03:21:46Z</dcterms:modified>
</cp:coreProperties>
</file>