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2E2FA47-A943-41FF-A039-5B8A9364CB84}">
  <a:tblStyle styleId="{D2E2FA47-A943-41FF-A039-5B8A9364CB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0da9d10b6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0da9d10b6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0da9d10b6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0da9d10b6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0da9d10b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0da9d10b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0da9d10b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0da9d10b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0da9d10b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0da9d10b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0da9d10b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0da9d10b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0da9d10b6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0da9d10b6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0da9d10b6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da9d10b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0da9d10b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0da9d10b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0da9d10b6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0da9d10b6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0da9d10b6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0da9d10b6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Skill </a:t>
            </a:r>
            <a:r>
              <a:rPr lang="en"/>
              <a:t>Assessment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 Smith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Question 3:</a:t>
            </a:r>
            <a:endParaRPr sz="4800"/>
          </a:p>
        </p:txBody>
      </p:sp>
      <p:sp>
        <p:nvSpPr>
          <p:cNvPr id="128" name="Google Shape;128;p22"/>
          <p:cNvSpPr txBox="1"/>
          <p:nvPr/>
        </p:nvSpPr>
        <p:spPr>
          <a:xfrm>
            <a:off x="311750" y="2282400"/>
            <a:ext cx="59022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erriweather"/>
                <a:ea typeface="Merriweather"/>
                <a:cs typeface="Merriweather"/>
                <a:sym typeface="Merriweather"/>
              </a:rPr>
              <a:t>Discussion of Client Hypotheses</a:t>
            </a:r>
            <a:endParaRPr sz="2400">
              <a:solidFill>
                <a:schemeClr val="lt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25" y="500925"/>
            <a:ext cx="3706500" cy="3044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percentage of recurring donors by campaign name is shown to the right.</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Although poverty technically has the highest percentage, it is not statistically significant. If this data were split up by state, the variance in the percentage of recurring donors in each campaign name would easily overcome the Poverty maximum that leads by less than 0.5%</a:t>
            </a:r>
            <a:endParaRPr sz="1400"/>
          </a:p>
        </p:txBody>
      </p:sp>
      <p:sp>
        <p:nvSpPr>
          <p:cNvPr id="134" name="Google Shape;134;p23"/>
          <p:cNvSpPr txBox="1"/>
          <p:nvPr>
            <p:ph idx="1" type="body"/>
          </p:nvPr>
        </p:nvSpPr>
        <p:spPr>
          <a:xfrm>
            <a:off x="4644675" y="3344400"/>
            <a:ext cx="4166400" cy="12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35" name="Google Shape;135;p23"/>
          <p:cNvGraphicFramePr/>
          <p:nvPr/>
        </p:nvGraphicFramePr>
        <p:xfrm>
          <a:off x="4572000" y="243100"/>
          <a:ext cx="3000000" cy="3000000"/>
        </p:xfrm>
        <a:graphic>
          <a:graphicData uri="http://schemas.openxmlformats.org/drawingml/2006/table">
            <a:tbl>
              <a:tblPr>
                <a:noFill/>
                <a:tableStyleId>{D2E2FA47-A943-41FF-A039-5B8A9364CB84}</a:tableStyleId>
              </a:tblPr>
              <a:tblGrid>
                <a:gridCol w="1899925"/>
                <a:gridCol w="1899925"/>
              </a:tblGrid>
              <a:tr h="396325">
                <a:tc>
                  <a:txBody>
                    <a:bodyPr/>
                    <a:lstStyle/>
                    <a:p>
                      <a:pPr indent="0" lvl="0" marL="0" rtl="0" algn="l">
                        <a:spcBef>
                          <a:spcPts val="0"/>
                        </a:spcBef>
                        <a:spcAft>
                          <a:spcPts val="0"/>
                        </a:spcAft>
                        <a:buNone/>
                      </a:pPr>
                      <a:r>
                        <a:rPr lang="en"/>
                        <a:t>Campaign Name</a:t>
                      </a:r>
                      <a:endParaRPr/>
                    </a:p>
                  </a:txBody>
                  <a:tcPr marT="91425" marB="91425" marR="91425" marL="91425"/>
                </a:tc>
                <a:tc>
                  <a:txBody>
                    <a:bodyPr/>
                    <a:lstStyle/>
                    <a:p>
                      <a:pPr indent="0" lvl="0" marL="0" rtl="0" algn="l">
                        <a:spcBef>
                          <a:spcPts val="0"/>
                        </a:spcBef>
                        <a:spcAft>
                          <a:spcPts val="0"/>
                        </a:spcAft>
                        <a:buNone/>
                      </a:pPr>
                      <a:r>
                        <a:rPr lang="en"/>
                        <a:t>Percent of Recurring Donors</a:t>
                      </a:r>
                      <a:endParaRPr/>
                    </a:p>
                  </a:txBody>
                  <a:tcPr marT="91425" marB="91425" marR="91425" marL="91425"/>
                </a:tc>
              </a:tr>
              <a:tr h="396325">
                <a:tc>
                  <a:txBody>
                    <a:bodyPr/>
                    <a:lstStyle/>
                    <a:p>
                      <a:pPr indent="0" lvl="0" marL="0" rtl="0" algn="l">
                        <a:spcBef>
                          <a:spcPts val="0"/>
                        </a:spcBef>
                        <a:spcAft>
                          <a:spcPts val="0"/>
                        </a:spcAft>
                        <a:buNone/>
                      </a:pPr>
                      <a:r>
                        <a:rPr lang="en"/>
                        <a:t>General</a:t>
                      </a:r>
                      <a:r>
                        <a:rPr lang="en" sz="1100">
                          <a:highlight>
                            <a:srgbClr val="FFFFFF"/>
                          </a:highlight>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lang="en"/>
                        <a:t>9.90%</a:t>
                      </a:r>
                      <a:endParaRPr/>
                    </a:p>
                  </a:txBody>
                  <a:tcPr marT="91425" marB="91425" marR="91425" marL="91425"/>
                </a:tc>
              </a:tr>
              <a:tr h="396325">
                <a:tc>
                  <a:txBody>
                    <a:bodyPr/>
                    <a:lstStyle/>
                    <a:p>
                      <a:pPr indent="0" lvl="0" marL="0" rtl="0" algn="l">
                        <a:spcBef>
                          <a:spcPts val="0"/>
                        </a:spcBef>
                        <a:spcAft>
                          <a:spcPts val="0"/>
                        </a:spcAft>
                        <a:buNone/>
                      </a:pPr>
                      <a:r>
                        <a:rPr lang="en"/>
                        <a:t>Homelessness</a:t>
                      </a:r>
                      <a:r>
                        <a:rPr lang="en" sz="1100">
                          <a:highlight>
                            <a:srgbClr val="FFFFFF"/>
                          </a:highlight>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lang="en"/>
                        <a:t>10.07%</a:t>
                      </a:r>
                      <a:endParaRPr/>
                    </a:p>
                  </a:txBody>
                  <a:tcPr marT="91425" marB="91425" marR="91425" marL="91425"/>
                </a:tc>
              </a:tr>
              <a:tr h="396325">
                <a:tc>
                  <a:txBody>
                    <a:bodyPr/>
                    <a:lstStyle/>
                    <a:p>
                      <a:pPr indent="0" lvl="0" marL="0" rtl="0" algn="l">
                        <a:spcBef>
                          <a:spcPts val="0"/>
                        </a:spcBef>
                        <a:spcAft>
                          <a:spcPts val="0"/>
                        </a:spcAft>
                        <a:buNone/>
                      </a:pPr>
                      <a:r>
                        <a:rPr lang="en"/>
                        <a:t>Poverty</a:t>
                      </a:r>
                      <a:endParaRPr/>
                    </a:p>
                  </a:txBody>
                  <a:tcPr marT="91425" marB="91425" marR="91425" marL="91425"/>
                </a:tc>
                <a:tc>
                  <a:txBody>
                    <a:bodyPr/>
                    <a:lstStyle/>
                    <a:p>
                      <a:pPr indent="0" lvl="0" marL="0" rtl="0" algn="l">
                        <a:spcBef>
                          <a:spcPts val="0"/>
                        </a:spcBef>
                        <a:spcAft>
                          <a:spcPts val="0"/>
                        </a:spcAft>
                        <a:buNone/>
                      </a:pPr>
                      <a:r>
                        <a:rPr lang="en"/>
                        <a:t>10.40%</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96000" y="154200"/>
            <a:ext cx="3706500" cy="493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When the client says that the Homelessness Campaign ‘brings in the most revenue’, they mean that the average donation in the Homelessness Campaign was the highest. (See Table 1)</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If we look at the percentage of total revenue for each campaign (Table 2), the General Campaign brings in 60% of all revenue .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If the we assume that the company is allocating a similar amount of </a:t>
            </a:r>
            <a:r>
              <a:rPr lang="en" sz="1400"/>
              <a:t>resources</a:t>
            </a:r>
            <a:r>
              <a:rPr lang="en" sz="1400"/>
              <a:t> to each campaign, then the General campaign is clearly performing the best as opposed to the Homelessness Campaign</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a:p>
        </p:txBody>
      </p:sp>
      <p:sp>
        <p:nvSpPr>
          <p:cNvPr id="141" name="Google Shape;141;p24"/>
          <p:cNvSpPr txBox="1"/>
          <p:nvPr>
            <p:ph idx="1" type="body"/>
          </p:nvPr>
        </p:nvSpPr>
        <p:spPr>
          <a:xfrm>
            <a:off x="3960500" y="5310675"/>
            <a:ext cx="1556100" cy="40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42" name="Google Shape;142;p24"/>
          <p:cNvGraphicFramePr/>
          <p:nvPr/>
        </p:nvGraphicFramePr>
        <p:xfrm>
          <a:off x="4852275" y="655200"/>
          <a:ext cx="3000000" cy="3000000"/>
        </p:xfrm>
        <a:graphic>
          <a:graphicData uri="http://schemas.openxmlformats.org/drawingml/2006/table">
            <a:tbl>
              <a:tblPr>
                <a:noFill/>
                <a:tableStyleId>{D2E2FA47-A943-41FF-A039-5B8A9364CB84}</a:tableStyleId>
              </a:tblPr>
              <a:tblGrid>
                <a:gridCol w="1468100"/>
                <a:gridCol w="1530700"/>
              </a:tblGrid>
              <a:tr h="484625">
                <a:tc>
                  <a:txBody>
                    <a:bodyPr/>
                    <a:lstStyle/>
                    <a:p>
                      <a:pPr indent="0" lvl="0" marL="0" rtl="0" algn="l">
                        <a:spcBef>
                          <a:spcPts val="0"/>
                        </a:spcBef>
                        <a:spcAft>
                          <a:spcPts val="0"/>
                        </a:spcAft>
                        <a:buNone/>
                      </a:pPr>
                      <a:r>
                        <a:rPr lang="en"/>
                        <a:t>Campaign Name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Donation Revenue</a:t>
                      </a:r>
                      <a:endParaRPr/>
                    </a:p>
                  </a:txBody>
                  <a:tcPr marT="91425" marB="91425" marR="91425" marL="91425">
                    <a:lnL cap="flat" cmpd="sng" w="9525">
                      <a:solidFill>
                        <a:srgbClr val="9E9E9E"/>
                      </a:solidFill>
                      <a:prstDash val="solid"/>
                      <a:round/>
                      <a:headEnd len="sm" w="sm" type="none"/>
                      <a:tailEnd len="sm" w="sm" type="none"/>
                    </a:lnL>
                  </a:tcPr>
                </a:tc>
              </a:tr>
              <a:tr h="343050">
                <a:tc>
                  <a:txBody>
                    <a:bodyPr/>
                    <a:lstStyle/>
                    <a:p>
                      <a:pPr indent="0" lvl="0" marL="0" rtl="0" algn="l">
                        <a:spcBef>
                          <a:spcPts val="0"/>
                        </a:spcBef>
                        <a:spcAft>
                          <a:spcPts val="0"/>
                        </a:spcAft>
                        <a:buNone/>
                      </a:pPr>
                      <a:r>
                        <a:rPr lang="en"/>
                        <a:t>General</a:t>
                      </a:r>
                      <a:r>
                        <a:rPr lang="en" sz="1100">
                          <a:highlight>
                            <a:srgbClr val="FFFFFF"/>
                          </a:highlight>
                          <a:latin typeface="Courier New"/>
                          <a:ea typeface="Courier New"/>
                          <a:cs typeface="Courier New"/>
                          <a:sym typeface="Courier New"/>
                        </a:rPr>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$84.06</a:t>
                      </a:r>
                      <a:endParaRPr/>
                    </a:p>
                  </a:txBody>
                  <a:tcPr marT="91425" marB="91425" marR="91425" marL="91425">
                    <a:lnL cap="flat" cmpd="sng" w="9525">
                      <a:solidFill>
                        <a:srgbClr val="9E9E9E"/>
                      </a:solidFill>
                      <a:prstDash val="solid"/>
                      <a:round/>
                      <a:headEnd len="sm" w="sm" type="none"/>
                      <a:tailEnd len="sm" w="sm" type="none"/>
                    </a:lnL>
                  </a:tcPr>
                </a:tc>
              </a:tr>
              <a:tr h="343050">
                <a:tc>
                  <a:txBody>
                    <a:bodyPr/>
                    <a:lstStyle/>
                    <a:p>
                      <a:pPr indent="0" lvl="0" marL="0" rtl="0" algn="l">
                        <a:spcBef>
                          <a:spcPts val="0"/>
                        </a:spcBef>
                        <a:spcAft>
                          <a:spcPts val="0"/>
                        </a:spcAft>
                        <a:buNone/>
                      </a:pPr>
                      <a:r>
                        <a:rPr lang="en"/>
                        <a:t>Homelessness</a:t>
                      </a:r>
                      <a:r>
                        <a:rPr lang="en" sz="1100">
                          <a:highlight>
                            <a:srgbClr val="FFFFFF"/>
                          </a:highlight>
                          <a:latin typeface="Courier New"/>
                          <a:ea typeface="Courier New"/>
                          <a:cs typeface="Courier New"/>
                          <a:sym typeface="Courier New"/>
                        </a:rPr>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$87.04</a:t>
                      </a:r>
                      <a:endParaRPr/>
                    </a:p>
                  </a:txBody>
                  <a:tcPr marT="91425" marB="91425" marR="91425" marL="91425">
                    <a:lnL cap="flat" cmpd="sng" w="9525">
                      <a:solidFill>
                        <a:srgbClr val="9E9E9E"/>
                      </a:solidFill>
                      <a:prstDash val="solid"/>
                      <a:round/>
                      <a:headEnd len="sm" w="sm" type="none"/>
                      <a:tailEnd len="sm" w="sm" type="none"/>
                    </a:lnL>
                  </a:tcPr>
                </a:tc>
              </a:tr>
              <a:tr h="343050">
                <a:tc>
                  <a:txBody>
                    <a:bodyPr/>
                    <a:lstStyle/>
                    <a:p>
                      <a:pPr indent="0" lvl="0" marL="0" rtl="0" algn="l">
                        <a:spcBef>
                          <a:spcPts val="0"/>
                        </a:spcBef>
                        <a:spcAft>
                          <a:spcPts val="0"/>
                        </a:spcAft>
                        <a:buNone/>
                      </a:pPr>
                      <a:r>
                        <a:rPr lang="en"/>
                        <a:t>Poverty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$75.31</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143" name="Google Shape;143;p24"/>
          <p:cNvSpPr txBox="1"/>
          <p:nvPr/>
        </p:nvSpPr>
        <p:spPr>
          <a:xfrm>
            <a:off x="4852275" y="154200"/>
            <a:ext cx="38661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Table 1: Average Donation by Campaign</a:t>
            </a:r>
            <a:endParaRPr>
              <a:latin typeface="Roboto"/>
              <a:ea typeface="Roboto"/>
              <a:cs typeface="Roboto"/>
              <a:sym typeface="Roboto"/>
            </a:endParaRPr>
          </a:p>
        </p:txBody>
      </p:sp>
      <p:graphicFrame>
        <p:nvGraphicFramePr>
          <p:cNvPr id="144" name="Google Shape;144;p24"/>
          <p:cNvGraphicFramePr/>
          <p:nvPr/>
        </p:nvGraphicFramePr>
        <p:xfrm>
          <a:off x="4852275" y="3064475"/>
          <a:ext cx="3000000" cy="3000000"/>
        </p:xfrm>
        <a:graphic>
          <a:graphicData uri="http://schemas.openxmlformats.org/drawingml/2006/table">
            <a:tbl>
              <a:tblPr>
                <a:noFill/>
                <a:tableStyleId>{D2E2FA47-A943-41FF-A039-5B8A9364CB84}</a:tableStyleId>
              </a:tblPr>
              <a:tblGrid>
                <a:gridCol w="1468100"/>
                <a:gridCol w="1530700"/>
              </a:tblGrid>
              <a:tr h="251725">
                <a:tc>
                  <a:txBody>
                    <a:bodyPr/>
                    <a:lstStyle/>
                    <a:p>
                      <a:pPr indent="0" lvl="0" marL="0" rtl="0" algn="l">
                        <a:spcBef>
                          <a:spcPts val="0"/>
                        </a:spcBef>
                        <a:spcAft>
                          <a:spcPts val="0"/>
                        </a:spcAft>
                        <a:buNone/>
                      </a:pPr>
                      <a:r>
                        <a:rPr lang="en"/>
                        <a:t>Campaign Name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Percentage of Total Revenue</a:t>
                      </a:r>
                      <a:endParaRPr/>
                    </a:p>
                  </a:txBody>
                  <a:tcPr marT="91425" marB="91425" marR="91425" marL="91425">
                    <a:lnL cap="flat" cmpd="sng" w="9525">
                      <a:solidFill>
                        <a:srgbClr val="9E9E9E"/>
                      </a:solidFill>
                      <a:prstDash val="solid"/>
                      <a:round/>
                      <a:headEnd len="sm" w="sm" type="none"/>
                      <a:tailEnd len="sm" w="sm" type="none"/>
                    </a:lnL>
                  </a:tcPr>
                </a:tc>
              </a:tr>
              <a:tr h="164100">
                <a:tc>
                  <a:txBody>
                    <a:bodyPr/>
                    <a:lstStyle/>
                    <a:p>
                      <a:pPr indent="0" lvl="0" marL="0" rtl="0" algn="l">
                        <a:spcBef>
                          <a:spcPts val="0"/>
                        </a:spcBef>
                        <a:spcAft>
                          <a:spcPts val="0"/>
                        </a:spcAft>
                        <a:buNone/>
                      </a:pPr>
                      <a:r>
                        <a:rPr lang="en"/>
                        <a:t>General</a:t>
                      </a:r>
                      <a:r>
                        <a:rPr lang="en" sz="1100">
                          <a:highlight>
                            <a:srgbClr val="FFFFFF"/>
                          </a:highlight>
                          <a:latin typeface="Courier New"/>
                          <a:ea typeface="Courier New"/>
                          <a:cs typeface="Courier New"/>
                          <a:sym typeface="Courier New"/>
                        </a:rPr>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60.1%</a:t>
                      </a:r>
                      <a:endParaRPr/>
                    </a:p>
                  </a:txBody>
                  <a:tcPr marT="91425" marB="91425" marR="91425" marL="91425">
                    <a:lnL cap="flat" cmpd="sng" w="9525">
                      <a:solidFill>
                        <a:srgbClr val="9E9E9E"/>
                      </a:solidFill>
                      <a:prstDash val="solid"/>
                      <a:round/>
                      <a:headEnd len="sm" w="sm" type="none"/>
                      <a:tailEnd len="sm" w="sm" type="none"/>
                    </a:lnL>
                  </a:tcPr>
                </a:tc>
              </a:tr>
              <a:tr h="164100">
                <a:tc>
                  <a:txBody>
                    <a:bodyPr/>
                    <a:lstStyle/>
                    <a:p>
                      <a:pPr indent="0" lvl="0" marL="0" rtl="0" algn="l">
                        <a:spcBef>
                          <a:spcPts val="0"/>
                        </a:spcBef>
                        <a:spcAft>
                          <a:spcPts val="0"/>
                        </a:spcAft>
                        <a:buNone/>
                      </a:pPr>
                      <a:r>
                        <a:rPr lang="en"/>
                        <a:t>Homelessness</a:t>
                      </a:r>
                      <a:r>
                        <a:rPr lang="en" sz="1100">
                          <a:highlight>
                            <a:srgbClr val="FFFFFF"/>
                          </a:highlight>
                          <a:latin typeface="Courier New"/>
                          <a:ea typeface="Courier New"/>
                          <a:cs typeface="Courier New"/>
                          <a:sym typeface="Courier New"/>
                        </a:rPr>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30.9%</a:t>
                      </a:r>
                      <a:endParaRPr/>
                    </a:p>
                  </a:txBody>
                  <a:tcPr marT="91425" marB="91425" marR="91425" marL="91425">
                    <a:lnL cap="flat" cmpd="sng" w="9525">
                      <a:solidFill>
                        <a:srgbClr val="9E9E9E"/>
                      </a:solidFill>
                      <a:prstDash val="solid"/>
                      <a:round/>
                      <a:headEnd len="sm" w="sm" type="none"/>
                      <a:tailEnd len="sm" w="sm" type="none"/>
                    </a:lnL>
                  </a:tcPr>
                </a:tc>
              </a:tr>
              <a:tr h="164100">
                <a:tc>
                  <a:txBody>
                    <a:bodyPr/>
                    <a:lstStyle/>
                    <a:p>
                      <a:pPr indent="0" lvl="0" marL="0" rtl="0" algn="l">
                        <a:spcBef>
                          <a:spcPts val="0"/>
                        </a:spcBef>
                        <a:spcAft>
                          <a:spcPts val="0"/>
                        </a:spcAft>
                        <a:buNone/>
                      </a:pPr>
                      <a:r>
                        <a:rPr lang="en"/>
                        <a:t>Poverty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8.9%</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145" name="Google Shape;145;p24"/>
          <p:cNvSpPr txBox="1"/>
          <p:nvPr/>
        </p:nvSpPr>
        <p:spPr>
          <a:xfrm>
            <a:off x="4852275" y="2571750"/>
            <a:ext cx="39945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Table 2: Percent of Total Revenue by Campaign</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Question 1:</a:t>
            </a:r>
            <a:endParaRPr sz="4800"/>
          </a:p>
        </p:txBody>
      </p:sp>
      <p:sp>
        <p:nvSpPr>
          <p:cNvPr id="71" name="Google Shape;71;p14"/>
          <p:cNvSpPr txBox="1"/>
          <p:nvPr/>
        </p:nvSpPr>
        <p:spPr>
          <a:xfrm>
            <a:off x="311750" y="2282400"/>
            <a:ext cx="59022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erriweather"/>
                <a:ea typeface="Merriweather"/>
                <a:cs typeface="Merriweather"/>
                <a:sym typeface="Merriweather"/>
              </a:rPr>
              <a:t>Donor Behavior and Geographic Location</a:t>
            </a:r>
            <a:endParaRPr sz="2400">
              <a:solidFill>
                <a:schemeClr val="lt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115700" y="0"/>
            <a:ext cx="3626100" cy="480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New Mexico responded best to the organic channel of </a:t>
            </a:r>
            <a:r>
              <a:rPr lang="en" sz="1400"/>
              <a:t>communication, taking up 44% of total donations in that state (see bottom graph displaying the percent of donors by channel and state). </a:t>
            </a:r>
            <a:r>
              <a:rPr lang="en" sz="1400"/>
              <a:t>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New Mexico also had the highest percent of recurring donations at 12.5%</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percent of donations from the organic channel also had a correlation of +0.7 to average dollars spent on entertainment</a:t>
            </a:r>
            <a:endParaRPr sz="1400"/>
          </a:p>
          <a:p>
            <a:pPr indent="0" lvl="0" marL="457200" rtl="0" algn="l">
              <a:spcBef>
                <a:spcPts val="0"/>
              </a:spcBef>
              <a:spcAft>
                <a:spcPts val="0"/>
              </a:spcAft>
              <a:buNone/>
            </a:pPr>
            <a:r>
              <a:rPr lang="en" sz="1400"/>
              <a:t> </a:t>
            </a:r>
            <a:endParaRPr sz="1400"/>
          </a:p>
          <a:p>
            <a:pPr indent="-317500" lvl="0" marL="457200" rtl="0" algn="l">
              <a:spcBef>
                <a:spcPts val="0"/>
              </a:spcBef>
              <a:spcAft>
                <a:spcPts val="0"/>
              </a:spcAft>
              <a:buSzPts val="1400"/>
              <a:buChar char="●"/>
            </a:pPr>
            <a:r>
              <a:rPr lang="en" sz="1400"/>
              <a:t>Intuitively, organic human relationships can yield more recurring donations. So this insight is very reasonable. </a:t>
            </a:r>
            <a:endParaRPr sz="1400"/>
          </a:p>
          <a:p>
            <a:pPr indent="-317500" lvl="0" marL="457200" rtl="0" algn="l">
              <a:spcBef>
                <a:spcPts val="0"/>
              </a:spcBef>
              <a:spcAft>
                <a:spcPts val="0"/>
              </a:spcAft>
              <a:buSzPts val="1400"/>
              <a:buChar char="●"/>
            </a:pPr>
            <a:r>
              <a:rPr lang="en" sz="1400"/>
              <a:t>Could this be replicated in Texas which had the highest total Revenue? </a:t>
            </a:r>
            <a:endParaRPr sz="1400"/>
          </a:p>
        </p:txBody>
      </p:sp>
      <p:pic>
        <p:nvPicPr>
          <p:cNvPr id="77" name="Google Shape;77;p15"/>
          <p:cNvPicPr preferRelativeResize="0"/>
          <p:nvPr/>
        </p:nvPicPr>
        <p:blipFill>
          <a:blip r:embed="rId3">
            <a:alphaModFix/>
          </a:blip>
          <a:stretch>
            <a:fillRect/>
          </a:stretch>
        </p:blipFill>
        <p:spPr>
          <a:xfrm>
            <a:off x="3999700" y="333750"/>
            <a:ext cx="5121049" cy="2227799"/>
          </a:xfrm>
          <a:prstGeom prst="rect">
            <a:avLst/>
          </a:prstGeom>
          <a:noFill/>
          <a:ln>
            <a:noFill/>
          </a:ln>
        </p:spPr>
      </p:pic>
      <p:sp>
        <p:nvSpPr>
          <p:cNvPr id="78" name="Google Shape;78;p15"/>
          <p:cNvSpPr txBox="1"/>
          <p:nvPr/>
        </p:nvSpPr>
        <p:spPr>
          <a:xfrm rot="-5400000">
            <a:off x="6169000" y="3489288"/>
            <a:ext cx="22278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a:ea typeface="Roboto"/>
                <a:cs typeface="Roboto"/>
                <a:sym typeface="Roboto"/>
              </a:rPr>
              <a:t>Percent of  Donations</a:t>
            </a:r>
            <a:endParaRPr sz="1100">
              <a:latin typeface="Roboto"/>
              <a:ea typeface="Roboto"/>
              <a:cs typeface="Roboto"/>
              <a:sym typeface="Roboto"/>
            </a:endParaRPr>
          </a:p>
        </p:txBody>
      </p:sp>
      <p:pic>
        <p:nvPicPr>
          <p:cNvPr id="79" name="Google Shape;79;p15"/>
          <p:cNvPicPr preferRelativeResize="0"/>
          <p:nvPr/>
        </p:nvPicPr>
        <p:blipFill>
          <a:blip r:embed="rId4">
            <a:alphaModFix/>
          </a:blip>
          <a:stretch>
            <a:fillRect/>
          </a:stretch>
        </p:blipFill>
        <p:spPr>
          <a:xfrm>
            <a:off x="3999700" y="2670424"/>
            <a:ext cx="3097050" cy="2139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343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Furthermore, the ‘General’ campaign name seemed to perform the best, producing  60% of the revenue from each state on average.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While this is noteworthy, it is also important to know how much is being invested in each campaign in order to determine their effectiveness. </a:t>
            </a:r>
            <a:endParaRPr sz="1400"/>
          </a:p>
        </p:txBody>
      </p:sp>
      <p:pic>
        <p:nvPicPr>
          <p:cNvPr id="85" name="Google Shape;85;p16"/>
          <p:cNvPicPr preferRelativeResize="0"/>
          <p:nvPr/>
        </p:nvPicPr>
        <p:blipFill>
          <a:blip r:embed="rId3">
            <a:alphaModFix/>
          </a:blip>
          <a:stretch>
            <a:fillRect/>
          </a:stretch>
        </p:blipFill>
        <p:spPr>
          <a:xfrm>
            <a:off x="4318296" y="295775"/>
            <a:ext cx="4825703" cy="3641650"/>
          </a:xfrm>
          <a:prstGeom prst="rect">
            <a:avLst/>
          </a:prstGeom>
          <a:noFill/>
          <a:ln>
            <a:noFill/>
          </a:ln>
        </p:spPr>
      </p:pic>
      <p:pic>
        <p:nvPicPr>
          <p:cNvPr id="86" name="Google Shape;86;p16"/>
          <p:cNvPicPr preferRelativeResize="0"/>
          <p:nvPr/>
        </p:nvPicPr>
        <p:blipFill>
          <a:blip r:embed="rId4">
            <a:alphaModFix/>
          </a:blip>
          <a:stretch>
            <a:fillRect/>
          </a:stretch>
        </p:blipFill>
        <p:spPr>
          <a:xfrm>
            <a:off x="4572000" y="4034925"/>
            <a:ext cx="2144750" cy="747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964500" y="3957525"/>
            <a:ext cx="629400" cy="20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2" name="Google Shape;92;p17"/>
          <p:cNvSpPr txBox="1"/>
          <p:nvPr/>
        </p:nvSpPr>
        <p:spPr>
          <a:xfrm>
            <a:off x="847950" y="418150"/>
            <a:ext cx="48984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erriweather"/>
                <a:ea typeface="Merriweather"/>
                <a:cs typeface="Merriweather"/>
                <a:sym typeface="Merriweather"/>
              </a:rPr>
              <a:t>Conclusion</a:t>
            </a:r>
            <a:endParaRPr sz="2400">
              <a:latin typeface="Roboto"/>
              <a:ea typeface="Roboto"/>
              <a:cs typeface="Roboto"/>
              <a:sym typeface="Roboto"/>
            </a:endParaRPr>
          </a:p>
        </p:txBody>
      </p:sp>
      <p:sp>
        <p:nvSpPr>
          <p:cNvPr id="93" name="Google Shape;93;p17"/>
          <p:cNvSpPr txBox="1"/>
          <p:nvPr/>
        </p:nvSpPr>
        <p:spPr>
          <a:xfrm>
            <a:off x="847950" y="982550"/>
            <a:ext cx="6264900" cy="3534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erriweather"/>
              <a:buChar char="●"/>
            </a:pPr>
            <a:r>
              <a:rPr lang="en">
                <a:solidFill>
                  <a:schemeClr val="lt1"/>
                </a:solidFill>
                <a:latin typeface="Merriweather"/>
                <a:ea typeface="Merriweather"/>
                <a:cs typeface="Merriweather"/>
                <a:sym typeface="Merriweather"/>
              </a:rPr>
              <a:t>The most effective channel across all states was the organic channel, with notable performance in New Mexico.</a:t>
            </a:r>
            <a:endParaRPr>
              <a:solidFill>
                <a:schemeClr val="lt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lt1"/>
              </a:solidFill>
              <a:latin typeface="Merriweather"/>
              <a:ea typeface="Merriweather"/>
              <a:cs typeface="Merriweather"/>
              <a:sym typeface="Merriweather"/>
            </a:endParaRPr>
          </a:p>
          <a:p>
            <a:pPr indent="-317500" lvl="0" marL="457200" rtl="0" algn="l">
              <a:spcBef>
                <a:spcPts val="0"/>
              </a:spcBef>
              <a:spcAft>
                <a:spcPts val="0"/>
              </a:spcAft>
              <a:buClr>
                <a:schemeClr val="lt1"/>
              </a:buClr>
              <a:buSzPts val="1400"/>
              <a:buFont typeface="Merriweather"/>
              <a:buChar char="●"/>
            </a:pPr>
            <a:r>
              <a:rPr lang="en">
                <a:solidFill>
                  <a:schemeClr val="lt1"/>
                </a:solidFill>
                <a:latin typeface="Merriweather"/>
                <a:ea typeface="Merriweather"/>
                <a:cs typeface="Merriweather"/>
                <a:sym typeface="Merriweather"/>
              </a:rPr>
              <a:t>New Mexico also had the highest percentage of recurring </a:t>
            </a:r>
            <a:endParaRPr>
              <a:solidFill>
                <a:schemeClr val="lt1"/>
              </a:solidFill>
              <a:latin typeface="Merriweather"/>
              <a:ea typeface="Merriweather"/>
              <a:cs typeface="Merriweather"/>
              <a:sym typeface="Merriweather"/>
            </a:endParaRPr>
          </a:p>
          <a:p>
            <a:pPr indent="0" lvl="0" marL="457200" rtl="0" algn="l">
              <a:spcBef>
                <a:spcPts val="0"/>
              </a:spcBef>
              <a:spcAft>
                <a:spcPts val="0"/>
              </a:spcAft>
              <a:buNone/>
            </a:pPr>
            <a:r>
              <a:rPr lang="en">
                <a:solidFill>
                  <a:schemeClr val="lt1"/>
                </a:solidFill>
                <a:latin typeface="Merriweather"/>
                <a:ea typeface="Merriweather"/>
                <a:cs typeface="Merriweather"/>
                <a:sym typeface="Merriweather"/>
              </a:rPr>
              <a:t>donors, followed by Missouri and </a:t>
            </a:r>
            <a:r>
              <a:rPr lang="en">
                <a:solidFill>
                  <a:schemeClr val="lt1"/>
                </a:solidFill>
                <a:latin typeface="Merriweather"/>
                <a:ea typeface="Merriweather"/>
                <a:cs typeface="Merriweather"/>
                <a:sym typeface="Merriweather"/>
              </a:rPr>
              <a:t>Oklahoma</a:t>
            </a:r>
            <a:r>
              <a:rPr lang="en">
                <a:solidFill>
                  <a:schemeClr val="lt1"/>
                </a:solidFill>
                <a:latin typeface="Merriweather"/>
                <a:ea typeface="Merriweather"/>
                <a:cs typeface="Merriweather"/>
                <a:sym typeface="Merriweather"/>
              </a:rPr>
              <a:t>.</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a:p>
            <a:pPr indent="-317500" lvl="0" marL="457200" rtl="0" algn="l">
              <a:spcBef>
                <a:spcPts val="0"/>
              </a:spcBef>
              <a:spcAft>
                <a:spcPts val="0"/>
              </a:spcAft>
              <a:buClr>
                <a:schemeClr val="lt1"/>
              </a:buClr>
              <a:buSzPts val="1400"/>
              <a:buFont typeface="Merriweather"/>
              <a:buChar char="●"/>
            </a:pPr>
            <a:r>
              <a:rPr lang="en">
                <a:solidFill>
                  <a:schemeClr val="lt1"/>
                </a:solidFill>
                <a:latin typeface="Merriweather"/>
                <a:ea typeface="Merriweather"/>
                <a:cs typeface="Merriweather"/>
                <a:sym typeface="Merriweather"/>
              </a:rPr>
              <a:t>Oklahoma had higher than average  recurring donations and an average percent of revenue. If the focus is on maximizing revenue from recurring donations, expanding to Oklahoma may be a good strategy, specifically using the organic channel and targeting people over the age of 42 to also increase the chances of high one-time donations.</a:t>
            </a:r>
            <a:endParaRPr>
              <a:solidFill>
                <a:schemeClr val="lt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lt1"/>
              </a:solidFill>
              <a:latin typeface="Merriweather"/>
              <a:ea typeface="Merriweather"/>
              <a:cs typeface="Merriweather"/>
              <a:sym typeface="Merriweather"/>
            </a:endParaRPr>
          </a:p>
          <a:p>
            <a:pPr indent="-317500" lvl="0" marL="457200" rtl="0" algn="l">
              <a:spcBef>
                <a:spcPts val="0"/>
              </a:spcBef>
              <a:spcAft>
                <a:spcPts val="0"/>
              </a:spcAft>
              <a:buClr>
                <a:schemeClr val="lt1"/>
              </a:buClr>
              <a:buSzPts val="1400"/>
              <a:buFont typeface="Merriweather"/>
              <a:buChar char="●"/>
            </a:pPr>
            <a:r>
              <a:rPr lang="en">
                <a:solidFill>
                  <a:schemeClr val="lt1"/>
                </a:solidFill>
                <a:latin typeface="Merriweather"/>
                <a:ea typeface="Merriweather"/>
                <a:cs typeface="Merriweather"/>
                <a:sym typeface="Merriweather"/>
              </a:rPr>
              <a:t>The relative performance (in terms of revenue) of each campaign was relatively the same across all states, with slight exceptions in North and South Dakota. </a:t>
            </a:r>
            <a:endParaRPr>
              <a:solidFill>
                <a:schemeClr val="lt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lt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Question 2:</a:t>
            </a:r>
            <a:endParaRPr sz="4800"/>
          </a:p>
        </p:txBody>
      </p:sp>
      <p:sp>
        <p:nvSpPr>
          <p:cNvPr id="99" name="Google Shape;99;p18"/>
          <p:cNvSpPr txBox="1"/>
          <p:nvPr/>
        </p:nvSpPr>
        <p:spPr>
          <a:xfrm>
            <a:off x="311750" y="2282400"/>
            <a:ext cx="59022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erriweather"/>
                <a:ea typeface="Merriweather"/>
                <a:cs typeface="Merriweather"/>
                <a:sym typeface="Merriweather"/>
              </a:rPr>
              <a:t>Campaign Consolidation </a:t>
            </a:r>
            <a:endParaRPr sz="2400">
              <a:solidFill>
                <a:schemeClr val="lt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127500" cy="403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Splitting the data by campaign name and channel, the Poverty campaign has the least number of donations </a:t>
            </a:r>
            <a:r>
              <a:rPr lang="en" sz="1400"/>
              <a:t>across</a:t>
            </a:r>
            <a:r>
              <a:rPr lang="en" sz="1400"/>
              <a:t> all channels.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However, it could be the case that the Poverty campaign could perform better than others in at least a few states, while the General and Homelessness Campaigns outperform in the rest.</a:t>
            </a:r>
            <a:endParaRPr sz="1400"/>
          </a:p>
          <a:p>
            <a:pPr indent="0" lvl="0" marL="0" rtl="0" algn="l">
              <a:spcBef>
                <a:spcPts val="0"/>
              </a:spcBef>
              <a:spcAft>
                <a:spcPts val="0"/>
              </a:spcAft>
              <a:buNone/>
            </a:pPr>
            <a:r>
              <a:t/>
            </a:r>
            <a:endParaRPr sz="1400"/>
          </a:p>
        </p:txBody>
      </p:sp>
      <p:sp>
        <p:nvSpPr>
          <p:cNvPr id="105" name="Google Shape;105;p19"/>
          <p:cNvSpPr txBox="1"/>
          <p:nvPr>
            <p:ph idx="1" type="body"/>
          </p:nvPr>
        </p:nvSpPr>
        <p:spPr>
          <a:xfrm>
            <a:off x="311700" y="4539150"/>
            <a:ext cx="3127500" cy="14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19"/>
          <p:cNvPicPr preferRelativeResize="0"/>
          <p:nvPr/>
        </p:nvPicPr>
        <p:blipFill>
          <a:blip r:embed="rId3">
            <a:alphaModFix/>
          </a:blip>
          <a:stretch>
            <a:fillRect/>
          </a:stretch>
        </p:blipFill>
        <p:spPr>
          <a:xfrm>
            <a:off x="3848775" y="218000"/>
            <a:ext cx="5015300" cy="455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3127500" cy="403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So, If we look at the number of donations by State and Campaign, the Poverty campaign consistently has the least number of donors.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Moreover, the Poverty campaign only accounts for 9% of total revenue across all states. Note that this relationship is the same with slight variance within each state. </a:t>
            </a:r>
            <a:endParaRPr sz="1400"/>
          </a:p>
        </p:txBody>
      </p:sp>
      <p:sp>
        <p:nvSpPr>
          <p:cNvPr id="112" name="Google Shape;112;p20"/>
          <p:cNvSpPr txBox="1"/>
          <p:nvPr>
            <p:ph idx="1" type="body"/>
          </p:nvPr>
        </p:nvSpPr>
        <p:spPr>
          <a:xfrm>
            <a:off x="311700" y="4539150"/>
            <a:ext cx="3127500" cy="14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0"/>
          <p:cNvPicPr preferRelativeResize="0"/>
          <p:nvPr/>
        </p:nvPicPr>
        <p:blipFill>
          <a:blip r:embed="rId3">
            <a:alphaModFix/>
          </a:blip>
          <a:stretch>
            <a:fillRect/>
          </a:stretch>
        </p:blipFill>
        <p:spPr>
          <a:xfrm>
            <a:off x="4376500" y="0"/>
            <a:ext cx="3849661" cy="2829474"/>
          </a:xfrm>
          <a:prstGeom prst="rect">
            <a:avLst/>
          </a:prstGeom>
          <a:noFill/>
          <a:ln>
            <a:noFill/>
          </a:ln>
        </p:spPr>
      </p:pic>
      <p:graphicFrame>
        <p:nvGraphicFramePr>
          <p:cNvPr id="114" name="Google Shape;114;p20"/>
          <p:cNvGraphicFramePr/>
          <p:nvPr/>
        </p:nvGraphicFramePr>
        <p:xfrm>
          <a:off x="4520050" y="3330475"/>
          <a:ext cx="3000000" cy="3000000"/>
        </p:xfrm>
        <a:graphic>
          <a:graphicData uri="http://schemas.openxmlformats.org/drawingml/2006/table">
            <a:tbl>
              <a:tblPr>
                <a:noFill/>
                <a:tableStyleId>{D2E2FA47-A943-41FF-A039-5B8A9364CB84}</a:tableStyleId>
              </a:tblPr>
              <a:tblGrid>
                <a:gridCol w="1468100"/>
                <a:gridCol w="1530700"/>
              </a:tblGrid>
              <a:tr h="421925">
                <a:tc>
                  <a:txBody>
                    <a:bodyPr/>
                    <a:lstStyle/>
                    <a:p>
                      <a:pPr indent="0" lvl="0" marL="0" rtl="0" algn="l">
                        <a:spcBef>
                          <a:spcPts val="0"/>
                        </a:spcBef>
                        <a:spcAft>
                          <a:spcPts val="0"/>
                        </a:spcAft>
                        <a:buNone/>
                      </a:pPr>
                      <a:r>
                        <a:rPr lang="en"/>
                        <a:t>Campaign Name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Percentage of Total Revenue</a:t>
                      </a:r>
                      <a:endParaRPr/>
                    </a:p>
                  </a:txBody>
                  <a:tcPr marT="91425" marB="91425" marR="91425" marL="91425">
                    <a:lnL cap="flat" cmpd="sng" w="9525">
                      <a:solidFill>
                        <a:srgbClr val="9E9E9E"/>
                      </a:solidFill>
                      <a:prstDash val="solid"/>
                      <a:round/>
                      <a:headEnd len="sm" w="sm" type="none"/>
                      <a:tailEnd len="sm" w="sm" type="none"/>
                    </a:lnL>
                  </a:tcPr>
                </a:tc>
              </a:tr>
              <a:tr h="363000">
                <a:tc>
                  <a:txBody>
                    <a:bodyPr/>
                    <a:lstStyle/>
                    <a:p>
                      <a:pPr indent="0" lvl="0" marL="0" rtl="0" algn="l">
                        <a:spcBef>
                          <a:spcPts val="0"/>
                        </a:spcBef>
                        <a:spcAft>
                          <a:spcPts val="0"/>
                        </a:spcAft>
                        <a:buNone/>
                      </a:pPr>
                      <a:r>
                        <a:rPr lang="en"/>
                        <a:t>General</a:t>
                      </a:r>
                      <a:r>
                        <a:rPr lang="en" sz="1100">
                          <a:highlight>
                            <a:srgbClr val="FFFFFF"/>
                          </a:highlight>
                          <a:latin typeface="Courier New"/>
                          <a:ea typeface="Courier New"/>
                          <a:cs typeface="Courier New"/>
                          <a:sym typeface="Courier New"/>
                        </a:rPr>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60.1%</a:t>
                      </a:r>
                      <a:endParaRPr/>
                    </a:p>
                  </a:txBody>
                  <a:tcPr marT="91425" marB="91425" marR="91425" marL="91425">
                    <a:lnL cap="flat" cmpd="sng" w="9525">
                      <a:solidFill>
                        <a:srgbClr val="9E9E9E"/>
                      </a:solidFill>
                      <a:prstDash val="solid"/>
                      <a:round/>
                      <a:headEnd len="sm" w="sm" type="none"/>
                      <a:tailEnd len="sm" w="sm" type="none"/>
                    </a:lnL>
                  </a:tcPr>
                </a:tc>
              </a:tr>
              <a:tr h="363000">
                <a:tc>
                  <a:txBody>
                    <a:bodyPr/>
                    <a:lstStyle/>
                    <a:p>
                      <a:pPr indent="0" lvl="0" marL="0" rtl="0" algn="l">
                        <a:spcBef>
                          <a:spcPts val="0"/>
                        </a:spcBef>
                        <a:spcAft>
                          <a:spcPts val="0"/>
                        </a:spcAft>
                        <a:buNone/>
                      </a:pPr>
                      <a:r>
                        <a:rPr lang="en"/>
                        <a:t>Homelessness</a:t>
                      </a:r>
                      <a:r>
                        <a:rPr lang="en" sz="1100">
                          <a:highlight>
                            <a:srgbClr val="FFFFFF"/>
                          </a:highlight>
                          <a:latin typeface="Courier New"/>
                          <a:ea typeface="Courier New"/>
                          <a:cs typeface="Courier New"/>
                          <a:sym typeface="Courier New"/>
                        </a:rPr>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30.9%</a:t>
                      </a:r>
                      <a:endParaRPr/>
                    </a:p>
                  </a:txBody>
                  <a:tcPr marT="91425" marB="91425" marR="91425" marL="91425">
                    <a:lnL cap="flat" cmpd="sng" w="9525">
                      <a:solidFill>
                        <a:srgbClr val="9E9E9E"/>
                      </a:solidFill>
                      <a:prstDash val="solid"/>
                      <a:round/>
                      <a:headEnd len="sm" w="sm" type="none"/>
                      <a:tailEnd len="sm" w="sm" type="none"/>
                    </a:lnL>
                  </a:tcPr>
                </a:tc>
              </a:tr>
              <a:tr h="363000">
                <a:tc>
                  <a:txBody>
                    <a:bodyPr/>
                    <a:lstStyle/>
                    <a:p>
                      <a:pPr indent="0" lvl="0" marL="0" rtl="0" algn="l">
                        <a:spcBef>
                          <a:spcPts val="0"/>
                        </a:spcBef>
                        <a:spcAft>
                          <a:spcPts val="0"/>
                        </a:spcAft>
                        <a:buNone/>
                      </a:pPr>
                      <a:r>
                        <a:rPr lang="en"/>
                        <a:t>Poverty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8.9%</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115" name="Google Shape;115;p20"/>
          <p:cNvSpPr txBox="1"/>
          <p:nvPr/>
        </p:nvSpPr>
        <p:spPr>
          <a:xfrm>
            <a:off x="4376500" y="2829475"/>
            <a:ext cx="39945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Percent of Total Revenue by Campaign</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idx="1" type="body"/>
          </p:nvPr>
        </p:nvSpPr>
        <p:spPr>
          <a:xfrm>
            <a:off x="-964500" y="3957525"/>
            <a:ext cx="629400" cy="20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1" name="Google Shape;121;p21"/>
          <p:cNvSpPr txBox="1"/>
          <p:nvPr/>
        </p:nvSpPr>
        <p:spPr>
          <a:xfrm>
            <a:off x="847950" y="418150"/>
            <a:ext cx="48984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erriweather"/>
                <a:ea typeface="Merriweather"/>
                <a:cs typeface="Merriweather"/>
                <a:sym typeface="Merriweather"/>
              </a:rPr>
              <a:t>Conclusion</a:t>
            </a:r>
            <a:endParaRPr sz="2400">
              <a:latin typeface="Roboto"/>
              <a:ea typeface="Roboto"/>
              <a:cs typeface="Roboto"/>
              <a:sym typeface="Roboto"/>
            </a:endParaRPr>
          </a:p>
        </p:txBody>
      </p:sp>
      <p:sp>
        <p:nvSpPr>
          <p:cNvPr id="122" name="Google Shape;122;p21"/>
          <p:cNvSpPr txBox="1"/>
          <p:nvPr/>
        </p:nvSpPr>
        <p:spPr>
          <a:xfrm>
            <a:off x="847950" y="1071750"/>
            <a:ext cx="6264900" cy="3534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erriweather"/>
              <a:buChar char="●"/>
            </a:pPr>
            <a:r>
              <a:rPr lang="en">
                <a:solidFill>
                  <a:schemeClr val="lt1"/>
                </a:solidFill>
                <a:latin typeface="Merriweather"/>
                <a:ea typeface="Merriweather"/>
                <a:cs typeface="Merriweather"/>
                <a:sym typeface="Merriweather"/>
              </a:rPr>
              <a:t>They data shows that the Poverty Campaign technically pulls the least revenue and number of donors across all channels and states. </a:t>
            </a:r>
            <a:endParaRPr>
              <a:solidFill>
                <a:schemeClr val="lt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lt1"/>
              </a:solidFill>
              <a:latin typeface="Merriweather"/>
              <a:ea typeface="Merriweather"/>
              <a:cs typeface="Merriweather"/>
              <a:sym typeface="Merriweather"/>
            </a:endParaRPr>
          </a:p>
          <a:p>
            <a:pPr indent="-317500" lvl="0" marL="457200" rtl="0" algn="l">
              <a:spcBef>
                <a:spcPts val="0"/>
              </a:spcBef>
              <a:spcAft>
                <a:spcPts val="0"/>
              </a:spcAft>
              <a:buClr>
                <a:schemeClr val="lt1"/>
              </a:buClr>
              <a:buSzPts val="1400"/>
              <a:buFont typeface="Merriweather"/>
              <a:buChar char="●"/>
            </a:pPr>
            <a:r>
              <a:rPr lang="en">
                <a:solidFill>
                  <a:schemeClr val="lt1"/>
                </a:solidFill>
                <a:latin typeface="Merriweather"/>
                <a:ea typeface="Merriweather"/>
                <a:cs typeface="Merriweather"/>
                <a:sym typeface="Merriweather"/>
              </a:rPr>
              <a:t>On the </a:t>
            </a:r>
            <a:r>
              <a:rPr lang="en">
                <a:solidFill>
                  <a:schemeClr val="lt1"/>
                </a:solidFill>
                <a:latin typeface="Merriweather"/>
                <a:ea typeface="Merriweather"/>
                <a:cs typeface="Merriweather"/>
                <a:sym typeface="Merriweather"/>
              </a:rPr>
              <a:t>surface</a:t>
            </a:r>
            <a:r>
              <a:rPr lang="en">
                <a:solidFill>
                  <a:schemeClr val="lt1"/>
                </a:solidFill>
                <a:latin typeface="Merriweather"/>
                <a:ea typeface="Merriweather"/>
                <a:cs typeface="Merriweather"/>
                <a:sym typeface="Merriweather"/>
              </a:rPr>
              <a:t>, this is not a good sign, but analysis cannot be conclusive until we look at the relationships between cost and revenue. If it turns out that the Poverty Campaign actually performs more efficiently than the other two despite its low revenue, it would be wise </a:t>
            </a:r>
            <a:r>
              <a:rPr lang="en">
                <a:solidFill>
                  <a:schemeClr val="lt1"/>
                </a:solidFill>
                <a:latin typeface="Merriweather"/>
                <a:ea typeface="Merriweather"/>
                <a:cs typeface="Merriweather"/>
                <a:sym typeface="Merriweather"/>
              </a:rPr>
              <a:t>consolidate</a:t>
            </a:r>
            <a:r>
              <a:rPr lang="en">
                <a:solidFill>
                  <a:schemeClr val="lt1"/>
                </a:solidFill>
                <a:latin typeface="Merriweather"/>
                <a:ea typeface="Merriweather"/>
                <a:cs typeface="Merriweather"/>
                <a:sym typeface="Merriweather"/>
              </a:rPr>
              <a:t> the least efficient campaign into Poverty. </a:t>
            </a:r>
            <a:endParaRPr>
              <a:solidFill>
                <a:schemeClr val="lt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lt1"/>
              </a:solidFill>
              <a:latin typeface="Merriweather"/>
              <a:ea typeface="Merriweather"/>
              <a:cs typeface="Merriweather"/>
              <a:sym typeface="Merriweather"/>
            </a:endParaRPr>
          </a:p>
          <a:p>
            <a:pPr indent="-317500" lvl="0" marL="457200" rtl="0" algn="l">
              <a:spcBef>
                <a:spcPts val="0"/>
              </a:spcBef>
              <a:spcAft>
                <a:spcPts val="0"/>
              </a:spcAft>
              <a:buClr>
                <a:schemeClr val="lt1"/>
              </a:buClr>
              <a:buSzPts val="1400"/>
              <a:buFont typeface="Merriweather"/>
              <a:buChar char="●"/>
            </a:pPr>
            <a:r>
              <a:rPr lang="en">
                <a:solidFill>
                  <a:schemeClr val="lt1"/>
                </a:solidFill>
                <a:latin typeface="Merriweather"/>
                <a:ea typeface="Merriweather"/>
                <a:cs typeface="Merriweather"/>
                <a:sym typeface="Merriweather"/>
              </a:rPr>
              <a:t>However, if about the same amount is being invested into each campaign, then it would be wise to </a:t>
            </a:r>
            <a:r>
              <a:rPr lang="en">
                <a:solidFill>
                  <a:schemeClr val="lt1"/>
                </a:solidFill>
                <a:latin typeface="Merriweather"/>
                <a:ea typeface="Merriweather"/>
                <a:cs typeface="Merriweather"/>
                <a:sym typeface="Merriweather"/>
              </a:rPr>
              <a:t>consolidate</a:t>
            </a:r>
            <a:r>
              <a:rPr lang="en">
                <a:solidFill>
                  <a:schemeClr val="lt1"/>
                </a:solidFill>
                <a:latin typeface="Merriweather"/>
                <a:ea typeface="Merriweather"/>
                <a:cs typeface="Merriweather"/>
                <a:sym typeface="Merriweather"/>
              </a:rPr>
              <a:t> Poverty into General, since it would be the most efficient. </a:t>
            </a:r>
            <a:endParaRPr>
              <a:solidFill>
                <a:schemeClr val="lt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