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</p:sldIdLst>
  <p:sldSz cy="13716000" cx="2438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.fntdata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6352a23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6352a23f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46352a2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46352a2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venir"/>
              <a:buNone/>
              <a:defRPr sz="2940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  <a:defRPr b="1" sz="60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  <a:defRPr b="1" sz="6000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  <a:defRPr b="1" sz="6000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  <a:defRPr b="1" sz="6000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venir"/>
              <a:buNone/>
              <a:defRPr b="1" sz="6000">
                <a:latin typeface="Avenir"/>
                <a:ea typeface="Avenir"/>
                <a:cs typeface="Avenir"/>
                <a:sym typeface="Avenir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  <a:defRPr b="1" sz="4224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  <a:defRPr b="1" sz="4224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  <a:defRPr b="1" sz="4224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>
  <p:cSld name="Titre et pho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>
                <a:solidFill>
                  <a:srgbClr val="FFFF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b="1" sz="6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b="1" sz="6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b="1" sz="6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b="1" sz="6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venir"/>
              <a:buNone/>
              <a:defRPr b="1" sz="6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40"/>
              <a:buFont typeface="Avenir"/>
              <a:buNone/>
              <a:defRPr sz="294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>
            <p:ph idx="2" type="pic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b="1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b="1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b="1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b="1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venir"/>
              <a:buNone/>
              <a:defRPr b="1">
                <a:latin typeface="Avenir"/>
                <a:ea typeface="Avenir"/>
                <a:cs typeface="Avenir"/>
                <a:sym typeface="Avenir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2" type="pic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  <a:defRPr b="1" sz="4224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  <a:defRPr b="1" sz="4224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  <a:defRPr b="1" sz="4224">
                <a:latin typeface="Avenir"/>
                <a:ea typeface="Avenir"/>
                <a:cs typeface="Avenir"/>
                <a:sym typeface="Avenir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sz="20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477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77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477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477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77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477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477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477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venir"/>
              <a:buNone/>
              <a:defRPr b="0" i="0" sz="2000" u="none" cap="none" strike="noStrike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44"/>
              <a:buFont typeface="Arial"/>
              <a:buNone/>
            </a:pPr>
            <a:r>
              <a:rPr lang="en-US" sz="5544"/>
              <a:t>La logique des tâches quotidienne/long terme (dimension todo/projet)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217700" y="3749750"/>
            <a:ext cx="206898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Logique des Tâches Quotidiennes et à Long Terme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flexibles et répondre à différents besoins : des actions quotidiennes ainsi que des projets plus complexes nécessitant une gestion sur le long terme.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tâches quotidiennes</a:t>
            </a:r>
            <a:r>
              <a:rPr lang="en-US" sz="1900">
                <a:solidFill>
                  <a:schemeClr val="dk1"/>
                </a:solidFill>
              </a:rPr>
              <a:t> sous forme de "todo" liées aux journées dans l’agenda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tâches à long terme</a:t>
            </a:r>
            <a:r>
              <a:rPr lang="en-US" sz="1900">
                <a:solidFill>
                  <a:schemeClr val="dk1"/>
                </a:solidFill>
              </a:rPr>
              <a:t> qui sont associées à des projets. </a:t>
            </a:r>
            <a:r>
              <a:rPr lang="en-US" sz="1900">
                <a:solidFill>
                  <a:schemeClr val="dk1"/>
                </a:solidFill>
              </a:rPr>
              <a:t>Chaque tâche peut être reliée à un projet spécifique via son ID (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</a:t>
            </a:r>
            <a:r>
              <a:rPr lang="en-US" sz="1900">
                <a:solidFill>
                  <a:schemeClr val="dk1"/>
                </a:solidFill>
              </a:rPr>
              <a:t>) . Quand toutes les tâches d'un projet sont terminées, ce projet est automatiquement marqué comme complété, et l'XP de l'utilisateur est mis à jour, encourageant la progression continue. La logique est implémentée dans </a:t>
            </a:r>
            <a:r>
              <a:rPr b="1" lang="en-US" sz="1900">
                <a:solidFill>
                  <a:schemeClr val="dk1"/>
                </a:solidFill>
              </a:rPr>
              <a:t>taskModel.js</a:t>
            </a:r>
            <a:r>
              <a:rPr lang="en-US" sz="1900">
                <a:solidFill>
                  <a:schemeClr val="dk1"/>
                </a:solidFill>
              </a:rPr>
              <a:t> et </a:t>
            </a:r>
            <a:r>
              <a:rPr b="1" lang="en-US" sz="1900">
                <a:solidFill>
                  <a:schemeClr val="dk1"/>
                </a:solidFill>
              </a:rPr>
              <a:t>taskRoute.js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24"/>
              <a:buFont typeface="Avenir"/>
              <a:buNone/>
            </a:pPr>
            <a:r>
              <a:rPr b="1" lang="en-US" sz="4224">
                <a:latin typeface="Avenir"/>
                <a:ea typeface="Avenir"/>
                <a:cs typeface="Avenir"/>
                <a:sym typeface="Avenir"/>
              </a:rPr>
              <a:t>Réalisation : Sofian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7175" y="6647050"/>
            <a:ext cx="3372376" cy="56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8075" y="6857997"/>
            <a:ext cx="2870997" cy="56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900" y="6729250"/>
            <a:ext cx="3137012" cy="593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 flipH="1" rot="10800000">
            <a:off x="6127750" y="9413850"/>
            <a:ext cx="2159100" cy="15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/>
          <p:nvPr/>
        </p:nvCxnSpPr>
        <p:spPr>
          <a:xfrm flipH="1" rot="10800000">
            <a:off x="13636625" y="9461425"/>
            <a:ext cx="2460600" cy="47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17700" y="335025"/>
            <a:ext cx="21948600" cy="12162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Tâches Quotidiennes : dans le </a:t>
            </a:r>
            <a:r>
              <a:rPr lang="en-US" sz="1800">
                <a:solidFill>
                  <a:schemeClr val="dk1"/>
                </a:solidFill>
              </a:rPr>
              <a:t>composant </a:t>
            </a:r>
            <a:r>
              <a:rPr b="1" lang="en-US" sz="1800">
                <a:solidFill>
                  <a:schemeClr val="dk1"/>
                </a:solidFill>
              </a:rPr>
              <a:t>MyTask.jsx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L'utilisateur peut 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Voir l'état</a:t>
            </a:r>
            <a:r>
              <a:rPr lang="en-US" sz="1800">
                <a:solidFill>
                  <a:schemeClr val="dk1"/>
                </a:solidFill>
              </a:rPr>
              <a:t> de chaque tâche (complétée ou non). (*1)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Exemple d’une logique mise place : Marquer une tâche comme complétée</a:t>
            </a:r>
            <a:r>
              <a:rPr lang="en-US" sz="1800">
                <a:solidFill>
                  <a:schemeClr val="dk1"/>
                </a:solidFill>
              </a:rPr>
              <a:t> directement depuis l'interface en cochant une checkbox, grâce à la fonction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toggleTaskCompletion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Les tâches sont récupérées avec </a:t>
            </a:r>
            <a:r>
              <a:rPr b="1" lang="en-US" sz="1800">
                <a:solidFill>
                  <a:schemeClr val="dk1"/>
                </a:solidFill>
              </a:rPr>
              <a:t>useUserTasks</a:t>
            </a:r>
            <a:r>
              <a:rPr lang="en-US" sz="1800">
                <a:solidFill>
                  <a:schemeClr val="dk1"/>
                </a:solidFill>
              </a:rPr>
              <a:t>, un hook personnalisé qui simplifie l'accès aux données de l'API. Ce hook s'occupe aussi de gérer les statuts de chargement et d'erreur.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850" y="3601775"/>
            <a:ext cx="9876775" cy="995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9525" y="3495472"/>
            <a:ext cx="9876776" cy="10057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 flipH="1" rot="10800000">
            <a:off x="174625" y="11318825"/>
            <a:ext cx="1032000" cy="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285750" y="10810875"/>
            <a:ext cx="682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(*1)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978000" y="-143000"/>
            <a:ext cx="22428000" cy="3370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300">
                <a:solidFill>
                  <a:schemeClr val="dk1"/>
                </a:solidFill>
              </a:rPr>
              <a:t>Logique Projet : Tâches long termes : </a:t>
            </a:r>
            <a:endParaRPr b="1" sz="10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300">
                <a:solidFill>
                  <a:schemeClr val="dk1"/>
                </a:solidFill>
              </a:rPr>
              <a:t>Dans </a:t>
            </a:r>
            <a:r>
              <a:rPr b="1" lang="en-US" sz="8300">
                <a:solidFill>
                  <a:schemeClr val="dk1"/>
                </a:solidFill>
              </a:rPr>
              <a:t>taskRoute.js</a:t>
            </a:r>
            <a:r>
              <a:rPr lang="en-US" sz="8300">
                <a:solidFill>
                  <a:schemeClr val="dk1"/>
                </a:solidFill>
              </a:rPr>
              <a:t>, des routes sont définies pour gérer ces logiques :</a:t>
            </a:r>
            <a:endParaRPr sz="8300">
              <a:solidFill>
                <a:schemeClr val="dk1"/>
              </a:solidFill>
            </a:endParaRPr>
          </a:p>
          <a:p>
            <a:pPr indent="-3603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8300">
                <a:solidFill>
                  <a:schemeClr val="dk1"/>
                </a:solidFill>
              </a:rPr>
              <a:t>Création d'une Tâche</a:t>
            </a:r>
            <a:r>
              <a:rPr lang="en-US" sz="8300">
                <a:solidFill>
                  <a:schemeClr val="dk1"/>
                </a:solidFill>
              </a:rPr>
              <a:t> : Lorsqu'une tâche est créée, elle est automatiquement associée à un projet et ajoutée à la liste des tâches du projet.</a:t>
            </a:r>
            <a:endParaRPr sz="8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chemeClr val="dk1"/>
                </a:solidFill>
              </a:rPr>
              <a:t>(*1)</a:t>
            </a:r>
            <a:endParaRPr sz="8300">
              <a:solidFill>
                <a:schemeClr val="dk1"/>
              </a:solidFill>
            </a:endParaRPr>
          </a:p>
          <a:p>
            <a:pPr indent="-3603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8300">
                <a:solidFill>
                  <a:schemeClr val="dk1"/>
                </a:solidFill>
              </a:rPr>
              <a:t>Mise à Jour du Projet</a:t>
            </a:r>
            <a:r>
              <a:rPr lang="en-US" sz="8300">
                <a:solidFill>
                  <a:schemeClr val="dk1"/>
                </a:solidFill>
              </a:rPr>
              <a:t> : Lorsqu'une tâche est marquée comme complétée, le projet associé est également mis à jour pour vérifier si toutes les tâches sont terminées et le statut du projet est modifié en conséquence. (*2)</a:t>
            </a:r>
            <a:endParaRPr sz="8300">
              <a:solidFill>
                <a:schemeClr val="dk1"/>
              </a:solidFill>
            </a:endParaRPr>
          </a:p>
          <a:p>
            <a:pPr indent="-360362" lvl="0" marL="4572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97833"/>
              <a:buChar char="●"/>
            </a:pPr>
            <a:r>
              <a:rPr lang="en-US" sz="8483">
                <a:solidFill>
                  <a:schemeClr val="dk1"/>
                </a:solidFill>
              </a:rPr>
              <a:t>La fonctionnalité de mise à jour des tâches est un bon exemple de la manière dont la logique côté client et côté serveur fonctionne ensemble pour offrir une expérience utilisateur cohérente et réactive.</a:t>
            </a:r>
            <a:endParaRPr sz="8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800"/>
              <a:t>                </a:t>
            </a:r>
            <a:endParaRPr sz="87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8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83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88" y="4403450"/>
            <a:ext cx="7064374" cy="86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3100" y="4403450"/>
            <a:ext cx="6805599" cy="86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0450" y="4353138"/>
            <a:ext cx="5791200" cy="87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0675950" y="3873450"/>
            <a:ext cx="3032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TaskRoute</a:t>
            </a:r>
            <a:endParaRPr b="1" sz="2000"/>
          </a:p>
        </p:txBody>
      </p:sp>
      <p:cxnSp>
        <p:nvCxnSpPr>
          <p:cNvPr id="102" name="Google Shape;102;p19"/>
          <p:cNvCxnSpPr/>
          <p:nvPr/>
        </p:nvCxnSpPr>
        <p:spPr>
          <a:xfrm>
            <a:off x="288625" y="9149775"/>
            <a:ext cx="923700" cy="144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/>
        </p:nvSpPr>
        <p:spPr>
          <a:xfrm>
            <a:off x="490675" y="8904425"/>
            <a:ext cx="534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4" name="Google Shape;104;p19"/>
          <p:cNvSpPr txBox="1"/>
          <p:nvPr/>
        </p:nvSpPr>
        <p:spPr>
          <a:xfrm>
            <a:off x="404100" y="8702375"/>
            <a:ext cx="6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(*1)</a:t>
            </a:r>
            <a:endParaRPr sz="2000"/>
          </a:p>
        </p:txBody>
      </p:sp>
      <p:cxnSp>
        <p:nvCxnSpPr>
          <p:cNvPr id="105" name="Google Shape;105;p19"/>
          <p:cNvCxnSpPr/>
          <p:nvPr/>
        </p:nvCxnSpPr>
        <p:spPr>
          <a:xfrm>
            <a:off x="8520300" y="7959250"/>
            <a:ext cx="6654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8547700" y="7463400"/>
            <a:ext cx="6654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(*2)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