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70" r:id="rId4"/>
    <p:sldId id="258" r:id="rId5"/>
    <p:sldId id="281" r:id="rId6"/>
    <p:sldId id="260" r:id="rId7"/>
    <p:sldId id="261" r:id="rId8"/>
    <p:sldId id="262" r:id="rId9"/>
    <p:sldId id="263" r:id="rId10"/>
    <p:sldId id="274" r:id="rId11"/>
    <p:sldId id="275" r:id="rId12"/>
    <p:sldId id="271" r:id="rId13"/>
    <p:sldId id="280" r:id="rId14"/>
    <p:sldId id="277" r:id="rId15"/>
    <p:sldId id="278" r:id="rId16"/>
    <p:sldId id="27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sql/ResultSe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CqW5XwtJx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sql/Statem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JDBC Quick Start for </a:t>
            </a:r>
            <a:r>
              <a:rPr lang="en-US" b="1" dirty="0"/>
              <a:t>Y</a:t>
            </a:r>
            <a:r>
              <a:rPr lang="en-US" b="1" dirty="0" smtClean="0"/>
              <a:t>our Programming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Victor Chen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For CS4721ers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9208"/>
            <a:ext cx="237580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990" y="533399"/>
            <a:ext cx="1071209" cy="1071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92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Retrieving all rows from </a:t>
            </a:r>
            <a:r>
              <a:rPr lang="en-US" dirty="0" err="1" smtClean="0"/>
              <a:t>ResultSet</a:t>
            </a:r>
            <a:r>
              <a:rPr lang="en-US" dirty="0" smtClean="0"/>
              <a:t> objects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A</a:t>
            </a:r>
            <a:r>
              <a:rPr lang="en-US" sz="5100" dirty="0"/>
              <a:t> </a:t>
            </a:r>
            <a:r>
              <a:rPr lang="en-US" sz="5100" dirty="0" err="1"/>
              <a:t>ResultSet</a:t>
            </a:r>
            <a:r>
              <a:rPr lang="en-US" sz="5100" dirty="0"/>
              <a:t> object is a table of data </a:t>
            </a:r>
            <a:r>
              <a:rPr lang="en-US" sz="5100" dirty="0" smtClean="0"/>
              <a:t>including several rows</a:t>
            </a:r>
          </a:p>
          <a:p>
            <a:r>
              <a:rPr lang="en-US" sz="5100" dirty="0" smtClean="0"/>
              <a:t>The </a:t>
            </a:r>
            <a:r>
              <a:rPr lang="en-US" sz="5100" dirty="0"/>
              <a:t>method </a:t>
            </a:r>
            <a:r>
              <a:rPr lang="en-US" sz="5100" dirty="0" err="1" smtClean="0"/>
              <a:t>ResultSet.next</a:t>
            </a:r>
            <a:r>
              <a:rPr lang="en-US" sz="5100" dirty="0" smtClean="0"/>
              <a:t>()</a:t>
            </a:r>
            <a:r>
              <a:rPr lang="en-US" sz="5100" dirty="0"/>
              <a:t> </a:t>
            </a:r>
            <a:r>
              <a:rPr lang="en-US" sz="5100" dirty="0">
                <a:solidFill>
                  <a:srgbClr val="FF0000"/>
                </a:solidFill>
              </a:rPr>
              <a:t>moves the cursor </a:t>
            </a:r>
            <a:r>
              <a:rPr lang="en-US" sz="5100" dirty="0" smtClean="0">
                <a:solidFill>
                  <a:srgbClr val="FF0000"/>
                </a:solidFill>
              </a:rPr>
              <a:t>from the current row to </a:t>
            </a:r>
            <a:r>
              <a:rPr lang="en-US" sz="5100" dirty="0">
                <a:solidFill>
                  <a:srgbClr val="FF0000"/>
                </a:solidFill>
              </a:rPr>
              <a:t>the next row</a:t>
            </a:r>
            <a:r>
              <a:rPr lang="en-US" sz="5100" dirty="0"/>
              <a:t>. This method returns false if the cursor </a:t>
            </a:r>
            <a:r>
              <a:rPr lang="en-US" sz="5100" dirty="0" smtClean="0"/>
              <a:t>reaches the end of the result set.</a:t>
            </a:r>
          </a:p>
          <a:p>
            <a:r>
              <a:rPr lang="en-US" sz="5100" dirty="0" smtClean="0"/>
              <a:t>Repeatedly </a:t>
            </a:r>
            <a:r>
              <a:rPr lang="en-US" sz="5100" dirty="0"/>
              <a:t>calls the </a:t>
            </a:r>
            <a:r>
              <a:rPr lang="en-US" sz="5100" dirty="0" err="1" smtClean="0"/>
              <a:t>ResultSet.next</a:t>
            </a:r>
            <a:r>
              <a:rPr lang="en-US" sz="5100" dirty="0" smtClean="0"/>
              <a:t>()</a:t>
            </a:r>
            <a:r>
              <a:rPr lang="en-US" sz="5100" dirty="0"/>
              <a:t> method with a while loop to </a:t>
            </a:r>
            <a:r>
              <a:rPr lang="en-US" sz="5100" dirty="0" smtClean="0"/>
              <a:t>make cursor iterate over </a:t>
            </a:r>
            <a:r>
              <a:rPr lang="en-US" sz="5100" dirty="0"/>
              <a:t>all </a:t>
            </a:r>
            <a:r>
              <a:rPr lang="en-US" sz="5100" dirty="0" smtClean="0"/>
              <a:t>rows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sz="5100" dirty="0" smtClean="0"/>
              <a:t>Example:   </a:t>
            </a:r>
            <a:r>
              <a:rPr lang="en-US" sz="5100" dirty="0"/>
              <a:t>  </a:t>
            </a:r>
            <a:endParaRPr lang="en-US" sz="5100" dirty="0" smtClean="0"/>
          </a:p>
          <a:p>
            <a:endParaRPr lang="en-US" sz="5100" dirty="0" smtClean="0"/>
          </a:p>
          <a:p>
            <a:pPr marL="400050" lvl="1" indent="0">
              <a:buNone/>
            </a:pPr>
            <a:r>
              <a:rPr lang="en-US" sz="5100" i="1" dirty="0" err="1" smtClean="0">
                <a:solidFill>
                  <a:srgbClr val="FF0000"/>
                </a:solidFill>
              </a:rPr>
              <a:t>ResultSet</a:t>
            </a:r>
            <a:r>
              <a:rPr lang="en-US" sz="5100" i="1" dirty="0" smtClean="0">
                <a:solidFill>
                  <a:srgbClr val="FF0000"/>
                </a:solidFill>
              </a:rPr>
              <a:t> </a:t>
            </a:r>
            <a:r>
              <a:rPr lang="en-US" sz="5100" i="1" dirty="0" err="1">
                <a:solidFill>
                  <a:srgbClr val="FF0000"/>
                </a:solidFill>
              </a:rPr>
              <a:t>rs</a:t>
            </a:r>
            <a:r>
              <a:rPr lang="en-US" sz="5100" i="1" dirty="0">
                <a:solidFill>
                  <a:srgbClr val="FF0000"/>
                </a:solidFill>
              </a:rPr>
              <a:t>=</a:t>
            </a:r>
            <a:r>
              <a:rPr lang="en-US" sz="5100" i="1" dirty="0" err="1">
                <a:solidFill>
                  <a:srgbClr val="FF0000"/>
                </a:solidFill>
              </a:rPr>
              <a:t>stmt.executeQuery</a:t>
            </a:r>
            <a:r>
              <a:rPr lang="en-US" sz="5100" i="1" dirty="0">
                <a:solidFill>
                  <a:srgbClr val="FF0000"/>
                </a:solidFill>
              </a:rPr>
              <a:t>("SELECT * FROM animals</a:t>
            </a:r>
            <a:r>
              <a:rPr lang="en-US" sz="5100" i="1" dirty="0" smtClean="0">
                <a:solidFill>
                  <a:srgbClr val="FF0000"/>
                </a:solidFill>
              </a:rPr>
              <a:t>");</a:t>
            </a:r>
            <a:r>
              <a:rPr lang="en-US" sz="5100" i="1" dirty="0">
                <a:solidFill>
                  <a:srgbClr val="FF0000"/>
                </a:solidFill>
              </a:rPr>
              <a:t>   </a:t>
            </a:r>
          </a:p>
          <a:p>
            <a:pPr marL="400050" lvl="1" indent="0">
              <a:buNone/>
            </a:pPr>
            <a:r>
              <a:rPr lang="en-US" sz="5100" i="1" dirty="0" smtClean="0">
                <a:solidFill>
                  <a:srgbClr val="FF0000"/>
                </a:solidFill>
              </a:rPr>
              <a:t>while </a:t>
            </a:r>
            <a:r>
              <a:rPr lang="en-US" sz="5100" i="1" dirty="0">
                <a:solidFill>
                  <a:srgbClr val="FF0000"/>
                </a:solidFill>
              </a:rPr>
              <a:t>(</a:t>
            </a:r>
            <a:r>
              <a:rPr lang="en-US" sz="5100" i="1" dirty="0" err="1">
                <a:solidFill>
                  <a:srgbClr val="FF0000"/>
                </a:solidFill>
              </a:rPr>
              <a:t>rs.next</a:t>
            </a:r>
            <a:r>
              <a:rPr lang="en-US" sz="5100" i="1" dirty="0">
                <a:solidFill>
                  <a:srgbClr val="FF0000"/>
                </a:solidFill>
              </a:rPr>
              <a:t>()) {  </a:t>
            </a:r>
            <a:endParaRPr lang="en-US" sz="5100" i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5100" i="1" dirty="0">
                <a:solidFill>
                  <a:srgbClr val="FF0000"/>
                </a:solidFill>
              </a:rPr>
              <a:t> </a:t>
            </a:r>
            <a:r>
              <a:rPr lang="en-US" sz="5100" i="1" dirty="0" smtClean="0">
                <a:solidFill>
                  <a:srgbClr val="FF0000"/>
                </a:solidFill>
              </a:rPr>
              <a:t>    …// code to parse each row </a:t>
            </a:r>
          </a:p>
          <a:p>
            <a:pPr marL="400050" lvl="1" indent="0">
              <a:buNone/>
            </a:pPr>
            <a:r>
              <a:rPr lang="en-US" sz="5100" i="1" dirty="0">
                <a:solidFill>
                  <a:srgbClr val="FF0000"/>
                </a:solidFill>
              </a:rPr>
              <a:t> </a:t>
            </a:r>
            <a:r>
              <a:rPr lang="en-US" sz="5100" i="1" dirty="0" smtClean="0">
                <a:solidFill>
                  <a:srgbClr val="FF0000"/>
                </a:solidFill>
              </a:rPr>
              <a:t>}</a:t>
            </a:r>
            <a:r>
              <a:rPr lang="en-US" sz="5100" i="1" dirty="0">
                <a:solidFill>
                  <a:srgbClr val="FF0000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89467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How </a:t>
            </a:r>
            <a:r>
              <a:rPr lang="en-US" sz="4000" dirty="0" smtClean="0"/>
              <a:t>to retrieve </a:t>
            </a:r>
            <a:r>
              <a:rPr lang="en-US" sz="4000" dirty="0"/>
              <a:t>c</a:t>
            </a:r>
            <a:r>
              <a:rPr lang="en-US" sz="4000" dirty="0" smtClean="0"/>
              <a:t>olumn </a:t>
            </a:r>
            <a:r>
              <a:rPr lang="en-US" sz="4000" dirty="0"/>
              <a:t>v</a:t>
            </a:r>
            <a:r>
              <a:rPr lang="en-US" sz="4000" dirty="0" smtClean="0"/>
              <a:t>alues </a:t>
            </a:r>
            <a:r>
              <a:rPr lang="en-US" sz="4000" dirty="0"/>
              <a:t>from </a:t>
            </a:r>
            <a:r>
              <a:rPr lang="en-US" sz="4000" dirty="0" smtClean="0"/>
              <a:t>a row?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few getter methods are defined for </a:t>
            </a:r>
            <a:r>
              <a:rPr lang="en-US" sz="2000" dirty="0" err="1" smtClean="0"/>
              <a:t>ResultSet</a:t>
            </a:r>
            <a:r>
              <a:rPr lang="en-US" sz="2000" dirty="0" smtClean="0"/>
              <a:t> (e.g., </a:t>
            </a:r>
            <a:r>
              <a:rPr lang="en-US" sz="2000" dirty="0" err="1" smtClean="0"/>
              <a:t>getInt</a:t>
            </a:r>
            <a:r>
              <a:rPr lang="en-US" sz="2000" dirty="0" smtClean="0"/>
              <a:t> and </a:t>
            </a:r>
            <a:r>
              <a:rPr lang="en-US" sz="2000" dirty="0" err="1" smtClean="0"/>
              <a:t>getString</a:t>
            </a:r>
            <a:r>
              <a:rPr lang="en-US" sz="2000" dirty="0" smtClean="0"/>
              <a:t>) to retrieve </a:t>
            </a:r>
            <a:r>
              <a:rPr lang="en-US" sz="2000" dirty="0"/>
              <a:t>column values from the current </a:t>
            </a:r>
            <a:r>
              <a:rPr lang="en-US" sz="2000" dirty="0" smtClean="0"/>
              <a:t>row where the cursor is. </a:t>
            </a:r>
          </a:p>
          <a:p>
            <a:r>
              <a:rPr lang="en-US" sz="2000" dirty="0" smtClean="0"/>
              <a:t>You </a:t>
            </a:r>
            <a:r>
              <a:rPr lang="en-US" sz="2000" dirty="0"/>
              <a:t>can retrieve values using either </a:t>
            </a:r>
            <a:r>
              <a:rPr lang="en-US" sz="2000" dirty="0" smtClean="0"/>
              <a:t>(1) the </a:t>
            </a:r>
            <a:r>
              <a:rPr lang="en-US" sz="2000" dirty="0"/>
              <a:t>index number of the column or </a:t>
            </a:r>
            <a:r>
              <a:rPr lang="en-US" sz="2000" dirty="0" smtClean="0"/>
              <a:t>(2) the name </a:t>
            </a:r>
            <a:r>
              <a:rPr lang="en-US" sz="2000" dirty="0"/>
              <a:t>of the column. </a:t>
            </a:r>
            <a:r>
              <a:rPr lang="en-US" sz="2000" u="sng" dirty="0" smtClean="0">
                <a:solidFill>
                  <a:srgbClr val="FF0000"/>
                </a:solidFill>
              </a:rPr>
              <a:t>Index number starts from 1</a:t>
            </a:r>
          </a:p>
          <a:p>
            <a:endParaRPr lang="en-US" sz="2000" dirty="0"/>
          </a:p>
          <a:p>
            <a:r>
              <a:rPr lang="en-US" sz="2000" dirty="0" smtClean="0"/>
              <a:t>Example:   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/>
              <a:t> id = </a:t>
            </a:r>
            <a:r>
              <a:rPr lang="en-US" sz="2000" i="1" dirty="0" err="1"/>
              <a:t>rs.getInt</a:t>
            </a:r>
            <a:r>
              <a:rPr lang="en-US" sz="2000" i="1" dirty="0"/>
              <a:t>("id</a:t>
            </a:r>
            <a:r>
              <a:rPr lang="en-US" sz="2000" i="1" dirty="0" smtClean="0"/>
              <a:t>");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equivalent to   </a:t>
            </a:r>
            <a:r>
              <a:rPr lang="en-US" sz="2000" i="1" dirty="0" err="1"/>
              <a:t>int</a:t>
            </a:r>
            <a:r>
              <a:rPr lang="en-US" sz="2000" i="1" dirty="0"/>
              <a:t>  id = </a:t>
            </a:r>
            <a:r>
              <a:rPr lang="en-US" sz="2000" i="1" dirty="0" err="1" smtClean="0"/>
              <a:t>rs.getInt</a:t>
            </a:r>
            <a:r>
              <a:rPr lang="en-US" sz="2000" i="1" dirty="0" smtClean="0"/>
              <a:t>(1);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sz="1800" i="1" dirty="0" smtClean="0"/>
              <a:t>Doc:  </a:t>
            </a:r>
            <a:r>
              <a:rPr lang="en-US" sz="1800" i="1" dirty="0" smtClean="0">
                <a:hlinkClick r:id="rId2"/>
              </a:rPr>
              <a:t>https</a:t>
            </a:r>
            <a:r>
              <a:rPr lang="en-US" sz="1800" i="1" dirty="0">
                <a:hlinkClick r:id="rId2"/>
              </a:rPr>
              <a:t>://</a:t>
            </a:r>
            <a:r>
              <a:rPr lang="en-US" sz="1800" i="1" dirty="0" smtClean="0">
                <a:hlinkClick r:id="rId2"/>
              </a:rPr>
              <a:t>docs.oracle.com/javase/8/docs/api/java/sql/ResultSet.html</a:t>
            </a:r>
            <a:endParaRPr lang="en-US" sz="1800" i="1" dirty="0" smtClean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3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Put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715000"/>
          </a:xfrm>
        </p:spPr>
        <p:txBody>
          <a:bodyPr>
            <a:noAutofit/>
          </a:bodyPr>
          <a:lstStyle/>
          <a:p>
            <a:r>
              <a:rPr lang="en-US" sz="1400" b="1" dirty="0"/>
              <a:t>import java.sql.*</a:t>
            </a:r>
            <a:endParaRPr lang="en-US" sz="1400" b="1" dirty="0" smtClean="0"/>
          </a:p>
          <a:p>
            <a:r>
              <a:rPr lang="en-US" sz="1400" b="1" dirty="0" smtClean="0"/>
              <a:t>public </a:t>
            </a:r>
            <a:r>
              <a:rPr lang="en-US" sz="1400" b="1" dirty="0"/>
              <a:t>static void main(String[] </a:t>
            </a:r>
            <a:r>
              <a:rPr lang="en-US" sz="1400" b="1" dirty="0" err="1"/>
              <a:t>args</a:t>
            </a:r>
            <a:r>
              <a:rPr lang="en-US" sz="1400" b="1" dirty="0" smtClean="0"/>
              <a:t>) </a:t>
            </a:r>
            <a:r>
              <a:rPr lang="en-US" sz="1400" b="1" dirty="0">
                <a:solidFill>
                  <a:srgbClr val="FF0000"/>
                </a:solidFill>
              </a:rPr>
              <a:t>throws </a:t>
            </a:r>
            <a:r>
              <a:rPr lang="en-US" sz="1400" b="1" dirty="0" err="1">
                <a:solidFill>
                  <a:srgbClr val="FF0000"/>
                </a:solidFill>
              </a:rPr>
              <a:t>ClassNotFoundException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SQLException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/>
              <a:t>{</a:t>
            </a:r>
            <a:endParaRPr lang="en-US" sz="1400" b="1" dirty="0"/>
          </a:p>
          <a:p>
            <a:r>
              <a:rPr lang="en-US" sz="1400" b="1" dirty="0"/>
              <a:t>      </a:t>
            </a:r>
            <a:endParaRPr lang="en-US" sz="1400" b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Class.forName</a:t>
            </a:r>
            <a:r>
              <a:rPr lang="en-US" sz="1400" b="1" dirty="0"/>
              <a:t>("</a:t>
            </a:r>
            <a:r>
              <a:rPr lang="en-US" sz="1400" b="1" dirty="0" err="1"/>
              <a:t>com.mysql.jdbc.Driver</a:t>
            </a:r>
            <a:r>
              <a:rPr lang="en-US" sz="1400" b="1" dirty="0"/>
              <a:t>");</a:t>
            </a:r>
          </a:p>
          <a:p>
            <a:r>
              <a:rPr lang="en-US" sz="1400" b="1" dirty="0"/>
              <a:t>     </a:t>
            </a:r>
            <a:r>
              <a:rPr lang="en-US" sz="1400" b="1" dirty="0" smtClean="0"/>
              <a:t> </a:t>
            </a:r>
            <a:r>
              <a:rPr lang="en-US" sz="1400" b="1" dirty="0"/>
              <a:t>Connection con = </a:t>
            </a:r>
            <a:r>
              <a:rPr lang="en-US" sz="1400" b="1" dirty="0" err="1"/>
              <a:t>DriverManager.getConnection</a:t>
            </a:r>
            <a:r>
              <a:rPr lang="en-US" sz="1400" b="1" dirty="0" smtClean="0"/>
              <a:t>("</a:t>
            </a:r>
            <a:r>
              <a:rPr lang="en-US" sz="1400" b="1" dirty="0" err="1"/>
              <a:t>jdbc:mysql</a:t>
            </a:r>
            <a:r>
              <a:rPr lang="en-US" sz="1400" b="1" dirty="0"/>
              <a:t>://localhost:3306/</a:t>
            </a:r>
            <a:r>
              <a:rPr lang="en-US" sz="1400" b="1" dirty="0" err="1"/>
              <a:t>example","root</a:t>
            </a:r>
            <a:r>
              <a:rPr lang="en-US" sz="1400" b="1" dirty="0"/>
              <a:t>", "root");</a:t>
            </a:r>
          </a:p>
          <a:p>
            <a:r>
              <a:rPr lang="en-US" sz="1400" b="1" dirty="0"/>
              <a:t>      </a:t>
            </a:r>
            <a:endParaRPr lang="en-US" sz="1400" b="1" dirty="0" smtClean="0"/>
          </a:p>
          <a:p>
            <a:r>
              <a:rPr lang="en-US" sz="1400" b="1" dirty="0" smtClean="0"/>
              <a:t>      Statement </a:t>
            </a:r>
            <a:r>
              <a:rPr lang="en-US" sz="1400" b="1" dirty="0" err="1"/>
              <a:t>stmt</a:t>
            </a:r>
            <a:r>
              <a:rPr lang="en-US" sz="1400" b="1" dirty="0"/>
              <a:t>=</a:t>
            </a:r>
            <a:r>
              <a:rPr lang="en-US" sz="1400" b="1" dirty="0" err="1"/>
              <a:t>con.createStatement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      </a:t>
            </a:r>
          </a:p>
          <a:p>
            <a:r>
              <a:rPr lang="en-US" sz="1400" b="1" dirty="0" smtClean="0"/>
              <a:t>     //</a:t>
            </a:r>
            <a:r>
              <a:rPr lang="en-US" sz="1400" b="1" dirty="0"/>
              <a:t>String </a:t>
            </a:r>
            <a:r>
              <a:rPr lang="en-US" sz="1400" b="1" dirty="0" err="1"/>
              <a:t>str</a:t>
            </a:r>
            <a:r>
              <a:rPr lang="en-US" sz="1400" b="1" dirty="0"/>
              <a:t>="Create table animals (id </a:t>
            </a:r>
            <a:r>
              <a:rPr lang="en-US" sz="1400" b="1" dirty="0" err="1"/>
              <a:t>int</a:t>
            </a:r>
            <a:r>
              <a:rPr lang="en-US" sz="1400" b="1" dirty="0"/>
              <a:t> not null, name </a:t>
            </a:r>
            <a:r>
              <a:rPr lang="en-US" sz="1400" b="1" dirty="0" err="1"/>
              <a:t>varchar</a:t>
            </a:r>
            <a:r>
              <a:rPr lang="en-US" sz="1400" b="1" dirty="0"/>
              <a:t>(20) not null</a:t>
            </a:r>
            <a:r>
              <a:rPr lang="en-US" sz="1400" b="1" dirty="0" smtClean="0"/>
              <a:t>)";     </a:t>
            </a:r>
          </a:p>
          <a:p>
            <a:r>
              <a:rPr lang="en-US" sz="1400" b="1" dirty="0" smtClean="0"/>
              <a:t>     //</a:t>
            </a:r>
            <a:r>
              <a:rPr lang="en-US" sz="1400" b="1" dirty="0" err="1"/>
              <a:t>stmt.executeUpdate</a:t>
            </a:r>
            <a:r>
              <a:rPr lang="en-US" sz="1400" b="1" dirty="0"/>
              <a:t>("insert into </a:t>
            </a:r>
            <a:r>
              <a:rPr lang="en-US" sz="1400" b="1" dirty="0" smtClean="0"/>
              <a:t>animals values(26, ‘monkey')");</a:t>
            </a:r>
          </a:p>
          <a:p>
            <a:endParaRPr lang="en-US" sz="1400" b="1" dirty="0"/>
          </a:p>
          <a:p>
            <a:r>
              <a:rPr lang="en-US" sz="1400" b="1" dirty="0"/>
              <a:t>      </a:t>
            </a:r>
            <a:r>
              <a:rPr lang="en-US" sz="1400" b="1" dirty="0" err="1"/>
              <a:t>ResultSet</a:t>
            </a:r>
            <a:r>
              <a:rPr lang="en-US" sz="1400" b="1" dirty="0"/>
              <a:t> </a:t>
            </a:r>
            <a:r>
              <a:rPr lang="en-US" sz="1400" b="1" dirty="0" err="1"/>
              <a:t>rs</a:t>
            </a:r>
            <a:r>
              <a:rPr lang="en-US" sz="1400" b="1" dirty="0"/>
              <a:t>=</a:t>
            </a:r>
            <a:r>
              <a:rPr lang="en-US" sz="1400" b="1" dirty="0" err="1"/>
              <a:t>stmt.executeQuery</a:t>
            </a:r>
            <a:r>
              <a:rPr lang="en-US" sz="1400" b="1" dirty="0"/>
              <a:t>("SELECT * FROM animals");</a:t>
            </a:r>
          </a:p>
          <a:p>
            <a:r>
              <a:rPr lang="en-US" sz="1400" b="1" dirty="0"/>
              <a:t>      </a:t>
            </a:r>
            <a:endParaRPr lang="en-US" sz="1400" b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while </a:t>
            </a:r>
            <a:r>
              <a:rPr lang="en-US" sz="1400" b="1" dirty="0"/>
              <a:t>(</a:t>
            </a:r>
            <a:r>
              <a:rPr lang="en-US" sz="1400" b="1" dirty="0" err="1"/>
              <a:t>rs.next</a:t>
            </a:r>
            <a:r>
              <a:rPr lang="en-US" sz="1400" b="1" dirty="0"/>
              <a:t>()) {    </a:t>
            </a:r>
          </a:p>
          <a:p>
            <a:r>
              <a:rPr lang="en-US" sz="1400" b="1" dirty="0"/>
              <a:t>          </a:t>
            </a:r>
            <a:r>
              <a:rPr lang="en-US" sz="1400" b="1" dirty="0" err="1"/>
              <a:t>int</a:t>
            </a:r>
            <a:r>
              <a:rPr lang="en-US" sz="1400" b="1" dirty="0"/>
              <a:t>  id = </a:t>
            </a:r>
            <a:r>
              <a:rPr lang="en-US" sz="1400" b="1" dirty="0" err="1"/>
              <a:t>rs.getInt</a:t>
            </a:r>
            <a:r>
              <a:rPr lang="en-US" sz="1400" b="1" dirty="0"/>
              <a:t>("id");</a:t>
            </a:r>
          </a:p>
          <a:p>
            <a:r>
              <a:rPr lang="en-US" sz="1400" b="1" dirty="0"/>
              <a:t>          String name = </a:t>
            </a:r>
            <a:r>
              <a:rPr lang="en-US" sz="1400" b="1" dirty="0" err="1"/>
              <a:t>rs.getString</a:t>
            </a:r>
            <a:r>
              <a:rPr lang="en-US" sz="1400" b="1" dirty="0"/>
              <a:t>("name");</a:t>
            </a:r>
          </a:p>
          <a:p>
            <a:r>
              <a:rPr lang="en-US" sz="1400" b="1" dirty="0"/>
              <a:t>          </a:t>
            </a:r>
            <a:r>
              <a:rPr lang="en-US" sz="1400" b="1" dirty="0" err="1"/>
              <a:t>System.out.print</a:t>
            </a:r>
            <a:r>
              <a:rPr lang="en-US" sz="1400" b="1" dirty="0"/>
              <a:t>(id);</a:t>
            </a:r>
          </a:p>
          <a:p>
            <a:r>
              <a:rPr lang="en-US" sz="1400" b="1" dirty="0"/>
              <a:t>          </a:t>
            </a:r>
            <a:r>
              <a:rPr lang="en-US" sz="1400" b="1" dirty="0" err="1"/>
              <a:t>System.out.println</a:t>
            </a:r>
            <a:r>
              <a:rPr lang="en-US" sz="1400" b="1" dirty="0" smtClean="0"/>
              <a:t>(“\</a:t>
            </a:r>
            <a:r>
              <a:rPr lang="en-US" sz="1400" b="1" dirty="0" err="1" smtClean="0"/>
              <a:t>t"+</a:t>
            </a:r>
            <a:r>
              <a:rPr lang="en-US" sz="1400" b="1" dirty="0" err="1"/>
              <a:t>name</a:t>
            </a:r>
            <a:r>
              <a:rPr lang="en-US" sz="1400" b="1" dirty="0"/>
              <a:t>);</a:t>
            </a:r>
          </a:p>
          <a:p>
            <a:r>
              <a:rPr lang="en-US" sz="1400" b="1" dirty="0"/>
              <a:t>      }</a:t>
            </a:r>
          </a:p>
          <a:p>
            <a:r>
              <a:rPr lang="en-US" sz="1400" b="1" dirty="0"/>
              <a:t>      </a:t>
            </a:r>
            <a:r>
              <a:rPr lang="en-US" sz="1400" b="1" dirty="0" err="1"/>
              <a:t>stmt.close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      </a:t>
            </a:r>
            <a:r>
              <a:rPr lang="en-US" sz="1400" b="1" dirty="0" err="1"/>
              <a:t>con.close</a:t>
            </a:r>
            <a:r>
              <a:rPr lang="en-US" sz="1400" b="1" dirty="0"/>
              <a:t>(); </a:t>
            </a:r>
            <a:endParaRPr lang="en-US" sz="1400" b="1" dirty="0" smtClean="0"/>
          </a:p>
          <a:p>
            <a:r>
              <a:rPr lang="en-US" sz="1400" b="1" dirty="0" smtClean="0"/>
              <a:t>}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47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Creating tables in </a:t>
            </a:r>
            <a:r>
              <a:rPr lang="en-US" sz="3200" dirty="0"/>
              <a:t>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83" y="914400"/>
            <a:ext cx="589951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Inserting data </a:t>
            </a:r>
            <a:r>
              <a:rPr lang="en-US" sz="3600" dirty="0" smtClean="0"/>
              <a:t>into tables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29" y="762000"/>
            <a:ext cx="5562600" cy="595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27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70"/>
            <a:ext cx="81534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Retrieving </a:t>
            </a:r>
            <a:r>
              <a:rPr lang="en-US" sz="3200" dirty="0"/>
              <a:t>data </a:t>
            </a:r>
            <a:r>
              <a:rPr lang="en-US" sz="3200" dirty="0" smtClean="0"/>
              <a:t>from DB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1999"/>
            <a:ext cx="5568241" cy="6078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62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200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Updating data in DB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87" y="736195"/>
            <a:ext cx="5257799" cy="612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6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you define SQL statements as Strings in Java,  pay attention to quotation marks</a:t>
            </a:r>
          </a:p>
          <a:p>
            <a:pPr lvl="1"/>
            <a:r>
              <a:rPr lang="en-US" sz="2400" dirty="0" smtClean="0"/>
              <a:t>SQL:   only single quotation marks are used</a:t>
            </a:r>
          </a:p>
          <a:p>
            <a:pPr lvl="1"/>
            <a:r>
              <a:rPr lang="en-US" sz="2400" dirty="0" smtClean="0"/>
              <a:t>Java: Enclose a string using double quotation marks </a:t>
            </a:r>
          </a:p>
          <a:p>
            <a:r>
              <a:rPr lang="en-US" sz="2800" dirty="0" smtClean="0"/>
              <a:t>Video tutorial about using JDBC :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www.youtube.com/watch?v=BCqW5XwtJxY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556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JDBC :  </a:t>
            </a:r>
            <a:r>
              <a:rPr lang="en-US" dirty="0" smtClean="0"/>
              <a:t>Drivers </a:t>
            </a:r>
            <a:r>
              <a:rPr lang="en-US" dirty="0"/>
              <a:t>t</a:t>
            </a:r>
            <a:r>
              <a:rPr lang="en-US" dirty="0" smtClean="0"/>
              <a:t>o allow Java programs to access database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5981700" cy="273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98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Download JDBC </a:t>
            </a:r>
            <a:r>
              <a:rPr lang="en-US" sz="2400" dirty="0"/>
              <a:t>(JAR file) for </a:t>
            </a:r>
            <a:r>
              <a:rPr lang="en-US" sz="2400" dirty="0" smtClean="0"/>
              <a:t>MySQL website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Add the JDBC (JAR file) to the library of your project in IDE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6" y="2590800"/>
            <a:ext cx="7622074" cy="35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04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First, you need to create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How to create a connection in Java?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r>
              <a:rPr lang="en-US" b="1" u="sng" dirty="0" smtClean="0"/>
              <a:t>a. Loading </a:t>
            </a:r>
            <a:r>
              <a:rPr lang="en-US" b="1" u="sng" dirty="0"/>
              <a:t>the Drivers</a:t>
            </a:r>
            <a:r>
              <a:rPr lang="en-US" b="1" u="sng" dirty="0" smtClean="0"/>
              <a:t>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b</a:t>
            </a:r>
            <a:r>
              <a:rPr lang="en-US" b="1" u="sng" dirty="0" smtClean="0"/>
              <a:t>. Connect </a:t>
            </a:r>
            <a:r>
              <a:rPr lang="en-US" b="1" u="sng" dirty="0"/>
              <a:t>with </a:t>
            </a:r>
            <a:r>
              <a:rPr lang="en-US" b="1" u="sng" dirty="0" smtClean="0"/>
              <a:t>database: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Connection </a:t>
            </a:r>
            <a:r>
              <a:rPr lang="en-US" dirty="0"/>
              <a:t>con =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>
                <a:solidFill>
                  <a:srgbClr val="FF0000"/>
                </a:solidFill>
              </a:rPr>
              <a:t>example</a:t>
            </a:r>
            <a:r>
              <a:rPr lang="en-US" dirty="0" err="1"/>
              <a:t>","root</a:t>
            </a:r>
            <a:r>
              <a:rPr lang="en-US" dirty="0"/>
              <a:t>", "root");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90824"/>
            <a:ext cx="28003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dirty="0" smtClean="0"/>
              <a:t>Most of DB-related Java methods might throw out an instance of </a:t>
            </a:r>
            <a:r>
              <a:rPr lang="en-US" sz="5100" dirty="0" err="1" smtClean="0"/>
              <a:t>SQLException</a:t>
            </a:r>
            <a:r>
              <a:rPr lang="en-US" sz="5100" dirty="0" smtClean="0"/>
              <a:t>, which is a checked exception.</a:t>
            </a:r>
            <a:endParaRPr lang="en-US" sz="5100" b="1" u="sng" dirty="0" smtClean="0"/>
          </a:p>
          <a:p>
            <a:endParaRPr lang="en-US" b="1" u="sng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 to create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define </a:t>
            </a:r>
            <a:r>
              <a:rPr lang="en-US" b="1" dirty="0"/>
              <a:t>the statements in java JDBC?</a:t>
            </a:r>
            <a:endParaRPr lang="en-US" dirty="0"/>
          </a:p>
          <a:p>
            <a:endParaRPr lang="en-US" b="1" u="sng" dirty="0" smtClean="0"/>
          </a:p>
          <a:p>
            <a:r>
              <a:rPr lang="en-US" b="1" u="sng" dirty="0" smtClean="0"/>
              <a:t>Statements Objects</a:t>
            </a:r>
            <a:r>
              <a:rPr lang="en-US" dirty="0" smtClean="0"/>
              <a:t>:-</a:t>
            </a:r>
            <a:r>
              <a:rPr lang="en-US" dirty="0"/>
              <a:t>Use for </a:t>
            </a:r>
            <a:r>
              <a:rPr lang="en-US" dirty="0" smtClean="0"/>
              <a:t>access </a:t>
            </a:r>
            <a:r>
              <a:rPr lang="en-US" dirty="0"/>
              <a:t>to your database.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3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 Statement Object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400" dirty="0" smtClean="0"/>
              <a:t>You need to create Statement </a:t>
            </a:r>
            <a:r>
              <a:rPr lang="en-US" sz="6400" dirty="0"/>
              <a:t>object using the Connection object's </a:t>
            </a:r>
            <a:r>
              <a:rPr lang="en-US" sz="6400" dirty="0" err="1"/>
              <a:t>createStatement</a:t>
            </a:r>
            <a:r>
              <a:rPr lang="en-US" sz="6400" dirty="0"/>
              <a:t>( ) method, as in the following example:</a:t>
            </a:r>
          </a:p>
          <a:p>
            <a:pPr marL="0" indent="0">
              <a:buNone/>
            </a:pPr>
            <a:r>
              <a:rPr lang="en-US" sz="4900" dirty="0"/>
              <a:t> 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Statement </a:t>
            </a:r>
            <a:r>
              <a:rPr lang="en-US" sz="5500" dirty="0" err="1">
                <a:solidFill>
                  <a:srgbClr val="FF0000"/>
                </a:solidFill>
              </a:rPr>
              <a:t>stmt</a:t>
            </a:r>
            <a:r>
              <a:rPr lang="en-US" sz="5500" dirty="0">
                <a:solidFill>
                  <a:srgbClr val="FF0000"/>
                </a:solidFill>
              </a:rPr>
              <a:t> = null;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try {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   </a:t>
            </a:r>
            <a:r>
              <a:rPr lang="en-US" sz="5500" dirty="0" err="1">
                <a:solidFill>
                  <a:srgbClr val="FF0000"/>
                </a:solidFill>
              </a:rPr>
              <a:t>stmt</a:t>
            </a:r>
            <a:r>
              <a:rPr lang="en-US" sz="5500" dirty="0">
                <a:solidFill>
                  <a:srgbClr val="FF0000"/>
                </a:solidFill>
              </a:rPr>
              <a:t> = </a:t>
            </a:r>
            <a:r>
              <a:rPr lang="en-US" sz="5500" dirty="0" err="1">
                <a:solidFill>
                  <a:srgbClr val="FF0000"/>
                </a:solidFill>
              </a:rPr>
              <a:t>conn.createStatement</a:t>
            </a:r>
            <a:r>
              <a:rPr lang="en-US" sz="5500" dirty="0">
                <a:solidFill>
                  <a:srgbClr val="FF0000"/>
                </a:solidFill>
              </a:rPr>
              <a:t>( );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   . . .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catch (</a:t>
            </a:r>
            <a:r>
              <a:rPr lang="en-US" sz="5500" dirty="0" err="1">
                <a:solidFill>
                  <a:srgbClr val="FF0000"/>
                </a:solidFill>
              </a:rPr>
              <a:t>SQLException</a:t>
            </a:r>
            <a:r>
              <a:rPr lang="en-US" sz="5500" dirty="0">
                <a:solidFill>
                  <a:srgbClr val="FF0000"/>
                </a:solidFill>
              </a:rPr>
              <a:t> e) {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   . . .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finally {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   . . .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2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SQL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b="1" dirty="0"/>
              <a:t>Once you've created a </a:t>
            </a:r>
            <a:r>
              <a:rPr lang="en-US" sz="5500" b="1" dirty="0">
                <a:solidFill>
                  <a:srgbClr val="FF0000"/>
                </a:solidFill>
              </a:rPr>
              <a:t>Statement </a:t>
            </a:r>
            <a:r>
              <a:rPr lang="en-US" sz="5500" b="1" dirty="0"/>
              <a:t>object, you can then </a:t>
            </a:r>
            <a:r>
              <a:rPr lang="en-US" sz="5500" b="1" dirty="0" smtClean="0"/>
              <a:t>execute </a:t>
            </a:r>
            <a:r>
              <a:rPr lang="en-US" sz="5500" b="1" dirty="0"/>
              <a:t>a SQL statement with one of its three execute methods.</a:t>
            </a:r>
            <a:endParaRPr lang="en-US" sz="5500" dirty="0"/>
          </a:p>
          <a:p>
            <a:pPr marL="0" indent="0">
              <a:buNone/>
            </a:pPr>
            <a:endParaRPr lang="en-US" sz="5500" dirty="0"/>
          </a:p>
          <a:p>
            <a:pPr lvl="0" fontAlgn="base"/>
            <a:r>
              <a:rPr lang="en-US" sz="5500" b="1" u="sng" dirty="0" err="1"/>
              <a:t>boolean</a:t>
            </a:r>
            <a:r>
              <a:rPr lang="en-US" sz="5500" b="1" u="sng" dirty="0"/>
              <a:t> execute(String </a:t>
            </a:r>
            <a:r>
              <a:rPr lang="en-US" sz="5500" b="1" u="sng" dirty="0" smtClean="0"/>
              <a:t> SQL</a:t>
            </a:r>
            <a:r>
              <a:rPr lang="en-US" sz="5500" b="1" u="sng" dirty="0"/>
              <a:t>)</a:t>
            </a:r>
            <a:r>
              <a:rPr lang="en-US" sz="5500" dirty="0"/>
              <a:t> : Returns </a:t>
            </a:r>
            <a:r>
              <a:rPr lang="en-US" sz="5500" u="sng" dirty="0" smtClean="0"/>
              <a:t>true</a:t>
            </a:r>
            <a:r>
              <a:rPr lang="en-US" sz="5500" dirty="0" smtClean="0"/>
              <a:t> </a:t>
            </a:r>
            <a:r>
              <a:rPr lang="en-US" sz="5500" dirty="0"/>
              <a:t>if a </a:t>
            </a:r>
            <a:r>
              <a:rPr lang="en-US" sz="5500" dirty="0" err="1"/>
              <a:t>ResultSet</a:t>
            </a:r>
            <a:r>
              <a:rPr lang="en-US" sz="5500" dirty="0"/>
              <a:t> object can be retrieved; otherwise, it returns </a:t>
            </a:r>
            <a:r>
              <a:rPr lang="en-US" sz="5500" u="sng" dirty="0"/>
              <a:t>false</a:t>
            </a:r>
            <a:r>
              <a:rPr lang="en-US" sz="5500" dirty="0"/>
              <a:t>. </a:t>
            </a:r>
            <a:r>
              <a:rPr lang="en-US" sz="5500" dirty="0">
                <a:solidFill>
                  <a:srgbClr val="FF0000"/>
                </a:solidFill>
              </a:rPr>
              <a:t>T</a:t>
            </a:r>
            <a:r>
              <a:rPr lang="en-US" sz="5500" dirty="0" smtClean="0">
                <a:solidFill>
                  <a:srgbClr val="FF0000"/>
                </a:solidFill>
              </a:rPr>
              <a:t>his </a:t>
            </a:r>
            <a:r>
              <a:rPr lang="en-US" sz="5500" dirty="0">
                <a:solidFill>
                  <a:srgbClr val="FF0000"/>
                </a:solidFill>
              </a:rPr>
              <a:t>method </a:t>
            </a:r>
            <a:r>
              <a:rPr lang="en-US" sz="5500" dirty="0" smtClean="0">
                <a:solidFill>
                  <a:srgbClr val="FF0000"/>
                </a:solidFill>
              </a:rPr>
              <a:t>works for any SQL </a:t>
            </a:r>
            <a:r>
              <a:rPr lang="en-US" sz="5500" dirty="0">
                <a:solidFill>
                  <a:srgbClr val="FF0000"/>
                </a:solidFill>
              </a:rPr>
              <a:t>DDL </a:t>
            </a:r>
            <a:r>
              <a:rPr lang="en-US" sz="5500" dirty="0" smtClean="0">
                <a:solidFill>
                  <a:srgbClr val="FF0000"/>
                </a:solidFill>
              </a:rPr>
              <a:t>or DML statements</a:t>
            </a:r>
          </a:p>
          <a:p>
            <a:pPr lvl="0" fontAlgn="base"/>
            <a:endParaRPr lang="en-US" sz="5500" dirty="0"/>
          </a:p>
          <a:p>
            <a:pPr fontAlgn="base"/>
            <a:r>
              <a:rPr lang="en-US" sz="5500" b="1" u="sng" dirty="0" err="1"/>
              <a:t>int</a:t>
            </a:r>
            <a:r>
              <a:rPr lang="en-US" sz="5500" b="1" u="sng" dirty="0"/>
              <a:t> </a:t>
            </a:r>
            <a:r>
              <a:rPr lang="en-US" sz="5500" b="1" u="sng" dirty="0" err="1"/>
              <a:t>executeUpdate</a:t>
            </a:r>
            <a:r>
              <a:rPr lang="en-US" sz="5500" b="1" u="sng" dirty="0"/>
              <a:t>(String </a:t>
            </a:r>
            <a:r>
              <a:rPr lang="en-US" sz="5500" b="1" u="sng" dirty="0" smtClean="0"/>
              <a:t> SQL</a:t>
            </a:r>
            <a:r>
              <a:rPr lang="en-US" sz="5500" b="1" u="sng" dirty="0"/>
              <a:t>) </a:t>
            </a:r>
            <a:r>
              <a:rPr lang="en-US" sz="5500" dirty="0"/>
              <a:t>: Returns the numbers of rows affected by the execution of the SQL statement. Use this method to </a:t>
            </a:r>
            <a:r>
              <a:rPr lang="en-US" sz="5500" dirty="0" smtClean="0"/>
              <a:t>execute </a:t>
            </a:r>
            <a:r>
              <a:rPr lang="en-US" sz="5500" dirty="0" smtClean="0">
                <a:solidFill>
                  <a:srgbClr val="FF0000"/>
                </a:solidFill>
              </a:rPr>
              <a:t>an </a:t>
            </a:r>
            <a:r>
              <a:rPr lang="en-US" sz="5500" dirty="0">
                <a:solidFill>
                  <a:srgbClr val="FF0000"/>
                </a:solidFill>
              </a:rPr>
              <a:t>INSERT, UPDATE, </a:t>
            </a:r>
            <a:r>
              <a:rPr lang="en-US" sz="5500" dirty="0" smtClean="0">
                <a:solidFill>
                  <a:srgbClr val="FF0000"/>
                </a:solidFill>
              </a:rPr>
              <a:t> </a:t>
            </a:r>
            <a:r>
              <a:rPr lang="en-US" sz="5500" dirty="0">
                <a:solidFill>
                  <a:srgbClr val="FF0000"/>
                </a:solidFill>
              </a:rPr>
              <a:t>DELETE statement or </a:t>
            </a:r>
            <a:r>
              <a:rPr lang="en-US" sz="5500" dirty="0" smtClean="0">
                <a:solidFill>
                  <a:srgbClr val="FF0000"/>
                </a:solidFill>
              </a:rPr>
              <a:t>any </a:t>
            </a:r>
            <a:r>
              <a:rPr lang="en-US" sz="5500" dirty="0">
                <a:solidFill>
                  <a:srgbClr val="FF0000"/>
                </a:solidFill>
              </a:rPr>
              <a:t>DDL </a:t>
            </a:r>
            <a:r>
              <a:rPr lang="en-US" sz="5500" dirty="0" smtClean="0">
                <a:solidFill>
                  <a:srgbClr val="FF0000"/>
                </a:solidFill>
              </a:rPr>
              <a:t>statements</a:t>
            </a:r>
            <a:endParaRPr lang="en-US" sz="5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5500" dirty="0"/>
          </a:p>
          <a:p>
            <a:r>
              <a:rPr lang="en-US" sz="5500" b="1" dirty="0" err="1" smtClean="0"/>
              <a:t>ResultSet</a:t>
            </a:r>
            <a:r>
              <a:rPr lang="en-US" sz="5500" b="1" dirty="0" smtClean="0"/>
              <a:t> </a:t>
            </a:r>
            <a:r>
              <a:rPr lang="en-US" sz="5500" b="1" dirty="0" err="1"/>
              <a:t>executeQuery</a:t>
            </a:r>
            <a:r>
              <a:rPr lang="en-US" sz="5500" b="1" dirty="0"/>
              <a:t>(String </a:t>
            </a:r>
            <a:r>
              <a:rPr lang="en-US" sz="5500" b="1" dirty="0" smtClean="0"/>
              <a:t> SQL</a:t>
            </a:r>
            <a:r>
              <a:rPr lang="en-US" sz="5500" b="1" dirty="0"/>
              <a:t>) </a:t>
            </a:r>
            <a:r>
              <a:rPr lang="en-US" sz="5500" dirty="0"/>
              <a:t>: Returns a </a:t>
            </a:r>
            <a:r>
              <a:rPr lang="en-US" sz="5500" dirty="0" err="1"/>
              <a:t>ResultSet</a:t>
            </a:r>
            <a:r>
              <a:rPr lang="en-US" sz="5500" dirty="0"/>
              <a:t> object. Use this method </a:t>
            </a:r>
            <a:r>
              <a:rPr lang="en-US" sz="5500" dirty="0" smtClean="0"/>
              <a:t>to execute </a:t>
            </a:r>
            <a:r>
              <a:rPr lang="en-US" sz="5500" dirty="0" smtClean="0">
                <a:solidFill>
                  <a:srgbClr val="FF0000"/>
                </a:solidFill>
              </a:rPr>
              <a:t>a </a:t>
            </a:r>
            <a:r>
              <a:rPr lang="en-US" sz="5500" dirty="0">
                <a:solidFill>
                  <a:srgbClr val="FF0000"/>
                </a:solidFill>
              </a:rPr>
              <a:t>SELECT statement</a:t>
            </a:r>
            <a:r>
              <a:rPr lang="en-US" sz="5500" dirty="0" smtClean="0"/>
              <a:t>.</a:t>
            </a:r>
          </a:p>
          <a:p>
            <a:endParaRPr lang="en-US" sz="5500" dirty="0" smtClean="0"/>
          </a:p>
          <a:p>
            <a:endParaRPr lang="en-US" sz="5500" dirty="0" smtClean="0"/>
          </a:p>
          <a:p>
            <a:r>
              <a:rPr lang="en-US" sz="5500" dirty="0" smtClean="0"/>
              <a:t>Doc:   </a:t>
            </a:r>
            <a:r>
              <a:rPr lang="en-US" sz="5500" dirty="0" smtClean="0">
                <a:hlinkClick r:id="rId2"/>
              </a:rPr>
              <a:t>https</a:t>
            </a:r>
            <a:r>
              <a:rPr lang="en-US" sz="5500" dirty="0">
                <a:hlinkClick r:id="rId2"/>
              </a:rPr>
              <a:t>://</a:t>
            </a:r>
            <a:r>
              <a:rPr lang="en-US" sz="5500" dirty="0" smtClean="0">
                <a:hlinkClick r:id="rId2"/>
              </a:rPr>
              <a:t>docs.oracle.com/javase/8/docs/api/java/sql/Statement.html</a:t>
            </a:r>
            <a:endParaRPr lang="en-US" sz="55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0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Closing Statement Object and Closing a Connection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sz="3400" b="1" dirty="0"/>
              <a:t>Closing Statement </a:t>
            </a:r>
            <a:r>
              <a:rPr lang="en-US" sz="3400" b="1" dirty="0" smtClean="0"/>
              <a:t>Object and Closing a </a:t>
            </a:r>
            <a:r>
              <a:rPr lang="en-US" sz="3400" b="1" dirty="0"/>
              <a:t>Connection object</a:t>
            </a:r>
            <a:r>
              <a:rPr lang="en-US" sz="3400" dirty="0"/>
              <a:t> to save database </a:t>
            </a:r>
            <a:r>
              <a:rPr lang="en-US" sz="3400" dirty="0" smtClean="0"/>
              <a:t>resources. 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dirty="0"/>
              <a:t>A simple call to the close() method will do the </a:t>
            </a:r>
            <a:r>
              <a:rPr lang="en-US" sz="3400" dirty="0" smtClean="0"/>
              <a:t>job.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dirty="0"/>
              <a:t>Statement </a:t>
            </a:r>
            <a:r>
              <a:rPr lang="en-US" sz="3400" dirty="0" err="1"/>
              <a:t>stmt</a:t>
            </a:r>
            <a:r>
              <a:rPr lang="en-US" sz="3400" dirty="0"/>
              <a:t> = null;</a:t>
            </a:r>
          </a:p>
          <a:p>
            <a:pPr marL="0" indent="0">
              <a:buNone/>
            </a:pPr>
            <a:r>
              <a:rPr lang="en-US" sz="3400" dirty="0"/>
              <a:t>try {</a:t>
            </a:r>
          </a:p>
          <a:p>
            <a:pPr marL="0" indent="0">
              <a:buNone/>
            </a:pPr>
            <a:r>
              <a:rPr lang="en-US" sz="3400" dirty="0"/>
              <a:t>   </a:t>
            </a:r>
            <a:r>
              <a:rPr lang="en-US" sz="3400" dirty="0" err="1"/>
              <a:t>stmt</a:t>
            </a:r>
            <a:r>
              <a:rPr lang="en-US" sz="3400" dirty="0"/>
              <a:t> = </a:t>
            </a:r>
            <a:r>
              <a:rPr lang="en-US" sz="3400" dirty="0" err="1"/>
              <a:t>conn.createStatement</a:t>
            </a:r>
            <a:r>
              <a:rPr lang="en-US" sz="3400" dirty="0"/>
              <a:t>( );</a:t>
            </a:r>
          </a:p>
          <a:p>
            <a:pPr marL="0" indent="0">
              <a:buNone/>
            </a:pPr>
            <a:r>
              <a:rPr lang="en-US" sz="3400" dirty="0"/>
              <a:t>   . . .</a:t>
            </a:r>
          </a:p>
          <a:p>
            <a:pPr marL="0" indent="0">
              <a:buNone/>
            </a:pPr>
            <a:r>
              <a:rPr lang="en-US" sz="3400" dirty="0"/>
              <a:t>}</a:t>
            </a:r>
          </a:p>
          <a:p>
            <a:pPr marL="0" indent="0">
              <a:buNone/>
            </a:pPr>
            <a:r>
              <a:rPr lang="en-US" sz="3400" dirty="0"/>
              <a:t>catch (</a:t>
            </a:r>
            <a:r>
              <a:rPr lang="en-US" sz="3400" dirty="0" err="1"/>
              <a:t>SQLException</a:t>
            </a:r>
            <a:r>
              <a:rPr lang="en-US" sz="3400" dirty="0"/>
              <a:t> e) {</a:t>
            </a:r>
          </a:p>
          <a:p>
            <a:pPr marL="0" indent="0">
              <a:buNone/>
            </a:pPr>
            <a:r>
              <a:rPr lang="en-US" sz="3400" dirty="0"/>
              <a:t>   </a:t>
            </a:r>
            <a:r>
              <a:rPr lang="en-US" sz="3600" dirty="0" err="1"/>
              <a:t>System.out.println</a:t>
            </a:r>
            <a:r>
              <a:rPr lang="en-US" sz="3600" dirty="0"/>
              <a:t>(</a:t>
            </a:r>
            <a:r>
              <a:rPr lang="en-US" sz="3600" dirty="0" err="1"/>
              <a:t>e.getMessage</a:t>
            </a:r>
            <a:r>
              <a:rPr lang="en-US" sz="3600" dirty="0"/>
              <a:t>()); </a:t>
            </a:r>
          </a:p>
          <a:p>
            <a:pPr marL="0" indent="0">
              <a:buNone/>
            </a:pPr>
            <a:r>
              <a:rPr lang="en-US" sz="3400" dirty="0" smtClean="0"/>
              <a:t>}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finally {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  </a:t>
            </a:r>
            <a:r>
              <a:rPr lang="en-US" sz="3400" dirty="0" err="1">
                <a:solidFill>
                  <a:srgbClr val="FF0000"/>
                </a:solidFill>
              </a:rPr>
              <a:t>stmt.close</a:t>
            </a:r>
            <a:r>
              <a:rPr lang="en-US" sz="34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7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429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JDBC Quick Start for Your Programming Project</vt:lpstr>
      <vt:lpstr>What is JDBC</vt:lpstr>
      <vt:lpstr>Load JDBC</vt:lpstr>
      <vt:lpstr>First, you need to create a connection</vt:lpstr>
      <vt:lpstr>Exception Handling</vt:lpstr>
      <vt:lpstr>Next… to create statement</vt:lpstr>
      <vt:lpstr>Creating  Statement Object: </vt:lpstr>
      <vt:lpstr>Run a SQL statement</vt:lpstr>
      <vt:lpstr>Closing Statement Object and Closing a Connection object</vt:lpstr>
      <vt:lpstr>Retrieving all rows from ResultSet objects </vt:lpstr>
      <vt:lpstr> How to retrieve column values from a row? </vt:lpstr>
      <vt:lpstr>Put everything together</vt:lpstr>
      <vt:lpstr>Creating tables in DB</vt:lpstr>
      <vt:lpstr>Inserting data into tables </vt:lpstr>
      <vt:lpstr>Retrieving data from DB</vt:lpstr>
      <vt:lpstr>Updating data in DB</vt:lpstr>
      <vt:lpstr>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Haiquan  Chen</dc:creator>
  <cp:lastModifiedBy>Haiquan  Chen</cp:lastModifiedBy>
  <cp:revision>32</cp:revision>
  <dcterms:created xsi:type="dcterms:W3CDTF">2006-08-16T00:00:00Z</dcterms:created>
  <dcterms:modified xsi:type="dcterms:W3CDTF">2015-02-20T16:50:25Z</dcterms:modified>
</cp:coreProperties>
</file>