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61" r:id="rId2"/>
  </p:sldMasterIdLst>
  <p:notesMasterIdLst>
    <p:notesMasterId r:id="rId13"/>
  </p:notesMasterIdLst>
  <p:sldIdLst>
    <p:sldId id="264" r:id="rId3"/>
    <p:sldId id="273" r:id="rId4"/>
    <p:sldId id="269" r:id="rId5"/>
    <p:sldId id="268" r:id="rId6"/>
    <p:sldId id="267" r:id="rId7"/>
    <p:sldId id="266" r:id="rId8"/>
    <p:sldId id="256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0BCC77-53B1-6188-4F87-F17C6C6877FF}" v="411" dt="2024-05-28T19:49:44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499EC-03B0-4CEB-A48A-6C222F00E518}" type="datetimeFigureOut">
              <a:t>28/05/2024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F7AA8-2FE0-4758-8E55-70C3550C5E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107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716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495800" y="2676257"/>
            <a:ext cx="2917371" cy="743178"/>
          </a:xfrm>
        </p:spPr>
        <p:txBody>
          <a:bodyPr anchor="b" anchorCtr="0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502920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5029200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2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63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60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udeiwantthat.com/autos/exotic/bugatti-la-voiture-noire.as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36A1-1A23-FDCA-E791-278F673B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oppins"/>
                <a:cs typeface="Poppins"/>
              </a:rPr>
              <a:t>Cahier des Charges pour le Système de Gestion de Vehicules</a:t>
            </a:r>
            <a:endParaRPr lang="en-US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0848-B081-1EB4-54CE-A4262714BD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5886272"/>
            <a:ext cx="8468360" cy="4768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err="1">
                <a:solidFill>
                  <a:schemeClr val="tx1"/>
                </a:solidFill>
                <a:ea typeface="Calibri"/>
                <a:cs typeface="Calibri"/>
              </a:rPr>
              <a:t>Réalisé</a:t>
            </a:r>
            <a:r>
              <a:rPr lang="en-US" sz="2000" dirty="0">
                <a:solidFill>
                  <a:schemeClr val="tx1"/>
                </a:solidFill>
                <a:ea typeface="Calibri"/>
                <a:cs typeface="Calibri"/>
              </a:rPr>
              <a:t> par: Haitham El </a:t>
            </a:r>
            <a:r>
              <a:rPr lang="en-US" sz="2000" err="1">
                <a:solidFill>
                  <a:schemeClr val="tx1"/>
                </a:solidFill>
                <a:ea typeface="Calibri"/>
                <a:cs typeface="Calibri"/>
              </a:rPr>
              <a:t>Abdioui-Aboubakr</a:t>
            </a:r>
            <a:r>
              <a:rPr lang="en-US" sz="2000" dirty="0">
                <a:solidFill>
                  <a:schemeClr val="tx1"/>
                </a:solidFill>
                <a:ea typeface="Calibri"/>
                <a:cs typeface="Calibri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Calibri"/>
                <a:cs typeface="Calibri"/>
              </a:rPr>
              <a:t>Ketoun</a:t>
            </a:r>
            <a:r>
              <a:rPr lang="en-US" sz="2000" dirty="0">
                <a:solidFill>
                  <a:schemeClr val="tx1"/>
                </a:solidFill>
                <a:ea typeface="Calibri"/>
                <a:cs typeface="Calibri"/>
              </a:rPr>
              <a:t>-Mohamed Amine Kharbouche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5B7BB-086A-0BEE-471F-DC71F427D3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72880" y="5882868"/>
            <a:ext cx="2870200" cy="3752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err="1">
                <a:ea typeface="Calibri"/>
                <a:cs typeface="Calibri"/>
              </a:rPr>
              <a:t>Encadré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par:Mossab</a:t>
            </a:r>
            <a:r>
              <a:rPr lang="en-US" dirty="0">
                <a:ea typeface="Calibri"/>
                <a:cs typeface="Calibri"/>
              </a:rPr>
              <a:t> Batal</a:t>
            </a:r>
          </a:p>
        </p:txBody>
      </p:sp>
      <p:pic>
        <p:nvPicPr>
          <p:cNvPr id="3" name="Espace réservé pour une image  2" descr="Une image contenant Conception automobile, roue, véhicule, supercar&#10;&#10;Description générée automatiquement">
            <a:extLst>
              <a:ext uri="{FF2B5EF4-FFF2-40B4-BE49-F238E27FC236}">
                <a16:creationId xmlns:a16="http://schemas.microsoft.com/office/drawing/2014/main" id="{9D2DD85C-EBF5-09D2-CDB9-8EFBA78EA68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/>
        </p:blipFill>
        <p:spPr>
          <a:xfrm>
            <a:off x="6324600" y="1731010"/>
            <a:ext cx="5466080" cy="3642360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2C72790-C0F4-7510-C0FA-C6D173840909}"/>
              </a:ext>
            </a:extLst>
          </p:cNvPr>
          <p:cNvSpPr txBox="1"/>
          <p:nvPr/>
        </p:nvSpPr>
        <p:spPr>
          <a:xfrm>
            <a:off x="7239000" y="4743450"/>
            <a:ext cx="36576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>
                <a:hlinkClick r:id="rId3"/>
              </a:rPr>
              <a:t>Cette photo</a:t>
            </a:r>
            <a:r>
              <a:rPr lang="en-US"/>
              <a:t> de Auteur inconnu est fournie sous licence </a:t>
            </a:r>
            <a:r>
              <a:rPr lang="en-US">
                <a:hlinkClick r:id="rId4"/>
              </a:rPr>
              <a:t>CC BY-SA-NC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9534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8A080-E230-0394-DF3E-8684CA4A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Poppins"/>
                <a:cs typeface="Poppins"/>
              </a:rPr>
              <a:t> Réalisation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BB0102F5-2BF2-37D4-6FB6-F1F55D69316E}"/>
              </a:ext>
            </a:extLst>
          </p:cNvPr>
          <p:cNvSpPr txBox="1">
            <a:spLocks/>
          </p:cNvSpPr>
          <p:nvPr/>
        </p:nvSpPr>
        <p:spPr>
          <a:xfrm>
            <a:off x="914400" y="5096555"/>
            <a:ext cx="104394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Poppins" pitchFamily="2" charset="77"/>
                <a:ea typeface="+mj-ea"/>
                <a:cs typeface="Poppins" pitchFamily="2" charset="77"/>
              </a:defRPr>
            </a:lvl1pPr>
          </a:lstStyle>
          <a:p>
            <a:r>
              <a:rPr lang="fr-FR" dirty="0">
                <a:latin typeface="Poppins"/>
                <a:cs typeface="Poppins"/>
              </a:rPr>
              <a:t> 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456030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44613-2709-97F2-0B2F-89F0CD65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Poppins"/>
                <a:cs typeface="Poppins"/>
              </a:rPr>
              <a:t>Sommaire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93D461-E563-3F04-0A3D-BAC63144C5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557" y="1709562"/>
            <a:ext cx="7707084" cy="2865892"/>
          </a:xfrm>
        </p:spPr>
        <p:txBody>
          <a:bodyPr/>
          <a:lstStyle/>
          <a:p>
            <a:pPr marL="342900" indent="-342900">
              <a:buChar char="•"/>
            </a:pPr>
            <a:r>
              <a:rPr lang="fr-FR" b="0" dirty="0">
                <a:ea typeface="Roboto"/>
                <a:cs typeface="Roboto"/>
              </a:rPr>
              <a:t>Introduction</a:t>
            </a:r>
            <a:endParaRPr lang="fr-FR" b="0"/>
          </a:p>
          <a:p>
            <a:pPr marL="342900" indent="-342900">
              <a:buChar char="•"/>
            </a:pPr>
            <a:r>
              <a:rPr lang="fr-FR" b="0">
                <a:ea typeface="Roboto"/>
                <a:cs typeface="Roboto"/>
              </a:rPr>
              <a:t>Description</a:t>
            </a:r>
            <a:r>
              <a:rPr lang="fr-FR" b="0" dirty="0">
                <a:ea typeface="Roboto"/>
                <a:cs typeface="Roboto"/>
              </a:rPr>
              <a:t> générale</a:t>
            </a:r>
            <a:endParaRPr lang="fr-FR" b="0"/>
          </a:p>
          <a:p>
            <a:pPr marL="342900" indent="-342900">
              <a:buChar char="•"/>
            </a:pPr>
            <a:r>
              <a:rPr lang="fr-FR" b="0" dirty="0">
                <a:ea typeface="Roboto"/>
                <a:cs typeface="Roboto"/>
              </a:rPr>
              <a:t>Exigences</a:t>
            </a:r>
            <a:endParaRPr lang="fr-FR" b="0"/>
          </a:p>
          <a:p>
            <a:pPr marL="342900" indent="-342900">
              <a:buChar char="•"/>
            </a:pPr>
            <a:r>
              <a:rPr lang="fr-FR" b="0" dirty="0">
                <a:ea typeface="Roboto"/>
                <a:cs typeface="Roboto"/>
              </a:rPr>
              <a:t>Diagramme de use case</a:t>
            </a:r>
          </a:p>
          <a:p>
            <a:pPr marL="342900" indent="-342900">
              <a:buChar char="•"/>
            </a:pPr>
            <a:r>
              <a:rPr lang="fr-FR" b="0" dirty="0">
                <a:ea typeface="Roboto"/>
                <a:cs typeface="Roboto"/>
              </a:rPr>
              <a:t>Diagramme de classe</a:t>
            </a:r>
          </a:p>
          <a:p>
            <a:pPr marL="342900" indent="-342900">
              <a:buChar char="•"/>
            </a:pPr>
            <a:r>
              <a:rPr lang="fr-FR" b="0" dirty="0">
                <a:ea typeface="Roboto"/>
                <a:cs typeface="Roboto"/>
              </a:rPr>
              <a:t>Réalisation</a:t>
            </a:r>
          </a:p>
        </p:txBody>
      </p:sp>
    </p:spTree>
    <p:extLst>
      <p:ext uri="{BB962C8B-B14F-4D97-AF65-F5344CB8AC3E}">
        <p14:creationId xmlns:p14="http://schemas.microsoft.com/office/powerpoint/2010/main" val="2559644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2ACA5-68D2-DAD0-340D-4D9B8FA9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D237E7-FEFC-4C18-CEE1-22E7667C5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Contexte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87B7AA-21DB-9D87-1653-DA8C606DCC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/>
              <a:t>Objectif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FBEE7D-EFB1-F4BA-8177-DBE1E933CC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Grandes Lignes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1644D63-9F9D-BBF1-CF52-77E7E83331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ea typeface="Roboto"/>
                <a:cs typeface="Roboto"/>
              </a:rPr>
              <a:t>Créer une application dans Django qui permet de gérer le service d'une agence de vente de véhicules en ligne</a:t>
            </a:r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86995AA5-9FE6-EAD6-F3FD-42E4A6783F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/>
              <a:t>Développer une plateforme intuitive et efficace pour la gestion des produits et des paniers en ligne, accessible à la fois aux clients et aux administrateurs.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936997A-4096-55C5-7C3E-E3CC79C177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/>
              <a:t>Le système vise à offrir une expérience utilisateur fluide pour la consultation, la recherche et la gestion des produits, tout en facilitant la tâche des administrateurs pour la gestion efficace des produits.</a:t>
            </a:r>
          </a:p>
        </p:txBody>
      </p:sp>
    </p:spTree>
    <p:extLst>
      <p:ext uri="{BB962C8B-B14F-4D97-AF65-F5344CB8AC3E}">
        <p14:creationId xmlns:p14="http://schemas.microsoft.com/office/powerpoint/2010/main" val="2849839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44613-2709-97F2-0B2F-89F0CD65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Description Générale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93D461-E563-3F04-0A3D-BAC63144C5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Utilisateurs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021EBF-0754-7326-B80E-B5D4AEAE67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/>
              <a:t>Fonctionnalités Principales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9D8B8C-2D36-AC9E-FB6A-5C0706C936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Exigences du Système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72AB772-1A3E-5FB8-FA04-1C436A8C75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/>
              <a:t>Le système vise à servir deux principaux types d'utilisateurs : les clients, qui peuvent consulter, rechercher et gérer leur panier, et les administrateurs, chargés de gérer les produits.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6E32C0E-965C-06E8-39F0-153B07946F9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/>
              <a:t>Les fonctionnalités clés incluent la gestion des produits par les administrateurs, la consultation et la recherche de produits par les clients, ainsi que la gestion du panier par les clients.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8EA13D9-C5AF-6E23-B472-7429333303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/>
              <a:t>Le système doit répondre à des exigences spécifiques pour offrir une expérience conviviale tant pour les clients que pour les administrateurs, tout en garantissant la sécurité et la gestion efficace des produits.</a:t>
            </a:r>
          </a:p>
        </p:txBody>
      </p:sp>
    </p:spTree>
    <p:extLst>
      <p:ext uri="{BB962C8B-B14F-4D97-AF65-F5344CB8AC3E}">
        <p14:creationId xmlns:p14="http://schemas.microsoft.com/office/powerpoint/2010/main" val="969654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F30DB-53AE-0196-99DF-436CD2AF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Poppins"/>
                <a:cs typeface="Poppins"/>
              </a:rPr>
              <a:t>Client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53A13E-6586-E9C4-348F-D690A9FA73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Consulter les Produits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6A50F4-2474-5C52-B47A-656FC8DA7C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/>
              <a:t>Lancer une Recherche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C7B4E6-7018-A42C-CEC1-68AE43F939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Gérer le Panier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E6E8F54-B369-1DF3-4866-7B1E126D88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/>
              <a:t>Les clients peuvent visualiser la liste des produits disponibles sur la plateforme, ce qui leur permet de parcourir l'ensemble des offres disponibles.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717ADDB0-4F36-E14D-44ED-401F82182C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/>
              <a:t>Les clients ont la possibilité d'effectuer des recherches ciblées pour trouver des produits spécifiques qui répondent à leurs besoins et préférences.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30838A8-AEFF-F224-293F-3AB5CE3338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/>
              <a:t>Les clients peuvent ajouter, modifier et supprimer des produits de leur panier, offrant ainsi une flexibilité dans la gestion de leurs achats en ligne.</a:t>
            </a:r>
          </a:p>
        </p:txBody>
      </p:sp>
    </p:spTree>
    <p:extLst>
      <p:ext uri="{BB962C8B-B14F-4D97-AF65-F5344CB8AC3E}">
        <p14:creationId xmlns:p14="http://schemas.microsoft.com/office/powerpoint/2010/main" val="1445549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8A080-E230-0394-DF3E-8684CA4A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Poppins"/>
                <a:cs typeface="Poppins"/>
              </a:rPr>
              <a:t> Administrateur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2817CC-5658-CB7A-5289-AA71F4509A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/>
              <a:t>Ajouter Produit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7C7065-D93B-A69B-DCAF-F55E9E9901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/>
              <a:t>Modifier Produit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AC0332-3BDE-DBC0-6814-2F39718131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/>
              <a:t>Supprimer Produit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5010EDB-FD79-7C1B-5ADE-D1D349CE2F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/>
              <a:t>Les administrateurs sont en mesure d'ajouter de nouveaux produits à la plateforme, en saisissant efficacement les informations nécessaires pour chaque produit.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BA7FCF3-4662-3EF3-5F3F-E67CB7CDB5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/>
              <a:t>La fonction de modification permet aux administrateurs de mettre à jour les informations des produits existants de manière précise et efficace.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5E6144E-D9D3-4146-5B62-DE563D255C8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/>
              <a:t>Les administrateurs ont la possibilité de retirer des produits de la liste, assurant ainsi une gestion adéquate de l'inventaire de la plateforme.</a:t>
            </a:r>
          </a:p>
        </p:txBody>
      </p:sp>
    </p:spTree>
    <p:extLst>
      <p:ext uri="{BB962C8B-B14F-4D97-AF65-F5344CB8AC3E}">
        <p14:creationId xmlns:p14="http://schemas.microsoft.com/office/powerpoint/2010/main" val="2537477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853440" y="2438400"/>
          <a:ext cx="10363200" cy="2097024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Poppins SemiBold" pitchFamily="34" charset="0"/>
                          <a:ea typeface="Poppins SemiBold" pitchFamily="34" charset="-122"/>
                          <a:cs typeface="Poppins SemiBold" pitchFamily="34" charset="-120"/>
                        </a:rPr>
                        <a:t>Exigences Fonctionnelles</a:t>
                      </a:r>
                      <a:endParaRPr lang="en-US" sz="1400" dirty="0">
                        <a:latin typeface="Poppins SemiBold" charset="0"/>
                        <a:ea typeface="Poppins SemiBold" charset="0"/>
                        <a:cs typeface="Poppins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C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Poppins SemiBold" pitchFamily="34" charset="0"/>
                          <a:ea typeface="Poppins SemiBold" pitchFamily="34" charset="-122"/>
                          <a:cs typeface="Poppins SemiBold" pitchFamily="34" charset="-120"/>
                        </a:rPr>
                        <a:t>Exigences Non-Fonctionnelles</a:t>
                      </a:r>
                      <a:endParaRPr lang="en-US" sz="1400" dirty="0">
                        <a:latin typeface="Poppins SemiBold" charset="0"/>
                        <a:ea typeface="Poppins SemiBold" charset="0"/>
                        <a:cs typeface="Poppins SemiBold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D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- Consultation et recherche de produits par les clients.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- Sécurité et protection des informations des utilisateurs.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- Gestion du panier par les clients.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- Interface intuitive et facile à utiliser.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25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- Gestion des produits par les administrateurs.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Poppins" pitchFamily="34" charset="0"/>
                          <a:ea typeface="Poppins" pitchFamily="34" charset="-122"/>
                          <a:cs typeface="Poppins" pitchFamily="34" charset="-120"/>
                        </a:rPr>
                        <a:t>- Capacité à gérer un grand nombre de produits et d'utilisateurs simultanément.</a:t>
                      </a:r>
                      <a:endParaRPr lang="en-US" sz="1200" dirty="0">
                        <a:latin typeface="Poppins" charset="0"/>
                        <a:ea typeface="Poppins" charset="0"/>
                        <a:cs typeface="Poppins" charset="0"/>
                      </a:endParaRPr>
                    </a:p>
                  </a:txBody>
                  <a:tcPr marL="73152" marR="73152" marT="73152" marB="7315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914400" y="723900"/>
            <a:ext cx="10439400" cy="1320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>
                <a:latin typeface="Poppins"/>
                <a:cs typeface="Poppins"/>
              </a:rPr>
              <a:t>Exigences Fonctionnelles et Non-Fonctionnelles</a:t>
            </a:r>
          </a:p>
        </p:txBody>
      </p:sp>
      <p:sp>
        <p:nvSpPr>
          <p:cNvPr id="4" name="Text 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50" dirty="0"/>
          </a:p>
        </p:txBody>
      </p:sp>
      <p:sp>
        <p:nvSpPr>
          <p:cNvPr id="5" name="Shape 2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98D4E3AF-9C36-CA44-F6F9-DD8A7A03B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279" y="643467"/>
            <a:ext cx="8505442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88849FC-A5EE-2226-C8A6-667DBA95D059}"/>
              </a:ext>
            </a:extLst>
          </p:cNvPr>
          <p:cNvSpPr txBox="1"/>
          <p:nvPr/>
        </p:nvSpPr>
        <p:spPr>
          <a:xfrm>
            <a:off x="1665515" y="326571"/>
            <a:ext cx="88174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800" dirty="0">
                <a:latin typeface="Poppins"/>
                <a:cs typeface="Poppins"/>
              </a:rPr>
              <a:t>Diagramme use case</a:t>
            </a:r>
          </a:p>
        </p:txBody>
      </p:sp>
    </p:spTree>
    <p:extLst>
      <p:ext uri="{BB962C8B-B14F-4D97-AF65-F5344CB8AC3E}">
        <p14:creationId xmlns:p14="http://schemas.microsoft.com/office/powerpoint/2010/main" val="2934821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 descr="Une image contenant texte, diagramme, Plan, Dessin technique&#10;&#10;Description générée automatiquement">
            <a:extLst>
              <a:ext uri="{FF2B5EF4-FFF2-40B4-BE49-F238E27FC236}">
                <a16:creationId xmlns:a16="http://schemas.microsoft.com/office/drawing/2014/main" id="{E5064988-CA33-E67E-40A6-62FAF0595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46" y="735830"/>
            <a:ext cx="7910472" cy="5386340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97FA68A-8C86-41AD-099F-830868042950}"/>
              </a:ext>
            </a:extLst>
          </p:cNvPr>
          <p:cNvSpPr txBox="1"/>
          <p:nvPr/>
        </p:nvSpPr>
        <p:spPr>
          <a:xfrm>
            <a:off x="1219200" y="293914"/>
            <a:ext cx="881742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800" dirty="0">
                <a:solidFill>
                  <a:srgbClr val="262626"/>
                </a:solidFill>
                <a:latin typeface="Poppins"/>
                <a:cs typeface="Poppins"/>
              </a:rPr>
              <a:t>Diagramme de classe</a:t>
            </a:r>
            <a:endParaRPr lang="fr-FR" sz="4800" dirty="0"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6913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rra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471</Words>
  <Application>Microsoft Office PowerPoint</Application>
  <PresentationFormat>Grand écran</PresentationFormat>
  <Paragraphs>53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Poppins SemiBold</vt:lpstr>
      <vt:lpstr>Roboto</vt:lpstr>
      <vt:lpstr>office theme</vt:lpstr>
      <vt:lpstr>Terra</vt:lpstr>
      <vt:lpstr>Cahier des Charges pour le Système de Gestion de Vehicules</vt:lpstr>
      <vt:lpstr>Sommaire</vt:lpstr>
      <vt:lpstr>Introduction</vt:lpstr>
      <vt:lpstr>Description Générale</vt:lpstr>
      <vt:lpstr>Client</vt:lpstr>
      <vt:lpstr> Administrateur</vt:lpstr>
      <vt:lpstr>Présentation PowerPoint</vt:lpstr>
      <vt:lpstr>Présentation PowerPoint</vt:lpstr>
      <vt:lpstr>Présentation PowerPoint</vt:lpstr>
      <vt:lpstr> Réalisation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pc</cp:lastModifiedBy>
  <cp:revision>133</cp:revision>
  <dcterms:created xsi:type="dcterms:W3CDTF">2013-07-15T20:26:40Z</dcterms:created>
  <dcterms:modified xsi:type="dcterms:W3CDTF">2024-05-28T19:54:17Z</dcterms:modified>
</cp:coreProperties>
</file>