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76" r:id="rId7"/>
    <p:sldId id="277" r:id="rId8"/>
    <p:sldId id="261" r:id="rId9"/>
    <p:sldId id="262" r:id="rId10"/>
    <p:sldId id="274" r:id="rId11"/>
    <p:sldId id="279" r:id="rId12"/>
    <p:sldId id="263" r:id="rId13"/>
    <p:sldId id="264" r:id="rId14"/>
    <p:sldId id="265" r:id="rId15"/>
    <p:sldId id="278" r:id="rId16"/>
    <p:sldId id="268" r:id="rId17"/>
    <p:sldId id="269" r:id="rId18"/>
    <p:sldId id="270" r:id="rId19"/>
    <p:sldId id="267" r:id="rId20"/>
    <p:sldId id="275" r:id="rId21"/>
    <p:sldId id="273" r:id="rId22"/>
    <p:sldId id="271"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E94376-2E37-4F89-8A36-47AEC77EF279}" v="9" dt="2024-09-20T10:27:54.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66" d="100"/>
          <a:sy n="66" d="100"/>
        </p:scale>
        <p:origin x="6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 Abdioui, Wissal" userId="f36bd6de-e307-47b9-b720-a51127edd304" providerId="ADAL" clId="{AAE94376-2E37-4F89-8A36-47AEC77EF279}"/>
    <pc:docChg chg="undo redo custSel addSld delSld modSld sldOrd">
      <pc:chgData name="El Abdioui, Wissal" userId="f36bd6de-e307-47b9-b720-a51127edd304" providerId="ADAL" clId="{AAE94376-2E37-4F89-8A36-47AEC77EF279}" dt="2024-09-20T10:35:25.160" v="1904" actId="13926"/>
      <pc:docMkLst>
        <pc:docMk/>
      </pc:docMkLst>
      <pc:sldChg chg="modSp mod">
        <pc:chgData name="El Abdioui, Wissal" userId="f36bd6de-e307-47b9-b720-a51127edd304" providerId="ADAL" clId="{AAE94376-2E37-4F89-8A36-47AEC77EF279}" dt="2024-09-20T10:30:04.904" v="1654" actId="33524"/>
        <pc:sldMkLst>
          <pc:docMk/>
          <pc:sldMk cId="1445426515" sldId="257"/>
        </pc:sldMkLst>
        <pc:spChg chg="mod">
          <ac:chgData name="El Abdioui, Wissal" userId="f36bd6de-e307-47b9-b720-a51127edd304" providerId="ADAL" clId="{AAE94376-2E37-4F89-8A36-47AEC77EF279}" dt="2024-09-20T10:30:04.904" v="1654" actId="33524"/>
          <ac:spMkLst>
            <pc:docMk/>
            <pc:sldMk cId="1445426515" sldId="257"/>
            <ac:spMk id="3" creationId="{583DD0EC-0D5F-07A2-BE2F-3930EA8009C7}"/>
          </ac:spMkLst>
        </pc:spChg>
      </pc:sldChg>
      <pc:sldChg chg="modSp del mod">
        <pc:chgData name="El Abdioui, Wissal" userId="f36bd6de-e307-47b9-b720-a51127edd304" providerId="ADAL" clId="{AAE94376-2E37-4F89-8A36-47AEC77EF279}" dt="2024-09-20T09:21:16.206" v="577" actId="47"/>
        <pc:sldMkLst>
          <pc:docMk/>
          <pc:sldMk cId="2178753137" sldId="258"/>
        </pc:sldMkLst>
        <pc:spChg chg="mod">
          <ac:chgData name="El Abdioui, Wissal" userId="f36bd6de-e307-47b9-b720-a51127edd304" providerId="ADAL" clId="{AAE94376-2E37-4F89-8A36-47AEC77EF279}" dt="2024-09-20T09:09:33.829" v="570" actId="27636"/>
          <ac:spMkLst>
            <pc:docMk/>
            <pc:sldMk cId="2178753137" sldId="258"/>
            <ac:spMk id="3" creationId="{9AE22D6F-891B-8F9D-2654-A38C0720973F}"/>
          </ac:spMkLst>
        </pc:spChg>
      </pc:sldChg>
      <pc:sldChg chg="del ord">
        <pc:chgData name="El Abdioui, Wissal" userId="f36bd6de-e307-47b9-b720-a51127edd304" providerId="ADAL" clId="{AAE94376-2E37-4F89-8A36-47AEC77EF279}" dt="2024-09-20T10:08:38.897" v="1350" actId="47"/>
        <pc:sldMkLst>
          <pc:docMk/>
          <pc:sldMk cId="2698581539" sldId="259"/>
        </pc:sldMkLst>
      </pc:sldChg>
      <pc:sldChg chg="modSp del mod ord">
        <pc:chgData name="El Abdioui, Wissal" userId="f36bd6de-e307-47b9-b720-a51127edd304" providerId="ADAL" clId="{AAE94376-2E37-4F89-8A36-47AEC77EF279}" dt="2024-09-20T10:26:54.881" v="1363" actId="47"/>
        <pc:sldMkLst>
          <pc:docMk/>
          <pc:sldMk cId="1055337421" sldId="260"/>
        </pc:sldMkLst>
        <pc:spChg chg="mod">
          <ac:chgData name="El Abdioui, Wissal" userId="f36bd6de-e307-47b9-b720-a51127edd304" providerId="ADAL" clId="{AAE94376-2E37-4F89-8A36-47AEC77EF279}" dt="2024-09-20T09:25:58.352" v="633" actId="27636"/>
          <ac:spMkLst>
            <pc:docMk/>
            <pc:sldMk cId="1055337421" sldId="260"/>
            <ac:spMk id="2" creationId="{874BD485-8350-6EF3-B88C-9203175FE680}"/>
          </ac:spMkLst>
        </pc:spChg>
        <pc:spChg chg="mod">
          <ac:chgData name="El Abdioui, Wissal" userId="f36bd6de-e307-47b9-b720-a51127edd304" providerId="ADAL" clId="{AAE94376-2E37-4F89-8A36-47AEC77EF279}" dt="2024-09-20T09:29:23.394" v="706" actId="6549"/>
          <ac:spMkLst>
            <pc:docMk/>
            <pc:sldMk cId="1055337421" sldId="260"/>
            <ac:spMk id="3" creationId="{9E333CF9-1D45-F8C5-5CAE-EED524DF418D}"/>
          </ac:spMkLst>
        </pc:spChg>
      </pc:sldChg>
      <pc:sldChg chg="modSp mod">
        <pc:chgData name="El Abdioui, Wissal" userId="f36bd6de-e307-47b9-b720-a51127edd304" providerId="ADAL" clId="{AAE94376-2E37-4F89-8A36-47AEC77EF279}" dt="2024-09-20T10:30:19.584" v="1670" actId="20577"/>
        <pc:sldMkLst>
          <pc:docMk/>
          <pc:sldMk cId="3429671172" sldId="261"/>
        </pc:sldMkLst>
        <pc:spChg chg="mod">
          <ac:chgData name="El Abdioui, Wissal" userId="f36bd6de-e307-47b9-b720-a51127edd304" providerId="ADAL" clId="{AAE94376-2E37-4F89-8A36-47AEC77EF279}" dt="2024-09-20T10:30:19.584" v="1670" actId="20577"/>
          <ac:spMkLst>
            <pc:docMk/>
            <pc:sldMk cId="3429671172" sldId="261"/>
            <ac:spMk id="2" creationId="{E206F190-B86A-4199-119F-3A4BEFE3B0CC}"/>
          </ac:spMkLst>
        </pc:spChg>
        <pc:spChg chg="mod">
          <ac:chgData name="El Abdioui, Wissal" userId="f36bd6de-e307-47b9-b720-a51127edd304" providerId="ADAL" clId="{AAE94376-2E37-4F89-8A36-47AEC77EF279}" dt="2024-09-20T09:27:44.686" v="701" actId="20577"/>
          <ac:spMkLst>
            <pc:docMk/>
            <pc:sldMk cId="3429671172" sldId="261"/>
            <ac:spMk id="3" creationId="{E2AB5813-D1D3-3994-2309-7299F27639C6}"/>
          </ac:spMkLst>
        </pc:spChg>
      </pc:sldChg>
      <pc:sldChg chg="modSp mod">
        <pc:chgData name="El Abdioui, Wissal" userId="f36bd6de-e307-47b9-b720-a51127edd304" providerId="ADAL" clId="{AAE94376-2E37-4F89-8A36-47AEC77EF279}" dt="2024-09-20T10:31:05.294" v="1703" actId="20577"/>
        <pc:sldMkLst>
          <pc:docMk/>
          <pc:sldMk cId="3956905561" sldId="262"/>
        </pc:sldMkLst>
        <pc:spChg chg="mod">
          <ac:chgData name="El Abdioui, Wissal" userId="f36bd6de-e307-47b9-b720-a51127edd304" providerId="ADAL" clId="{AAE94376-2E37-4F89-8A36-47AEC77EF279}" dt="2024-09-20T10:31:05.294" v="1703" actId="20577"/>
          <ac:spMkLst>
            <pc:docMk/>
            <pc:sldMk cId="3956905561" sldId="262"/>
            <ac:spMk id="2" creationId="{8FE86F3A-BBEA-796E-8003-29243E766DE5}"/>
          </ac:spMkLst>
        </pc:spChg>
        <pc:spChg chg="mod">
          <ac:chgData name="El Abdioui, Wissal" userId="f36bd6de-e307-47b9-b720-a51127edd304" providerId="ADAL" clId="{AAE94376-2E37-4F89-8A36-47AEC77EF279}" dt="2024-09-20T09:30:54.553" v="730" actId="27636"/>
          <ac:spMkLst>
            <pc:docMk/>
            <pc:sldMk cId="3956905561" sldId="262"/>
            <ac:spMk id="3" creationId="{4D158008-8861-7267-78F9-34EEB70134C5}"/>
          </ac:spMkLst>
        </pc:spChg>
      </pc:sldChg>
      <pc:sldChg chg="modSp mod">
        <pc:chgData name="El Abdioui, Wissal" userId="f36bd6de-e307-47b9-b720-a51127edd304" providerId="ADAL" clId="{AAE94376-2E37-4F89-8A36-47AEC77EF279}" dt="2024-09-20T10:31:44.914" v="1752" actId="5793"/>
        <pc:sldMkLst>
          <pc:docMk/>
          <pc:sldMk cId="2479927096" sldId="263"/>
        </pc:sldMkLst>
        <pc:spChg chg="mod">
          <ac:chgData name="El Abdioui, Wissal" userId="f36bd6de-e307-47b9-b720-a51127edd304" providerId="ADAL" clId="{AAE94376-2E37-4F89-8A36-47AEC77EF279}" dt="2024-09-20T10:31:44.914" v="1752" actId="5793"/>
          <ac:spMkLst>
            <pc:docMk/>
            <pc:sldMk cId="2479927096" sldId="263"/>
            <ac:spMk id="2" creationId="{2CD159EC-8918-11E9-EE52-C61BF4908033}"/>
          </ac:spMkLst>
        </pc:spChg>
        <pc:spChg chg="mod">
          <ac:chgData name="El Abdioui, Wissal" userId="f36bd6de-e307-47b9-b720-a51127edd304" providerId="ADAL" clId="{AAE94376-2E37-4F89-8A36-47AEC77EF279}" dt="2024-09-20T09:33:58.873" v="870" actId="13926"/>
          <ac:spMkLst>
            <pc:docMk/>
            <pc:sldMk cId="2479927096" sldId="263"/>
            <ac:spMk id="3" creationId="{84BAEA8E-4569-222D-A85F-B54A7707DC74}"/>
          </ac:spMkLst>
        </pc:spChg>
      </pc:sldChg>
      <pc:sldChg chg="modSp mod">
        <pc:chgData name="El Abdioui, Wissal" userId="f36bd6de-e307-47b9-b720-a51127edd304" providerId="ADAL" clId="{AAE94376-2E37-4F89-8A36-47AEC77EF279}" dt="2024-09-20T10:32:51.570" v="1817" actId="20577"/>
        <pc:sldMkLst>
          <pc:docMk/>
          <pc:sldMk cId="1540293983" sldId="264"/>
        </pc:sldMkLst>
        <pc:spChg chg="mod">
          <ac:chgData name="El Abdioui, Wissal" userId="f36bd6de-e307-47b9-b720-a51127edd304" providerId="ADAL" clId="{AAE94376-2E37-4F89-8A36-47AEC77EF279}" dt="2024-09-20T10:32:51.570" v="1817" actId="20577"/>
          <ac:spMkLst>
            <pc:docMk/>
            <pc:sldMk cId="1540293983" sldId="264"/>
            <ac:spMk id="2" creationId="{4976550A-05E8-CD3A-D970-0AA9C1DB6FC7}"/>
          </ac:spMkLst>
        </pc:spChg>
      </pc:sldChg>
      <pc:sldChg chg="modSp mod">
        <pc:chgData name="El Abdioui, Wissal" userId="f36bd6de-e307-47b9-b720-a51127edd304" providerId="ADAL" clId="{AAE94376-2E37-4F89-8A36-47AEC77EF279}" dt="2024-09-20T10:33:14.719" v="1833" actId="20577"/>
        <pc:sldMkLst>
          <pc:docMk/>
          <pc:sldMk cId="3937281913" sldId="265"/>
        </pc:sldMkLst>
        <pc:spChg chg="mod">
          <ac:chgData name="El Abdioui, Wissal" userId="f36bd6de-e307-47b9-b720-a51127edd304" providerId="ADAL" clId="{AAE94376-2E37-4F89-8A36-47AEC77EF279}" dt="2024-09-20T10:33:14.719" v="1833" actId="20577"/>
          <ac:spMkLst>
            <pc:docMk/>
            <pc:sldMk cId="3937281913" sldId="265"/>
            <ac:spMk id="2" creationId="{EA1CFF21-D719-BCAE-F6E0-926FAEC262E4}"/>
          </ac:spMkLst>
        </pc:spChg>
      </pc:sldChg>
      <pc:sldChg chg="modSp del mod">
        <pc:chgData name="El Abdioui, Wissal" userId="f36bd6de-e307-47b9-b720-a51127edd304" providerId="ADAL" clId="{AAE94376-2E37-4F89-8A36-47AEC77EF279}" dt="2024-09-20T09:39:33.914" v="1004" actId="47"/>
        <pc:sldMkLst>
          <pc:docMk/>
          <pc:sldMk cId="3598793412" sldId="266"/>
        </pc:sldMkLst>
        <pc:spChg chg="mod">
          <ac:chgData name="El Abdioui, Wissal" userId="f36bd6de-e307-47b9-b720-a51127edd304" providerId="ADAL" clId="{AAE94376-2E37-4F89-8A36-47AEC77EF279}" dt="2024-09-20T09:37:21.405" v="953" actId="14100"/>
          <ac:spMkLst>
            <pc:docMk/>
            <pc:sldMk cId="3598793412" sldId="266"/>
            <ac:spMk id="2" creationId="{5D0D7F98-1BDE-AEB9-24C1-19A28E0C9F77}"/>
          </ac:spMkLst>
        </pc:spChg>
        <pc:spChg chg="mod">
          <ac:chgData name="El Abdioui, Wissal" userId="f36bd6de-e307-47b9-b720-a51127edd304" providerId="ADAL" clId="{AAE94376-2E37-4F89-8A36-47AEC77EF279}" dt="2024-09-20T09:37:55.528" v="954" actId="21"/>
          <ac:spMkLst>
            <pc:docMk/>
            <pc:sldMk cId="3598793412" sldId="266"/>
            <ac:spMk id="3" creationId="{0BDB76F3-F36D-E743-E5D3-87D8412EDF1B}"/>
          </ac:spMkLst>
        </pc:spChg>
      </pc:sldChg>
      <pc:sldChg chg="modSp mod ord">
        <pc:chgData name="El Abdioui, Wissal" userId="f36bd6de-e307-47b9-b720-a51127edd304" providerId="ADAL" clId="{AAE94376-2E37-4F89-8A36-47AEC77EF279}" dt="2024-09-20T09:40:41.531" v="1022"/>
        <pc:sldMkLst>
          <pc:docMk/>
          <pc:sldMk cId="1722574481" sldId="267"/>
        </pc:sldMkLst>
        <pc:spChg chg="mod">
          <ac:chgData name="El Abdioui, Wissal" userId="f36bd6de-e307-47b9-b720-a51127edd304" providerId="ADAL" clId="{AAE94376-2E37-4F89-8A36-47AEC77EF279}" dt="2024-09-20T09:39:39.844" v="1008" actId="20577"/>
          <ac:spMkLst>
            <pc:docMk/>
            <pc:sldMk cId="1722574481" sldId="267"/>
            <ac:spMk id="2" creationId="{E86E22B2-5039-1FDE-B9E2-1B6825AFCC90}"/>
          </ac:spMkLst>
        </pc:spChg>
        <pc:spChg chg="mod">
          <ac:chgData name="El Abdioui, Wissal" userId="f36bd6de-e307-47b9-b720-a51127edd304" providerId="ADAL" clId="{AAE94376-2E37-4F89-8A36-47AEC77EF279}" dt="2024-09-20T09:40:21.174" v="1020" actId="13926"/>
          <ac:spMkLst>
            <pc:docMk/>
            <pc:sldMk cId="1722574481" sldId="267"/>
            <ac:spMk id="3" creationId="{847FF1F9-8975-B666-B200-65E83E6AFF5A}"/>
          </ac:spMkLst>
        </pc:spChg>
      </pc:sldChg>
      <pc:sldChg chg="addSp modSp mod">
        <pc:chgData name="El Abdioui, Wissal" userId="f36bd6de-e307-47b9-b720-a51127edd304" providerId="ADAL" clId="{AAE94376-2E37-4F89-8A36-47AEC77EF279}" dt="2024-09-20T10:34:32.501" v="1875" actId="13926"/>
        <pc:sldMkLst>
          <pc:docMk/>
          <pc:sldMk cId="1146422694" sldId="268"/>
        </pc:sldMkLst>
        <pc:spChg chg="mod">
          <ac:chgData name="El Abdioui, Wissal" userId="f36bd6de-e307-47b9-b720-a51127edd304" providerId="ADAL" clId="{AAE94376-2E37-4F89-8A36-47AEC77EF279}" dt="2024-09-20T09:39:49.547" v="1009" actId="20577"/>
          <ac:spMkLst>
            <pc:docMk/>
            <pc:sldMk cId="1146422694" sldId="268"/>
            <ac:spMk id="2" creationId="{FF0E3F3F-5D43-0BDA-9E5D-07A349151586}"/>
          </ac:spMkLst>
        </pc:spChg>
        <pc:spChg chg="add mod">
          <ac:chgData name="El Abdioui, Wissal" userId="f36bd6de-e307-47b9-b720-a51127edd304" providerId="ADAL" clId="{AAE94376-2E37-4F89-8A36-47AEC77EF279}" dt="2024-09-20T10:34:32.501" v="1875" actId="13926"/>
          <ac:spMkLst>
            <pc:docMk/>
            <pc:sldMk cId="1146422694" sldId="268"/>
            <ac:spMk id="5" creationId="{0113A7E6-0FCB-EBFB-0A4C-38265EB1347E}"/>
          </ac:spMkLst>
        </pc:spChg>
      </pc:sldChg>
      <pc:sldChg chg="modSp mod">
        <pc:chgData name="El Abdioui, Wissal" userId="f36bd6de-e307-47b9-b720-a51127edd304" providerId="ADAL" clId="{AAE94376-2E37-4F89-8A36-47AEC77EF279}" dt="2024-09-20T09:41:26.331" v="1033" actId="13926"/>
        <pc:sldMkLst>
          <pc:docMk/>
          <pc:sldMk cId="2279605922" sldId="269"/>
        </pc:sldMkLst>
        <pc:spChg chg="mod">
          <ac:chgData name="El Abdioui, Wissal" userId="f36bd6de-e307-47b9-b720-a51127edd304" providerId="ADAL" clId="{AAE94376-2E37-4F89-8A36-47AEC77EF279}" dt="2024-09-20T09:41:26.331" v="1033" actId="13926"/>
          <ac:spMkLst>
            <pc:docMk/>
            <pc:sldMk cId="2279605922" sldId="269"/>
            <ac:spMk id="2" creationId="{3BF70387-53DB-9F9B-6216-5ADE43670C62}"/>
          </ac:spMkLst>
        </pc:spChg>
      </pc:sldChg>
      <pc:sldChg chg="modSp mod">
        <pc:chgData name="El Abdioui, Wissal" userId="f36bd6de-e307-47b9-b720-a51127edd304" providerId="ADAL" clId="{AAE94376-2E37-4F89-8A36-47AEC77EF279}" dt="2024-09-20T10:35:03.849" v="1903" actId="20577"/>
        <pc:sldMkLst>
          <pc:docMk/>
          <pc:sldMk cId="2472197246" sldId="270"/>
        </pc:sldMkLst>
        <pc:spChg chg="mod">
          <ac:chgData name="El Abdioui, Wissal" userId="f36bd6de-e307-47b9-b720-a51127edd304" providerId="ADAL" clId="{AAE94376-2E37-4F89-8A36-47AEC77EF279}" dt="2024-09-20T10:35:03.849" v="1903" actId="20577"/>
          <ac:spMkLst>
            <pc:docMk/>
            <pc:sldMk cId="2472197246" sldId="270"/>
            <ac:spMk id="2" creationId="{F5DF2750-3EE9-F8DA-0103-B1378C74CE34}"/>
          </ac:spMkLst>
        </pc:spChg>
      </pc:sldChg>
      <pc:sldChg chg="modSp mod">
        <pc:chgData name="El Abdioui, Wissal" userId="f36bd6de-e307-47b9-b720-a51127edd304" providerId="ADAL" clId="{AAE94376-2E37-4F89-8A36-47AEC77EF279}" dt="2024-09-20T09:52:30.855" v="1349" actId="1076"/>
        <pc:sldMkLst>
          <pc:docMk/>
          <pc:sldMk cId="1925251463" sldId="271"/>
        </pc:sldMkLst>
        <pc:spChg chg="mod">
          <ac:chgData name="El Abdioui, Wissal" userId="f36bd6de-e307-47b9-b720-a51127edd304" providerId="ADAL" clId="{AAE94376-2E37-4F89-8A36-47AEC77EF279}" dt="2024-09-20T09:52:30.855" v="1349" actId="1076"/>
          <ac:spMkLst>
            <pc:docMk/>
            <pc:sldMk cId="1925251463" sldId="271"/>
            <ac:spMk id="3" creationId="{AB01D75A-EAB2-6AEA-F960-332010858930}"/>
          </ac:spMkLst>
        </pc:spChg>
      </pc:sldChg>
      <pc:sldChg chg="del">
        <pc:chgData name="El Abdioui, Wissal" userId="f36bd6de-e307-47b9-b720-a51127edd304" providerId="ADAL" clId="{AAE94376-2E37-4F89-8A36-47AEC77EF279}" dt="2024-09-20T09:50:43.163" v="1173" actId="47"/>
        <pc:sldMkLst>
          <pc:docMk/>
          <pc:sldMk cId="3913760694" sldId="272"/>
        </pc:sldMkLst>
      </pc:sldChg>
      <pc:sldChg chg="modSp mod ord">
        <pc:chgData name="El Abdioui, Wissal" userId="f36bd6de-e307-47b9-b720-a51127edd304" providerId="ADAL" clId="{AAE94376-2E37-4F89-8A36-47AEC77EF279}" dt="2024-09-20T09:48:47.447" v="1133" actId="20577"/>
        <pc:sldMkLst>
          <pc:docMk/>
          <pc:sldMk cId="3193068905" sldId="273"/>
        </pc:sldMkLst>
        <pc:spChg chg="mod">
          <ac:chgData name="El Abdioui, Wissal" userId="f36bd6de-e307-47b9-b720-a51127edd304" providerId="ADAL" clId="{AAE94376-2E37-4F89-8A36-47AEC77EF279}" dt="2024-09-20T09:48:19.983" v="1115" actId="5793"/>
          <ac:spMkLst>
            <pc:docMk/>
            <pc:sldMk cId="3193068905" sldId="273"/>
            <ac:spMk id="2" creationId="{303622EA-179B-5EC8-A30E-A7859A9C9611}"/>
          </ac:spMkLst>
        </pc:spChg>
        <pc:spChg chg="mod">
          <ac:chgData name="El Abdioui, Wissal" userId="f36bd6de-e307-47b9-b720-a51127edd304" providerId="ADAL" clId="{AAE94376-2E37-4F89-8A36-47AEC77EF279}" dt="2024-09-20T09:48:47.447" v="1133" actId="20577"/>
          <ac:spMkLst>
            <pc:docMk/>
            <pc:sldMk cId="3193068905" sldId="273"/>
            <ac:spMk id="3" creationId="{EBF0C98E-EF31-4ED5-6255-1171ED341276}"/>
          </ac:spMkLst>
        </pc:spChg>
      </pc:sldChg>
      <pc:sldChg chg="addSp modSp mod">
        <pc:chgData name="El Abdioui, Wissal" userId="f36bd6de-e307-47b9-b720-a51127edd304" providerId="ADAL" clId="{AAE94376-2E37-4F89-8A36-47AEC77EF279}" dt="2024-09-20T09:31:55.162" v="808" actId="1076"/>
        <pc:sldMkLst>
          <pc:docMk/>
          <pc:sldMk cId="2669276386" sldId="274"/>
        </pc:sldMkLst>
        <pc:spChg chg="mod">
          <ac:chgData name="El Abdioui, Wissal" userId="f36bd6de-e307-47b9-b720-a51127edd304" providerId="ADAL" clId="{AAE94376-2E37-4F89-8A36-47AEC77EF279}" dt="2024-09-20T09:31:21.940" v="768" actId="20577"/>
          <ac:spMkLst>
            <pc:docMk/>
            <pc:sldMk cId="2669276386" sldId="274"/>
            <ac:spMk id="2" creationId="{30C4A2D7-CED0-6C5D-8464-836861659444}"/>
          </ac:spMkLst>
        </pc:spChg>
        <pc:spChg chg="add mod">
          <ac:chgData name="El Abdioui, Wissal" userId="f36bd6de-e307-47b9-b720-a51127edd304" providerId="ADAL" clId="{AAE94376-2E37-4F89-8A36-47AEC77EF279}" dt="2024-09-20T09:31:55.162" v="808" actId="1076"/>
          <ac:spMkLst>
            <pc:docMk/>
            <pc:sldMk cId="2669276386" sldId="274"/>
            <ac:spMk id="3" creationId="{5663CFD6-46B1-F100-D94B-8CFF379B707B}"/>
          </ac:spMkLst>
        </pc:spChg>
      </pc:sldChg>
      <pc:sldChg chg="modSp mod ord">
        <pc:chgData name="El Abdioui, Wissal" userId="f36bd6de-e307-47b9-b720-a51127edd304" providerId="ADAL" clId="{AAE94376-2E37-4F89-8A36-47AEC77EF279}" dt="2024-09-20T10:35:25.160" v="1904" actId="13926"/>
        <pc:sldMkLst>
          <pc:docMk/>
          <pc:sldMk cId="2407834157" sldId="275"/>
        </pc:sldMkLst>
        <pc:spChg chg="mod">
          <ac:chgData name="El Abdioui, Wissal" userId="f36bd6de-e307-47b9-b720-a51127edd304" providerId="ADAL" clId="{AAE94376-2E37-4F89-8A36-47AEC77EF279}" dt="2024-09-20T10:35:25.160" v="1904" actId="13926"/>
          <ac:spMkLst>
            <pc:docMk/>
            <pc:sldMk cId="2407834157" sldId="275"/>
            <ac:spMk id="2" creationId="{8A3113B0-6E55-9F62-6069-A69AF08394D4}"/>
          </ac:spMkLst>
        </pc:spChg>
        <pc:spChg chg="mod">
          <ac:chgData name="El Abdioui, Wissal" userId="f36bd6de-e307-47b9-b720-a51127edd304" providerId="ADAL" clId="{AAE94376-2E37-4F89-8A36-47AEC77EF279}" dt="2024-09-20T09:49:06.885" v="1155" actId="20577"/>
          <ac:spMkLst>
            <pc:docMk/>
            <pc:sldMk cId="2407834157" sldId="275"/>
            <ac:spMk id="3" creationId="{9043F9E8-FDA6-8808-87C8-ABBAA95661EA}"/>
          </ac:spMkLst>
        </pc:spChg>
      </pc:sldChg>
      <pc:sldChg chg="modSp new mod">
        <pc:chgData name="El Abdioui, Wissal" userId="f36bd6de-e307-47b9-b720-a51127edd304" providerId="ADAL" clId="{AAE94376-2E37-4F89-8A36-47AEC77EF279}" dt="2024-09-20T10:14:20.104" v="1361" actId="1076"/>
        <pc:sldMkLst>
          <pc:docMk/>
          <pc:sldMk cId="724702545" sldId="276"/>
        </pc:sldMkLst>
        <pc:spChg chg="mod">
          <ac:chgData name="El Abdioui, Wissal" userId="f36bd6de-e307-47b9-b720-a51127edd304" providerId="ADAL" clId="{AAE94376-2E37-4F89-8A36-47AEC77EF279}" dt="2024-09-20T09:02:44.316" v="19" actId="20577"/>
          <ac:spMkLst>
            <pc:docMk/>
            <pc:sldMk cId="724702545" sldId="276"/>
            <ac:spMk id="2" creationId="{AC4F4835-8584-CAC3-ADA7-D0DE885EB8DC}"/>
          </ac:spMkLst>
        </pc:spChg>
        <pc:spChg chg="mod">
          <ac:chgData name="El Abdioui, Wissal" userId="f36bd6de-e307-47b9-b720-a51127edd304" providerId="ADAL" clId="{AAE94376-2E37-4F89-8A36-47AEC77EF279}" dt="2024-09-20T10:14:20.104" v="1361" actId="1076"/>
          <ac:spMkLst>
            <pc:docMk/>
            <pc:sldMk cId="724702545" sldId="276"/>
            <ac:spMk id="3" creationId="{D2CA2C32-943C-C9C2-17DF-B6CBE03A1B90}"/>
          </ac:spMkLst>
        </pc:spChg>
      </pc:sldChg>
      <pc:sldChg chg="addSp delSp modSp new mod">
        <pc:chgData name="El Abdioui, Wissal" userId="f36bd6de-e307-47b9-b720-a51127edd304" providerId="ADAL" clId="{AAE94376-2E37-4F89-8A36-47AEC77EF279}" dt="2024-09-20T10:28:04.975" v="1457" actId="13926"/>
        <pc:sldMkLst>
          <pc:docMk/>
          <pc:sldMk cId="3242920359" sldId="277"/>
        </pc:sldMkLst>
        <pc:spChg chg="mod">
          <ac:chgData name="El Abdioui, Wissal" userId="f36bd6de-e307-47b9-b720-a51127edd304" providerId="ADAL" clId="{AAE94376-2E37-4F89-8A36-47AEC77EF279}" dt="2024-09-20T09:22:39.916" v="594" actId="20577"/>
          <ac:spMkLst>
            <pc:docMk/>
            <pc:sldMk cId="3242920359" sldId="277"/>
            <ac:spMk id="2" creationId="{C3E5617C-28B5-BFD0-C0A8-A04933CC3D35}"/>
          </ac:spMkLst>
        </pc:spChg>
        <pc:spChg chg="mod">
          <ac:chgData name="El Abdioui, Wissal" userId="f36bd6de-e307-47b9-b720-a51127edd304" providerId="ADAL" clId="{AAE94376-2E37-4F89-8A36-47AEC77EF279}" dt="2024-09-20T09:24:09.772" v="616" actId="313"/>
          <ac:spMkLst>
            <pc:docMk/>
            <pc:sldMk cId="3242920359" sldId="277"/>
            <ac:spMk id="3" creationId="{D9BA6D83-EE38-2775-A238-3550CACB633B}"/>
          </ac:spMkLst>
        </pc:spChg>
        <pc:spChg chg="add del mod">
          <ac:chgData name="El Abdioui, Wissal" userId="f36bd6de-e307-47b9-b720-a51127edd304" providerId="ADAL" clId="{AAE94376-2E37-4F89-8A36-47AEC77EF279}" dt="2024-09-20T09:23:15.868" v="603"/>
          <ac:spMkLst>
            <pc:docMk/>
            <pc:sldMk cId="3242920359" sldId="277"/>
            <ac:spMk id="4" creationId="{E2485261-6113-ED73-0242-CD4DD26A2974}"/>
          </ac:spMkLst>
        </pc:spChg>
        <pc:spChg chg="add del mod">
          <ac:chgData name="El Abdioui, Wissal" userId="f36bd6de-e307-47b9-b720-a51127edd304" providerId="ADAL" clId="{AAE94376-2E37-4F89-8A36-47AEC77EF279}" dt="2024-09-20T10:27:01.086" v="1364" actId="1076"/>
          <ac:spMkLst>
            <pc:docMk/>
            <pc:sldMk cId="3242920359" sldId="277"/>
            <ac:spMk id="5" creationId="{8D74F478-A86D-E81D-A2A2-1E6B98B2807E}"/>
          </ac:spMkLst>
        </pc:spChg>
        <pc:spChg chg="add del mod">
          <ac:chgData name="El Abdioui, Wissal" userId="f36bd6de-e307-47b9-b720-a51127edd304" providerId="ADAL" clId="{AAE94376-2E37-4F89-8A36-47AEC77EF279}" dt="2024-09-20T09:29:20.787" v="705" actId="478"/>
          <ac:spMkLst>
            <pc:docMk/>
            <pc:sldMk cId="3242920359" sldId="277"/>
            <ac:spMk id="6" creationId="{A5B76763-7E43-DB94-3492-9B18723C79AD}"/>
          </ac:spMkLst>
        </pc:spChg>
        <pc:spChg chg="add del mod">
          <ac:chgData name="El Abdioui, Wissal" userId="f36bd6de-e307-47b9-b720-a51127edd304" providerId="ADAL" clId="{AAE94376-2E37-4F89-8A36-47AEC77EF279}" dt="2024-09-20T09:29:20.787" v="705" actId="478"/>
          <ac:spMkLst>
            <pc:docMk/>
            <pc:sldMk cId="3242920359" sldId="277"/>
            <ac:spMk id="7" creationId="{662C3FEE-A3BD-F534-857C-65DA384A58BC}"/>
          </ac:spMkLst>
        </pc:spChg>
        <pc:spChg chg="add mod">
          <ac:chgData name="El Abdioui, Wissal" userId="f36bd6de-e307-47b9-b720-a51127edd304" providerId="ADAL" clId="{AAE94376-2E37-4F89-8A36-47AEC77EF279}" dt="2024-09-20T10:27:23.391" v="1429" actId="1076"/>
          <ac:spMkLst>
            <pc:docMk/>
            <pc:sldMk cId="3242920359" sldId="277"/>
            <ac:spMk id="8" creationId="{4F819C0B-1DF6-3465-887D-35A280C34362}"/>
          </ac:spMkLst>
        </pc:spChg>
        <pc:spChg chg="add mod">
          <ac:chgData name="El Abdioui, Wissal" userId="f36bd6de-e307-47b9-b720-a51127edd304" providerId="ADAL" clId="{AAE94376-2E37-4F89-8A36-47AEC77EF279}" dt="2024-09-20T10:28:04.975" v="1457" actId="13926"/>
          <ac:spMkLst>
            <pc:docMk/>
            <pc:sldMk cId="3242920359" sldId="277"/>
            <ac:spMk id="9" creationId="{3BC9C518-6A34-C6C8-FA28-BBC5D59B7F16}"/>
          </ac:spMkLst>
        </pc:spChg>
      </pc:sldChg>
      <pc:sldChg chg="new del">
        <pc:chgData name="El Abdioui, Wissal" userId="f36bd6de-e307-47b9-b720-a51127edd304" providerId="ADAL" clId="{AAE94376-2E37-4F89-8A36-47AEC77EF279}" dt="2024-09-20T09:22:34.145" v="579" actId="47"/>
        <pc:sldMkLst>
          <pc:docMk/>
          <pc:sldMk cId="3292793307" sldId="277"/>
        </pc:sldMkLst>
      </pc:sldChg>
      <pc:sldChg chg="addSp delSp modSp new mod">
        <pc:chgData name="El Abdioui, Wissal" userId="f36bd6de-e307-47b9-b720-a51127edd304" providerId="ADAL" clId="{AAE94376-2E37-4F89-8A36-47AEC77EF279}" dt="2024-09-20T10:34:12.379" v="1849" actId="20577"/>
        <pc:sldMkLst>
          <pc:docMk/>
          <pc:sldMk cId="1054533798" sldId="278"/>
        </pc:sldMkLst>
        <pc:spChg chg="del">
          <ac:chgData name="El Abdioui, Wissal" userId="f36bd6de-e307-47b9-b720-a51127edd304" providerId="ADAL" clId="{AAE94376-2E37-4F89-8A36-47AEC77EF279}" dt="2024-09-20T09:36:25.801" v="911" actId="478"/>
          <ac:spMkLst>
            <pc:docMk/>
            <pc:sldMk cId="1054533798" sldId="278"/>
            <ac:spMk id="2" creationId="{3DBE82C5-8EBD-1AA5-63BC-5B89A1E4356D}"/>
          </ac:spMkLst>
        </pc:spChg>
        <pc:spChg chg="mod">
          <ac:chgData name="El Abdioui, Wissal" userId="f36bd6de-e307-47b9-b720-a51127edd304" providerId="ADAL" clId="{AAE94376-2E37-4F89-8A36-47AEC77EF279}" dt="2024-09-20T10:34:12.379" v="1849" actId="20577"/>
          <ac:spMkLst>
            <pc:docMk/>
            <pc:sldMk cId="1054533798" sldId="278"/>
            <ac:spMk id="3" creationId="{2705E769-FF3A-0C78-A47E-DF97CC9A6312}"/>
          </ac:spMkLst>
        </pc:spChg>
        <pc:spChg chg="add del mod">
          <ac:chgData name="El Abdioui, Wissal" userId="f36bd6de-e307-47b9-b720-a51127edd304" providerId="ADAL" clId="{AAE94376-2E37-4F89-8A36-47AEC77EF279}" dt="2024-09-20T10:34:07.305" v="1836"/>
          <ac:spMkLst>
            <pc:docMk/>
            <pc:sldMk cId="1054533798" sldId="278"/>
            <ac:spMk id="4" creationId="{CF96078D-B4E3-93C5-5D72-946EB4C61834}"/>
          </ac:spMkLst>
        </pc:spChg>
      </pc:sldChg>
      <pc:sldChg chg="addSp delSp modSp new mod">
        <pc:chgData name="El Abdioui, Wissal" userId="f36bd6de-e307-47b9-b720-a51127edd304" providerId="ADAL" clId="{AAE94376-2E37-4F89-8A36-47AEC77EF279}" dt="2024-09-20T10:31:25.676" v="1714" actId="20577"/>
        <pc:sldMkLst>
          <pc:docMk/>
          <pc:sldMk cId="3563779468" sldId="279"/>
        </pc:sldMkLst>
        <pc:spChg chg="del">
          <ac:chgData name="El Abdioui, Wissal" userId="f36bd6de-e307-47b9-b720-a51127edd304" providerId="ADAL" clId="{AAE94376-2E37-4F89-8A36-47AEC77EF279}" dt="2024-09-20T09:36:50.765" v="945" actId="478"/>
          <ac:spMkLst>
            <pc:docMk/>
            <pc:sldMk cId="3563779468" sldId="279"/>
            <ac:spMk id="2" creationId="{F8B25FB1-474A-708A-0B34-3C6017F678E6}"/>
          </ac:spMkLst>
        </pc:spChg>
        <pc:spChg chg="del">
          <ac:chgData name="El Abdioui, Wissal" userId="f36bd6de-e307-47b9-b720-a51127edd304" providerId="ADAL" clId="{AAE94376-2E37-4F89-8A36-47AEC77EF279}" dt="2024-09-20T09:36:39.491" v="915"/>
          <ac:spMkLst>
            <pc:docMk/>
            <pc:sldMk cId="3563779468" sldId="279"/>
            <ac:spMk id="3" creationId="{181FEB81-677E-25FF-A5DC-88CD43DDE9C9}"/>
          </ac:spMkLst>
        </pc:spChg>
        <pc:spChg chg="add mod">
          <ac:chgData name="El Abdioui, Wissal" userId="f36bd6de-e307-47b9-b720-a51127edd304" providerId="ADAL" clId="{AAE94376-2E37-4F89-8A36-47AEC77EF279}" dt="2024-09-20T10:31:25.676" v="1714" actId="20577"/>
          <ac:spMkLst>
            <pc:docMk/>
            <pc:sldMk cId="3563779468" sldId="279"/>
            <ac:spMk id="4" creationId="{CD9A2DC5-E50D-D334-AAC0-1C820B381A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B0A4C-159C-47D7-98EF-9750AFA4AD36}" type="datetimeFigureOut">
              <a:rPr lang="fr-FR" smtClean="0"/>
              <a:t>20/09/2024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7DBE8-5C87-4CBB-8205-4954614B0A5C}" type="slidenum">
              <a:rPr lang="fr-FR" smtClean="0"/>
              <a:t>‹N°›</a:t>
            </a:fld>
            <a:endParaRPr lang="fr-FR"/>
          </a:p>
        </p:txBody>
      </p:sp>
    </p:spTree>
    <p:extLst>
      <p:ext uri="{BB962C8B-B14F-4D97-AF65-F5344CB8AC3E}">
        <p14:creationId xmlns:p14="http://schemas.microsoft.com/office/powerpoint/2010/main" val="665590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A37DBE8-5C87-4CBB-8205-4954614B0A5C}" type="slidenum">
              <a:rPr lang="fr-FR" smtClean="0"/>
              <a:t>11</a:t>
            </a:fld>
            <a:endParaRPr lang="fr-FR"/>
          </a:p>
        </p:txBody>
      </p:sp>
    </p:spTree>
    <p:extLst>
      <p:ext uri="{BB962C8B-B14F-4D97-AF65-F5344CB8AC3E}">
        <p14:creationId xmlns:p14="http://schemas.microsoft.com/office/powerpoint/2010/main" val="2598620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A37DBE8-5C87-4CBB-8205-4954614B0A5C}" type="slidenum">
              <a:rPr lang="fr-FR" smtClean="0"/>
              <a:t>17</a:t>
            </a:fld>
            <a:endParaRPr lang="fr-FR"/>
          </a:p>
        </p:txBody>
      </p:sp>
    </p:spTree>
    <p:extLst>
      <p:ext uri="{BB962C8B-B14F-4D97-AF65-F5344CB8AC3E}">
        <p14:creationId xmlns:p14="http://schemas.microsoft.com/office/powerpoint/2010/main" val="3079346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B69AE-1AE8-1A08-43FD-751C1197803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FB63E57-39BB-8E4E-E592-F319666AAA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8AC9B2B-7AAE-3D7E-D95D-50E012263516}"/>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5" name="Espace réservé du pied de page 4">
            <a:extLst>
              <a:ext uri="{FF2B5EF4-FFF2-40B4-BE49-F238E27FC236}">
                <a16:creationId xmlns:a16="http://schemas.microsoft.com/office/drawing/2014/main" id="{F0130940-D17E-D4CF-8606-F25A2C215A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53CD68C-681B-E9A3-26A7-BD58C5FD53B3}"/>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161580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139A9C-4959-6CA3-C114-B708DDBECDB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1731247-3C5D-EA90-DF38-77BC26678BC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3E68BE-79B7-5BA6-F3B4-1CE10C7208DF}"/>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5" name="Espace réservé du pied de page 4">
            <a:extLst>
              <a:ext uri="{FF2B5EF4-FFF2-40B4-BE49-F238E27FC236}">
                <a16:creationId xmlns:a16="http://schemas.microsoft.com/office/drawing/2014/main" id="{A34660DE-099C-758D-F4E0-5BBF080A91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47EF8D-0756-0802-1EAD-773D1B8527AF}"/>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273793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79439E3-D3DF-3BB2-94FD-899CCED1032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C9EF970-2617-B8EE-84E4-CCA32D3754A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09BC28-A43D-BCEF-7FD2-BD535906CBA0}"/>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5" name="Espace réservé du pied de page 4">
            <a:extLst>
              <a:ext uri="{FF2B5EF4-FFF2-40B4-BE49-F238E27FC236}">
                <a16:creationId xmlns:a16="http://schemas.microsoft.com/office/drawing/2014/main" id="{901CE123-527C-AF35-C687-59DA35DFA6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70A47B-7B1F-E228-34B7-2A570A3219E0}"/>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356663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53845E-7FFC-4919-DB24-F8FB08122E7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A1110CC-8DDE-21B9-FC2D-783D596E19F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D8FCB9-0A05-DE62-6B0C-E11852D29C69}"/>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5" name="Espace réservé du pied de page 4">
            <a:extLst>
              <a:ext uri="{FF2B5EF4-FFF2-40B4-BE49-F238E27FC236}">
                <a16:creationId xmlns:a16="http://schemas.microsoft.com/office/drawing/2014/main" id="{A0912551-FE74-1A22-9769-DE86650789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93D680-9C8B-1E1F-F8FC-ACF801A310B5}"/>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285124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016FBE-B903-1D5C-0861-7CF713519F8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9EAFD41-0190-DD33-8764-C343B6E2FD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02A30C2-52CB-CDC5-4CA8-960C9F04CBE2}"/>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5" name="Espace réservé du pied de page 4">
            <a:extLst>
              <a:ext uri="{FF2B5EF4-FFF2-40B4-BE49-F238E27FC236}">
                <a16:creationId xmlns:a16="http://schemas.microsoft.com/office/drawing/2014/main" id="{9DDF62A9-A73A-1ED1-58A2-95F2A7CBB7B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6BC1E2-F02D-D219-E647-F7E8F938521D}"/>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347935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101720-1A58-AC4C-B8B0-E81EC8E579D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1E457F1-AE62-A59B-0A6A-88CC4DD1B45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19F8B88-D7BE-3875-5AC1-2AE1E570AC5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63DEFC3-BD79-B376-0D15-9EA6AB9D99E7}"/>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6" name="Espace réservé du pied de page 5">
            <a:extLst>
              <a:ext uri="{FF2B5EF4-FFF2-40B4-BE49-F238E27FC236}">
                <a16:creationId xmlns:a16="http://schemas.microsoft.com/office/drawing/2014/main" id="{9461ADC8-7A80-2E0C-E65D-B29BFB2522C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1ED5CC-BE8B-EB7E-7368-0E690A1D02D5}"/>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182953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D8611A-34A0-FBE1-62FB-F73CCCB5979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B39E44E-03CA-8658-7F58-5A155B16E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FF626E0-313D-B4C1-92D3-2BA32853AF3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EDD6AC0-982F-3B70-55F5-665E95120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349C13D-E18A-E66B-801F-CCCEDC91FB4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6355C0A-2F2D-0821-3AAA-DACF93115BBF}"/>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8" name="Espace réservé du pied de page 7">
            <a:extLst>
              <a:ext uri="{FF2B5EF4-FFF2-40B4-BE49-F238E27FC236}">
                <a16:creationId xmlns:a16="http://schemas.microsoft.com/office/drawing/2014/main" id="{179FC9E3-02EA-9DA0-242B-D5FBB350C87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45E5E07-011F-A51D-8F36-298D99BB95BC}"/>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142302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3769AB-6E37-AF0D-F409-2E5B29AE45F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E229EC1-8EBC-4038-7981-3531B1A280D0}"/>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4" name="Espace réservé du pied de page 3">
            <a:extLst>
              <a:ext uri="{FF2B5EF4-FFF2-40B4-BE49-F238E27FC236}">
                <a16:creationId xmlns:a16="http://schemas.microsoft.com/office/drawing/2014/main" id="{AA324537-66F4-26B0-3E04-4B3C31E1147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84B1E9-DF1E-5490-C4FE-50CE9AA5AA10}"/>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30323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845859C-F8DA-641E-D407-4CDBE48EB51D}"/>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3" name="Espace réservé du pied de page 2">
            <a:extLst>
              <a:ext uri="{FF2B5EF4-FFF2-40B4-BE49-F238E27FC236}">
                <a16:creationId xmlns:a16="http://schemas.microsoft.com/office/drawing/2014/main" id="{17D04EB8-EAE4-FEB5-C89B-3133D0301B3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ECA5430-3272-2A85-FA46-8D5B0C6F428B}"/>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770967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4BA52-5C76-8D4E-BF85-30D44D60AF3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C1A81D6-2170-5913-F992-8F72F80BE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E31B244-01A4-076A-8BE6-7536FD984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2D19719-1F91-471F-C615-57ED35E6C33D}"/>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6" name="Espace réservé du pied de page 5">
            <a:extLst>
              <a:ext uri="{FF2B5EF4-FFF2-40B4-BE49-F238E27FC236}">
                <a16:creationId xmlns:a16="http://schemas.microsoft.com/office/drawing/2014/main" id="{7873CA03-AD77-AC36-A867-A24D10ABAB6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62BFCDE-9C1F-F3EC-CE03-D715AA897EF4}"/>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365106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D73B9-6AEF-95EB-15E7-CE725093761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8F355A8-91CF-D7BD-525A-231B88ED4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63DB697-28B2-627C-EB5C-8AF99E7D8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92040A5-7251-192A-4544-817BB58D27FD}"/>
              </a:ext>
            </a:extLst>
          </p:cNvPr>
          <p:cNvSpPr>
            <a:spLocks noGrp="1"/>
          </p:cNvSpPr>
          <p:nvPr>
            <p:ph type="dt" sz="half" idx="10"/>
          </p:nvPr>
        </p:nvSpPr>
        <p:spPr/>
        <p:txBody>
          <a:bodyPr/>
          <a:lstStyle/>
          <a:p>
            <a:fld id="{A3C8C74B-214A-4055-8F4C-6C493C1F5636}" type="datetimeFigureOut">
              <a:rPr lang="fr-FR" smtClean="0"/>
              <a:t>20/09/2024</a:t>
            </a:fld>
            <a:endParaRPr lang="fr-FR"/>
          </a:p>
        </p:txBody>
      </p:sp>
      <p:sp>
        <p:nvSpPr>
          <p:cNvPr id="6" name="Espace réservé du pied de page 5">
            <a:extLst>
              <a:ext uri="{FF2B5EF4-FFF2-40B4-BE49-F238E27FC236}">
                <a16:creationId xmlns:a16="http://schemas.microsoft.com/office/drawing/2014/main" id="{D1C64A0B-F719-E651-45C2-889022379F1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7F9FC4-C11A-C537-09E5-DD161712DFE3}"/>
              </a:ext>
            </a:extLst>
          </p:cNvPr>
          <p:cNvSpPr>
            <a:spLocks noGrp="1"/>
          </p:cNvSpPr>
          <p:nvPr>
            <p:ph type="sldNum" sz="quarter" idx="12"/>
          </p:nvPr>
        </p:nvSpPr>
        <p:spPr/>
        <p:txBody>
          <a:bodyPr/>
          <a:lstStyle/>
          <a:p>
            <a:fld id="{C95C3794-8055-4B34-A5A1-22CEEA62D14F}" type="slidenum">
              <a:rPr lang="fr-FR" smtClean="0"/>
              <a:t>‹N°›</a:t>
            </a:fld>
            <a:endParaRPr lang="fr-FR"/>
          </a:p>
        </p:txBody>
      </p:sp>
    </p:spTree>
    <p:extLst>
      <p:ext uri="{BB962C8B-B14F-4D97-AF65-F5344CB8AC3E}">
        <p14:creationId xmlns:p14="http://schemas.microsoft.com/office/powerpoint/2010/main" val="230050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F43A071-DBA1-49E1-5414-AF574003C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2C505F7-2BFE-BDE2-70BF-3EF33C7C2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780A37-C531-2E7D-A6C2-1A57F6D43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C8C74B-214A-4055-8F4C-6C493C1F5636}" type="datetimeFigureOut">
              <a:rPr lang="fr-FR" smtClean="0"/>
              <a:t>20/09/2024</a:t>
            </a:fld>
            <a:endParaRPr lang="fr-FR"/>
          </a:p>
        </p:txBody>
      </p:sp>
      <p:sp>
        <p:nvSpPr>
          <p:cNvPr id="5" name="Espace réservé du pied de page 4">
            <a:extLst>
              <a:ext uri="{FF2B5EF4-FFF2-40B4-BE49-F238E27FC236}">
                <a16:creationId xmlns:a16="http://schemas.microsoft.com/office/drawing/2014/main" id="{8E7DCE0A-D0F4-AA88-A5B2-E0443997C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6CD49C9-C8E6-2E02-B06D-27BA62281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C3794-8055-4B34-A5A1-22CEEA62D14F}" type="slidenum">
              <a:rPr lang="fr-FR" smtClean="0"/>
              <a:t>‹N°›</a:t>
            </a:fld>
            <a:endParaRPr lang="fr-FR"/>
          </a:p>
        </p:txBody>
      </p:sp>
    </p:spTree>
    <p:extLst>
      <p:ext uri="{BB962C8B-B14F-4D97-AF65-F5344CB8AC3E}">
        <p14:creationId xmlns:p14="http://schemas.microsoft.com/office/powerpoint/2010/main" val="411291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C4FDBE2-32F7-4AC4-A40C-C51C65B1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2" name="Titre 1">
            <a:extLst>
              <a:ext uri="{FF2B5EF4-FFF2-40B4-BE49-F238E27FC236}">
                <a16:creationId xmlns:a16="http://schemas.microsoft.com/office/drawing/2014/main" id="{EE1DB69B-CFB5-A673-4077-5A2CBE223BE8}"/>
              </a:ext>
            </a:extLst>
          </p:cNvPr>
          <p:cNvSpPr>
            <a:spLocks noGrp="1"/>
          </p:cNvSpPr>
          <p:nvPr>
            <p:ph type="ctrTitle"/>
          </p:nvPr>
        </p:nvSpPr>
        <p:spPr>
          <a:xfrm>
            <a:off x="4851980" y="3282545"/>
            <a:ext cx="6766405" cy="1168188"/>
          </a:xfrm>
        </p:spPr>
        <p:txBody>
          <a:bodyPr>
            <a:normAutofit/>
          </a:bodyPr>
          <a:lstStyle/>
          <a:p>
            <a:r>
              <a:rPr lang="fr-FR" sz="2400" dirty="0">
                <a:solidFill>
                  <a:srgbClr val="FFFFFE"/>
                </a:solidFill>
                <a:latin typeface="ADLaM Display" panose="020F0502020204030204" pitchFamily="2" charset="0"/>
                <a:ea typeface="ADLaM Display" panose="020F0502020204030204" pitchFamily="2" charset="0"/>
                <a:cs typeface="ADLaM Display" panose="020F0502020204030204" pitchFamily="2" charset="0"/>
              </a:rPr>
              <a:t>LPG IN THE BOX</a:t>
            </a:r>
            <a:br>
              <a:rPr lang="fr-FR" sz="2400" dirty="0">
                <a:solidFill>
                  <a:srgbClr val="FFFFFE"/>
                </a:solidFill>
                <a:latin typeface="ADLaM Display" panose="020F0502020204030204" pitchFamily="2" charset="0"/>
                <a:ea typeface="ADLaM Display" panose="020F0502020204030204" pitchFamily="2" charset="0"/>
                <a:cs typeface="ADLaM Display" panose="020F0502020204030204" pitchFamily="2" charset="0"/>
              </a:rPr>
            </a:br>
            <a:r>
              <a:rPr lang="fr-FR" sz="2400" dirty="0">
                <a:solidFill>
                  <a:srgbClr val="FFFFFE"/>
                </a:solidFill>
                <a:latin typeface="ADLaM Display" panose="020F0502020204030204" pitchFamily="2" charset="0"/>
                <a:ea typeface="ADLaM Display" panose="020F0502020204030204" pitchFamily="2" charset="0"/>
                <a:cs typeface="ADLaM Display" panose="020F0502020204030204" pitchFamily="2" charset="0"/>
              </a:rPr>
              <a:t> Module de gestion de production et gestion des stocks assisté par ordinateur (GMAO)</a:t>
            </a:r>
          </a:p>
        </p:txBody>
      </p:sp>
      <p:sp>
        <p:nvSpPr>
          <p:cNvPr id="3" name="Sous-titre 2">
            <a:extLst>
              <a:ext uri="{FF2B5EF4-FFF2-40B4-BE49-F238E27FC236}">
                <a16:creationId xmlns:a16="http://schemas.microsoft.com/office/drawing/2014/main" id="{580DB5C8-03B5-CF73-1B67-478580FF4D57}"/>
              </a:ext>
            </a:extLst>
          </p:cNvPr>
          <p:cNvSpPr>
            <a:spLocks noGrp="1"/>
          </p:cNvSpPr>
          <p:nvPr>
            <p:ph type="subTitle" idx="1"/>
          </p:nvPr>
        </p:nvSpPr>
        <p:spPr>
          <a:xfrm>
            <a:off x="4136794" y="4909096"/>
            <a:ext cx="3402141" cy="1783533"/>
          </a:xfrm>
        </p:spPr>
        <p:txBody>
          <a:bodyPr>
            <a:normAutofit/>
          </a:bodyPr>
          <a:lstStyle/>
          <a:p>
            <a:pPr algn="l"/>
            <a:r>
              <a:rPr lang="fr-FR" sz="1600" dirty="0">
                <a:solidFill>
                  <a:srgbClr val="FFFFFE"/>
                </a:solidFill>
                <a:latin typeface="ADLaM Display" panose="02010000000000000000" pitchFamily="2" charset="0"/>
                <a:ea typeface="ADLaM Display" panose="02010000000000000000" pitchFamily="2" charset="0"/>
                <a:cs typeface="ADLaM Display" panose="02010000000000000000" pitchFamily="2" charset="0"/>
              </a:rPr>
              <a:t>Réalisé par:</a:t>
            </a:r>
          </a:p>
          <a:p>
            <a:pPr marL="285750" indent="-285750" algn="l">
              <a:buFont typeface="Arial" panose="020B0604020202020204" pitchFamily="34" charset="0"/>
              <a:buChar char="•"/>
            </a:pPr>
            <a:r>
              <a:rPr lang="fr-FR" sz="1600" dirty="0">
                <a:solidFill>
                  <a:srgbClr val="FFFFFE"/>
                </a:solidFill>
                <a:latin typeface="ADLaM Display" panose="02010000000000000000" pitchFamily="2" charset="0"/>
                <a:ea typeface="ADLaM Display" panose="02010000000000000000" pitchFamily="2" charset="0"/>
                <a:cs typeface="ADLaM Display" panose="02010000000000000000" pitchFamily="2" charset="0"/>
              </a:rPr>
              <a:t>Haitham EL ABDIOUI</a:t>
            </a:r>
          </a:p>
          <a:p>
            <a:pPr marL="285750" indent="-285750" algn="l">
              <a:buFont typeface="Arial" panose="020B0604020202020204" pitchFamily="34" charset="0"/>
              <a:buChar char="•"/>
            </a:pPr>
            <a:r>
              <a:rPr lang="fr-FR" sz="1600" dirty="0" err="1">
                <a:solidFill>
                  <a:srgbClr val="FFFFFE"/>
                </a:solidFill>
                <a:latin typeface="ADLaM Display" panose="02010000000000000000" pitchFamily="2" charset="0"/>
                <a:ea typeface="ADLaM Display" panose="02010000000000000000" pitchFamily="2" charset="0"/>
                <a:cs typeface="ADLaM Display" panose="02010000000000000000" pitchFamily="2" charset="0"/>
              </a:rPr>
              <a:t>Aboubakr</a:t>
            </a:r>
            <a:r>
              <a:rPr lang="fr-FR" sz="1600" dirty="0">
                <a:solidFill>
                  <a:srgbClr val="FFFFFE"/>
                </a:solidFill>
                <a:latin typeface="ADLaM Display" panose="02010000000000000000" pitchFamily="2" charset="0"/>
                <a:ea typeface="ADLaM Display" panose="02010000000000000000" pitchFamily="2" charset="0"/>
                <a:cs typeface="ADLaM Display" panose="02010000000000000000" pitchFamily="2" charset="0"/>
              </a:rPr>
              <a:t> KETOUN</a:t>
            </a:r>
          </a:p>
          <a:p>
            <a:pPr marL="285750" indent="-285750" algn="l">
              <a:buFont typeface="Arial" panose="020B0604020202020204" pitchFamily="34" charset="0"/>
              <a:buChar char="•"/>
            </a:pPr>
            <a:endParaRPr lang="fr-FR" sz="1600" dirty="0">
              <a:solidFill>
                <a:srgbClr val="FFFFFE"/>
              </a:solidFill>
              <a:latin typeface="ADLaM Display" panose="02010000000000000000" pitchFamily="2" charset="0"/>
              <a:ea typeface="ADLaM Display" panose="02010000000000000000" pitchFamily="2" charset="0"/>
              <a:cs typeface="ADLaM Display" panose="02010000000000000000" pitchFamily="2" charset="0"/>
            </a:endParaRPr>
          </a:p>
          <a:p>
            <a:pPr algn="l"/>
            <a:r>
              <a:rPr lang="fr-FR" sz="1600" dirty="0">
                <a:solidFill>
                  <a:srgbClr val="FFFFFE"/>
                </a:solidFill>
                <a:latin typeface="ADLaM Display" panose="02010000000000000000" pitchFamily="2" charset="0"/>
                <a:ea typeface="ADLaM Display" panose="02010000000000000000" pitchFamily="2" charset="0"/>
                <a:cs typeface="ADLaM Display" panose="02010000000000000000" pitchFamily="2" charset="0"/>
              </a:rPr>
              <a:t>Année universitaire(2023-2024)</a:t>
            </a:r>
          </a:p>
        </p:txBody>
      </p:sp>
      <p:sp>
        <p:nvSpPr>
          <p:cNvPr id="27" name="Freeform: Shape 26">
            <a:extLst>
              <a:ext uri="{FF2B5EF4-FFF2-40B4-BE49-F238E27FC236}">
                <a16:creationId xmlns:a16="http://schemas.microsoft.com/office/drawing/2014/main" id="{EBF4792E-DF83-4D24-9924-01EC30A32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8512"/>
            <a:ext cx="3952259" cy="5932172"/>
          </a:xfrm>
          <a:custGeom>
            <a:avLst/>
            <a:gdLst>
              <a:gd name="connsiteX0" fmla="*/ 986173 w 3952259"/>
              <a:gd name="connsiteY0" fmla="*/ 0 h 5932172"/>
              <a:gd name="connsiteX1" fmla="*/ 3952259 w 3952259"/>
              <a:gd name="connsiteY1" fmla="*/ 2966086 h 5932172"/>
              <a:gd name="connsiteX2" fmla="*/ 986173 w 3952259"/>
              <a:gd name="connsiteY2" fmla="*/ 5932172 h 5932172"/>
              <a:gd name="connsiteX3" fmla="*/ 104150 w 3952259"/>
              <a:gd name="connsiteY3" fmla="*/ 5798823 h 5932172"/>
              <a:gd name="connsiteX4" fmla="*/ 0 w 3952259"/>
              <a:gd name="connsiteY4" fmla="*/ 5760704 h 5932172"/>
              <a:gd name="connsiteX5" fmla="*/ 0 w 3952259"/>
              <a:gd name="connsiteY5" fmla="*/ 171469 h 5932172"/>
              <a:gd name="connsiteX6" fmla="*/ 104150 w 3952259"/>
              <a:gd name="connsiteY6" fmla="*/ 133350 h 5932172"/>
              <a:gd name="connsiteX7" fmla="*/ 986173 w 3952259"/>
              <a:gd name="connsiteY7" fmla="*/ 0 h 593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2259" h="5932172">
                <a:moveTo>
                  <a:pt x="986173" y="0"/>
                </a:moveTo>
                <a:cubicBezTo>
                  <a:pt x="2624297" y="0"/>
                  <a:pt x="3952259" y="1327962"/>
                  <a:pt x="3952259" y="2966086"/>
                </a:cubicBezTo>
                <a:cubicBezTo>
                  <a:pt x="3952259" y="4604210"/>
                  <a:pt x="2624297" y="5932172"/>
                  <a:pt x="986173" y="5932172"/>
                </a:cubicBezTo>
                <a:cubicBezTo>
                  <a:pt x="679025" y="5932172"/>
                  <a:pt x="382781" y="5885486"/>
                  <a:pt x="104150" y="5798823"/>
                </a:cubicBezTo>
                <a:lnTo>
                  <a:pt x="0" y="5760704"/>
                </a:lnTo>
                <a:lnTo>
                  <a:pt x="0" y="171469"/>
                </a:lnTo>
                <a:lnTo>
                  <a:pt x="104150" y="133350"/>
                </a:lnTo>
                <a:cubicBezTo>
                  <a:pt x="382781" y="46686"/>
                  <a:pt x="679025" y="0"/>
                  <a:pt x="9861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15837328-A57C-47AA-B520-C83F4A6BD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8125" y="0"/>
            <a:ext cx="4475748" cy="3256337"/>
          </a:xfrm>
          <a:custGeom>
            <a:avLst/>
            <a:gdLst>
              <a:gd name="connsiteX0" fmla="*/ 246861 w 4475748"/>
              <a:gd name="connsiteY0" fmla="*/ 0 h 3256337"/>
              <a:gd name="connsiteX1" fmla="*/ 4228888 w 4475748"/>
              <a:gd name="connsiteY1" fmla="*/ 0 h 3256337"/>
              <a:gd name="connsiteX2" fmla="*/ 4299885 w 4475748"/>
              <a:gd name="connsiteY2" fmla="*/ 147382 h 3256337"/>
              <a:gd name="connsiteX3" fmla="*/ 4475748 w 4475748"/>
              <a:gd name="connsiteY3" fmla="*/ 1018463 h 3256337"/>
              <a:gd name="connsiteX4" fmla="*/ 2237874 w 4475748"/>
              <a:gd name="connsiteY4" fmla="*/ 3256337 h 3256337"/>
              <a:gd name="connsiteX5" fmla="*/ 0 w 4475748"/>
              <a:gd name="connsiteY5" fmla="*/ 1018463 h 3256337"/>
              <a:gd name="connsiteX6" fmla="*/ 175863 w 4475748"/>
              <a:gd name="connsiteY6" fmla="*/ 147382 h 325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5748" h="3256337">
                <a:moveTo>
                  <a:pt x="246861" y="0"/>
                </a:moveTo>
                <a:lnTo>
                  <a:pt x="4228888" y="0"/>
                </a:lnTo>
                <a:lnTo>
                  <a:pt x="4299885" y="147382"/>
                </a:lnTo>
                <a:cubicBezTo>
                  <a:pt x="4413128" y="415117"/>
                  <a:pt x="4475748" y="709477"/>
                  <a:pt x="4475748" y="1018463"/>
                </a:cubicBezTo>
                <a:cubicBezTo>
                  <a:pt x="4475748" y="2254407"/>
                  <a:pt x="3473818" y="3256337"/>
                  <a:pt x="2237874" y="3256337"/>
                </a:cubicBezTo>
                <a:cubicBezTo>
                  <a:pt x="1001930" y="3256337"/>
                  <a:pt x="0" y="2254407"/>
                  <a:pt x="0" y="1018463"/>
                </a:cubicBezTo>
                <a:cubicBezTo>
                  <a:pt x="0" y="709477"/>
                  <a:pt x="62621" y="415117"/>
                  <a:pt x="175863" y="1473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Arc 30">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580241">
            <a:off x="-1784401" y="613620"/>
            <a:ext cx="6199926" cy="6199926"/>
          </a:xfrm>
          <a:prstGeom prst="arc">
            <a:avLst>
              <a:gd name="adj1" fmla="val 14455503"/>
              <a:gd name="adj2" fmla="val 18389131"/>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Image 8" descr="Une image contenant Graphique, dessin humoristique, Police, graphisme&#10;&#10;Description générée automatiquement">
            <a:extLst>
              <a:ext uri="{FF2B5EF4-FFF2-40B4-BE49-F238E27FC236}">
                <a16:creationId xmlns:a16="http://schemas.microsoft.com/office/drawing/2014/main" id="{491DEB09-83E1-D24D-BE8E-3D11AE257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349" y="-365259"/>
            <a:ext cx="2488039" cy="2488039"/>
          </a:xfrm>
          <a:custGeom>
            <a:avLst/>
            <a:gdLst/>
            <a:ahLst/>
            <a:cxnLst/>
            <a:rect l="l" t="t" r="r" b="b"/>
            <a:pathLst>
              <a:path w="2487175" h="2487175">
                <a:moveTo>
                  <a:pt x="67328" y="0"/>
                </a:moveTo>
                <a:lnTo>
                  <a:pt x="2419847" y="0"/>
                </a:lnTo>
                <a:cubicBezTo>
                  <a:pt x="2457031" y="0"/>
                  <a:pt x="2487175" y="30144"/>
                  <a:pt x="2487175" y="67328"/>
                </a:cubicBezTo>
                <a:lnTo>
                  <a:pt x="2487175" y="2419847"/>
                </a:lnTo>
                <a:cubicBezTo>
                  <a:pt x="2487175" y="2457031"/>
                  <a:pt x="2457031" y="2487175"/>
                  <a:pt x="2419847" y="2487175"/>
                </a:cubicBezTo>
                <a:lnTo>
                  <a:pt x="67328" y="2487175"/>
                </a:lnTo>
                <a:cubicBezTo>
                  <a:pt x="30144" y="2487175"/>
                  <a:pt x="0" y="2457031"/>
                  <a:pt x="0" y="2419847"/>
                </a:cubicBezTo>
                <a:lnTo>
                  <a:pt x="0" y="67328"/>
                </a:lnTo>
                <a:cubicBezTo>
                  <a:pt x="0" y="30144"/>
                  <a:pt x="30144" y="0"/>
                  <a:pt x="67328" y="0"/>
                </a:cubicBezTo>
                <a:close/>
              </a:path>
            </a:pathLst>
          </a:custGeom>
        </p:spPr>
      </p:pic>
      <p:sp>
        <p:nvSpPr>
          <p:cNvPr id="33" name="Freeform: Shape 32">
            <a:extLst>
              <a:ext uri="{FF2B5EF4-FFF2-40B4-BE49-F238E27FC236}">
                <a16:creationId xmlns:a16="http://schemas.microsoft.com/office/drawing/2014/main" id="{8A03A6A2-7849-4179-B68F-C11DDDB23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1078" y="0"/>
            <a:ext cx="3440922" cy="3674631"/>
          </a:xfrm>
          <a:custGeom>
            <a:avLst/>
            <a:gdLst>
              <a:gd name="connsiteX0" fmla="*/ 523074 w 3440922"/>
              <a:gd name="connsiteY0" fmla="*/ 0 h 3674631"/>
              <a:gd name="connsiteX1" fmla="*/ 3440922 w 3440922"/>
              <a:gd name="connsiteY1" fmla="*/ 0 h 3674631"/>
              <a:gd name="connsiteX2" fmla="*/ 3440922 w 3440922"/>
              <a:gd name="connsiteY2" fmla="*/ 3321701 h 3674631"/>
              <a:gd name="connsiteX3" fmla="*/ 3304578 w 3440922"/>
              <a:gd name="connsiteY3" fmla="*/ 3404532 h 3674631"/>
              <a:gd name="connsiteX4" fmla="*/ 2237874 w 3440922"/>
              <a:gd name="connsiteY4" fmla="*/ 3674631 h 3674631"/>
              <a:gd name="connsiteX5" fmla="*/ 0 w 3440922"/>
              <a:gd name="connsiteY5" fmla="*/ 1436757 h 3674631"/>
              <a:gd name="connsiteX6" fmla="*/ 511022 w 3440922"/>
              <a:gd name="connsiteY6" fmla="*/ 13261 h 367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0922" h="3674631">
                <a:moveTo>
                  <a:pt x="523074" y="0"/>
                </a:moveTo>
                <a:lnTo>
                  <a:pt x="3440922" y="0"/>
                </a:lnTo>
                <a:lnTo>
                  <a:pt x="3440922" y="3321701"/>
                </a:lnTo>
                <a:lnTo>
                  <a:pt x="3304578" y="3404532"/>
                </a:lnTo>
                <a:cubicBezTo>
                  <a:pt x="2987486" y="3576786"/>
                  <a:pt x="2624107" y="3674631"/>
                  <a:pt x="2237874" y="3674631"/>
                </a:cubicBezTo>
                <a:cubicBezTo>
                  <a:pt x="1001930" y="3674631"/>
                  <a:pt x="0" y="2672701"/>
                  <a:pt x="0" y="1436757"/>
                </a:cubicBezTo>
                <a:cubicBezTo>
                  <a:pt x="0" y="896032"/>
                  <a:pt x="191776" y="400098"/>
                  <a:pt x="511022" y="1326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Sous-titre 2">
            <a:extLst>
              <a:ext uri="{FF2B5EF4-FFF2-40B4-BE49-F238E27FC236}">
                <a16:creationId xmlns:a16="http://schemas.microsoft.com/office/drawing/2014/main" id="{B5913F8E-466A-EDF0-DE72-98D302DDA738}"/>
              </a:ext>
            </a:extLst>
          </p:cNvPr>
          <p:cNvSpPr txBox="1">
            <a:spLocks/>
          </p:cNvSpPr>
          <p:nvPr/>
        </p:nvSpPr>
        <p:spPr>
          <a:xfrm>
            <a:off x="6703319" y="4878951"/>
            <a:ext cx="5769033" cy="1695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solidFill>
                  <a:srgbClr val="FFFFFE"/>
                </a:solidFill>
                <a:latin typeface="ADLaM Display" panose="02010000000000000000" pitchFamily="2" charset="0"/>
                <a:ea typeface="ADLaM Display" panose="02010000000000000000" pitchFamily="2" charset="0"/>
                <a:cs typeface="ADLaM Display" panose="02010000000000000000" pitchFamily="2" charset="0"/>
              </a:rPr>
              <a:t>Encadré par:</a:t>
            </a:r>
          </a:p>
          <a:p>
            <a:pPr marL="285750" indent="-285750" algn="l">
              <a:buFont typeface="Arial" panose="020B0604020202020204" pitchFamily="34" charset="0"/>
              <a:buChar char="•"/>
            </a:pPr>
            <a:r>
              <a:rPr lang="fr-FR" sz="1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M. </a:t>
            </a:r>
            <a:r>
              <a:rPr lang="fr-FR" sz="1600"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Charafeddine</a:t>
            </a:r>
            <a:r>
              <a:rPr lang="fr-FR" sz="1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LECHHEB :Encadrant Professionnel </a:t>
            </a:r>
          </a:p>
          <a:p>
            <a:pPr marL="285750" indent="-285750" algn="l">
              <a:buFont typeface="Arial" panose="020B0604020202020204" pitchFamily="34" charset="0"/>
              <a:buChar char="•"/>
            </a:pPr>
            <a:r>
              <a:rPr lang="fr-FR" sz="1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M. Hamza YOUBI :Encadrant Professionnel</a:t>
            </a:r>
          </a:p>
          <a:p>
            <a:pPr marL="285750" indent="-285750" algn="l">
              <a:buFont typeface="Arial" panose="020B0604020202020204" pitchFamily="34" charset="0"/>
              <a:buChar char="•"/>
            </a:pPr>
            <a:r>
              <a:rPr lang="fr-FR" sz="1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Mme </a:t>
            </a:r>
            <a:r>
              <a:rPr lang="fr-FR" sz="1600"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Chourouk</a:t>
            </a:r>
            <a:r>
              <a:rPr lang="fr-FR" sz="1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ELOKRI :Encadrante Académique</a:t>
            </a:r>
          </a:p>
        </p:txBody>
      </p:sp>
      <p:pic>
        <p:nvPicPr>
          <p:cNvPr id="7" name="Image 6" descr="Une image contenant texte, Police, logo, Graphique&#10;&#10;Description générée automatiquement">
            <a:extLst>
              <a:ext uri="{FF2B5EF4-FFF2-40B4-BE49-F238E27FC236}">
                <a16:creationId xmlns:a16="http://schemas.microsoft.com/office/drawing/2014/main" id="{E733E421-6A3D-1AB1-FFE3-900054D0F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2465" y="1167474"/>
            <a:ext cx="3146891" cy="1007005"/>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p:spPr>
      </p:pic>
      <p:pic>
        <p:nvPicPr>
          <p:cNvPr id="15" name="Image 14" descr="Une image contenant Graphique, logo, Police, graphisme&#10;&#10;Description générée automatiquement">
            <a:extLst>
              <a:ext uri="{FF2B5EF4-FFF2-40B4-BE49-F238E27FC236}">
                <a16:creationId xmlns:a16="http://schemas.microsoft.com/office/drawing/2014/main" id="{2B3ECAC6-BA92-FCDF-0FC9-E7985C9FA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15" y="2026869"/>
            <a:ext cx="3688404" cy="2458936"/>
          </a:xfrm>
          <a:prstGeom prst="rect">
            <a:avLst/>
          </a:prstGeom>
          <a:effectLst>
            <a:reflection stA="0" endPos="65000" dist="50800" dir="5400000" sy="-100000" algn="bl" rotWithShape="0"/>
          </a:effectLst>
        </p:spPr>
      </p:pic>
    </p:spTree>
    <p:extLst>
      <p:ext uri="{BB962C8B-B14F-4D97-AF65-F5344CB8AC3E}">
        <p14:creationId xmlns:p14="http://schemas.microsoft.com/office/powerpoint/2010/main" val="40138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76550A-05E8-CD3A-D970-0AA9C1DB6FC7}"/>
              </a:ext>
            </a:extLst>
          </p:cNvPr>
          <p:cNvSpPr>
            <a:spLocks noGrp="1"/>
          </p:cNvSpPr>
          <p:nvPr>
            <p:ph type="title"/>
          </p:nvPr>
        </p:nvSpPr>
        <p:spPr/>
        <p:txBody>
          <a:bodyPr>
            <a:normAutofit fontScale="90000"/>
          </a:bodyPr>
          <a:lstStyle/>
          <a:p>
            <a:r>
              <a:rPr lang="fr-FR" sz="4400" b="1" dirty="0">
                <a:latin typeface="ADLaM Display" panose="02010000000000000000" pitchFamily="2" charset="0"/>
                <a:ea typeface="ADLaM Display" panose="02010000000000000000" pitchFamily="2" charset="0"/>
                <a:cs typeface="ADLaM Display" panose="02010000000000000000" pitchFamily="2" charset="0"/>
              </a:rPr>
              <a:t>Reconstruction du Système BASSA </a:t>
            </a:r>
            <a:br>
              <a:rPr lang="fr-FR" sz="4400" b="1" dirty="0">
                <a:latin typeface="ADLaM Display" panose="02010000000000000000" pitchFamily="2" charset="0"/>
                <a:ea typeface="ADLaM Display" panose="02010000000000000000" pitchFamily="2" charset="0"/>
                <a:cs typeface="ADLaM Display" panose="02010000000000000000" pitchFamily="2" charset="0"/>
              </a:rPr>
            </a:br>
            <a:r>
              <a:rPr lang="fr-FR" sz="4400" b="1" dirty="0">
                <a:highlight>
                  <a:srgbClr val="FFFF00"/>
                </a:highlight>
                <a:latin typeface="ADLaM Display" panose="02010000000000000000" pitchFamily="2" charset="0"/>
                <a:ea typeface="ADLaM Display" panose="02010000000000000000" pitchFamily="2" charset="0"/>
                <a:cs typeface="ADLaM Display" panose="02010000000000000000" pitchFamily="2" charset="0"/>
              </a:rPr>
              <a:t>Ajouter un code + </a:t>
            </a:r>
            <a:r>
              <a:rPr lang="fr-FR" sz="4400" b="1" dirty="0" err="1">
                <a:highlight>
                  <a:srgbClr val="FFFF00"/>
                </a:highlight>
                <a:latin typeface="ADLaM Display" panose="02010000000000000000" pitchFamily="2" charset="0"/>
                <a:ea typeface="ADLaM Display" panose="02010000000000000000" pitchFamily="2" charset="0"/>
                <a:cs typeface="ADLaM Display" panose="02010000000000000000" pitchFamily="2" charset="0"/>
              </a:rPr>
              <a:t>schèm</a:t>
            </a:r>
            <a:r>
              <a:rPr lang="fr-FR" b="1" dirty="0" err="1">
                <a:highlight>
                  <a:srgbClr val="FFFF00"/>
                </a:highlight>
                <a:latin typeface="ADLaM Display" panose="02010000000000000000" pitchFamily="2" charset="0"/>
                <a:ea typeface="ADLaM Display" panose="02010000000000000000" pitchFamily="2" charset="0"/>
                <a:cs typeface="ADLaM Display" panose="02010000000000000000" pitchFamily="2" charset="0"/>
              </a:rPr>
              <a:t>a</a:t>
            </a:r>
            <a:r>
              <a:rPr lang="fr-FR" b="1" dirty="0">
                <a:highlight>
                  <a:srgbClr val="FFFF00"/>
                </a:highlight>
                <a:latin typeface="ADLaM Display" panose="02010000000000000000" pitchFamily="2" charset="0"/>
                <a:ea typeface="ADLaM Display" panose="02010000000000000000" pitchFamily="2" charset="0"/>
                <a:cs typeface="ADLaM Display" panose="02010000000000000000" pitchFamily="2" charset="0"/>
              </a:rPr>
              <a:t> </a:t>
            </a:r>
            <a:br>
              <a:rPr lang="fr-FR" sz="4400" b="1" dirty="0">
                <a:latin typeface="ADLaM Display" panose="02010000000000000000" pitchFamily="2" charset="0"/>
                <a:ea typeface="ADLaM Display" panose="02010000000000000000" pitchFamily="2" charset="0"/>
                <a:cs typeface="ADLaM Display" panose="02010000000000000000" pitchFamily="2" charset="0"/>
              </a:rPr>
            </a:br>
            <a:endParaRPr lang="fr-FR" dirty="0"/>
          </a:p>
        </p:txBody>
      </p:sp>
      <p:sp>
        <p:nvSpPr>
          <p:cNvPr id="3" name="Espace réservé du contenu 2">
            <a:extLst>
              <a:ext uri="{FF2B5EF4-FFF2-40B4-BE49-F238E27FC236}">
                <a16:creationId xmlns:a16="http://schemas.microsoft.com/office/drawing/2014/main" id="{FCB36652-1962-5011-4407-97916B7C1F7D}"/>
              </a:ext>
            </a:extLst>
          </p:cNvPr>
          <p:cNvSpPr>
            <a:spLocks noGrp="1"/>
          </p:cNvSpPr>
          <p:nvPr>
            <p:ph idx="1"/>
          </p:nvPr>
        </p:nvSpPr>
        <p:spPr/>
        <p:txBody>
          <a:bodyPr>
            <a:normAutofit fontScale="55000" lnSpcReduction="20000"/>
          </a:bodyPr>
          <a:lstStyle/>
          <a:p>
            <a:r>
              <a:rPr lang="fr-FR" b="1" dirty="0"/>
              <a:t>Processus de Reconstruction:</a:t>
            </a:r>
          </a:p>
          <a:p>
            <a:r>
              <a:rPr lang="fr-FR" dirty="0"/>
              <a:t>La reconstruction du système BASSA.xlsm a suivi une méthodologie rigoureuse pour identifier et corriger ces erreurs :</a:t>
            </a:r>
          </a:p>
          <a:p>
            <a:pPr>
              <a:buFont typeface="+mj-lt"/>
              <a:buAutoNum type="arabicPeriod"/>
            </a:pPr>
            <a:r>
              <a:rPr lang="fr-FR" b="1" dirty="0"/>
              <a:t>Gestion Optimisée des Erreurs</a:t>
            </a:r>
            <a:r>
              <a:rPr lang="fr-FR" dirty="0"/>
              <a:t>:</a:t>
            </a:r>
          </a:p>
          <a:p>
            <a:pPr marL="742950" lvl="1" indent="-285750">
              <a:buFont typeface="+mj-lt"/>
              <a:buAutoNum type="arabicPeriod"/>
            </a:pPr>
            <a:r>
              <a:rPr lang="fr-FR" dirty="0"/>
              <a:t>Des messages d'erreur clairs et appropriés ont été implémentés pour chaque erreur potentielle. Cela permet aux utilisateurs de comprendre immédiatement l'origine du problème et de le résoudre rapidement.</a:t>
            </a:r>
          </a:p>
          <a:p>
            <a:pPr marL="742950" lvl="1" indent="-285750">
              <a:buFont typeface="+mj-lt"/>
              <a:buAutoNum type="arabicPeriod"/>
            </a:pPr>
            <a:r>
              <a:rPr lang="fr-FR" dirty="0"/>
              <a:t>Cette amélioration a rendu le système plus convivial et a réduit le temps consacré à la résolution des problèmes.</a:t>
            </a:r>
          </a:p>
          <a:p>
            <a:pPr>
              <a:buFont typeface="+mj-lt"/>
              <a:buAutoNum type="arabicPeriod"/>
            </a:pPr>
            <a:r>
              <a:rPr lang="fr-FR" b="1" dirty="0"/>
              <a:t>Intégrité des Données Renforcée</a:t>
            </a:r>
            <a:r>
              <a:rPr lang="fr-FR" dirty="0"/>
              <a:t>:</a:t>
            </a:r>
          </a:p>
          <a:p>
            <a:pPr marL="742950" lvl="1" indent="-285750">
              <a:buFont typeface="+mj-lt"/>
              <a:buAutoNum type="arabicPeriod"/>
            </a:pPr>
            <a:r>
              <a:rPr lang="fr-FR" dirty="0"/>
              <a:t>De nouvelles contraintes ont été ajoutées pour garantir la cohérence et la fiabilité des données. Chaque donnée saisie est désormais validée selon des critères stricts, minimisant ainsi les erreurs de saisie.</a:t>
            </a:r>
          </a:p>
          <a:p>
            <a:pPr marL="742950" lvl="1" indent="-285750">
              <a:buFont typeface="+mj-lt"/>
              <a:buAutoNum type="arabicPeriod"/>
            </a:pPr>
            <a:r>
              <a:rPr lang="fr-FR" dirty="0"/>
              <a:t>L'intégrité des données a été assurée en limitant les entrées incorrectes, améliorant ainsi la précision du suivi des stocks.</a:t>
            </a:r>
          </a:p>
          <a:p>
            <a:pPr>
              <a:buFont typeface="+mj-lt"/>
              <a:buAutoNum type="arabicPeriod"/>
            </a:pPr>
            <a:r>
              <a:rPr lang="fr-FR" b="1" dirty="0"/>
              <a:t>Saisie Minimale pour l'Utilisateur</a:t>
            </a:r>
            <a:r>
              <a:rPr lang="fr-FR" dirty="0"/>
              <a:t>:</a:t>
            </a:r>
          </a:p>
          <a:p>
            <a:pPr marL="742950" lvl="1" indent="-285750">
              <a:buFont typeface="+mj-lt"/>
              <a:buAutoNum type="arabicPeriod"/>
            </a:pPr>
            <a:r>
              <a:rPr lang="fr-FR" dirty="0"/>
              <a:t>Le nombre de champs à remplir a été réduit en </a:t>
            </a:r>
            <a:r>
              <a:rPr lang="fr-FR" dirty="0" err="1"/>
              <a:t>pré-remplissant</a:t>
            </a:r>
            <a:r>
              <a:rPr lang="fr-FR" dirty="0"/>
              <a:t> les valeurs évidentes avec des valeurs par défaut. Cela simplifie l'expérience utilisateur et réduit le risque d'erreurs.</a:t>
            </a:r>
          </a:p>
          <a:p>
            <a:pPr marL="742950" lvl="1" indent="-285750">
              <a:buFont typeface="+mj-lt"/>
              <a:buAutoNum type="arabicPeriod"/>
            </a:pPr>
            <a:r>
              <a:rPr lang="fr-FR" dirty="0"/>
              <a:t>L'interface a été rendue plus dynamique, s'adaptant aux sélections de l'utilisateur pour rendre le système plus intuitif et flexible.</a:t>
            </a:r>
          </a:p>
          <a:p>
            <a:pPr>
              <a:buFont typeface="+mj-lt"/>
              <a:buAutoNum type="arabicPeriod"/>
            </a:pPr>
            <a:r>
              <a:rPr lang="fr-FR" b="1" dirty="0"/>
              <a:t>Code VBA Structuré et Sécurité Renforcée</a:t>
            </a:r>
            <a:r>
              <a:rPr lang="fr-FR" dirty="0"/>
              <a:t>:</a:t>
            </a:r>
          </a:p>
          <a:p>
            <a:pPr marL="742950" lvl="1" indent="-285750">
              <a:buFont typeface="+mj-lt"/>
              <a:buAutoNum type="arabicPeriod"/>
            </a:pPr>
            <a:r>
              <a:rPr lang="fr-FR" dirty="0"/>
              <a:t>Le code VBA a été restructuré et organisé entre des modules pour les fonctions globales et des feuilles pour les fonctions privées. Cela améliore l'organisation, la maintenabilité du code et réduit les risques d'erreurs liés au nommage des fichiers ou des fonctions.</a:t>
            </a:r>
          </a:p>
          <a:p>
            <a:pPr marL="742950" lvl="1" indent="-285750">
              <a:buFont typeface="+mj-lt"/>
              <a:buAutoNum type="arabicPeriod"/>
            </a:pPr>
            <a:r>
              <a:rPr lang="fr-FR" dirty="0"/>
              <a:t>Des fonctions VBA personnalisées ont été utilisées pour renforcer la sécurité, réduisant les vulnérabilités potentielles par rapport aux fonctions prédéfinies d'Excel.</a:t>
            </a:r>
          </a:p>
          <a:p>
            <a:endParaRPr lang="fr-FR" dirty="0"/>
          </a:p>
        </p:txBody>
      </p:sp>
    </p:spTree>
    <p:extLst>
      <p:ext uri="{BB962C8B-B14F-4D97-AF65-F5344CB8AC3E}">
        <p14:creationId xmlns:p14="http://schemas.microsoft.com/office/powerpoint/2010/main" val="154029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1CFF21-D719-BCAE-F6E0-926FAEC262E4}"/>
              </a:ext>
            </a:extLst>
          </p:cNvPr>
          <p:cNvSpPr>
            <a:spLocks noGrp="1"/>
          </p:cNvSpPr>
          <p:nvPr>
            <p:ph type="title"/>
          </p:nvPr>
        </p:nvSpPr>
        <p:spPr/>
        <p:txBody>
          <a:bodyPr/>
          <a:lstStyle/>
          <a:p>
            <a:r>
              <a:rPr lang="fr-FR" sz="4400" b="1" dirty="0">
                <a:latin typeface="ADLaM Display" panose="02010000000000000000" pitchFamily="2" charset="0"/>
                <a:ea typeface="ADLaM Display" panose="02010000000000000000" pitchFamily="2" charset="0"/>
                <a:cs typeface="ADLaM Display" panose="02010000000000000000" pitchFamily="2" charset="0"/>
              </a:rPr>
              <a:t>Résultats escomptés : </a:t>
            </a:r>
            <a:r>
              <a:rPr lang="fr-FR" sz="4400" b="1" dirty="0" err="1">
                <a:latin typeface="ADLaM Display" panose="02010000000000000000" pitchFamily="2" charset="0"/>
                <a:ea typeface="ADLaM Display" panose="02010000000000000000" pitchFamily="2" charset="0"/>
                <a:cs typeface="ADLaM Display" panose="02010000000000000000" pitchFamily="2" charset="0"/>
              </a:rPr>
              <a:t>Sch</a:t>
            </a:r>
            <a:r>
              <a:rPr lang="fr-FR" b="1" dirty="0" err="1">
                <a:latin typeface="ADLaM Display" panose="02010000000000000000" pitchFamily="2" charset="0"/>
                <a:ea typeface="ADLaM Display" panose="02010000000000000000" pitchFamily="2" charset="0"/>
                <a:cs typeface="ADLaM Display" panose="02010000000000000000" pitchFamily="2" charset="0"/>
              </a:rPr>
              <a:t>èma</a:t>
            </a:r>
            <a:r>
              <a:rPr lang="fr-FR" b="1" dirty="0">
                <a:latin typeface="ADLaM Display" panose="02010000000000000000" pitchFamily="2" charset="0"/>
                <a:ea typeface="ADLaM Display" panose="02010000000000000000" pitchFamily="2" charset="0"/>
                <a:cs typeface="ADLaM Display" panose="02010000000000000000" pitchFamily="2" charset="0"/>
              </a:rPr>
              <a:t> </a:t>
            </a:r>
            <a:endParaRPr lang="fr-FR" dirty="0"/>
          </a:p>
        </p:txBody>
      </p:sp>
      <p:sp>
        <p:nvSpPr>
          <p:cNvPr id="3" name="Espace réservé du contenu 2">
            <a:extLst>
              <a:ext uri="{FF2B5EF4-FFF2-40B4-BE49-F238E27FC236}">
                <a16:creationId xmlns:a16="http://schemas.microsoft.com/office/drawing/2014/main" id="{5086C2BB-4916-073B-5743-2576048860E3}"/>
              </a:ext>
            </a:extLst>
          </p:cNvPr>
          <p:cNvSpPr>
            <a:spLocks noGrp="1"/>
          </p:cNvSpPr>
          <p:nvPr>
            <p:ph idx="1"/>
          </p:nvPr>
        </p:nvSpPr>
        <p:spPr/>
        <p:txBody>
          <a:bodyPr>
            <a:normAutofit fontScale="70000" lnSpcReduction="20000"/>
          </a:bodyPr>
          <a:lstStyle/>
          <a:p>
            <a:r>
              <a:rPr lang="fr-FR" b="1" dirty="0"/>
              <a:t>Résultats Obtenus:</a:t>
            </a:r>
          </a:p>
          <a:p>
            <a:pPr marL="0" indent="0">
              <a:buNone/>
            </a:pPr>
            <a:r>
              <a:rPr lang="fr-FR" dirty="0"/>
              <a:t>La reconstruction du système a apporté plusieurs bénéfices :</a:t>
            </a:r>
          </a:p>
          <a:p>
            <a:pPr>
              <a:buFont typeface="Arial" panose="020B0604020202020204" pitchFamily="34" charset="0"/>
              <a:buChar char="•"/>
            </a:pPr>
            <a:r>
              <a:rPr lang="fr-FR" b="1" dirty="0"/>
              <a:t>Amélioration de l'Efficacité</a:t>
            </a:r>
            <a:r>
              <a:rPr lang="fr-FR" dirty="0"/>
              <a:t>: La gestion optimisée des erreurs et la saisie minimale ont considérablement amélioré l'efficacité du processus de gestion des stocks, réduisant les erreurs et le temps consacré aux tâches administratives.</a:t>
            </a:r>
          </a:p>
          <a:p>
            <a:pPr>
              <a:buFont typeface="Arial" panose="020B0604020202020204" pitchFamily="34" charset="0"/>
              <a:buChar char="•"/>
            </a:pPr>
            <a:r>
              <a:rPr lang="fr-FR" b="1" dirty="0"/>
              <a:t>Fiabilité des Données Accrue</a:t>
            </a:r>
            <a:r>
              <a:rPr lang="fr-FR" dirty="0"/>
              <a:t>: Grâce à l'intégrité des données renforcée, les enregistrements de stock sont désormais plus précis et cohérents, facilitant la prise de décision et la gestion des ressources.</a:t>
            </a:r>
          </a:p>
          <a:p>
            <a:pPr>
              <a:buFont typeface="Arial" panose="020B0604020202020204" pitchFamily="34" charset="0"/>
              <a:buChar char="•"/>
            </a:pPr>
            <a:r>
              <a:rPr lang="fr-FR" b="1" dirty="0"/>
              <a:t>Expérience Utilisateur Améliorée</a:t>
            </a:r>
            <a:r>
              <a:rPr lang="fr-FR" dirty="0"/>
              <a:t>: L'interface dynamique et intuitive a simplifié l'utilisation du système, rendant les opérations de gestion des stocks plus fluides et accessibles.</a:t>
            </a:r>
          </a:p>
          <a:p>
            <a:pPr>
              <a:buFont typeface="Arial" panose="020B0604020202020204" pitchFamily="34" charset="0"/>
              <a:buChar char="•"/>
            </a:pPr>
            <a:r>
              <a:rPr lang="fr-FR" b="1" dirty="0"/>
              <a:t>Sécurité Renforcée</a:t>
            </a:r>
            <a:r>
              <a:rPr lang="fr-FR" dirty="0"/>
              <a:t>: La sécurité du système a été augmentée grâce à l'utilisation de fonctions VBA personnalisées, protégeant les données contre les vulnérabilités potentielles.</a:t>
            </a:r>
          </a:p>
          <a:p>
            <a:pPr marL="0" indent="0">
              <a:buNone/>
            </a:pPr>
            <a:r>
              <a:rPr lang="fr-FR" dirty="0"/>
              <a:t>Ces améliorations ont résolu les problèmes initiaux du système, offrant à Ola Energy une solution de gestion des stocks plus robuste, fiable, et efficace.</a:t>
            </a:r>
          </a:p>
          <a:p>
            <a:endParaRPr lang="fr-FR" dirty="0"/>
          </a:p>
        </p:txBody>
      </p:sp>
    </p:spTree>
    <p:extLst>
      <p:ext uri="{BB962C8B-B14F-4D97-AF65-F5344CB8AC3E}">
        <p14:creationId xmlns:p14="http://schemas.microsoft.com/office/powerpoint/2010/main" val="393728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705E769-FF3A-0C78-A47E-DF97CC9A6312}"/>
              </a:ext>
            </a:extLst>
          </p:cNvPr>
          <p:cNvSpPr>
            <a:spLocks noGrp="1"/>
          </p:cNvSpPr>
          <p:nvPr>
            <p:ph idx="1"/>
          </p:nvPr>
        </p:nvSpPr>
        <p:spPr>
          <a:xfrm>
            <a:off x="838200" y="1825625"/>
            <a:ext cx="10515600" cy="994577"/>
          </a:xfrm>
        </p:spPr>
        <p:txBody>
          <a:bodyPr/>
          <a:lstStyle/>
          <a:p>
            <a:pPr marL="0" indent="0">
              <a:buNone/>
            </a:pPr>
            <a:r>
              <a:rPr lang="fr-FR" sz="2800" b="1" dirty="0">
                <a:latin typeface="ADLaM Display" panose="02010000000000000000" pitchFamily="2" charset="0"/>
                <a:ea typeface="ADLaM Display" panose="02010000000000000000" pitchFamily="2" charset="0"/>
                <a:cs typeface="ADLaM Display" panose="02010000000000000000" pitchFamily="2" charset="0"/>
              </a:rPr>
              <a:t>Partie 2 : Développement de l'Application Mobile</a:t>
            </a:r>
            <a:endParaRPr lang="fr-FR" dirty="0"/>
          </a:p>
        </p:txBody>
      </p:sp>
    </p:spTree>
    <p:extLst>
      <p:ext uri="{BB962C8B-B14F-4D97-AF65-F5344CB8AC3E}">
        <p14:creationId xmlns:p14="http://schemas.microsoft.com/office/powerpoint/2010/main" val="105453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0E3F3F-5D43-0BDA-9E5D-07A349151586}"/>
              </a:ext>
            </a:extLst>
          </p:cNvPr>
          <p:cNvSpPr>
            <a:spLocks noGrp="1"/>
          </p:cNvSpPr>
          <p:nvPr>
            <p:ph type="title"/>
          </p:nvPr>
        </p:nvSpPr>
        <p:spPr/>
        <p:txBody>
          <a:bodyPr>
            <a:normAutofit/>
          </a:bodyPr>
          <a:lstStyle/>
          <a:p>
            <a:r>
              <a:rPr lang="fr-FR" sz="4400" b="1" dirty="0">
                <a:latin typeface="ADLaM Display" panose="02010000000000000000" pitchFamily="2" charset="0"/>
                <a:ea typeface="ADLaM Display" panose="02010000000000000000" pitchFamily="2" charset="0"/>
                <a:cs typeface="ADLaM Display" panose="02010000000000000000" pitchFamily="2" charset="0"/>
              </a:rPr>
              <a:t> </a:t>
            </a:r>
            <a:br>
              <a:rPr lang="fr-FR" sz="4400" b="1" dirty="0">
                <a:latin typeface="ADLaM Display" panose="02010000000000000000" pitchFamily="2" charset="0"/>
                <a:ea typeface="ADLaM Display" panose="02010000000000000000" pitchFamily="2" charset="0"/>
                <a:cs typeface="ADLaM Display" panose="02010000000000000000" pitchFamily="2" charset="0"/>
              </a:rPr>
            </a:br>
            <a:endParaRPr lang="fr-FR" dirty="0"/>
          </a:p>
        </p:txBody>
      </p:sp>
      <p:sp>
        <p:nvSpPr>
          <p:cNvPr id="3" name="Espace réservé du contenu 2">
            <a:extLst>
              <a:ext uri="{FF2B5EF4-FFF2-40B4-BE49-F238E27FC236}">
                <a16:creationId xmlns:a16="http://schemas.microsoft.com/office/drawing/2014/main" id="{26331C09-4086-C1CC-39D0-6B25435BF248}"/>
              </a:ext>
            </a:extLst>
          </p:cNvPr>
          <p:cNvSpPr>
            <a:spLocks noGrp="1"/>
          </p:cNvSpPr>
          <p:nvPr>
            <p:ph idx="1"/>
          </p:nvPr>
        </p:nvSpPr>
        <p:spPr/>
        <p:txBody>
          <a:bodyPr/>
          <a:lstStyle/>
          <a:p>
            <a:r>
              <a:rPr lang="fr-FR" b="1" dirty="0"/>
              <a:t>Développement de l'Application:</a:t>
            </a:r>
          </a:p>
          <a:p>
            <a:pPr>
              <a:buFont typeface="Arial" panose="020B0604020202020204" pitchFamily="34" charset="0"/>
              <a:buChar char="•"/>
            </a:pPr>
            <a:r>
              <a:rPr lang="fr-FR" b="1" dirty="0"/>
              <a:t>Technologies Utilisées</a:t>
            </a:r>
            <a:r>
              <a:rPr lang="fr-FR" dirty="0"/>
              <a:t>:</a:t>
            </a:r>
          </a:p>
          <a:p>
            <a:pPr marL="742950" lvl="1" indent="-285750">
              <a:buFont typeface="Arial" panose="020B0604020202020204" pitchFamily="34" charset="0"/>
              <a:buChar char="•"/>
            </a:pPr>
            <a:r>
              <a:rPr lang="fr-FR" dirty="0"/>
              <a:t>L'application mobile a été développée en utilisant </a:t>
            </a:r>
            <a:r>
              <a:rPr lang="fr-FR" dirty="0" err="1"/>
              <a:t>PowerApps</a:t>
            </a:r>
            <a:r>
              <a:rPr lang="fr-FR" dirty="0"/>
              <a:t>, une plateforme de développement </a:t>
            </a:r>
            <a:r>
              <a:rPr lang="fr-FR" dirty="0" err="1"/>
              <a:t>low</a:t>
            </a:r>
            <a:r>
              <a:rPr lang="fr-FR" dirty="0"/>
              <a:t>-code qui permet de créer rapidement des applications personnalisées pour les besoins spécifiques de l'entreprise.</a:t>
            </a:r>
          </a:p>
          <a:p>
            <a:pPr marL="742950" lvl="1" indent="-285750">
              <a:buFont typeface="Arial" panose="020B0604020202020204" pitchFamily="34" charset="0"/>
              <a:buChar char="•"/>
            </a:pPr>
            <a:r>
              <a:rPr lang="fr-FR" dirty="0" err="1"/>
              <a:t>PowerApps</a:t>
            </a:r>
            <a:r>
              <a:rPr lang="fr-FR" dirty="0"/>
              <a:t> offre des fonctionnalités intuitives pour concevoir une interface utilisateur dynamique et intégrée à la base de données existante, facilitant la synchronisation des données entre l'application mobile et le système principal.</a:t>
            </a:r>
          </a:p>
          <a:p>
            <a:endParaRPr lang="fr-FR" dirty="0"/>
          </a:p>
        </p:txBody>
      </p:sp>
      <p:sp>
        <p:nvSpPr>
          <p:cNvPr id="5" name="ZoneTexte 4">
            <a:extLst>
              <a:ext uri="{FF2B5EF4-FFF2-40B4-BE49-F238E27FC236}">
                <a16:creationId xmlns:a16="http://schemas.microsoft.com/office/drawing/2014/main" id="{0113A7E6-0FCB-EBFB-0A4C-38265EB1347E}"/>
              </a:ext>
            </a:extLst>
          </p:cNvPr>
          <p:cNvSpPr txBox="1"/>
          <p:nvPr/>
        </p:nvSpPr>
        <p:spPr>
          <a:xfrm>
            <a:off x="1171874" y="580541"/>
            <a:ext cx="9752799" cy="1200329"/>
          </a:xfrm>
          <a:prstGeom prst="rect">
            <a:avLst/>
          </a:prstGeom>
          <a:noFill/>
        </p:spPr>
        <p:txBody>
          <a:bodyPr wrap="square">
            <a:spAutoFit/>
          </a:bodyPr>
          <a:lstStyle/>
          <a:p>
            <a:r>
              <a:rPr lang="fr-FR" sz="3600" b="1" dirty="0">
                <a:latin typeface="ADLaM Display" panose="02010000000000000000" pitchFamily="2" charset="0"/>
                <a:ea typeface="ADLaM Display" panose="02010000000000000000" pitchFamily="2" charset="0"/>
                <a:cs typeface="ADLaM Display" panose="02010000000000000000" pitchFamily="2" charset="0"/>
              </a:rPr>
              <a:t>Développement de l'Application Mobile + </a:t>
            </a:r>
            <a:r>
              <a:rPr lang="fr-FR" sz="3600" b="1" dirty="0">
                <a:highlight>
                  <a:srgbClr val="FFFF00"/>
                </a:highlight>
                <a:latin typeface="ADLaM Display" panose="02010000000000000000" pitchFamily="2" charset="0"/>
                <a:ea typeface="ADLaM Display" panose="02010000000000000000" pitchFamily="2" charset="0"/>
                <a:cs typeface="ADLaM Display" panose="02010000000000000000" pitchFamily="2" charset="0"/>
              </a:rPr>
              <a:t>CAPTURE ECRAN </a:t>
            </a:r>
            <a:r>
              <a:rPr lang="fr-FR" sz="3600" b="1" dirty="0" err="1">
                <a:highlight>
                  <a:srgbClr val="FFFF00"/>
                </a:highlight>
                <a:latin typeface="ADLaM Display" panose="02010000000000000000" pitchFamily="2" charset="0"/>
                <a:ea typeface="ADLaM Display" panose="02010000000000000000" pitchFamily="2" charset="0"/>
                <a:cs typeface="ADLaM Display" panose="02010000000000000000" pitchFamily="2" charset="0"/>
              </a:rPr>
              <a:t>PhOTOS</a:t>
            </a:r>
            <a:r>
              <a:rPr lang="fr-FR" sz="3600" b="1" dirty="0">
                <a:highlight>
                  <a:srgbClr val="FFFF00"/>
                </a:highlight>
                <a:latin typeface="ADLaM Display" panose="02010000000000000000" pitchFamily="2" charset="0"/>
                <a:ea typeface="ADLaM Display" panose="02010000000000000000" pitchFamily="2" charset="0"/>
                <a:cs typeface="ADLaM Display" panose="02010000000000000000" pitchFamily="2" charset="0"/>
              </a:rPr>
              <a:t> </a:t>
            </a:r>
            <a:endParaRPr lang="fr-FR" sz="3600" dirty="0">
              <a:highlight>
                <a:srgbClr val="FFFF00"/>
              </a:highlight>
            </a:endParaRPr>
          </a:p>
        </p:txBody>
      </p:sp>
    </p:spTree>
    <p:extLst>
      <p:ext uri="{BB962C8B-B14F-4D97-AF65-F5344CB8AC3E}">
        <p14:creationId xmlns:p14="http://schemas.microsoft.com/office/powerpoint/2010/main" val="1146422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F70387-53DB-9F9B-6216-5ADE43670C62}"/>
              </a:ext>
            </a:extLst>
          </p:cNvPr>
          <p:cNvSpPr>
            <a:spLocks noGrp="1"/>
          </p:cNvSpPr>
          <p:nvPr>
            <p:ph type="title"/>
          </p:nvPr>
        </p:nvSpPr>
        <p:spPr/>
        <p:txBody>
          <a:bodyPr/>
          <a:lstStyle/>
          <a:p>
            <a:r>
              <a:rPr lang="fr-FR" b="1" dirty="0"/>
              <a:t>Fonctionnalités Clés de l'Application  </a:t>
            </a:r>
            <a:r>
              <a:rPr lang="fr-FR" b="1" dirty="0">
                <a:highlight>
                  <a:srgbClr val="FFFF00"/>
                </a:highlight>
              </a:rPr>
              <a:t>Schéma</a:t>
            </a:r>
            <a:r>
              <a:rPr lang="fr-FR" b="1" dirty="0"/>
              <a:t> </a:t>
            </a:r>
            <a:endParaRPr lang="fr-FR" dirty="0"/>
          </a:p>
        </p:txBody>
      </p:sp>
      <p:sp>
        <p:nvSpPr>
          <p:cNvPr id="3" name="Espace réservé du contenu 2">
            <a:extLst>
              <a:ext uri="{FF2B5EF4-FFF2-40B4-BE49-F238E27FC236}">
                <a16:creationId xmlns:a16="http://schemas.microsoft.com/office/drawing/2014/main" id="{15EB6057-ADA6-47C1-0731-010B314C8EC4}"/>
              </a:ext>
            </a:extLst>
          </p:cNvPr>
          <p:cNvSpPr>
            <a:spLocks noGrp="1"/>
          </p:cNvSpPr>
          <p:nvPr>
            <p:ph idx="1"/>
          </p:nvPr>
        </p:nvSpPr>
        <p:spPr/>
        <p:txBody>
          <a:bodyPr>
            <a:normAutofit fontScale="85000" lnSpcReduction="20000"/>
          </a:bodyPr>
          <a:lstStyle/>
          <a:p>
            <a:r>
              <a:rPr lang="fr-FR" b="1" dirty="0"/>
              <a:t>Fonctionnalités Clés de l'Application</a:t>
            </a:r>
            <a:r>
              <a:rPr lang="fr-FR" dirty="0"/>
              <a:t>:</a:t>
            </a:r>
          </a:p>
          <a:p>
            <a:pPr>
              <a:buFont typeface="Arial" panose="020B0604020202020204" pitchFamily="34" charset="0"/>
              <a:buChar char="•"/>
            </a:pPr>
            <a:r>
              <a:rPr lang="fr-FR" b="1" dirty="0"/>
              <a:t>Dynamisme des Champs</a:t>
            </a:r>
            <a:r>
              <a:rPr lang="fr-FR" dirty="0"/>
              <a:t>: Les champs de l'application s'adaptent en fonction des sélections de l'utilisateur, simplifiant le processus de saisie et minimisant les erreurs.</a:t>
            </a:r>
          </a:p>
          <a:p>
            <a:pPr>
              <a:buFont typeface="Arial" panose="020B0604020202020204" pitchFamily="34" charset="0"/>
              <a:buChar char="•"/>
            </a:pPr>
            <a:r>
              <a:rPr lang="fr-FR" b="1" dirty="0"/>
              <a:t>Gestion des Articles et Emballages</a:t>
            </a:r>
            <a:r>
              <a:rPr lang="fr-FR" dirty="0"/>
              <a:t>: L'application permet de gérer les articles et les emballages de manière détaillée, incluant l'ajout, la modification et la suppression des articles avant soumission. Les utilisateurs peuvent également enregistrer les mouvements quotidiens, les entrées, et les sorties de stock.</a:t>
            </a:r>
          </a:p>
          <a:p>
            <a:r>
              <a:rPr lang="fr-FR" b="1" dirty="0"/>
              <a:t>Gestion des Utilisateurs et Sécurité</a:t>
            </a:r>
            <a:r>
              <a:rPr lang="fr-FR" dirty="0"/>
              <a:t>: Chaque utilisateur de l'application dispose de rôles et d'autorisations spécifiques, garantissant que seuls les employés autorisés peuvent accéder à certaines fonctionnalités ou informations. Cela renforce la sécurité des données et assure que les opérations sont effectuées conformément aux politiques de l'entreprise.</a:t>
            </a:r>
          </a:p>
          <a:p>
            <a:pPr>
              <a:buFont typeface="Arial" panose="020B0604020202020204" pitchFamily="34" charset="0"/>
              <a:buChar char="•"/>
            </a:pPr>
            <a:endParaRPr lang="fr-FR" dirty="0"/>
          </a:p>
          <a:p>
            <a:endParaRPr lang="fr-FR" dirty="0"/>
          </a:p>
        </p:txBody>
      </p:sp>
    </p:spTree>
    <p:extLst>
      <p:ext uri="{BB962C8B-B14F-4D97-AF65-F5344CB8AC3E}">
        <p14:creationId xmlns:p14="http://schemas.microsoft.com/office/powerpoint/2010/main" val="227960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DF2750-3EE9-F8DA-0103-B1378C74CE34}"/>
              </a:ext>
            </a:extLst>
          </p:cNvPr>
          <p:cNvSpPr>
            <a:spLocks noGrp="1"/>
          </p:cNvSpPr>
          <p:nvPr>
            <p:ph type="title"/>
          </p:nvPr>
        </p:nvSpPr>
        <p:spPr/>
        <p:txBody>
          <a:bodyPr/>
          <a:lstStyle/>
          <a:p>
            <a:r>
              <a:rPr lang="fr-FR" sz="4400" b="1" dirty="0">
                <a:latin typeface="ADLaM Display" panose="02010000000000000000" pitchFamily="2" charset="0"/>
                <a:ea typeface="ADLaM Display" panose="02010000000000000000" pitchFamily="2" charset="0"/>
                <a:cs typeface="ADLaM Display" panose="02010000000000000000" pitchFamily="2" charset="0"/>
              </a:rPr>
              <a:t>Résultat escomptés (</a:t>
            </a:r>
            <a:r>
              <a:rPr lang="fr-FR" b="1" dirty="0">
                <a:highlight>
                  <a:srgbClr val="FFFF00"/>
                </a:highlight>
              </a:rPr>
              <a:t>Schéma comme la 1</a:t>
            </a:r>
            <a:r>
              <a:rPr lang="fr-FR" b="1" baseline="30000" dirty="0">
                <a:highlight>
                  <a:srgbClr val="FFFF00"/>
                </a:highlight>
              </a:rPr>
              <a:t>ère</a:t>
            </a:r>
            <a:r>
              <a:rPr lang="fr-FR" b="1" dirty="0">
                <a:highlight>
                  <a:srgbClr val="FFFF00"/>
                </a:highlight>
              </a:rPr>
              <a:t> partie )</a:t>
            </a:r>
            <a:r>
              <a:rPr lang="fr-FR" sz="4400" b="1" dirty="0">
                <a:latin typeface="ADLaM Display" panose="02010000000000000000" pitchFamily="2" charset="0"/>
                <a:ea typeface="ADLaM Display" panose="02010000000000000000" pitchFamily="2" charset="0"/>
                <a:cs typeface="ADLaM Display" panose="02010000000000000000" pitchFamily="2" charset="0"/>
              </a:rPr>
              <a:t> </a:t>
            </a:r>
            <a:endParaRPr lang="fr-FR" dirty="0"/>
          </a:p>
        </p:txBody>
      </p:sp>
      <p:sp>
        <p:nvSpPr>
          <p:cNvPr id="3" name="Espace réservé du contenu 2">
            <a:extLst>
              <a:ext uri="{FF2B5EF4-FFF2-40B4-BE49-F238E27FC236}">
                <a16:creationId xmlns:a16="http://schemas.microsoft.com/office/drawing/2014/main" id="{EA0262BF-C9BD-92A9-03DB-7600C5AE9683}"/>
              </a:ext>
            </a:extLst>
          </p:cNvPr>
          <p:cNvSpPr>
            <a:spLocks noGrp="1"/>
          </p:cNvSpPr>
          <p:nvPr>
            <p:ph idx="1"/>
          </p:nvPr>
        </p:nvSpPr>
        <p:spPr/>
        <p:txBody>
          <a:bodyPr>
            <a:normAutofit lnSpcReduction="10000"/>
          </a:bodyPr>
          <a:lstStyle/>
          <a:p>
            <a:r>
              <a:rPr lang="fr-FR" b="1" dirty="0"/>
              <a:t>Bénéfices Opérationnels</a:t>
            </a:r>
            <a:r>
              <a:rPr lang="fr-FR" dirty="0"/>
              <a:t>:</a:t>
            </a:r>
          </a:p>
          <a:p>
            <a:pPr>
              <a:buFont typeface="Arial" panose="020B0604020202020204" pitchFamily="34" charset="0"/>
              <a:buChar char="•"/>
            </a:pPr>
            <a:r>
              <a:rPr lang="fr-FR" b="1" dirty="0"/>
              <a:t>Optimisation du Temps</a:t>
            </a:r>
            <a:r>
              <a:rPr lang="fr-FR" dirty="0"/>
              <a:t>: Les employés peuvent désormais effectuer des tâches de gestion de stock plus rapidement et avec une précision accrue.</a:t>
            </a:r>
          </a:p>
          <a:p>
            <a:pPr>
              <a:buFont typeface="Arial" panose="020B0604020202020204" pitchFamily="34" charset="0"/>
              <a:buChar char="•"/>
            </a:pPr>
            <a:r>
              <a:rPr lang="fr-FR" b="1" dirty="0"/>
              <a:t>Prise de Décision Informée</a:t>
            </a:r>
            <a:r>
              <a:rPr lang="fr-FR" dirty="0"/>
              <a:t>: La disponibilité des données en temps réel permet aux gestionnaires de prendre des décisions plus éclairées concernant les réapprovisionnements et la gestion des ressources.</a:t>
            </a:r>
          </a:p>
          <a:p>
            <a:pPr>
              <a:buFont typeface="Arial" panose="020B0604020202020204" pitchFamily="34" charset="0"/>
              <a:buChar char="•"/>
            </a:pPr>
            <a:r>
              <a:rPr lang="fr-FR" b="1" dirty="0"/>
              <a:t>Flexibilité et Adaptabilité</a:t>
            </a:r>
            <a:r>
              <a:rPr lang="fr-FR" dirty="0"/>
              <a:t>: L'application permet une flexibilité opérationnelle, s'adaptant aux besoins changeants et aux situations imprévues sur le terrain.</a:t>
            </a:r>
          </a:p>
          <a:p>
            <a:endParaRPr lang="fr-FR" dirty="0"/>
          </a:p>
        </p:txBody>
      </p:sp>
    </p:spTree>
    <p:extLst>
      <p:ext uri="{BB962C8B-B14F-4D97-AF65-F5344CB8AC3E}">
        <p14:creationId xmlns:p14="http://schemas.microsoft.com/office/powerpoint/2010/main" val="2472197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6E22B2-5039-1FDE-B9E2-1B6825AFCC90}"/>
              </a:ext>
            </a:extLst>
          </p:cNvPr>
          <p:cNvSpPr>
            <a:spLocks noGrp="1"/>
          </p:cNvSpPr>
          <p:nvPr>
            <p:ph type="title"/>
          </p:nvPr>
        </p:nvSpPr>
        <p:spPr/>
        <p:txBody>
          <a:bodyPr>
            <a:normAutofit fontScale="90000"/>
          </a:bodyPr>
          <a:lstStyle/>
          <a:p>
            <a:r>
              <a:rPr lang="fr-FR" sz="4400" b="1" dirty="0">
                <a:latin typeface="ADLaM Display" panose="02010000000000000000" pitchFamily="2" charset="0"/>
                <a:ea typeface="ADLaM Display" panose="02010000000000000000" pitchFamily="2" charset="0"/>
                <a:cs typeface="ADLaM Display" panose="02010000000000000000" pitchFamily="2" charset="0"/>
              </a:rPr>
              <a:t>Développement de l'Application Mobile:</a:t>
            </a:r>
            <a:br>
              <a:rPr lang="fr-FR" sz="4400" b="1" dirty="0">
                <a:latin typeface="ADLaM Display" panose="02010000000000000000" pitchFamily="2" charset="0"/>
                <a:ea typeface="ADLaM Display" panose="02010000000000000000" pitchFamily="2" charset="0"/>
                <a:cs typeface="ADLaM Display" panose="02010000000000000000" pitchFamily="2" charset="0"/>
              </a:rPr>
            </a:br>
            <a:endParaRPr lang="fr-FR" dirty="0"/>
          </a:p>
        </p:txBody>
      </p:sp>
      <p:sp>
        <p:nvSpPr>
          <p:cNvPr id="3" name="Espace réservé du contenu 2">
            <a:extLst>
              <a:ext uri="{FF2B5EF4-FFF2-40B4-BE49-F238E27FC236}">
                <a16:creationId xmlns:a16="http://schemas.microsoft.com/office/drawing/2014/main" id="{847FF1F9-8975-B666-B200-65E83E6AFF5A}"/>
              </a:ext>
            </a:extLst>
          </p:cNvPr>
          <p:cNvSpPr>
            <a:spLocks noGrp="1"/>
          </p:cNvSpPr>
          <p:nvPr>
            <p:ph idx="1"/>
          </p:nvPr>
        </p:nvSpPr>
        <p:spPr/>
        <p:txBody>
          <a:bodyPr/>
          <a:lstStyle/>
          <a:p>
            <a:r>
              <a:rPr lang="fr-FR" b="1" dirty="0"/>
              <a:t>Avantages Attendus de la l’application mobile </a:t>
            </a:r>
            <a:r>
              <a:rPr lang="fr-FR" dirty="0"/>
              <a:t>:</a:t>
            </a:r>
          </a:p>
          <a:p>
            <a:pPr>
              <a:buFont typeface="Arial" panose="020B0604020202020204" pitchFamily="34" charset="0"/>
              <a:buChar char="•"/>
            </a:pPr>
            <a:r>
              <a:rPr lang="fr-FR" b="1" dirty="0"/>
              <a:t>Réactivité Accrue</a:t>
            </a:r>
            <a:r>
              <a:rPr lang="fr-FR" dirty="0"/>
              <a:t>: </a:t>
            </a:r>
            <a:r>
              <a:rPr lang="fr-FR" dirty="0">
                <a:highlight>
                  <a:srgbClr val="FFFF00"/>
                </a:highlight>
              </a:rPr>
              <a:t>La possibilité de saisir les informations sur le stock et les mouvements en temps réel améliore la réactivité et permet une prise de décision plus rapide.</a:t>
            </a:r>
          </a:p>
          <a:p>
            <a:pPr>
              <a:buFont typeface="Arial" panose="020B0604020202020204" pitchFamily="34" charset="0"/>
              <a:buChar char="•"/>
            </a:pPr>
            <a:r>
              <a:rPr lang="fr-FR" b="1" dirty="0"/>
              <a:t>Réduction des Erreurs</a:t>
            </a:r>
            <a:r>
              <a:rPr lang="fr-FR" dirty="0"/>
              <a:t>: </a:t>
            </a:r>
            <a:r>
              <a:rPr lang="fr-FR" dirty="0">
                <a:highlight>
                  <a:srgbClr val="FFFF00"/>
                </a:highlight>
              </a:rPr>
              <a:t>La saisie directe des données dans l'application réduit le risque d'erreurs liées à la double saisie ou aux pertes d'informations.</a:t>
            </a:r>
          </a:p>
          <a:p>
            <a:pPr>
              <a:buFont typeface="Arial" panose="020B0604020202020204" pitchFamily="34" charset="0"/>
              <a:buChar char="•"/>
            </a:pPr>
            <a:r>
              <a:rPr lang="fr-FR" b="1" dirty="0"/>
              <a:t>Accessibilité</a:t>
            </a:r>
            <a:r>
              <a:rPr lang="fr-FR" dirty="0"/>
              <a:t>: </a:t>
            </a:r>
            <a:r>
              <a:rPr lang="fr-FR" dirty="0">
                <a:highlight>
                  <a:srgbClr val="FFFF00"/>
                </a:highlight>
              </a:rPr>
              <a:t>Les employés peuvent accéder aux données et les mettre à jour où qu'ils se trouvent, ce qui est essentiel pour des opérations qui couvrent plusieurs sites.</a:t>
            </a:r>
          </a:p>
          <a:p>
            <a:endParaRPr lang="fr-FR" dirty="0"/>
          </a:p>
        </p:txBody>
      </p:sp>
    </p:spTree>
    <p:extLst>
      <p:ext uri="{BB962C8B-B14F-4D97-AF65-F5344CB8AC3E}">
        <p14:creationId xmlns:p14="http://schemas.microsoft.com/office/powerpoint/2010/main" val="172257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3113B0-6E55-9F62-6069-A69AF08394D4}"/>
              </a:ext>
            </a:extLst>
          </p:cNvPr>
          <p:cNvSpPr>
            <a:spLocks noGrp="1"/>
          </p:cNvSpPr>
          <p:nvPr>
            <p:ph type="title"/>
          </p:nvPr>
        </p:nvSpPr>
        <p:spPr/>
        <p:txBody>
          <a:bodyPr>
            <a:normAutofit fontScale="90000"/>
          </a:bodyPr>
          <a:lstStyle/>
          <a:p>
            <a:br>
              <a:rPr lang="fr-FR" dirty="0"/>
            </a:br>
            <a:r>
              <a:rPr lang="fr-FR" b="1" dirty="0"/>
              <a:t>Défis majeures : (</a:t>
            </a:r>
            <a:r>
              <a:rPr lang="fr-FR" b="1" dirty="0">
                <a:highlight>
                  <a:srgbClr val="FFFF00"/>
                </a:highlight>
              </a:rPr>
              <a:t> schéma </a:t>
            </a:r>
            <a:r>
              <a:rPr lang="fr-FR" b="1" dirty="0"/>
              <a:t>)</a:t>
            </a:r>
            <a:br>
              <a:rPr lang="fr-FR" b="1" dirty="0"/>
            </a:br>
            <a:endParaRPr lang="fr-FR" dirty="0"/>
          </a:p>
        </p:txBody>
      </p:sp>
      <p:sp>
        <p:nvSpPr>
          <p:cNvPr id="3" name="Espace réservé du contenu 2">
            <a:extLst>
              <a:ext uri="{FF2B5EF4-FFF2-40B4-BE49-F238E27FC236}">
                <a16:creationId xmlns:a16="http://schemas.microsoft.com/office/drawing/2014/main" id="{9043F9E8-FDA6-8808-87C8-ABBAA95661EA}"/>
              </a:ext>
            </a:extLst>
          </p:cNvPr>
          <p:cNvSpPr>
            <a:spLocks noGrp="1"/>
          </p:cNvSpPr>
          <p:nvPr>
            <p:ph idx="1"/>
          </p:nvPr>
        </p:nvSpPr>
        <p:spPr/>
        <p:txBody>
          <a:bodyPr>
            <a:normAutofit fontScale="55000" lnSpcReduction="20000"/>
          </a:bodyPr>
          <a:lstStyle/>
          <a:p>
            <a:pPr marL="0" indent="0">
              <a:buNone/>
            </a:pPr>
            <a:r>
              <a:rPr lang="fr-FR" b="1" dirty="0"/>
              <a:t>1 - Création d'un Affichage Power BI</a:t>
            </a:r>
          </a:p>
          <a:p>
            <a:pPr>
              <a:buFont typeface="Arial" panose="020B0604020202020204" pitchFamily="34" charset="0"/>
              <a:buChar char="•"/>
            </a:pPr>
            <a:r>
              <a:rPr lang="fr-FR" b="1" dirty="0"/>
              <a:t>Objectif :</a:t>
            </a:r>
            <a:r>
              <a:rPr lang="fr-FR" dirty="0"/>
              <a:t> Utiliser Power BI pour créer des visualisations interactives des données provenant des bases de données Excel et </a:t>
            </a:r>
            <a:r>
              <a:rPr lang="fr-FR" dirty="0" err="1"/>
              <a:t>PowerApps</a:t>
            </a:r>
            <a:r>
              <a:rPr lang="fr-FR" dirty="0"/>
              <a:t>.</a:t>
            </a:r>
          </a:p>
          <a:p>
            <a:pPr>
              <a:buFont typeface="Arial" panose="020B0604020202020204" pitchFamily="34" charset="0"/>
              <a:buChar char="•"/>
            </a:pPr>
            <a:r>
              <a:rPr lang="fr-FR" b="1" dirty="0"/>
              <a:t>Défis rencontrés :</a:t>
            </a:r>
            <a:r>
              <a:rPr lang="fr-FR" dirty="0"/>
              <a:t> Le principal défi était le </a:t>
            </a:r>
            <a:r>
              <a:rPr lang="fr-FR" b="1" dirty="0"/>
              <a:t>temps limité</a:t>
            </a:r>
            <a:r>
              <a:rPr lang="fr-FR" dirty="0"/>
              <a:t> pour développer et finaliser les rapports Power BI. La nécessité d'une mise en œuvre rapide a entraîné une gestion intensive du temps pour respecter les délais.</a:t>
            </a:r>
          </a:p>
          <a:p>
            <a:pPr marL="0" indent="0">
              <a:buNone/>
            </a:pPr>
            <a:r>
              <a:rPr lang="fr-FR" b="1" dirty="0"/>
              <a:t>2- Synchronisation des Bases de Données Excel et </a:t>
            </a:r>
            <a:r>
              <a:rPr lang="fr-FR" b="1" dirty="0" err="1"/>
              <a:t>PowerApps</a:t>
            </a:r>
            <a:endParaRPr lang="fr-FR" b="1" dirty="0"/>
          </a:p>
          <a:p>
            <a:pPr>
              <a:buFont typeface="Arial" panose="020B0604020202020204" pitchFamily="34" charset="0"/>
              <a:buChar char="•"/>
            </a:pPr>
            <a:r>
              <a:rPr lang="fr-FR" b="1" dirty="0"/>
              <a:t>Objectif :</a:t>
            </a:r>
            <a:r>
              <a:rPr lang="fr-FR" dirty="0"/>
              <a:t> Assurer la cohérence des données entre les bases de données Excel et </a:t>
            </a:r>
            <a:r>
              <a:rPr lang="fr-FR" dirty="0" err="1"/>
              <a:t>PowerApps</a:t>
            </a:r>
            <a:r>
              <a:rPr lang="fr-FR" dirty="0"/>
              <a:t> en synchronisant les deux systèmes.</a:t>
            </a:r>
          </a:p>
          <a:p>
            <a:pPr>
              <a:buFont typeface="Arial" panose="020B0604020202020204" pitchFamily="34" charset="0"/>
              <a:buChar char="•"/>
            </a:pPr>
            <a:r>
              <a:rPr lang="fr-FR" b="1" dirty="0"/>
              <a:t>Défis rencontrés :</a:t>
            </a:r>
            <a:r>
              <a:rPr lang="fr-FR" dirty="0"/>
              <a:t> Le principal défi était également le </a:t>
            </a:r>
            <a:r>
              <a:rPr lang="fr-FR" b="1" dirty="0"/>
              <a:t>temps limité</a:t>
            </a:r>
            <a:r>
              <a:rPr lang="fr-FR" dirty="0"/>
              <a:t> pour effectuer cette synchronisation. La pression des délais a rendu difficile la résolution des problèmes complexes de synchronisation dans un court laps de temps.</a:t>
            </a:r>
          </a:p>
          <a:p>
            <a:pPr>
              <a:buFont typeface="Arial" panose="020B0604020202020204" pitchFamily="34" charset="0"/>
              <a:buChar char="•"/>
            </a:pPr>
            <a:r>
              <a:rPr lang="fr-FR" b="1" dirty="0"/>
              <a:t>3- Design du Tableau de Réconciliation dans </a:t>
            </a:r>
            <a:r>
              <a:rPr lang="fr-FR" b="1" dirty="0" err="1"/>
              <a:t>PowerApps</a:t>
            </a:r>
            <a:endParaRPr lang="fr-FR" b="1" dirty="0"/>
          </a:p>
          <a:p>
            <a:pPr>
              <a:buFont typeface="Arial" panose="020B0604020202020204" pitchFamily="34" charset="0"/>
              <a:buChar char="•"/>
            </a:pPr>
            <a:r>
              <a:rPr lang="fr-FR" b="1" dirty="0"/>
              <a:t>Objectif :</a:t>
            </a:r>
            <a:r>
              <a:rPr lang="fr-FR" dirty="0"/>
              <a:t> Concevoir un tableau de réconciliation dans </a:t>
            </a:r>
            <a:r>
              <a:rPr lang="fr-FR" dirty="0" err="1"/>
              <a:t>PowerApps</a:t>
            </a:r>
            <a:r>
              <a:rPr lang="fr-FR" dirty="0"/>
              <a:t> qui soit efficace malgré les contraintes d'espace sur les petits écrans.</a:t>
            </a:r>
          </a:p>
          <a:p>
            <a:pPr>
              <a:buFont typeface="Arial" panose="020B0604020202020204" pitchFamily="34" charset="0"/>
              <a:buChar char="•"/>
            </a:pPr>
            <a:r>
              <a:rPr lang="fr-FR" b="1" dirty="0"/>
              <a:t>Défis rencontrés :</a:t>
            </a:r>
            <a:r>
              <a:rPr lang="fr-FR" dirty="0"/>
              <a:t> Le défi principal était la </a:t>
            </a:r>
            <a:r>
              <a:rPr lang="fr-FR" b="1" dirty="0"/>
              <a:t>taille réduite des écrans</a:t>
            </a:r>
            <a:r>
              <a:rPr lang="fr-FR" dirty="0"/>
              <a:t> dans </a:t>
            </a:r>
            <a:r>
              <a:rPr lang="fr-FR" dirty="0" err="1"/>
              <a:t>PowerApps</a:t>
            </a:r>
            <a:r>
              <a:rPr lang="fr-FR" dirty="0"/>
              <a:t>, qui compliquait l'affichage clair et lisible des données de réconciliation.</a:t>
            </a:r>
          </a:p>
          <a:p>
            <a:endParaRPr lang="fr-FR" dirty="0"/>
          </a:p>
        </p:txBody>
      </p:sp>
    </p:spTree>
    <p:extLst>
      <p:ext uri="{BB962C8B-B14F-4D97-AF65-F5344CB8AC3E}">
        <p14:creationId xmlns:p14="http://schemas.microsoft.com/office/powerpoint/2010/main" val="240783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3622EA-179B-5EC8-A30E-A7859A9C9611}"/>
              </a:ext>
            </a:extLst>
          </p:cNvPr>
          <p:cNvSpPr>
            <a:spLocks noGrp="1"/>
          </p:cNvSpPr>
          <p:nvPr>
            <p:ph type="title"/>
          </p:nvPr>
        </p:nvSpPr>
        <p:spPr/>
        <p:txBody>
          <a:bodyPr>
            <a:normAutofit fontScale="90000"/>
          </a:bodyPr>
          <a:lstStyle/>
          <a:p>
            <a:br>
              <a:rPr lang="fr-FR" dirty="0"/>
            </a:br>
            <a:r>
              <a:rPr lang="fr-FR" b="1" dirty="0"/>
              <a:t>Perspectives d’amélioration </a:t>
            </a:r>
            <a:br>
              <a:rPr lang="fr-FR" b="1" dirty="0"/>
            </a:br>
            <a:endParaRPr lang="fr-FR" dirty="0"/>
          </a:p>
        </p:txBody>
      </p:sp>
      <p:sp>
        <p:nvSpPr>
          <p:cNvPr id="3" name="Espace réservé du contenu 2">
            <a:extLst>
              <a:ext uri="{FF2B5EF4-FFF2-40B4-BE49-F238E27FC236}">
                <a16:creationId xmlns:a16="http://schemas.microsoft.com/office/drawing/2014/main" id="{EBF0C98E-EF31-4ED5-6255-1171ED341276}"/>
              </a:ext>
            </a:extLst>
          </p:cNvPr>
          <p:cNvSpPr>
            <a:spLocks noGrp="1"/>
          </p:cNvSpPr>
          <p:nvPr>
            <p:ph idx="1"/>
          </p:nvPr>
        </p:nvSpPr>
        <p:spPr/>
        <p:txBody>
          <a:bodyPr/>
          <a:lstStyle/>
          <a:p>
            <a:pPr>
              <a:buFont typeface="Arial" panose="020B0604020202020204" pitchFamily="34" charset="0"/>
              <a:buChar char="•"/>
            </a:pPr>
            <a:r>
              <a:rPr lang="fr-FR" dirty="0"/>
              <a:t>Intégrer des fonctionnalités supplémentaires, telles que des analyses avancées pour le suivi des stocks et des alertes automatisées pour les seuils critiques.</a:t>
            </a:r>
          </a:p>
          <a:p>
            <a:pPr>
              <a:buFont typeface="Arial" panose="020B0604020202020204" pitchFamily="34" charset="0"/>
              <a:buChar char="•"/>
            </a:pPr>
            <a:r>
              <a:rPr lang="fr-FR" dirty="0"/>
              <a:t>Étendre l'application mobile pour inclure davantage de fonctionnalités, comme des rapports personnalisés et des analyses prédictives.</a:t>
            </a:r>
          </a:p>
          <a:p>
            <a:pPr>
              <a:buFont typeface="Arial" panose="020B0604020202020204" pitchFamily="34" charset="0"/>
              <a:buChar char="•"/>
            </a:pPr>
            <a:r>
              <a:rPr lang="fr-FR" dirty="0"/>
              <a:t>Déployer le système à plus grande échelle pour d'autres filiales d'Ola Energy</a:t>
            </a:r>
          </a:p>
          <a:p>
            <a:endParaRPr lang="fr-FR" dirty="0"/>
          </a:p>
        </p:txBody>
      </p:sp>
    </p:spTree>
    <p:extLst>
      <p:ext uri="{BB962C8B-B14F-4D97-AF65-F5344CB8AC3E}">
        <p14:creationId xmlns:p14="http://schemas.microsoft.com/office/powerpoint/2010/main" val="3193068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869B0-59C8-65E7-FABF-7F1F299EC036}"/>
              </a:ext>
            </a:extLst>
          </p:cNvPr>
          <p:cNvSpPr>
            <a:spLocks noGrp="1"/>
          </p:cNvSpPr>
          <p:nvPr>
            <p:ph type="title"/>
          </p:nvPr>
        </p:nvSpPr>
        <p:spPr/>
        <p:txBody>
          <a:bodyPr>
            <a:normAutofit fontScale="90000"/>
          </a:bodyPr>
          <a:lstStyle/>
          <a:p>
            <a:br>
              <a:rPr lang="fr-FR" dirty="0"/>
            </a:br>
            <a:r>
              <a:rPr lang="fr-FR" b="1" dirty="0"/>
              <a:t>5. Conclusion</a:t>
            </a:r>
            <a:br>
              <a:rPr lang="fr-FR" b="1" dirty="0"/>
            </a:br>
            <a:endParaRPr lang="fr-FR" dirty="0"/>
          </a:p>
        </p:txBody>
      </p:sp>
      <p:sp>
        <p:nvSpPr>
          <p:cNvPr id="3" name="Espace réservé du contenu 2">
            <a:extLst>
              <a:ext uri="{FF2B5EF4-FFF2-40B4-BE49-F238E27FC236}">
                <a16:creationId xmlns:a16="http://schemas.microsoft.com/office/drawing/2014/main" id="{AB01D75A-EAB2-6AEA-F960-332010858930}"/>
              </a:ext>
            </a:extLst>
          </p:cNvPr>
          <p:cNvSpPr>
            <a:spLocks noGrp="1"/>
          </p:cNvSpPr>
          <p:nvPr>
            <p:ph idx="1"/>
          </p:nvPr>
        </p:nvSpPr>
        <p:spPr>
          <a:xfrm>
            <a:off x="607193" y="1248109"/>
            <a:ext cx="10515600" cy="4984883"/>
          </a:xfrm>
        </p:spPr>
        <p:txBody>
          <a:bodyPr>
            <a:normAutofit lnSpcReduction="10000"/>
          </a:bodyPr>
          <a:lstStyle/>
          <a:p>
            <a:pPr algn="just">
              <a:lnSpc>
                <a:spcPct val="150000"/>
              </a:lnSpc>
            </a:pPr>
            <a:r>
              <a:rPr lang="fr-FR" sz="2200" dirty="0">
                <a:latin typeface="Times New Roman" panose="02020603050405020304" pitchFamily="18" charset="0"/>
                <a:cs typeface="Times New Roman" panose="02020603050405020304" pitchFamily="18" charset="0"/>
              </a:rPr>
              <a:t>L’étude réalisée avait pour objectif d’automatiser et moderniser le process de la gestion de stock  au sein de la grande structure OLA ENERGY. Ce travail nous a permis de déduire les résultats suivants : </a:t>
            </a:r>
          </a:p>
          <a:p>
            <a:pPr>
              <a:buFont typeface="Wingdings" panose="05000000000000000000" pitchFamily="2" charset="2"/>
              <a:buChar char="ü"/>
            </a:pPr>
            <a:r>
              <a:rPr lang="fr-FR" sz="2200" b="1" dirty="0">
                <a:latin typeface="Times New Roman" panose="02020603050405020304" pitchFamily="18" charset="0"/>
                <a:cs typeface="Times New Roman" panose="02020603050405020304" pitchFamily="18" charset="0"/>
              </a:rPr>
              <a:t>Avantages pour l'entreprise :</a:t>
            </a:r>
          </a:p>
          <a:p>
            <a:pPr lvl="1"/>
            <a:r>
              <a:rPr lang="fr-FR" sz="2200" dirty="0">
                <a:latin typeface="Times New Roman" panose="02020603050405020304" pitchFamily="18" charset="0"/>
                <a:cs typeface="Times New Roman" panose="02020603050405020304" pitchFamily="18" charset="0"/>
              </a:rPr>
              <a:t>Moderniser la gestion des stocks et des inventaires chez OLA ENERGY.</a:t>
            </a:r>
          </a:p>
          <a:p>
            <a:pPr lvl="1"/>
            <a:r>
              <a:rPr lang="fr-FR" sz="2200" dirty="0">
                <a:latin typeface="Times New Roman" panose="02020603050405020304" pitchFamily="18" charset="0"/>
                <a:cs typeface="Times New Roman" panose="02020603050405020304" pitchFamily="18" charset="0"/>
              </a:rPr>
              <a:t>Développer une application mobile pour rendre les opérations quotidiennes plus flexibles et accessibles.</a:t>
            </a:r>
          </a:p>
          <a:p>
            <a:pPr lvl="1"/>
            <a:r>
              <a:rPr lang="fr-FR" sz="2200" dirty="0">
                <a:latin typeface="Times New Roman" panose="02020603050405020304" pitchFamily="18" charset="0"/>
                <a:cs typeface="Times New Roman" panose="02020603050405020304" pitchFamily="18" charset="0"/>
              </a:rPr>
              <a:t>Garantir la traçabilité des flux physiques.</a:t>
            </a:r>
          </a:p>
          <a:p>
            <a:pPr>
              <a:buFont typeface="Wingdings" panose="05000000000000000000" pitchFamily="2" charset="2"/>
              <a:buChar char="ü"/>
            </a:pPr>
            <a:r>
              <a:rPr lang="fr-FR" sz="2200" b="1" dirty="0">
                <a:latin typeface="Times New Roman" panose="02020603050405020304" pitchFamily="18" charset="0"/>
                <a:cs typeface="Times New Roman" panose="02020603050405020304" pitchFamily="18" charset="0"/>
              </a:rPr>
              <a:t>Apprentissage académique :</a:t>
            </a:r>
          </a:p>
          <a:p>
            <a:pPr lvl="1"/>
            <a:r>
              <a:rPr lang="fr-FR" sz="2200" dirty="0">
                <a:latin typeface="Times New Roman" panose="02020603050405020304" pitchFamily="18" charset="0"/>
                <a:cs typeface="Times New Roman" panose="02020603050405020304" pitchFamily="18" charset="0"/>
              </a:rPr>
              <a:t>Acquérir de nouvelles compétences en résolution des problèmes liés à la gestion des stocks.</a:t>
            </a:r>
          </a:p>
          <a:p>
            <a:pPr lvl="1"/>
            <a:r>
              <a:rPr lang="fr-FR" sz="2200" dirty="0">
                <a:latin typeface="Times New Roman" panose="02020603050405020304" pitchFamily="18" charset="0"/>
                <a:cs typeface="Times New Roman" panose="02020603050405020304" pitchFamily="18" charset="0"/>
              </a:rPr>
              <a:t>Développer des compétences techniques à travers l'utilisation d'outils comme VBA et </a:t>
            </a:r>
            <a:r>
              <a:rPr lang="fr-FR" sz="2200" dirty="0" err="1">
                <a:latin typeface="Times New Roman" panose="02020603050405020304" pitchFamily="18" charset="0"/>
                <a:cs typeface="Times New Roman" panose="02020603050405020304" pitchFamily="18" charset="0"/>
              </a:rPr>
              <a:t>PowerApps</a:t>
            </a:r>
            <a:r>
              <a:rPr lang="fr-FR" sz="2200" dirty="0">
                <a:latin typeface="Times New Roman" panose="02020603050405020304" pitchFamily="18" charset="0"/>
                <a:cs typeface="Times New Roman" panose="02020603050405020304" pitchFamily="18" charset="0"/>
              </a:rPr>
              <a:t>.</a:t>
            </a:r>
          </a:p>
          <a:p>
            <a:endParaRPr lang="fr-FR" dirty="0"/>
          </a:p>
        </p:txBody>
      </p:sp>
    </p:spTree>
    <p:extLst>
      <p:ext uri="{BB962C8B-B14F-4D97-AF65-F5344CB8AC3E}">
        <p14:creationId xmlns:p14="http://schemas.microsoft.com/office/powerpoint/2010/main" val="192525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1F8F718-6718-4552-C605-E336BE0FF43E}"/>
              </a:ext>
            </a:extLst>
          </p:cNvPr>
          <p:cNvSpPr>
            <a:spLocks noGrp="1"/>
          </p:cNvSpPr>
          <p:nvPr>
            <p:ph type="title"/>
          </p:nvPr>
        </p:nvSpPr>
        <p:spPr>
          <a:xfrm>
            <a:off x="686834" y="1153572"/>
            <a:ext cx="3200400" cy="4461163"/>
          </a:xfrm>
        </p:spPr>
        <p:txBody>
          <a:bodyPr>
            <a:normAutofit/>
          </a:bodyPr>
          <a:lstStyle/>
          <a:p>
            <a:r>
              <a:rPr lang="fr-FR"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Sommaire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583DD0EC-0D5F-07A2-BE2F-3930EA8009C7}"/>
              </a:ext>
            </a:extLst>
          </p:cNvPr>
          <p:cNvSpPr>
            <a:spLocks noGrp="1"/>
          </p:cNvSpPr>
          <p:nvPr>
            <p:ph idx="1"/>
          </p:nvPr>
        </p:nvSpPr>
        <p:spPr>
          <a:xfrm>
            <a:off x="4418432" y="529136"/>
            <a:ext cx="6906491" cy="5799728"/>
          </a:xfrm>
        </p:spPr>
        <p:txBody>
          <a:bodyPr anchor="ctr">
            <a:noAutofit/>
          </a:bodyPr>
          <a:lstStyle/>
          <a:p>
            <a:pPr marL="0" indent="0">
              <a:buNone/>
            </a:pPr>
            <a:r>
              <a:rPr lang="fr-FR" sz="1200" b="1" dirty="0">
                <a:latin typeface="ADLaM Display" panose="02010000000000000000" pitchFamily="2" charset="0"/>
                <a:ea typeface="ADLaM Display" panose="02010000000000000000" pitchFamily="2" charset="0"/>
                <a:cs typeface="ADLaM Display" panose="02010000000000000000" pitchFamily="2" charset="0"/>
              </a:rPr>
              <a:t>Introduction </a:t>
            </a:r>
          </a:p>
          <a:p>
            <a:pPr marL="0" indent="0">
              <a:buNone/>
            </a:pPr>
            <a:r>
              <a:rPr lang="fr-FR" sz="1200" b="1" dirty="0">
                <a:latin typeface="ADLaM Display" panose="02010000000000000000" pitchFamily="2" charset="0"/>
                <a:ea typeface="ADLaM Display" panose="02010000000000000000" pitchFamily="2" charset="0"/>
                <a:cs typeface="ADLaM Display" panose="02010000000000000000" pitchFamily="2" charset="0"/>
              </a:rPr>
              <a:t>Problématique </a:t>
            </a:r>
          </a:p>
          <a:p>
            <a:pPr marL="0" indent="0">
              <a:buNone/>
            </a:pPr>
            <a:r>
              <a:rPr lang="fr-FR" sz="1200" b="1" dirty="0">
                <a:latin typeface="ADLaM Display" panose="02010000000000000000" pitchFamily="2" charset="0"/>
                <a:ea typeface="ADLaM Display" panose="02010000000000000000" pitchFamily="2" charset="0"/>
                <a:cs typeface="ADLaM Display" panose="02010000000000000000" pitchFamily="2" charset="0"/>
              </a:rPr>
              <a:t>Objectifs du projet </a:t>
            </a:r>
          </a:p>
          <a:p>
            <a:pPr marL="0" indent="0">
              <a:buNone/>
            </a:pPr>
            <a:r>
              <a:rPr lang="fr-FR" sz="1200" b="1" dirty="0">
                <a:latin typeface="ADLaM Display" panose="02010000000000000000" pitchFamily="2" charset="0"/>
                <a:ea typeface="ADLaM Display" panose="02010000000000000000" pitchFamily="2" charset="0"/>
                <a:cs typeface="ADLaM Display" panose="02010000000000000000" pitchFamily="2" charset="0"/>
              </a:rPr>
              <a:t>Méthodologie </a:t>
            </a:r>
          </a:p>
          <a:p>
            <a:pPr marL="0" indent="0">
              <a:buNone/>
            </a:pPr>
            <a:r>
              <a:rPr lang="fr-FR" sz="1200" b="1" dirty="0">
                <a:latin typeface="ADLaM Display" panose="02010000000000000000" pitchFamily="2" charset="0"/>
                <a:ea typeface="ADLaM Display" panose="02010000000000000000" pitchFamily="2" charset="0"/>
                <a:cs typeface="ADLaM Display" panose="02010000000000000000" pitchFamily="2" charset="0"/>
              </a:rPr>
              <a:t>Partie 1 : Amélioration du système BASSA</a:t>
            </a:r>
          </a:p>
          <a:p>
            <a:pPr marL="0" indent="0">
              <a:buNone/>
            </a:pPr>
            <a:r>
              <a:rPr lang="fr-FR" sz="1200" b="1" dirty="0">
                <a:latin typeface="ADLaM Display" panose="02010000000000000000" pitchFamily="2" charset="0"/>
                <a:ea typeface="ADLaM Display" panose="02010000000000000000" pitchFamily="2" charset="0"/>
                <a:cs typeface="ADLaM Display" panose="02010000000000000000" pitchFamily="2" charset="0"/>
              </a:rPr>
              <a:t>Partie 2 :  Développement de l'Application Mobile</a:t>
            </a:r>
            <a:endParaRPr lang="fr-FR" sz="1200" dirty="0"/>
          </a:p>
          <a:p>
            <a:pPr marL="0" indent="0">
              <a:buNone/>
            </a:pPr>
            <a:r>
              <a:rPr lang="fr-FR" sz="1200" b="1" dirty="0">
                <a:latin typeface="ADLaM Display" panose="02010000000000000000" pitchFamily="2" charset="0"/>
                <a:ea typeface="ADLaM Display" panose="02010000000000000000" pitchFamily="2" charset="0"/>
                <a:cs typeface="ADLaM Display" panose="02010000000000000000" pitchFamily="2" charset="0"/>
              </a:rPr>
              <a:t>Défis majeurs </a:t>
            </a:r>
          </a:p>
          <a:p>
            <a:pPr marL="0" indent="0">
              <a:buNone/>
            </a:pPr>
            <a:r>
              <a:rPr lang="fr-FR" sz="1200" b="1" dirty="0">
                <a:latin typeface="ADLaM Display" panose="02010000000000000000" pitchFamily="2" charset="0"/>
                <a:ea typeface="ADLaM Display" panose="02010000000000000000" pitchFamily="2" charset="0"/>
                <a:cs typeface="ADLaM Display" panose="02010000000000000000" pitchFamily="2" charset="0"/>
              </a:rPr>
              <a:t>Perspectives d’amélioration </a:t>
            </a:r>
          </a:p>
          <a:p>
            <a:pPr marL="0" indent="0">
              <a:buNone/>
            </a:pPr>
            <a:r>
              <a:rPr lang="fr-FR" sz="1200" b="1" dirty="0">
                <a:latin typeface="ADLaM Display" panose="02010000000000000000" pitchFamily="2" charset="0"/>
                <a:ea typeface="ADLaM Display" panose="02010000000000000000" pitchFamily="2" charset="0"/>
                <a:cs typeface="ADLaM Display" panose="02010000000000000000" pitchFamily="2" charset="0"/>
              </a:rPr>
              <a:t>Conclusion</a:t>
            </a:r>
          </a:p>
          <a:p>
            <a:pPr marL="0" indent="0">
              <a:buNone/>
            </a:pPr>
            <a:endParaRPr lang="fr-FR" sz="1200" b="1" dirty="0">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endParaRPr lang="fr-FR" sz="1200" b="1" dirty="0">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endParaRPr lang="fr-FR" sz="1200" b="1"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44542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F4835-8584-CAC3-ADA7-D0DE885EB8DC}"/>
              </a:ext>
            </a:extLst>
          </p:cNvPr>
          <p:cNvSpPr>
            <a:spLocks noGrp="1"/>
          </p:cNvSpPr>
          <p:nvPr>
            <p:ph type="title"/>
          </p:nvPr>
        </p:nvSpPr>
        <p:spPr/>
        <p:txBody>
          <a:bodyPr/>
          <a:lstStyle/>
          <a:p>
            <a:r>
              <a:rPr lang="fr-FR" dirty="0"/>
              <a:t>	Introduction </a:t>
            </a:r>
          </a:p>
        </p:txBody>
      </p:sp>
      <p:sp>
        <p:nvSpPr>
          <p:cNvPr id="3" name="Espace réservé du contenu 2">
            <a:extLst>
              <a:ext uri="{FF2B5EF4-FFF2-40B4-BE49-F238E27FC236}">
                <a16:creationId xmlns:a16="http://schemas.microsoft.com/office/drawing/2014/main" id="{D2CA2C32-943C-C9C2-17DF-B6CBE03A1B90}"/>
              </a:ext>
            </a:extLst>
          </p:cNvPr>
          <p:cNvSpPr>
            <a:spLocks noGrp="1"/>
          </p:cNvSpPr>
          <p:nvPr>
            <p:ph idx="1"/>
          </p:nvPr>
        </p:nvSpPr>
        <p:spPr>
          <a:xfrm>
            <a:off x="751572" y="1690688"/>
            <a:ext cx="10515600" cy="3754615"/>
          </a:xfrm>
        </p:spPr>
        <p:txBody>
          <a:bodyPr/>
          <a:lstStyle/>
          <a:p>
            <a:pPr marL="0" indent="0">
              <a:buNone/>
            </a:pPr>
            <a:r>
              <a:rPr lang="fr-FR" dirty="0">
                <a:latin typeface="Times New Roman" panose="02020603050405020304" pitchFamily="18" charset="0"/>
                <a:cs typeface="Times New Roman" panose="02020603050405020304" pitchFamily="18" charset="0"/>
              </a:rPr>
              <a:t>Le secteur pétrolier et énergétique en Afrique  est confronté à un enjeu majeur à savoir : </a:t>
            </a:r>
          </a:p>
          <a:p>
            <a:pPr marL="0" indent="0">
              <a:buNone/>
            </a:pPr>
            <a:r>
              <a:rPr lang="fr-FR" dirty="0">
                <a:latin typeface="Times New Roman" panose="02020603050405020304" pitchFamily="18" charset="0"/>
                <a:cs typeface="Times New Roman" panose="02020603050405020304" pitchFamily="18" charset="0"/>
              </a:rPr>
              <a:t>la disponibilité des produits selon les conditions souhaitées par le client. </a:t>
            </a:r>
          </a:p>
          <a:p>
            <a:pPr marL="0" indent="0">
              <a:buNone/>
            </a:pPr>
            <a:r>
              <a:rPr lang="fr-FR" dirty="0">
                <a:latin typeface="Times New Roman" panose="02020603050405020304" pitchFamily="18" charset="0"/>
                <a:cs typeface="Times New Roman" panose="02020603050405020304" pitchFamily="18" charset="0"/>
              </a:rPr>
              <a:t>Aujourd’hui ce secteur se trouve confronté à une clientèle de plus en plus exigeante et informée. Pour répondre à cette demande accrue, les industries opérant dans ce domaine doivent assurer une disponibilité continue de produits de qualité. Cela ne peut être réalisé qu'à travers une gestion de stock optimisée et surtout automatisée.</a:t>
            </a:r>
          </a:p>
        </p:txBody>
      </p:sp>
    </p:spTree>
    <p:extLst>
      <p:ext uri="{BB962C8B-B14F-4D97-AF65-F5344CB8AC3E}">
        <p14:creationId xmlns:p14="http://schemas.microsoft.com/office/powerpoint/2010/main" val="72470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E5617C-28B5-BFD0-C0A8-A04933CC3D35}"/>
              </a:ext>
            </a:extLst>
          </p:cNvPr>
          <p:cNvSpPr>
            <a:spLocks noGrp="1"/>
          </p:cNvSpPr>
          <p:nvPr>
            <p:ph type="title"/>
          </p:nvPr>
        </p:nvSpPr>
        <p:spPr/>
        <p:txBody>
          <a:bodyPr/>
          <a:lstStyle/>
          <a:p>
            <a:r>
              <a:rPr lang="fr-FR" dirty="0"/>
              <a:t>Problématique </a:t>
            </a:r>
          </a:p>
        </p:txBody>
      </p:sp>
      <p:sp>
        <p:nvSpPr>
          <p:cNvPr id="3" name="Espace réservé du contenu 2">
            <a:extLst>
              <a:ext uri="{FF2B5EF4-FFF2-40B4-BE49-F238E27FC236}">
                <a16:creationId xmlns:a16="http://schemas.microsoft.com/office/drawing/2014/main" id="{D9BA6D83-EE38-2775-A238-3550CACB633B}"/>
              </a:ext>
            </a:extLst>
          </p:cNvPr>
          <p:cNvSpPr>
            <a:spLocks noGrp="1"/>
          </p:cNvSpPr>
          <p:nvPr>
            <p:ph idx="1"/>
          </p:nvPr>
        </p:nvSpPr>
        <p:spPr>
          <a:xfrm>
            <a:off x="756007" y="1484009"/>
            <a:ext cx="10515600" cy="1944991"/>
          </a:xfrm>
        </p:spPr>
        <p:txBody>
          <a:bodyPr/>
          <a:lstStyle/>
          <a:p>
            <a:r>
              <a:rPr lang="fr-FR" dirty="0"/>
              <a:t>Comment peut-on améliorer le système existant pour une gestion plus optimisée des stock ? </a:t>
            </a:r>
          </a:p>
          <a:p>
            <a:r>
              <a:rPr lang="fr-FR" dirty="0"/>
              <a:t> Comment peut-on créer un outil plus pratique et rapide pour un meilleur suivi des données de stock en temps réel ?</a:t>
            </a:r>
          </a:p>
        </p:txBody>
      </p:sp>
      <p:sp>
        <p:nvSpPr>
          <p:cNvPr id="5" name="ZoneTexte 4">
            <a:extLst>
              <a:ext uri="{FF2B5EF4-FFF2-40B4-BE49-F238E27FC236}">
                <a16:creationId xmlns:a16="http://schemas.microsoft.com/office/drawing/2014/main" id="{8D74F478-A86D-E81D-A2A2-1E6B98B2807E}"/>
              </a:ext>
            </a:extLst>
          </p:cNvPr>
          <p:cNvSpPr txBox="1"/>
          <p:nvPr/>
        </p:nvSpPr>
        <p:spPr>
          <a:xfrm>
            <a:off x="714856" y="4552535"/>
            <a:ext cx="2392130" cy="646331"/>
          </a:xfrm>
          <a:prstGeom prst="rect">
            <a:avLst/>
          </a:prstGeom>
          <a:solidFill>
            <a:schemeClr val="accent1">
              <a:lumMod val="40000"/>
              <a:lumOff val="60000"/>
            </a:schemeClr>
          </a:solidFill>
        </p:spPr>
        <p:txBody>
          <a:bodyPr wrap="none" rtlCol="0">
            <a:spAutoFit/>
          </a:bodyPr>
          <a:lstStyle/>
          <a:p>
            <a:r>
              <a:rPr lang="fr-FR" b="1" dirty="0"/>
              <a:t>Inventaire Journalier</a:t>
            </a:r>
            <a:endParaRPr lang="fr-FR" dirty="0"/>
          </a:p>
          <a:p>
            <a:endParaRPr lang="fr-FR" dirty="0"/>
          </a:p>
        </p:txBody>
      </p:sp>
      <p:sp>
        <p:nvSpPr>
          <p:cNvPr id="6" name="ZoneTexte 5">
            <a:extLst>
              <a:ext uri="{FF2B5EF4-FFF2-40B4-BE49-F238E27FC236}">
                <a16:creationId xmlns:a16="http://schemas.microsoft.com/office/drawing/2014/main" id="{A5B76763-7E43-DB94-3492-9B18723C79AD}"/>
              </a:ext>
            </a:extLst>
          </p:cNvPr>
          <p:cNvSpPr txBox="1"/>
          <p:nvPr/>
        </p:nvSpPr>
        <p:spPr>
          <a:xfrm>
            <a:off x="4176238" y="4543017"/>
            <a:ext cx="2818400" cy="646331"/>
          </a:xfrm>
          <a:prstGeom prst="rect">
            <a:avLst/>
          </a:prstGeom>
          <a:solidFill>
            <a:schemeClr val="accent1">
              <a:lumMod val="40000"/>
              <a:lumOff val="60000"/>
            </a:schemeClr>
          </a:solidFill>
        </p:spPr>
        <p:txBody>
          <a:bodyPr wrap="none" rtlCol="0">
            <a:spAutoFit/>
          </a:bodyPr>
          <a:lstStyle/>
          <a:p>
            <a:r>
              <a:rPr lang="fr-FR" b="1" dirty="0"/>
              <a:t>Mouvements Journaliers</a:t>
            </a:r>
            <a:r>
              <a:rPr lang="fr-FR" dirty="0"/>
              <a:t>:</a:t>
            </a:r>
          </a:p>
          <a:p>
            <a:endParaRPr lang="fr-FR" dirty="0"/>
          </a:p>
        </p:txBody>
      </p:sp>
      <p:sp>
        <p:nvSpPr>
          <p:cNvPr id="7" name="ZoneTexte 6">
            <a:extLst>
              <a:ext uri="{FF2B5EF4-FFF2-40B4-BE49-F238E27FC236}">
                <a16:creationId xmlns:a16="http://schemas.microsoft.com/office/drawing/2014/main" id="{662C3FEE-A3BD-F534-857C-65DA384A58BC}"/>
              </a:ext>
            </a:extLst>
          </p:cNvPr>
          <p:cNvSpPr txBox="1"/>
          <p:nvPr/>
        </p:nvSpPr>
        <p:spPr>
          <a:xfrm>
            <a:off x="8063890" y="4552535"/>
            <a:ext cx="2882905" cy="646331"/>
          </a:xfrm>
          <a:prstGeom prst="rect">
            <a:avLst/>
          </a:prstGeom>
          <a:solidFill>
            <a:schemeClr val="accent1">
              <a:lumMod val="40000"/>
              <a:lumOff val="60000"/>
            </a:schemeClr>
          </a:solidFill>
        </p:spPr>
        <p:txBody>
          <a:bodyPr wrap="none" rtlCol="0">
            <a:spAutoFit/>
          </a:bodyPr>
          <a:lstStyle/>
          <a:p>
            <a:r>
              <a:rPr lang="fr-FR" b="1" dirty="0"/>
              <a:t>Tableau de Réconciliation</a:t>
            </a:r>
          </a:p>
          <a:p>
            <a:endParaRPr lang="fr-FR" dirty="0"/>
          </a:p>
        </p:txBody>
      </p:sp>
      <p:sp>
        <p:nvSpPr>
          <p:cNvPr id="8" name="ZoneTexte 7">
            <a:extLst>
              <a:ext uri="{FF2B5EF4-FFF2-40B4-BE49-F238E27FC236}">
                <a16:creationId xmlns:a16="http://schemas.microsoft.com/office/drawing/2014/main" id="{4F819C0B-1DF6-3465-887D-35A280C34362}"/>
              </a:ext>
            </a:extLst>
          </p:cNvPr>
          <p:cNvSpPr txBox="1"/>
          <p:nvPr/>
        </p:nvSpPr>
        <p:spPr>
          <a:xfrm>
            <a:off x="2464067" y="3806101"/>
            <a:ext cx="5463419" cy="369332"/>
          </a:xfrm>
          <a:prstGeom prst="rect">
            <a:avLst/>
          </a:prstGeom>
          <a:noFill/>
        </p:spPr>
        <p:txBody>
          <a:bodyPr wrap="none" rtlCol="0">
            <a:spAutoFit/>
          </a:bodyPr>
          <a:lstStyle/>
          <a:p>
            <a:r>
              <a:rPr lang="fr-FR" dirty="0"/>
              <a:t>Les 3 étapes clés de la gestion de stocks et </a:t>
            </a:r>
            <a:r>
              <a:rPr lang="fr-FR" dirty="0" err="1"/>
              <a:t>invenatire</a:t>
            </a:r>
            <a:r>
              <a:rPr lang="fr-FR" dirty="0"/>
              <a:t> </a:t>
            </a:r>
          </a:p>
        </p:txBody>
      </p:sp>
      <p:sp>
        <p:nvSpPr>
          <p:cNvPr id="9" name="ZoneTexte 8">
            <a:extLst>
              <a:ext uri="{FF2B5EF4-FFF2-40B4-BE49-F238E27FC236}">
                <a16:creationId xmlns:a16="http://schemas.microsoft.com/office/drawing/2014/main" id="{3BC9C518-6A34-C6C8-FA28-BBC5D59B7F16}"/>
              </a:ext>
            </a:extLst>
          </p:cNvPr>
          <p:cNvSpPr txBox="1"/>
          <p:nvPr/>
        </p:nvSpPr>
        <p:spPr>
          <a:xfrm>
            <a:off x="2714324" y="5698156"/>
            <a:ext cx="6920564" cy="369332"/>
          </a:xfrm>
          <a:prstGeom prst="rect">
            <a:avLst/>
          </a:prstGeom>
          <a:noFill/>
        </p:spPr>
        <p:txBody>
          <a:bodyPr wrap="square" rtlCol="0">
            <a:spAutoFit/>
          </a:bodyPr>
          <a:lstStyle/>
          <a:p>
            <a:r>
              <a:rPr lang="fr-FR" dirty="0">
                <a:highlight>
                  <a:srgbClr val="FFFF00"/>
                </a:highlight>
              </a:rPr>
              <a:t>Expliquez oralement </a:t>
            </a:r>
          </a:p>
        </p:txBody>
      </p:sp>
    </p:spTree>
    <p:extLst>
      <p:ext uri="{BB962C8B-B14F-4D97-AF65-F5344CB8AC3E}">
        <p14:creationId xmlns:p14="http://schemas.microsoft.com/office/powerpoint/2010/main" val="324292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06F190-B86A-4199-119F-3A4BEFE3B0CC}"/>
              </a:ext>
            </a:extLst>
          </p:cNvPr>
          <p:cNvSpPr>
            <a:spLocks noGrp="1"/>
          </p:cNvSpPr>
          <p:nvPr>
            <p:ph type="title"/>
          </p:nvPr>
        </p:nvSpPr>
        <p:spPr/>
        <p:txBody>
          <a:bodyPr>
            <a:normAutofit fontScale="90000"/>
          </a:bodyPr>
          <a:lstStyle/>
          <a:p>
            <a:r>
              <a:rPr lang="fr-FR" sz="4400" dirty="0">
                <a:latin typeface="ADLaM Display" panose="02010000000000000000" pitchFamily="2" charset="0"/>
                <a:ea typeface="ADLaM Display" panose="02010000000000000000" pitchFamily="2" charset="0"/>
                <a:cs typeface="ADLaM Display" panose="02010000000000000000" pitchFamily="2" charset="0"/>
              </a:rPr>
              <a:t>Objectif du projet ( ORAL en jaune + schéma )</a:t>
            </a:r>
            <a:br>
              <a:rPr lang="fr-FR" sz="4400" dirty="0">
                <a:latin typeface="ADLaM Display" panose="02010000000000000000" pitchFamily="2" charset="0"/>
                <a:ea typeface="ADLaM Display" panose="02010000000000000000" pitchFamily="2" charset="0"/>
                <a:cs typeface="ADLaM Display" panose="02010000000000000000" pitchFamily="2" charset="0"/>
              </a:rPr>
            </a:br>
            <a:endParaRPr lang="fr-FR" dirty="0"/>
          </a:p>
        </p:txBody>
      </p:sp>
      <p:sp>
        <p:nvSpPr>
          <p:cNvPr id="3" name="Espace réservé du contenu 2">
            <a:extLst>
              <a:ext uri="{FF2B5EF4-FFF2-40B4-BE49-F238E27FC236}">
                <a16:creationId xmlns:a16="http://schemas.microsoft.com/office/drawing/2014/main" id="{E2AB5813-D1D3-3994-2309-7299F27639C6}"/>
              </a:ext>
            </a:extLst>
          </p:cNvPr>
          <p:cNvSpPr>
            <a:spLocks noGrp="1"/>
          </p:cNvSpPr>
          <p:nvPr>
            <p:ph idx="1"/>
          </p:nvPr>
        </p:nvSpPr>
        <p:spPr/>
        <p:txBody>
          <a:bodyPr>
            <a:normAutofit fontScale="47500" lnSpcReduction="20000"/>
          </a:bodyPr>
          <a:lstStyle/>
          <a:p>
            <a:r>
              <a:rPr lang="fr-FR" b="1" dirty="0"/>
              <a:t>Objectif du Projet:</a:t>
            </a:r>
          </a:p>
          <a:p>
            <a:r>
              <a:rPr lang="fr-FR" dirty="0"/>
              <a:t>L'objectif principal du projet est de moderniser et d'optimiser la gestion des stocks au sein de  Ola Energy en développant un système informatique efficace. Ce système vise à :</a:t>
            </a:r>
          </a:p>
          <a:p>
            <a:pPr>
              <a:buFont typeface="+mj-lt"/>
              <a:buAutoNum type="arabicPeriod"/>
            </a:pPr>
            <a:r>
              <a:rPr lang="fr-FR" b="1" dirty="0"/>
              <a:t>Automatiser et Centraliser la Gestion des Stocks</a:t>
            </a:r>
            <a:r>
              <a:rPr lang="fr-FR" dirty="0"/>
              <a:t>:</a:t>
            </a:r>
          </a:p>
          <a:p>
            <a:pPr marL="742950" lvl="1" indent="-285750">
              <a:buFont typeface="+mj-lt"/>
              <a:buAutoNum type="arabicPeriod"/>
            </a:pPr>
            <a:r>
              <a:rPr lang="fr-FR" dirty="0">
                <a:highlight>
                  <a:srgbClr val="FFFF00"/>
                </a:highlight>
              </a:rPr>
              <a:t>Remplacer les processus manuels de gestion des stocks par une solution automatisée, permettant d'enregistrer les inventaires journaliers, les mouvements quotidiens, et de générer des tableaux de réconciliation de manière plus rapide et précise.</a:t>
            </a:r>
          </a:p>
          <a:p>
            <a:pPr marL="742950" lvl="1" indent="-285750">
              <a:buFont typeface="+mj-lt"/>
              <a:buAutoNum type="arabicPeriod"/>
            </a:pPr>
            <a:r>
              <a:rPr lang="fr-FR" dirty="0">
                <a:highlight>
                  <a:srgbClr val="FFFF00"/>
                </a:highlight>
              </a:rPr>
              <a:t>Centraliser toutes les données liées aux stocks pour faciliter l'accès, le suivi, et l'analyse par les utilisateurs.</a:t>
            </a:r>
          </a:p>
          <a:p>
            <a:pPr>
              <a:buFont typeface="+mj-lt"/>
              <a:buAutoNum type="arabicPeriod"/>
            </a:pPr>
            <a:r>
              <a:rPr lang="fr-FR" b="1" dirty="0"/>
              <a:t>Améliorer la Précision et la Fiabilité des Données</a:t>
            </a:r>
            <a:r>
              <a:rPr lang="fr-FR" dirty="0"/>
              <a:t>:</a:t>
            </a:r>
          </a:p>
          <a:p>
            <a:pPr marL="742950" lvl="1" indent="-285750">
              <a:buFont typeface="+mj-lt"/>
              <a:buAutoNum type="arabicPeriod"/>
            </a:pPr>
            <a:r>
              <a:rPr lang="fr-FR" dirty="0">
                <a:highlight>
                  <a:srgbClr val="FFFF00"/>
                </a:highlight>
              </a:rPr>
              <a:t>Réduire les erreurs humaines associées à la saisie manuelle des données en automatisant les enregistrements de stock.</a:t>
            </a:r>
          </a:p>
          <a:p>
            <a:pPr marL="742950" lvl="1" indent="-285750">
              <a:buFont typeface="+mj-lt"/>
              <a:buAutoNum type="arabicPeriod"/>
            </a:pPr>
            <a:r>
              <a:rPr lang="fr-FR" dirty="0">
                <a:highlight>
                  <a:srgbClr val="FFFF00"/>
                </a:highlight>
              </a:rPr>
              <a:t>Assurer une traçabilité complète des mouvements de stock, ce qui est essentiel pour la planification et la prise de décisions.</a:t>
            </a:r>
          </a:p>
          <a:p>
            <a:pPr>
              <a:buFont typeface="+mj-lt"/>
              <a:buAutoNum type="arabicPeriod"/>
            </a:pPr>
            <a:r>
              <a:rPr lang="fr-FR" b="1" dirty="0"/>
              <a:t>Optimiser l'Efficacité Opérationnelle</a:t>
            </a:r>
            <a:r>
              <a:rPr lang="fr-FR" dirty="0"/>
              <a:t>:</a:t>
            </a:r>
          </a:p>
          <a:p>
            <a:pPr marL="742950" lvl="1" indent="-285750">
              <a:buFont typeface="+mj-lt"/>
              <a:buAutoNum type="arabicPeriod"/>
            </a:pPr>
            <a:r>
              <a:rPr lang="fr-FR" dirty="0">
                <a:highlight>
                  <a:srgbClr val="FFFF00"/>
                </a:highlight>
              </a:rPr>
              <a:t>Accélérer les processus de gestion des stocks, y compris l'inventaire journalier, le suivi des mouvements, et la réconciliation des stocks.</a:t>
            </a:r>
          </a:p>
          <a:p>
            <a:pPr marL="742950" lvl="1" indent="-285750">
              <a:buFont typeface="+mj-lt"/>
              <a:buAutoNum type="arabicPeriod"/>
            </a:pPr>
            <a:r>
              <a:rPr lang="fr-FR" dirty="0">
                <a:highlight>
                  <a:srgbClr val="FFFF00"/>
                </a:highlight>
              </a:rPr>
              <a:t>Permettre aux utilisateurs de consacrer plus de temps à l'analyse et à l'optimisation des stocks, plutôt qu'à des tâches administratives répétitives.</a:t>
            </a:r>
          </a:p>
          <a:p>
            <a:pPr>
              <a:buFont typeface="+mj-lt"/>
              <a:buAutoNum type="arabicPeriod"/>
            </a:pPr>
            <a:r>
              <a:rPr lang="fr-FR" b="1" dirty="0"/>
              <a:t>Renforcer la Visibilité et l'Analyse des Stocks</a:t>
            </a:r>
            <a:r>
              <a:rPr lang="fr-FR" dirty="0"/>
              <a:t>:</a:t>
            </a:r>
          </a:p>
          <a:p>
            <a:pPr marL="742950" lvl="1" indent="-285750">
              <a:buFont typeface="+mj-lt"/>
              <a:buAutoNum type="arabicPeriod"/>
            </a:pPr>
            <a:r>
              <a:rPr lang="fr-FR" dirty="0">
                <a:highlight>
                  <a:srgbClr val="FFFF00"/>
                </a:highlight>
              </a:rPr>
              <a:t>Fournir une vue d'ensemble en temps réel des stocks, permettant aux gestionnaires de visualiser les variations sur une période donnée et d'identifier rapidement les écarts.</a:t>
            </a:r>
          </a:p>
          <a:p>
            <a:pPr marL="742950" lvl="1" indent="-285750">
              <a:buFont typeface="+mj-lt"/>
              <a:buAutoNum type="arabicPeriod"/>
            </a:pPr>
            <a:r>
              <a:rPr lang="fr-FR" dirty="0">
                <a:highlight>
                  <a:srgbClr val="FFFF00"/>
                </a:highlight>
              </a:rPr>
              <a:t>Faciliter la génération de rapports et l'analyse des données pour soutenir les décisions stratégiques et opérationnelles.</a:t>
            </a:r>
          </a:p>
          <a:p>
            <a:r>
              <a:rPr lang="fr-FR" dirty="0"/>
              <a:t>En réalisant ces objectifs, le projet vise à améliorer la gestion des stocks chez Ola Energy, à réduire les coûts opérationnels, à augmenter la satisfaction des clients, et à renforcer la compétitivité de l'entreprise sur le marché.</a:t>
            </a:r>
          </a:p>
          <a:p>
            <a:endParaRPr lang="fr-FR" dirty="0"/>
          </a:p>
        </p:txBody>
      </p:sp>
    </p:spTree>
    <p:extLst>
      <p:ext uri="{BB962C8B-B14F-4D97-AF65-F5344CB8AC3E}">
        <p14:creationId xmlns:p14="http://schemas.microsoft.com/office/powerpoint/2010/main" val="342967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E86F3A-BBEA-796E-8003-29243E766DE5}"/>
              </a:ext>
            </a:extLst>
          </p:cNvPr>
          <p:cNvSpPr>
            <a:spLocks noGrp="1"/>
          </p:cNvSpPr>
          <p:nvPr>
            <p:ph type="title"/>
          </p:nvPr>
        </p:nvSpPr>
        <p:spPr/>
        <p:txBody>
          <a:bodyPr>
            <a:normAutofit fontScale="90000"/>
          </a:bodyPr>
          <a:lstStyle/>
          <a:p>
            <a:r>
              <a:rPr lang="fr-FR" sz="4400" b="1" dirty="0">
                <a:latin typeface="ADLaM Display" panose="02010000000000000000" pitchFamily="2" charset="0"/>
                <a:ea typeface="ADLaM Display" panose="02010000000000000000" pitchFamily="2" charset="0"/>
                <a:cs typeface="ADLaM Display" panose="02010000000000000000" pitchFamily="2" charset="0"/>
              </a:rPr>
              <a:t>Méthodologie ( Oral en jaune + </a:t>
            </a:r>
            <a:r>
              <a:rPr lang="fr-FR" sz="4400" b="1" dirty="0" err="1">
                <a:latin typeface="ADLaM Display" panose="02010000000000000000" pitchFamily="2" charset="0"/>
                <a:ea typeface="ADLaM Display" panose="02010000000000000000" pitchFamily="2" charset="0"/>
                <a:cs typeface="ADLaM Display" panose="02010000000000000000" pitchFamily="2" charset="0"/>
              </a:rPr>
              <a:t>schèma</a:t>
            </a:r>
            <a:r>
              <a:rPr lang="fr-FR" sz="4400" b="1" dirty="0">
                <a:latin typeface="ADLaM Display" panose="02010000000000000000" pitchFamily="2" charset="0"/>
                <a:ea typeface="ADLaM Display" panose="02010000000000000000" pitchFamily="2" charset="0"/>
                <a:cs typeface="ADLaM Display" panose="02010000000000000000" pitchFamily="2" charset="0"/>
              </a:rPr>
              <a:t>) </a:t>
            </a:r>
            <a:br>
              <a:rPr lang="fr-FR" sz="4400" dirty="0">
                <a:latin typeface="ADLaM Display" panose="02010000000000000000" pitchFamily="2" charset="0"/>
                <a:ea typeface="ADLaM Display" panose="02010000000000000000" pitchFamily="2" charset="0"/>
                <a:cs typeface="ADLaM Display" panose="02010000000000000000" pitchFamily="2" charset="0"/>
              </a:rPr>
            </a:br>
            <a:endParaRPr lang="fr-FR" dirty="0"/>
          </a:p>
        </p:txBody>
      </p:sp>
      <p:sp>
        <p:nvSpPr>
          <p:cNvPr id="3" name="Espace réservé du contenu 2">
            <a:extLst>
              <a:ext uri="{FF2B5EF4-FFF2-40B4-BE49-F238E27FC236}">
                <a16:creationId xmlns:a16="http://schemas.microsoft.com/office/drawing/2014/main" id="{4D158008-8861-7267-78F9-34EEB70134C5}"/>
              </a:ext>
            </a:extLst>
          </p:cNvPr>
          <p:cNvSpPr>
            <a:spLocks noGrp="1"/>
          </p:cNvSpPr>
          <p:nvPr>
            <p:ph idx="1"/>
          </p:nvPr>
        </p:nvSpPr>
        <p:spPr/>
        <p:txBody>
          <a:bodyPr>
            <a:normAutofit fontScale="47500" lnSpcReduction="20000"/>
          </a:bodyPr>
          <a:lstStyle/>
          <a:p>
            <a:r>
              <a:rPr lang="fr-FR" b="1" dirty="0"/>
              <a:t>1. Reconstruction du Fichier BASSA.xlsm:</a:t>
            </a:r>
          </a:p>
          <a:p>
            <a:pPr>
              <a:buFont typeface="Arial" panose="020B0604020202020204" pitchFamily="34" charset="0"/>
              <a:buChar char="•"/>
            </a:pPr>
            <a:r>
              <a:rPr lang="fr-FR" b="1" dirty="0"/>
              <a:t>Diagnostic et Analyse</a:t>
            </a:r>
            <a:r>
              <a:rPr lang="fr-FR" dirty="0">
                <a:highlight>
                  <a:srgbClr val="FFFF00"/>
                </a:highlight>
              </a:rPr>
              <a:t>: </a:t>
            </a:r>
          </a:p>
          <a:p>
            <a:pPr>
              <a:buFont typeface="Arial" panose="020B0604020202020204" pitchFamily="34" charset="0"/>
              <a:buChar char="•"/>
            </a:pPr>
            <a:r>
              <a:rPr lang="fr-FR" dirty="0">
                <a:highlight>
                  <a:srgbClr val="FFFF00"/>
                </a:highlight>
              </a:rPr>
              <a:t>La première étape a consisté à analyser le fichier Excel existant, BASSA.xlsm, pour identifier les erreurs, les limitations et les fonctionnalités à améliorer. Cette analyse a permis de comprendre les processus opérationnels liés à l'inventaire et à la gestion des mouvements.</a:t>
            </a:r>
          </a:p>
          <a:p>
            <a:pPr>
              <a:buFont typeface="Arial" panose="020B0604020202020204" pitchFamily="34" charset="0"/>
              <a:buChar char="•"/>
            </a:pPr>
            <a:r>
              <a:rPr lang="fr-FR" b="1" dirty="0"/>
              <a:t>Refonte du Système</a:t>
            </a:r>
            <a:r>
              <a:rPr lang="fr-FR" dirty="0"/>
              <a:t>: </a:t>
            </a:r>
          </a:p>
          <a:p>
            <a:pPr>
              <a:buFont typeface="Arial" panose="020B0604020202020204" pitchFamily="34" charset="0"/>
              <a:buChar char="•"/>
            </a:pPr>
            <a:r>
              <a:rPr lang="fr-FR" dirty="0">
                <a:highlight>
                  <a:srgbClr val="FFFF00"/>
                </a:highlight>
              </a:rPr>
              <a:t>Sur la base de cette analyse, le fichier BASSA.xlsm a été reconstruit à partir de zéro. Cela a impliqué la création de nouvelles macros VBA pour automatiser les tâches liées à l'inventaire journalier, aux mouvements de stock, et à la génération de tableaux de réconciliation. Les fonctionnalités clés, telles que la saisie automatisée des données, le suivi des transactions, et la production de rapports, ont été repensées pour améliorer l'efficacité et la fiabilité du système.</a:t>
            </a:r>
          </a:p>
          <a:p>
            <a:r>
              <a:rPr lang="fr-FR" b="1" dirty="0"/>
              <a:t>2. Création d'une Application Mobile:</a:t>
            </a:r>
          </a:p>
          <a:p>
            <a:pPr>
              <a:buFont typeface="Arial" panose="020B0604020202020204" pitchFamily="34" charset="0"/>
              <a:buChar char="•"/>
            </a:pPr>
            <a:r>
              <a:rPr lang="fr-FR" b="1" dirty="0"/>
              <a:t>Développement de l'Application</a:t>
            </a:r>
            <a:r>
              <a:rPr lang="fr-FR" dirty="0"/>
              <a:t>:</a:t>
            </a:r>
          </a:p>
          <a:p>
            <a:pPr>
              <a:buFont typeface="Arial" panose="020B0604020202020204" pitchFamily="34" charset="0"/>
              <a:buChar char="•"/>
            </a:pPr>
            <a:r>
              <a:rPr lang="fr-FR" dirty="0"/>
              <a:t> </a:t>
            </a:r>
            <a:r>
              <a:rPr lang="fr-FR" dirty="0">
                <a:highlight>
                  <a:srgbClr val="FFFF00"/>
                </a:highlight>
              </a:rPr>
              <a:t>La deuxième phase du projet a consisté à développer une application mobile qui reprend les mêmes traitements que le fichier BASSA.xlsm, notamment l'inventaire journalier et les mouvements de stock. Cette application a été conçue pour permettre une saisie et un suivi des données en temps réel, directement sur le terrain, améliorant ainsi l'accessibilité et la rapidité des opérations.</a:t>
            </a:r>
          </a:p>
          <a:p>
            <a:pPr>
              <a:buFont typeface="Arial" panose="020B0604020202020204" pitchFamily="34" charset="0"/>
              <a:buChar char="•"/>
            </a:pPr>
            <a:r>
              <a:rPr lang="fr-FR" b="1" dirty="0"/>
              <a:t>Fonctionnalités Clés</a:t>
            </a:r>
            <a:r>
              <a:rPr lang="fr-FR" dirty="0"/>
              <a:t>: </a:t>
            </a:r>
          </a:p>
          <a:p>
            <a:pPr>
              <a:buFont typeface="Arial" panose="020B0604020202020204" pitchFamily="34" charset="0"/>
              <a:buChar char="•"/>
            </a:pPr>
            <a:r>
              <a:rPr lang="fr-FR" dirty="0">
                <a:highlight>
                  <a:srgbClr val="FFFF00"/>
                </a:highlight>
              </a:rPr>
              <a:t>L'application mobile inclut des fonctionnalités pour enregistrer les inventaires quotidiens, détailler les mouvements de stock (entrées, sorties, transactions), et visualiser les informations via un tableau de réconciliation. L'interface utilisateur a été conçue pour être intuitive, facilitant l'utilisation par les employés et minimisant les erreurs de saisie.</a:t>
            </a:r>
          </a:p>
          <a:p>
            <a:endParaRPr lang="fr-FR" dirty="0"/>
          </a:p>
        </p:txBody>
      </p:sp>
    </p:spTree>
    <p:extLst>
      <p:ext uri="{BB962C8B-B14F-4D97-AF65-F5344CB8AC3E}">
        <p14:creationId xmlns:p14="http://schemas.microsoft.com/office/powerpoint/2010/main" val="395690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4A2D7-CED0-6C5D-8464-836861659444}"/>
              </a:ext>
            </a:extLst>
          </p:cNvPr>
          <p:cNvSpPr>
            <a:spLocks noGrp="1"/>
          </p:cNvSpPr>
          <p:nvPr>
            <p:ph type="title"/>
          </p:nvPr>
        </p:nvSpPr>
        <p:spPr/>
        <p:txBody>
          <a:bodyPr/>
          <a:lstStyle/>
          <a:p>
            <a:r>
              <a:rPr lang="fr-FR" sz="4400" b="1" dirty="0">
                <a:latin typeface="ADLaM Display" panose="02010000000000000000" pitchFamily="2" charset="0"/>
                <a:ea typeface="ADLaM Display" panose="02010000000000000000" pitchFamily="2" charset="0"/>
                <a:cs typeface="ADLaM Display" panose="02010000000000000000" pitchFamily="2" charset="0"/>
              </a:rPr>
              <a:t>Méthodologie : Cas d’utilisation </a:t>
            </a:r>
            <a:endParaRPr lang="fr-FR" dirty="0"/>
          </a:p>
        </p:txBody>
      </p:sp>
      <p:pic>
        <p:nvPicPr>
          <p:cNvPr id="5" name="Espace réservé du contenu 4" descr="Une image contenant texte, diagramme, capture d’écran, ligne&#10;&#10;Description générée automatiquement">
            <a:extLst>
              <a:ext uri="{FF2B5EF4-FFF2-40B4-BE49-F238E27FC236}">
                <a16:creationId xmlns:a16="http://schemas.microsoft.com/office/drawing/2014/main" id="{D561A6CB-C55D-B865-53B2-D546D60FFF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946968" cy="4351338"/>
          </a:xfrm>
        </p:spPr>
      </p:pic>
      <p:sp>
        <p:nvSpPr>
          <p:cNvPr id="6" name="Titre 1">
            <a:extLst>
              <a:ext uri="{FF2B5EF4-FFF2-40B4-BE49-F238E27FC236}">
                <a16:creationId xmlns:a16="http://schemas.microsoft.com/office/drawing/2014/main" id="{969846C4-247B-6E8F-669D-04DBDFC3565E}"/>
              </a:ext>
            </a:extLst>
          </p:cNvPr>
          <p:cNvSpPr txBox="1">
            <a:spLocks/>
          </p:cNvSpPr>
          <p:nvPr/>
        </p:nvSpPr>
        <p:spPr>
          <a:xfrm>
            <a:off x="8142050" y="1118681"/>
            <a:ext cx="4356371" cy="4562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ADLaM Display" panose="02010000000000000000" pitchFamily="2" charset="0"/>
                <a:ea typeface="ADLaM Display" panose="02010000000000000000" pitchFamily="2" charset="0"/>
                <a:cs typeface="ADLaM Display" panose="02010000000000000000" pitchFamily="2" charset="0"/>
              </a:rPr>
              <a:t>:</a:t>
            </a:r>
            <a:endParaRPr lang="fr-FR" dirty="0"/>
          </a:p>
        </p:txBody>
      </p:sp>
      <p:sp>
        <p:nvSpPr>
          <p:cNvPr id="3" name="ZoneTexte 2">
            <a:extLst>
              <a:ext uri="{FF2B5EF4-FFF2-40B4-BE49-F238E27FC236}">
                <a16:creationId xmlns:a16="http://schemas.microsoft.com/office/drawing/2014/main" id="{5663CFD6-46B1-F100-D94B-8CFF379B707B}"/>
              </a:ext>
            </a:extLst>
          </p:cNvPr>
          <p:cNvSpPr txBox="1"/>
          <p:nvPr/>
        </p:nvSpPr>
        <p:spPr>
          <a:xfrm>
            <a:off x="2726648" y="6042026"/>
            <a:ext cx="3329181" cy="369332"/>
          </a:xfrm>
          <a:prstGeom prst="rect">
            <a:avLst/>
          </a:prstGeom>
          <a:noFill/>
        </p:spPr>
        <p:txBody>
          <a:bodyPr wrap="none" rtlCol="0">
            <a:spAutoFit/>
          </a:bodyPr>
          <a:lstStyle/>
          <a:p>
            <a:r>
              <a:rPr lang="fr-FR" dirty="0"/>
              <a:t>Diagramme 1 : Cas d’utilisation </a:t>
            </a:r>
          </a:p>
        </p:txBody>
      </p:sp>
    </p:spTree>
    <p:extLst>
      <p:ext uri="{BB962C8B-B14F-4D97-AF65-F5344CB8AC3E}">
        <p14:creationId xmlns:p14="http://schemas.microsoft.com/office/powerpoint/2010/main" val="266927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CD9A2DC5-E50D-D334-AAC0-1C820B381A4D}"/>
              </a:ext>
            </a:extLst>
          </p:cNvPr>
          <p:cNvSpPr>
            <a:spLocks noGrp="1"/>
          </p:cNvSpPr>
          <p:nvPr>
            <p:ph idx="1"/>
          </p:nvPr>
        </p:nvSpPr>
        <p:spPr>
          <a:xfrm>
            <a:off x="616819" y="2357421"/>
            <a:ext cx="10515600" cy="1071579"/>
          </a:xfrm>
        </p:spPr>
        <p:txBody>
          <a:bodyPr/>
          <a:lstStyle/>
          <a:p>
            <a:pPr marL="0" indent="0">
              <a:buNone/>
            </a:pPr>
            <a:r>
              <a:rPr lang="fr-FR" sz="2800" b="1" dirty="0">
                <a:latin typeface="ADLaM Display" panose="02010000000000000000" pitchFamily="2" charset="0"/>
                <a:ea typeface="ADLaM Display" panose="02010000000000000000" pitchFamily="2" charset="0"/>
                <a:cs typeface="ADLaM Display" panose="02010000000000000000" pitchFamily="2" charset="0"/>
              </a:rPr>
              <a:t>Partie 1 : Amélioration du système BASSA</a:t>
            </a:r>
            <a:endParaRPr lang="fr-FR" dirty="0"/>
          </a:p>
        </p:txBody>
      </p:sp>
    </p:spTree>
    <p:extLst>
      <p:ext uri="{BB962C8B-B14F-4D97-AF65-F5344CB8AC3E}">
        <p14:creationId xmlns:p14="http://schemas.microsoft.com/office/powerpoint/2010/main" val="356377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159EC-8918-11E9-EE52-C61BF4908033}"/>
              </a:ext>
            </a:extLst>
          </p:cNvPr>
          <p:cNvSpPr>
            <a:spLocks noGrp="1"/>
          </p:cNvSpPr>
          <p:nvPr>
            <p:ph type="title"/>
          </p:nvPr>
        </p:nvSpPr>
        <p:spPr/>
        <p:txBody>
          <a:bodyPr>
            <a:normAutofit fontScale="90000"/>
          </a:bodyPr>
          <a:lstStyle/>
          <a:p>
            <a:r>
              <a:rPr lang="fr-FR" sz="4400" b="1" dirty="0">
                <a:latin typeface="ADLaM Display" panose="02010000000000000000" pitchFamily="2" charset="0"/>
                <a:ea typeface="ADLaM Display" panose="02010000000000000000" pitchFamily="2" charset="0"/>
                <a:cs typeface="ADLaM Display" panose="02010000000000000000" pitchFamily="2" charset="0"/>
              </a:rPr>
              <a:t>Diagnostic et Analyse du système BASSA</a:t>
            </a:r>
            <a:br>
              <a:rPr lang="fr-FR" sz="4400" b="1" dirty="0">
                <a:latin typeface="ADLaM Display" panose="02010000000000000000" pitchFamily="2" charset="0"/>
                <a:ea typeface="ADLaM Display" panose="02010000000000000000" pitchFamily="2" charset="0"/>
                <a:cs typeface="ADLaM Display" panose="02010000000000000000" pitchFamily="2" charset="0"/>
              </a:rPr>
            </a:br>
            <a:r>
              <a:rPr lang="fr-FR" sz="4400" b="1" dirty="0" err="1">
                <a:latin typeface="ADLaM Display" panose="02010000000000000000" pitchFamily="2" charset="0"/>
                <a:ea typeface="ADLaM Display" panose="02010000000000000000" pitchFamily="2" charset="0"/>
                <a:cs typeface="ADLaM Display" panose="02010000000000000000" pitchFamily="2" charset="0"/>
              </a:rPr>
              <a:t>schèma</a:t>
            </a:r>
            <a:r>
              <a:rPr lang="fr-FR" sz="4400" b="1" dirty="0">
                <a:latin typeface="ADLaM Display" panose="02010000000000000000" pitchFamily="2" charset="0"/>
                <a:ea typeface="ADLaM Display" panose="02010000000000000000" pitchFamily="2" charset="0"/>
                <a:cs typeface="ADLaM Display" panose="02010000000000000000" pitchFamily="2" charset="0"/>
              </a:rPr>
              <a:t> + Partie jaune Oral </a:t>
            </a:r>
            <a:br>
              <a:rPr lang="fr-FR" sz="4400" b="1" dirty="0">
                <a:latin typeface="ADLaM Display" panose="02010000000000000000" pitchFamily="2" charset="0"/>
                <a:ea typeface="ADLaM Display" panose="02010000000000000000" pitchFamily="2" charset="0"/>
                <a:cs typeface="ADLaM Display" panose="02010000000000000000" pitchFamily="2" charset="0"/>
              </a:rPr>
            </a:br>
            <a:endParaRPr lang="fr-FR" dirty="0"/>
          </a:p>
        </p:txBody>
      </p:sp>
      <p:sp>
        <p:nvSpPr>
          <p:cNvPr id="3" name="Espace réservé du contenu 2">
            <a:extLst>
              <a:ext uri="{FF2B5EF4-FFF2-40B4-BE49-F238E27FC236}">
                <a16:creationId xmlns:a16="http://schemas.microsoft.com/office/drawing/2014/main" id="{84BAEA8E-4569-222D-A85F-B54A7707DC74}"/>
              </a:ext>
            </a:extLst>
          </p:cNvPr>
          <p:cNvSpPr>
            <a:spLocks noGrp="1"/>
          </p:cNvSpPr>
          <p:nvPr>
            <p:ph idx="1"/>
          </p:nvPr>
        </p:nvSpPr>
        <p:spPr/>
        <p:txBody>
          <a:bodyPr>
            <a:normAutofit fontScale="62500" lnSpcReduction="20000"/>
          </a:bodyPr>
          <a:lstStyle/>
          <a:p>
            <a:r>
              <a:rPr lang="fr-FR" b="1" dirty="0"/>
              <a:t>Analyse du Système Existant:</a:t>
            </a:r>
          </a:p>
          <a:p>
            <a:r>
              <a:rPr lang="fr-FR" dirty="0"/>
              <a:t>Le système initial de gestion de stock et d'inventaire, BASSA.xlsm, présentait plusieurs limitations et erreurs qui impactaient les opérations quotidiennes :</a:t>
            </a:r>
          </a:p>
          <a:p>
            <a:pPr>
              <a:buFont typeface="+mj-lt"/>
              <a:buAutoNum type="arabicPeriod"/>
            </a:pPr>
            <a:r>
              <a:rPr lang="fr-FR" b="1" dirty="0"/>
              <a:t>Gestion des Erreurs Inadéquate</a:t>
            </a:r>
            <a:r>
              <a:rPr lang="fr-FR" dirty="0"/>
              <a:t>:</a:t>
            </a:r>
          </a:p>
          <a:p>
            <a:pPr marL="742950" lvl="1" indent="-285750">
              <a:buFont typeface="+mj-lt"/>
              <a:buAutoNum type="arabicPeriod"/>
            </a:pPr>
            <a:r>
              <a:rPr lang="fr-FR" dirty="0">
                <a:highlight>
                  <a:srgbClr val="FFFF00"/>
                </a:highlight>
              </a:rPr>
              <a:t>Le système précédent manquait de mécanismes de gestion des erreurs efficaces. Les utilisateurs étaient souvent confrontés à des messages d'erreur peu clairs ou à l'absence de messages d'erreur, rendant difficile l'identification et la résolution des problèmes.</a:t>
            </a:r>
          </a:p>
          <a:p>
            <a:pPr marL="742950" lvl="1" indent="-285750">
              <a:buFont typeface="+mj-lt"/>
              <a:buAutoNum type="arabicPeriod"/>
            </a:pPr>
            <a:r>
              <a:rPr lang="fr-FR" dirty="0">
                <a:highlight>
                  <a:srgbClr val="FFFF00"/>
                </a:highlight>
              </a:rPr>
              <a:t>Cette insuffisance a entraîné une perte de temps et a augmenté le risque de saisies incorrectes, impactant la fiabilité des données de stock.</a:t>
            </a:r>
          </a:p>
          <a:p>
            <a:pPr>
              <a:buFont typeface="+mj-lt"/>
              <a:buAutoNum type="arabicPeriod"/>
            </a:pPr>
            <a:r>
              <a:rPr lang="fr-FR" b="1" dirty="0"/>
              <a:t>Intégrité des Données Non Garantie</a:t>
            </a:r>
            <a:r>
              <a:rPr lang="fr-FR" dirty="0"/>
              <a:t>:</a:t>
            </a:r>
          </a:p>
          <a:p>
            <a:pPr marL="742950" lvl="1" indent="-285750">
              <a:buFont typeface="+mj-lt"/>
              <a:buAutoNum type="arabicPeriod"/>
            </a:pPr>
            <a:r>
              <a:rPr lang="fr-FR" dirty="0">
                <a:highlight>
                  <a:srgbClr val="FFFF00"/>
                </a:highlight>
              </a:rPr>
              <a:t>Il y avait un manque de contraintes pour garantir la cohérence des données. Les utilisateurs pouvaient entrer des données incomplètes ou incorrectes, ce qui pouvait conduire à des incohérences dans la base de données.</a:t>
            </a:r>
          </a:p>
          <a:p>
            <a:pPr marL="742950" lvl="1" indent="-285750">
              <a:buFont typeface="+mj-lt"/>
              <a:buAutoNum type="arabicPeriod"/>
            </a:pPr>
            <a:r>
              <a:rPr lang="fr-FR" dirty="0">
                <a:highlight>
                  <a:srgbClr val="FFFF00"/>
                </a:highlight>
              </a:rPr>
              <a:t>L'absence de validations appropriées augmentait le risque d'erreurs de saisie, rendant le suivi des stocks moins précis et fiable.</a:t>
            </a:r>
          </a:p>
          <a:p>
            <a:pPr>
              <a:buFont typeface="+mj-lt"/>
              <a:buAutoNum type="arabicPeriod"/>
            </a:pPr>
            <a:r>
              <a:rPr lang="fr-FR" b="1" dirty="0"/>
              <a:t>Interface Utilisateur Limitée</a:t>
            </a:r>
            <a:r>
              <a:rPr lang="fr-FR" dirty="0"/>
              <a:t>:</a:t>
            </a:r>
          </a:p>
          <a:p>
            <a:pPr marL="742950" lvl="1" indent="-285750">
              <a:buFont typeface="+mj-lt"/>
              <a:buAutoNum type="arabicPeriod"/>
            </a:pPr>
            <a:r>
              <a:rPr lang="fr-FR" dirty="0">
                <a:highlight>
                  <a:srgbClr val="FFFF00"/>
                </a:highlight>
              </a:rPr>
              <a:t>L'interface du système était statique et peu intuitive, obligeant les utilisateurs à saisir manuellement un grand nombre de champs. Cela rendait le processus de gestion des stocks long et sujet à des erreurs.</a:t>
            </a:r>
          </a:p>
          <a:p>
            <a:pPr marL="742950" lvl="1" indent="-285750">
              <a:buFont typeface="+mj-lt"/>
              <a:buAutoNum type="arabicPeriod"/>
            </a:pPr>
            <a:r>
              <a:rPr lang="fr-FR" dirty="0">
                <a:highlight>
                  <a:srgbClr val="FFFF00"/>
                </a:highlight>
              </a:rPr>
              <a:t>Le système ne proposait pas de valeurs par défaut ou de sélections dynamiques en fonction des choix de l'utilisateur, ce qui compliquait encore plus son utilisation.</a:t>
            </a:r>
          </a:p>
          <a:p>
            <a:endParaRPr lang="fr-FR" dirty="0"/>
          </a:p>
        </p:txBody>
      </p:sp>
    </p:spTree>
    <p:extLst>
      <p:ext uri="{BB962C8B-B14F-4D97-AF65-F5344CB8AC3E}">
        <p14:creationId xmlns:p14="http://schemas.microsoft.com/office/powerpoint/2010/main" val="24799270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176C336-5243-4CF1-A877-A570F0A9F294}">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9639440-1bc2-4199-9fc6-1428b58d216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74BF313135054B972C0C10974B4F65" ma:contentTypeVersion="5" ma:contentTypeDescription="Crée un document." ma:contentTypeScope="" ma:versionID="e634d48f91a626cbcc4abc87f799ac7c">
  <xsd:schema xmlns:xsd="http://www.w3.org/2001/XMLSchema" xmlns:xs="http://www.w3.org/2001/XMLSchema" xmlns:p="http://schemas.microsoft.com/office/2006/metadata/properties" xmlns:ns3="e9639440-1bc2-4199-9fc6-1428b58d216b" xmlns:ns4="974092fb-de1f-41cb-a17a-1ccfe4401383" targetNamespace="http://schemas.microsoft.com/office/2006/metadata/properties" ma:root="true" ma:fieldsID="4f907c4aac4f0c101a00c2671b5d6493" ns3:_="" ns4:_="">
    <xsd:import namespace="e9639440-1bc2-4199-9fc6-1428b58d216b"/>
    <xsd:import namespace="974092fb-de1f-41cb-a17a-1ccfe4401383"/>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639440-1bc2-4199-9fc6-1428b58d216b"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4092fb-de1f-41cb-a17a-1ccfe4401383" elementFormDefault="qualified">
    <xsd:import namespace="http://schemas.microsoft.com/office/2006/documentManagement/types"/>
    <xsd:import namespace="http://schemas.microsoft.com/office/infopath/2007/PartnerControls"/>
    <xsd:element name="SharedWithUsers" ma:index="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Partagé avec détails" ma:internalName="SharedWithDetails" ma:readOnly="true">
      <xsd:simpleType>
        <xsd:restriction base="dms:Note">
          <xsd:maxLength value="255"/>
        </xsd:restriction>
      </xsd:simpleType>
    </xsd:element>
    <xsd:element name="SharingHintHash" ma:index="11"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463508-BACA-445E-95D0-26D2FBD58024}">
  <ds:schemaRefs>
    <ds:schemaRef ds:uri="http://schemas.microsoft.com/office/2006/metadata/properties"/>
    <ds:schemaRef ds:uri="e9639440-1bc2-4199-9fc6-1428b58d216b"/>
    <ds:schemaRef ds:uri="http://purl.org/dc/elements/1.1/"/>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 ds:uri="http://schemas.openxmlformats.org/package/2006/metadata/core-properties"/>
    <ds:schemaRef ds:uri="974092fb-de1f-41cb-a17a-1ccfe4401383"/>
  </ds:schemaRefs>
</ds:datastoreItem>
</file>

<file path=customXml/itemProps2.xml><?xml version="1.0" encoding="utf-8"?>
<ds:datastoreItem xmlns:ds="http://schemas.openxmlformats.org/officeDocument/2006/customXml" ds:itemID="{174EDAA1-6033-4969-865D-0FA16A6587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639440-1bc2-4199-9fc6-1428b58d216b"/>
    <ds:schemaRef ds:uri="974092fb-de1f-41cb-a17a-1ccfe44013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03253B-1FD5-4110-BCD0-42DD0FA830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268</TotalTime>
  <Words>2304</Words>
  <Application>Microsoft Office PowerPoint</Application>
  <PresentationFormat>Grand écran</PresentationFormat>
  <Paragraphs>146</Paragraphs>
  <Slides>19</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ADLaM Display</vt:lpstr>
      <vt:lpstr>Aptos</vt:lpstr>
      <vt:lpstr>Aptos Display</vt:lpstr>
      <vt:lpstr>Arial</vt:lpstr>
      <vt:lpstr>Calibri</vt:lpstr>
      <vt:lpstr>Times New Roman</vt:lpstr>
      <vt:lpstr>Wingdings</vt:lpstr>
      <vt:lpstr>Thème Office</vt:lpstr>
      <vt:lpstr>LPG IN THE BOX  Module de gestion de production et gestion des stocks assisté par ordinateur (GMAO)</vt:lpstr>
      <vt:lpstr>Sommaire</vt:lpstr>
      <vt:lpstr> Introduction </vt:lpstr>
      <vt:lpstr>Problématique </vt:lpstr>
      <vt:lpstr>Objectif du projet ( ORAL en jaune + schéma ) </vt:lpstr>
      <vt:lpstr>Méthodologie ( Oral en jaune + schèma)  </vt:lpstr>
      <vt:lpstr>Méthodologie : Cas d’utilisation </vt:lpstr>
      <vt:lpstr>Présentation PowerPoint</vt:lpstr>
      <vt:lpstr>Diagnostic et Analyse du système BASSA schèma + Partie jaune Oral  </vt:lpstr>
      <vt:lpstr>Reconstruction du Système BASSA  Ajouter un code + schèma  </vt:lpstr>
      <vt:lpstr>Résultats escomptés : Schèma </vt:lpstr>
      <vt:lpstr>Présentation PowerPoint</vt:lpstr>
      <vt:lpstr>  </vt:lpstr>
      <vt:lpstr>Fonctionnalités Clés de l'Application  Schéma </vt:lpstr>
      <vt:lpstr>Résultat escomptés (Schéma comme la 1ère partie ) </vt:lpstr>
      <vt:lpstr>Développement de l'Application Mobile: </vt:lpstr>
      <vt:lpstr> Défis majeures : ( schéma ) </vt:lpstr>
      <vt:lpstr> Perspectives d’amélioration  </vt:lpstr>
      <vt:lpstr> 5.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LPG IN THE BOX  Module de gestion de production et gestion des stocks assisté par ordinateur (GMAO)</dc:title>
  <dc:creator>Haitham Elabdioui</dc:creator>
  <cp:lastModifiedBy>El Abdioui, Wissal</cp:lastModifiedBy>
  <cp:revision>2</cp:revision>
  <dcterms:created xsi:type="dcterms:W3CDTF">2024-09-17T12:15:13Z</dcterms:created>
  <dcterms:modified xsi:type="dcterms:W3CDTF">2024-09-20T10:35:35Z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0x0101002274BF313135054B972C0C10974B4F65</vt:lpwstr>
  </property>
</Properties>
</file>