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4"/>
    <p:sldMasterId id="214748367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y="5143500" cx="9144000"/>
  <p:notesSz cx="6858000" cy="9144000"/>
  <p:embeddedFontLst>
    <p:embeddedFont>
      <p:font typeface="Inter"/>
      <p:regular r:id="rId23"/>
      <p:bold r:id="rId24"/>
      <p:italic r:id="rId25"/>
      <p:boldItalic r:id="rId26"/>
    </p:embeddedFont>
    <p:embeddedFont>
      <p:font typeface="Helvetica Neue"/>
      <p:regular r:id="rId27"/>
      <p:bold r:id="rId28"/>
      <p:italic r:id="rId29"/>
      <p:boldItalic r:id="rId30"/>
    </p:embeddedFont>
    <p:embeddedFont>
      <p:font typeface="Inter Medium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font" Target="fonts/Inter-bold.fntdata"/><Relationship Id="rId23" Type="http://schemas.openxmlformats.org/officeDocument/2006/relationships/font" Target="fonts/Inter-regular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Inter-boldItalic.fntdata"/><Relationship Id="rId25" Type="http://schemas.openxmlformats.org/officeDocument/2006/relationships/font" Target="fonts/Inter-italic.fntdata"/><Relationship Id="rId28" Type="http://schemas.openxmlformats.org/officeDocument/2006/relationships/font" Target="fonts/HelveticaNeue-bold.fntdata"/><Relationship Id="rId27" Type="http://schemas.openxmlformats.org/officeDocument/2006/relationships/font" Target="fonts/HelveticaNeue-regular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HelveticaNeue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InterMedium-regular.fntdata"/><Relationship Id="rId30" Type="http://schemas.openxmlformats.org/officeDocument/2006/relationships/font" Target="fonts/HelveticaNeue-boldItalic.fntdata"/><Relationship Id="rId11" Type="http://schemas.openxmlformats.org/officeDocument/2006/relationships/slide" Target="slides/slide5.xml"/><Relationship Id="rId33" Type="http://schemas.openxmlformats.org/officeDocument/2006/relationships/font" Target="fonts/InterMedium-italic.fntdata"/><Relationship Id="rId10" Type="http://schemas.openxmlformats.org/officeDocument/2006/relationships/slide" Target="slides/slide4.xml"/><Relationship Id="rId32" Type="http://schemas.openxmlformats.org/officeDocument/2006/relationships/font" Target="fonts/InterMedium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font" Target="fonts/InterMedium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SLIDES_API628779298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SLIDES_API628779298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SLIDES_API628779298_8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SLIDES_API628779298_8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SLIDES_API628779298_9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SLIDES_API628779298_9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SLIDES_API628779298_10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SLIDES_API628779298_10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SLIDES_API628779298_1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SLIDES_API628779298_1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SLIDES_API628779298_1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5" name="Google Shape;285;SLIDES_API628779298_1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37293477cd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37293477cd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SLIDES_API628779298_1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SLIDES_API628779298_1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SLIDES_API628779298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SLIDES_API628779298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SLIDES_API628779298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SLIDES_API628779298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SLIDES_API628779298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SLIDES_API628779298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SLIDES_API628779298_3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SLIDES_API628779298_3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SLIDES_API628779298_4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SLIDES_API628779298_4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SLIDES_API628779298_5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SLIDES_API628779298_5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SLIDES_API628779298_6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SLIDES_API628779298_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SLIDES_API628779298_7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SLIDES_API628779298_7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raphic Sans" type="title">
  <p:cSld name="TITLE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914400" y="1545450"/>
            <a:ext cx="5257800" cy="20526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rmAutofit/>
          </a:bodyPr>
          <a:lstStyle>
            <a:lvl1pPr lv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1pPr>
            <a:lvl2pPr lvl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2pPr>
            <a:lvl3pPr lvl="2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3pPr>
            <a:lvl4pPr lvl="3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4pPr>
            <a:lvl5pPr lvl="4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5pPr>
            <a:lvl6pPr lvl="5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6pPr>
            <a:lvl7pPr lvl="6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7pPr>
            <a:lvl8pPr lvl="7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8pPr>
            <a:lvl9pPr lvl="8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5200"/>
              <a:buNone/>
              <a:defRPr sz="5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914400" y="4120125"/>
            <a:ext cx="4680900" cy="4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Inter Medium"/>
              <a:buNone/>
              <a:defRPr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Inter Medium"/>
              <a:buNone/>
              <a:defRPr sz="18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Inter Medium"/>
              <a:buNone/>
              <a:defRPr sz="18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Inter Medium"/>
              <a:buNone/>
              <a:defRPr sz="18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Inter Medium"/>
              <a:buNone/>
              <a:defRPr sz="18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Inter Medium"/>
              <a:buNone/>
              <a:defRPr sz="18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Inter Medium"/>
              <a:buNone/>
              <a:defRPr sz="18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Inter Medium"/>
              <a:buNone/>
              <a:defRPr sz="18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Inter Medium"/>
              <a:buNone/>
              <a:defRPr sz="18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58" name="Google Shape;58;p14"/>
          <p:cNvSpPr/>
          <p:nvPr>
            <p:ph idx="2" type="pic"/>
          </p:nvPr>
        </p:nvSpPr>
        <p:spPr>
          <a:xfrm>
            <a:off x="6173525" y="-13300"/>
            <a:ext cx="2970600" cy="5156700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14"/>
          <p:cNvSpPr txBox="1"/>
          <p:nvPr>
            <p:ph idx="3" type="subTitle"/>
          </p:nvPr>
        </p:nvSpPr>
        <p:spPr>
          <a:xfrm>
            <a:off x="914400" y="3502125"/>
            <a:ext cx="4680900" cy="45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Inter Medium"/>
              <a:buNone/>
              <a:defRPr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Inter Medium"/>
              <a:buNone/>
              <a:defRPr sz="18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Inter Medium"/>
              <a:buNone/>
              <a:defRPr sz="18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Inter Medium"/>
              <a:buNone/>
              <a:defRPr sz="18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Inter Medium"/>
              <a:buNone/>
              <a:defRPr sz="18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Inter Medium"/>
              <a:buNone/>
              <a:defRPr sz="18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Inter Medium"/>
              <a:buNone/>
              <a:defRPr sz="18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Inter Medium"/>
              <a:buNone/>
              <a:defRPr sz="18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Inter Medium"/>
              <a:buNone/>
              <a:defRPr sz="18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pos="576">
          <p15:clr>
            <a:srgbClr val="E46962"/>
          </p15:clr>
        </p15:guide>
        <p15:guide id="2" pos="5184">
          <p15:clr>
            <a:srgbClr val="E46962"/>
          </p15:clr>
        </p15:guide>
        <p15:guide id="3" orient="horz" pos="2880">
          <p15:clr>
            <a:srgbClr val="E46962"/>
          </p15:clr>
        </p15:guide>
        <p15:guide id="4" pos="3888">
          <p15:clr>
            <a:srgbClr val="E46962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2" name="Google Shape;6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/>
          <p:nvPr>
            <p:ph type="title"/>
          </p:nvPr>
        </p:nvSpPr>
        <p:spPr>
          <a:xfrm>
            <a:off x="457200" y="342900"/>
            <a:ext cx="7782900" cy="572700"/>
          </a:xfrm>
          <a:prstGeom prst="rect">
            <a:avLst/>
          </a:prstGeom>
        </p:spPr>
        <p:txBody>
          <a:bodyPr anchorCtr="0" anchor="b" bIns="91425" lIns="0" spcFirstLastPara="1" rIns="0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5" name="Google Shape;65;p16"/>
          <p:cNvSpPr txBox="1"/>
          <p:nvPr>
            <p:ph idx="1" type="body"/>
          </p:nvPr>
        </p:nvSpPr>
        <p:spPr>
          <a:xfrm>
            <a:off x="457200" y="915600"/>
            <a:ext cx="5709600" cy="365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17500" lvl="1" marL="9144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66" name="Google Shape;66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">
  <p:cSld name="TITLE_AND_BODY_2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 txBox="1"/>
          <p:nvPr>
            <p:ph type="title"/>
          </p:nvPr>
        </p:nvSpPr>
        <p:spPr>
          <a:xfrm>
            <a:off x="457200" y="356200"/>
            <a:ext cx="5259000" cy="572700"/>
          </a:xfrm>
          <a:prstGeom prst="rect">
            <a:avLst/>
          </a:prstGeom>
        </p:spPr>
        <p:txBody>
          <a:bodyPr anchorCtr="0" anchor="b" bIns="91425" lIns="0" spcFirstLastPara="1" rIns="0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457200" y="928900"/>
            <a:ext cx="5259000" cy="36534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17500" lvl="1" marL="9144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>
              <a:spcBef>
                <a:spcPts val="1500"/>
              </a:spcBef>
              <a:spcAft>
                <a:spcPts val="15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70" name="Google Shape;7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1" name="Google Shape;71;p17"/>
          <p:cNvSpPr/>
          <p:nvPr>
            <p:ph idx="2" type="pic"/>
          </p:nvPr>
        </p:nvSpPr>
        <p:spPr>
          <a:xfrm>
            <a:off x="6173525" y="-13300"/>
            <a:ext cx="2970600" cy="51567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 2">
  <p:cSld name="TITLE_AND_BODY_2_2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8"/>
          <p:cNvSpPr txBox="1"/>
          <p:nvPr>
            <p:ph idx="1" type="body"/>
          </p:nvPr>
        </p:nvSpPr>
        <p:spPr>
          <a:xfrm>
            <a:off x="457200" y="1293450"/>
            <a:ext cx="5259000" cy="32889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17500" lvl="1" marL="9144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>
              <a:spcBef>
                <a:spcPts val="15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>
              <a:spcBef>
                <a:spcPts val="1500"/>
              </a:spcBef>
              <a:spcAft>
                <a:spcPts val="15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74" name="Google Shape;7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75" name="Google Shape;75;p18"/>
          <p:cNvSpPr/>
          <p:nvPr>
            <p:ph idx="2" type="pic"/>
          </p:nvPr>
        </p:nvSpPr>
        <p:spPr>
          <a:xfrm>
            <a:off x="6173525" y="-13300"/>
            <a:ext cx="2970600" cy="5156700"/>
          </a:xfrm>
          <a:prstGeom prst="rect">
            <a:avLst/>
          </a:prstGeom>
          <a:noFill/>
          <a:ln>
            <a:noFill/>
          </a:ln>
        </p:spPr>
      </p:sp>
      <p:sp>
        <p:nvSpPr>
          <p:cNvPr id="76" name="Google Shape;76;p18"/>
          <p:cNvSpPr txBox="1"/>
          <p:nvPr>
            <p:ph type="title"/>
          </p:nvPr>
        </p:nvSpPr>
        <p:spPr>
          <a:xfrm>
            <a:off x="457200" y="537750"/>
            <a:ext cx="5603400" cy="7557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1 1">
  <p:cSld name="TITLE_AND_BODY_2_1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9"/>
          <p:cNvSpPr txBox="1"/>
          <p:nvPr>
            <p:ph idx="1" type="body"/>
          </p:nvPr>
        </p:nvSpPr>
        <p:spPr>
          <a:xfrm>
            <a:off x="457200" y="1827475"/>
            <a:ext cx="2280600" cy="2754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 sz="1200"/>
            </a:lvl1pPr>
            <a:lvl2pPr indent="-3048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2pPr>
            <a:lvl3pPr indent="-3048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80" name="Google Shape;80;p19"/>
          <p:cNvSpPr txBox="1"/>
          <p:nvPr>
            <p:ph type="title"/>
          </p:nvPr>
        </p:nvSpPr>
        <p:spPr>
          <a:xfrm>
            <a:off x="457200" y="537750"/>
            <a:ext cx="5603400" cy="7557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1" name="Google Shape;81;p19"/>
          <p:cNvSpPr txBox="1"/>
          <p:nvPr>
            <p:ph idx="2" type="body"/>
          </p:nvPr>
        </p:nvSpPr>
        <p:spPr>
          <a:xfrm>
            <a:off x="3195100" y="1827475"/>
            <a:ext cx="2280600" cy="2754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 sz="1200"/>
            </a:lvl1pPr>
            <a:lvl2pPr indent="-3048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2pPr>
            <a:lvl3pPr indent="-3048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82" name="Google Shape;82;p19"/>
          <p:cNvSpPr txBox="1"/>
          <p:nvPr>
            <p:ph idx="3" type="body"/>
          </p:nvPr>
        </p:nvSpPr>
        <p:spPr>
          <a:xfrm>
            <a:off x="5933000" y="1827475"/>
            <a:ext cx="2280600" cy="27549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•"/>
              <a:defRPr sz="1200"/>
            </a:lvl1pPr>
            <a:lvl2pPr indent="-3048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2pPr>
            <a:lvl3pPr indent="-3048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83" name="Google Shape;83;p19"/>
          <p:cNvSpPr txBox="1"/>
          <p:nvPr>
            <p:ph idx="4" type="subTitle"/>
          </p:nvPr>
        </p:nvSpPr>
        <p:spPr>
          <a:xfrm>
            <a:off x="458525" y="1375575"/>
            <a:ext cx="2280600" cy="4254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4" name="Google Shape;84;p19"/>
          <p:cNvSpPr txBox="1"/>
          <p:nvPr>
            <p:ph idx="5" type="subTitle"/>
          </p:nvPr>
        </p:nvSpPr>
        <p:spPr>
          <a:xfrm>
            <a:off x="3195100" y="1375575"/>
            <a:ext cx="2280600" cy="4254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85" name="Google Shape;85;p19"/>
          <p:cNvSpPr txBox="1"/>
          <p:nvPr>
            <p:ph idx="6" type="subTitle"/>
          </p:nvPr>
        </p:nvSpPr>
        <p:spPr>
          <a:xfrm>
            <a:off x="5931675" y="1375575"/>
            <a:ext cx="2280600" cy="4254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1pPr>
            <a:lvl2pPr lvl="1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2pPr>
            <a:lvl3pPr lvl="2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3pPr>
            <a:lvl4pPr lvl="3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4pPr>
            <a:lvl5pPr lvl="4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5pPr>
            <a:lvl6pPr lvl="5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6pPr>
            <a:lvl7pPr lvl="6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7pPr>
            <a:lvl8pPr lvl="7">
              <a:spcBef>
                <a:spcPts val="800"/>
              </a:spcBef>
              <a:spcAft>
                <a:spcPts val="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8pPr>
            <a:lvl9pPr lvl="8">
              <a:spcBef>
                <a:spcPts val="800"/>
              </a:spcBef>
              <a:spcAft>
                <a:spcPts val="800"/>
              </a:spcAft>
              <a:buSzPts val="1400"/>
              <a:buFont typeface="Inter"/>
              <a:buNone/>
              <a:defRPr b="1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TITLE_AND_BODY_1">
    <p:bg>
      <p:bgPr>
        <a:solidFill>
          <a:schemeClr val="dk1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idx="1" type="body"/>
          </p:nvPr>
        </p:nvSpPr>
        <p:spPr>
          <a:xfrm>
            <a:off x="910425" y="342900"/>
            <a:ext cx="7921800" cy="42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81000" lvl="0" marL="45720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b="1" sz="2400">
                <a:solidFill>
                  <a:schemeClr val="lt1"/>
                </a:solidFill>
              </a:defRPr>
            </a:lvl1pPr>
            <a:lvl2pPr indent="-381000" lvl="1" marL="91440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b="1" sz="2400">
                <a:solidFill>
                  <a:schemeClr val="lt1"/>
                </a:solidFill>
              </a:defRPr>
            </a:lvl2pPr>
            <a:lvl3pPr indent="-381000" lvl="2" marL="137160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b="1" sz="2400">
                <a:solidFill>
                  <a:schemeClr val="lt1"/>
                </a:solidFill>
              </a:defRPr>
            </a:lvl3pPr>
            <a:lvl4pPr indent="-381000" lvl="3" marL="182880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b="1" sz="2400">
                <a:solidFill>
                  <a:schemeClr val="lt1"/>
                </a:solidFill>
              </a:defRPr>
            </a:lvl4pPr>
            <a:lvl5pPr indent="-381000" lvl="4" marL="228600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b="1" sz="2400">
                <a:solidFill>
                  <a:schemeClr val="lt1"/>
                </a:solidFill>
              </a:defRPr>
            </a:lvl5pPr>
            <a:lvl6pPr indent="-381000" lvl="5" marL="274320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b="1" sz="2400">
                <a:solidFill>
                  <a:schemeClr val="lt1"/>
                </a:solidFill>
              </a:defRPr>
            </a:lvl6pPr>
            <a:lvl7pPr indent="-381000" lvl="6" marL="320040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b="1" sz="2400">
                <a:solidFill>
                  <a:schemeClr val="lt1"/>
                </a:solidFill>
              </a:defRPr>
            </a:lvl7pPr>
            <a:lvl8pPr indent="-381000" lvl="7" marL="3657600">
              <a:lnSpc>
                <a:spcPct val="20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b="1" sz="2400">
                <a:solidFill>
                  <a:schemeClr val="lt1"/>
                </a:solidFill>
              </a:defRPr>
            </a:lvl8pPr>
            <a:lvl9pPr indent="-381000" lvl="8" marL="4114800">
              <a:lnSpc>
                <a:spcPct val="200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2400"/>
              <a:buChar char="•"/>
              <a:defRPr b="1" sz="2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 txBox="1"/>
          <p:nvPr>
            <p:ph type="title"/>
          </p:nvPr>
        </p:nvSpPr>
        <p:spPr>
          <a:xfrm>
            <a:off x="457200" y="342900"/>
            <a:ext cx="7782900" cy="572700"/>
          </a:xfrm>
          <a:prstGeom prst="rect">
            <a:avLst/>
          </a:prstGeom>
        </p:spPr>
        <p:txBody>
          <a:bodyPr anchorCtr="0" anchor="b" bIns="91425" lIns="0" spcFirstLastPara="1" rIns="0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1" name="Google Shape;91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92" name="Google Shape;92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•"/>
              <a:defRPr sz="14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•"/>
              <a:defRPr sz="1200"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•"/>
              <a:defRPr sz="1200"/>
            </a:lvl9pPr>
          </a:lstStyle>
          <a:p/>
        </p:txBody>
      </p:sp>
      <p:sp>
        <p:nvSpPr>
          <p:cNvPr id="93" name="Google Shape;93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2"/>
          <p:cNvSpPr txBox="1"/>
          <p:nvPr>
            <p:ph type="title"/>
          </p:nvPr>
        </p:nvSpPr>
        <p:spPr>
          <a:xfrm>
            <a:off x="457200" y="342900"/>
            <a:ext cx="7782900" cy="572700"/>
          </a:xfrm>
          <a:prstGeom prst="rect">
            <a:avLst/>
          </a:prstGeom>
        </p:spPr>
        <p:txBody>
          <a:bodyPr anchorCtr="0" anchor="b" bIns="91425" lIns="0" spcFirstLastPara="1" rIns="0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3"/>
          <p:cNvSpPr txBox="1"/>
          <p:nvPr>
            <p:ph type="title"/>
          </p:nvPr>
        </p:nvSpPr>
        <p:spPr>
          <a:xfrm>
            <a:off x="457200" y="537750"/>
            <a:ext cx="5603400" cy="7557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457200" y="1389600"/>
            <a:ext cx="56034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Font typeface="Inter"/>
              <a:buChar char="•"/>
              <a:defRPr sz="1200">
                <a:latin typeface="Inter"/>
                <a:ea typeface="Inter"/>
                <a:cs typeface="Inter"/>
                <a:sym typeface="Inter"/>
              </a:defRPr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Font typeface="Inter"/>
              <a:buChar char="•"/>
              <a:defRPr sz="1200">
                <a:latin typeface="Inter"/>
                <a:ea typeface="Inter"/>
                <a:cs typeface="Inter"/>
                <a:sym typeface="Inter"/>
              </a:defRPr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Font typeface="Inter"/>
              <a:buChar char="•"/>
              <a:defRPr sz="1200">
                <a:latin typeface="Inter"/>
                <a:ea typeface="Inter"/>
                <a:cs typeface="Inter"/>
                <a:sym typeface="Inter"/>
              </a:defRPr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Font typeface="Inter"/>
              <a:buChar char="•"/>
              <a:defRPr sz="1200">
                <a:latin typeface="Inter"/>
                <a:ea typeface="Inter"/>
                <a:cs typeface="Inter"/>
                <a:sym typeface="Inter"/>
              </a:defRPr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Font typeface="Inter"/>
              <a:buChar char="•"/>
              <a:defRPr sz="1200">
                <a:latin typeface="Inter"/>
                <a:ea typeface="Inter"/>
                <a:cs typeface="Inter"/>
                <a:sym typeface="Inter"/>
              </a:defRPr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Font typeface="Inter"/>
              <a:buChar char="•"/>
              <a:defRPr sz="1200">
                <a:latin typeface="Inter"/>
                <a:ea typeface="Inter"/>
                <a:cs typeface="Inter"/>
                <a:sym typeface="Inter"/>
              </a:defRPr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Font typeface="Inter"/>
              <a:buChar char="•"/>
              <a:defRPr sz="1200">
                <a:latin typeface="Inter"/>
                <a:ea typeface="Inter"/>
                <a:cs typeface="Inter"/>
                <a:sym typeface="Inter"/>
              </a:defRPr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Font typeface="Inter"/>
              <a:buChar char="•"/>
              <a:defRPr sz="1200">
                <a:latin typeface="Inter"/>
                <a:ea typeface="Inter"/>
                <a:cs typeface="Inter"/>
                <a:sym typeface="Inter"/>
              </a:defRPr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Font typeface="Inter"/>
              <a:buChar char="•"/>
              <a:defRPr sz="1200">
                <a:latin typeface="Inter"/>
                <a:ea typeface="Inter"/>
                <a:cs typeface="Inter"/>
                <a:sym typeface="Inter"/>
              </a:defRPr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 1">
  <p:cSld name="ONE_COLUMN_TEXT_1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type="title"/>
          </p:nvPr>
        </p:nvSpPr>
        <p:spPr>
          <a:xfrm>
            <a:off x="457200" y="2193900"/>
            <a:ext cx="5603400" cy="7557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03" name="Google Shape;103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5"/>
          <p:cNvSpPr txBox="1"/>
          <p:nvPr>
            <p:ph type="title"/>
          </p:nvPr>
        </p:nvSpPr>
        <p:spPr>
          <a:xfrm>
            <a:off x="917050" y="450150"/>
            <a:ext cx="5249700" cy="40908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06" name="Google Shape;106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  <p:sp>
        <p:nvSpPr>
          <p:cNvPr id="107" name="Google Shape;107;p25"/>
          <p:cNvSpPr txBox="1"/>
          <p:nvPr>
            <p:ph idx="1" type="subTitle"/>
          </p:nvPr>
        </p:nvSpPr>
        <p:spPr>
          <a:xfrm>
            <a:off x="917050" y="3196425"/>
            <a:ext cx="4714200" cy="4518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Inter Medium"/>
              <a:buNone/>
              <a:defRPr sz="16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Inter Medium"/>
              <a:buNone/>
              <a:defRPr sz="16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Inter Medium"/>
              <a:buNone/>
              <a:defRPr sz="16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Inter Medium"/>
              <a:buNone/>
              <a:defRPr sz="16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Inter Medium"/>
              <a:buNone/>
              <a:defRPr sz="16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Inter Medium"/>
              <a:buNone/>
              <a:defRPr sz="16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Inter Medium"/>
              <a:buNone/>
              <a:defRPr sz="16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Inter Medium"/>
              <a:buNone/>
              <a:defRPr sz="16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Font typeface="Inter Medium"/>
              <a:buNone/>
              <a:defRPr sz="1600">
                <a:solidFill>
                  <a:schemeClr val="accent6"/>
                </a:solidFill>
                <a:latin typeface="Inter Medium"/>
                <a:ea typeface="Inter Medium"/>
                <a:cs typeface="Inter Medium"/>
                <a:sym typeface="Inter Medium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0" name="Google Shape;110;p26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0" spcFirstLastPara="1" rIns="0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1" name="Google Shape;111;p26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2" name="Google Shape;112;p26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7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</a:lstStyle>
          <a:p/>
        </p:txBody>
      </p:sp>
      <p:sp>
        <p:nvSpPr>
          <p:cNvPr id="116" name="Google Shape;11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8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0" spcFirstLastPara="1" rIns="0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19" name="Google Shape;119;p28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ctr">
              <a:spcBef>
                <a:spcPts val="0"/>
              </a:spcBef>
              <a:spcAft>
                <a:spcPts val="0"/>
              </a:spcAft>
              <a:buSzPts val="1400"/>
              <a:buChar char="•"/>
              <a:defRPr/>
            </a:lvl1pPr>
            <a:lvl2pPr indent="-317500" lvl="1" marL="914400" algn="ctr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2pPr>
            <a:lvl3pPr indent="-317500" lvl="2" marL="1371600" algn="ctr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3pPr>
            <a:lvl4pPr indent="-317500" lvl="3" marL="1828800" algn="ctr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4pPr>
            <a:lvl5pPr indent="-317500" lvl="4" marL="2286000" algn="ctr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5pPr>
            <a:lvl6pPr indent="-317500" lvl="5" marL="2743200" algn="ctr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6pPr>
            <a:lvl7pPr indent="-317500" lvl="6" marL="3200400" algn="ctr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7pPr>
            <a:lvl8pPr indent="-317500" lvl="7" marL="3657600" algn="ctr">
              <a:spcBef>
                <a:spcPts val="800"/>
              </a:spcBef>
              <a:spcAft>
                <a:spcPts val="0"/>
              </a:spcAft>
              <a:buSzPts val="1400"/>
              <a:buChar char="•"/>
              <a:defRPr/>
            </a:lvl8pPr>
            <a:lvl9pPr indent="-317500" lvl="8" marL="4114800" algn="ctr">
              <a:spcBef>
                <a:spcPts val="800"/>
              </a:spcBef>
              <a:spcAft>
                <a:spcPts val="800"/>
              </a:spcAft>
              <a:buSzPts val="1400"/>
              <a:buChar char="•"/>
              <a:defRPr/>
            </a:lvl9pPr>
          </a:lstStyle>
          <a:p/>
        </p:txBody>
      </p:sp>
      <p:sp>
        <p:nvSpPr>
          <p:cNvPr id="120" name="Google Shape;120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2">
  <p:cSld name="CUSTOM_3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0"/>
          <p:cNvSpPr txBox="1"/>
          <p:nvPr>
            <p:ph idx="1" type="body"/>
          </p:nvPr>
        </p:nvSpPr>
        <p:spPr>
          <a:xfrm>
            <a:off x="457200" y="1293450"/>
            <a:ext cx="8229600" cy="327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1pPr>
            <a:lvl2pPr indent="-3302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2pPr>
            <a:lvl3pPr indent="-3302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3pPr>
            <a:lvl4pPr indent="-3302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4pPr>
            <a:lvl5pPr indent="-3302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5pPr>
            <a:lvl6pPr indent="-3302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6pPr>
            <a:lvl7pPr indent="-3302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7pPr>
            <a:lvl8pPr indent="-3302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8pPr>
            <a:lvl9pPr indent="-3302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5" name="Google Shape;125;p30"/>
          <p:cNvSpPr txBox="1"/>
          <p:nvPr>
            <p:ph type="title"/>
          </p:nvPr>
        </p:nvSpPr>
        <p:spPr>
          <a:xfrm>
            <a:off x="457200" y="537750"/>
            <a:ext cx="5603400" cy="7557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-section-2">
  <p:cSld name="CUSTOM_3_2_1_1_1_1_1">
    <p:bg>
      <p:bgPr>
        <a:solidFill>
          <a:schemeClr val="lt1"/>
        </a:solid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1"/>
          <p:cNvSpPr txBox="1"/>
          <p:nvPr>
            <p:ph idx="1" type="body"/>
          </p:nvPr>
        </p:nvSpPr>
        <p:spPr>
          <a:xfrm>
            <a:off x="45720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8" name="Google Shape;128;p31"/>
          <p:cNvSpPr txBox="1"/>
          <p:nvPr>
            <p:ph idx="2" type="subTitle"/>
          </p:nvPr>
        </p:nvSpPr>
        <p:spPr>
          <a:xfrm>
            <a:off x="457200" y="1477250"/>
            <a:ext cx="2606100" cy="5313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800"/>
              </a:spcBef>
              <a:spcAft>
                <a:spcPts val="80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1"/>
          <p:cNvSpPr txBox="1"/>
          <p:nvPr>
            <p:ph idx="3" type="body"/>
          </p:nvPr>
        </p:nvSpPr>
        <p:spPr>
          <a:xfrm>
            <a:off x="326895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0" name="Google Shape;130;p31"/>
          <p:cNvSpPr txBox="1"/>
          <p:nvPr>
            <p:ph idx="4" type="subTitle"/>
          </p:nvPr>
        </p:nvSpPr>
        <p:spPr>
          <a:xfrm>
            <a:off x="3268950" y="1477250"/>
            <a:ext cx="2606100" cy="5313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800"/>
              </a:spcBef>
              <a:spcAft>
                <a:spcPts val="80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31"/>
          <p:cNvSpPr txBox="1"/>
          <p:nvPr>
            <p:ph idx="5" type="body"/>
          </p:nvPr>
        </p:nvSpPr>
        <p:spPr>
          <a:xfrm>
            <a:off x="6080700" y="2132925"/>
            <a:ext cx="2606100" cy="24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2" name="Google Shape;132;p31"/>
          <p:cNvSpPr txBox="1"/>
          <p:nvPr>
            <p:ph idx="6" type="subTitle"/>
          </p:nvPr>
        </p:nvSpPr>
        <p:spPr>
          <a:xfrm>
            <a:off x="6080700" y="1477250"/>
            <a:ext cx="2606100" cy="531300"/>
          </a:xfrm>
          <a:prstGeom prst="rect">
            <a:avLst/>
          </a:prstGeom>
        </p:spPr>
        <p:txBody>
          <a:bodyPr anchorCtr="0" anchor="t" bIns="91425" lIns="137150" spcFirstLastPara="1" rIns="137150" wrap="square" tIns="182875">
            <a:normAutofit/>
          </a:bodyPr>
          <a:lstStyle>
            <a:lvl1pPr indent="0" lvl="0" marL="0" marR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accent1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8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800"/>
              </a:spcBef>
              <a:spcAft>
                <a:spcPts val="80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1"/>
          <p:cNvSpPr txBox="1"/>
          <p:nvPr>
            <p:ph type="title"/>
          </p:nvPr>
        </p:nvSpPr>
        <p:spPr>
          <a:xfrm>
            <a:off x="457200" y="537750"/>
            <a:ext cx="5603400" cy="7557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theme" Target="../theme/theme2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342900"/>
            <a:ext cx="7782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0" spcFirstLastPara="1" rIns="0" wrap="square" tIns="91425">
            <a:normAutofit/>
          </a:bodyPr>
          <a:lstStyle>
            <a:lvl1pPr lvl="0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b="1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b="1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b="1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b="1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b="1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b="1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b="1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b="1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>
              <a:lnSpc>
                <a:spcPct val="7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Helvetica Neue"/>
              <a:buNone/>
              <a:defRPr b="1" sz="2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915600"/>
            <a:ext cx="5709600" cy="36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•"/>
              <a:defRPr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175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•"/>
              <a:defRPr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75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•"/>
              <a:defRPr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175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•"/>
              <a:defRPr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75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•"/>
              <a:defRPr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75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•"/>
              <a:defRPr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75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•"/>
              <a:defRPr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75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Helvetica Neue"/>
              <a:buChar char="•"/>
              <a:defRPr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75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400"/>
              <a:buFont typeface="Helvetica Neue"/>
              <a:buChar char="•"/>
              <a:defRPr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288">
          <p15:clr>
            <a:srgbClr val="E46962"/>
          </p15:clr>
        </p15:guide>
        <p15:guide id="2" orient="horz" pos="577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presentation_title" id="138" name="Google Shape;138;p32"/>
          <p:cNvSpPr txBox="1"/>
          <p:nvPr>
            <p:ph type="ctrTitle"/>
          </p:nvPr>
        </p:nvSpPr>
        <p:spPr>
          <a:xfrm>
            <a:off x="348525" y="816450"/>
            <a:ext cx="6140400" cy="35106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5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Caracterización de redes</a:t>
            </a:r>
            <a:r>
              <a:rPr lang="es" sz="5400">
                <a:solidFill>
                  <a:schemeClr val="lt1"/>
                </a:solidFill>
              </a:rPr>
              <a:t> </a:t>
            </a:r>
            <a:endParaRPr sz="54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600">
                <a:solidFill>
                  <a:schemeClr val="lt1"/>
                </a:solidFill>
              </a:rPr>
              <a:t>Planificación y administración de redes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descr="date" id="139" name="Google Shape;139;p32"/>
          <p:cNvSpPr txBox="1"/>
          <p:nvPr>
            <p:ph idx="1" type="subTitle"/>
          </p:nvPr>
        </p:nvSpPr>
        <p:spPr>
          <a:xfrm>
            <a:off x="6877125" y="422175"/>
            <a:ext cx="1918200" cy="324900"/>
          </a:xfrm>
          <a:prstGeom prst="rect">
            <a:avLst/>
          </a:prstGeom>
        </p:spPr>
        <p:txBody>
          <a:bodyPr anchorCtr="0" anchor="t" bIns="91425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18 de Febrero de 2025</a:t>
            </a:r>
            <a:endParaRPr b="1" sz="1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40" name="Google Shape;140;p32"/>
          <p:cNvCxnSpPr/>
          <p:nvPr/>
        </p:nvCxnSpPr>
        <p:spPr>
          <a:xfrm>
            <a:off x="348525" y="342900"/>
            <a:ext cx="844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41" name="Google Shape;141;p32"/>
          <p:cNvCxnSpPr/>
          <p:nvPr/>
        </p:nvCxnSpPr>
        <p:spPr>
          <a:xfrm>
            <a:off x="348525" y="4800600"/>
            <a:ext cx="844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1"/>
          <p:cNvSpPr/>
          <p:nvPr/>
        </p:nvSpPr>
        <p:spPr>
          <a:xfrm>
            <a:off x="4430475" y="1297629"/>
            <a:ext cx="4271700" cy="284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descr="header" id="235" name="Google Shape;235;p41"/>
          <p:cNvSpPr txBox="1"/>
          <p:nvPr>
            <p:ph idx="4294967295" type="subTitle"/>
          </p:nvPr>
        </p:nvSpPr>
        <p:spPr>
          <a:xfrm>
            <a:off x="348525" y="1267575"/>
            <a:ext cx="3759000" cy="6207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s" sz="1800">
                <a:solidFill>
                  <a:schemeClr val="lt1"/>
                </a:solidFill>
              </a:rPr>
              <a:t>El sistema de numeración binario</a:t>
            </a: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descr="detail" id="236" name="Google Shape;236;p41"/>
          <p:cNvSpPr txBox="1"/>
          <p:nvPr>
            <p:ph idx="1" type="body"/>
          </p:nvPr>
        </p:nvSpPr>
        <p:spPr>
          <a:xfrm>
            <a:off x="348525" y="1996050"/>
            <a:ext cx="3759000" cy="27324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-206375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Helvetica Neue"/>
              <a:buChar char="●"/>
            </a:pPr>
            <a:r>
              <a:rPr lang="es" sz="1000">
                <a:solidFill>
                  <a:schemeClr val="lt1"/>
                </a:solidFill>
              </a:rPr>
              <a:t>El sistema binario es un sistema de numeración en base 2, utilizando solo dos dígitos: 0 y 1.</a:t>
            </a:r>
            <a:endParaRPr sz="1000">
              <a:solidFill>
                <a:schemeClr val="lt1"/>
              </a:solidFill>
            </a:endParaRPr>
          </a:p>
          <a:p>
            <a:pPr indent="-206375" lvl="0" marL="3429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Helvetica Neue"/>
              <a:buChar char="●"/>
            </a:pPr>
            <a:r>
              <a:rPr lang="es" sz="1000">
                <a:solidFill>
                  <a:schemeClr val="lt1"/>
                </a:solidFill>
              </a:rPr>
              <a:t>Es fundamental en informática, ya que todos los datos en computadoras son representados en forma binaria.</a:t>
            </a:r>
            <a:endParaRPr sz="1000">
              <a:solidFill>
                <a:schemeClr val="lt1"/>
              </a:solidFill>
            </a:endParaRPr>
          </a:p>
          <a:p>
            <a:pPr indent="-206375" lvl="0" marL="3429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Helvetica Neue"/>
              <a:buChar char="●"/>
            </a:pPr>
            <a:r>
              <a:rPr lang="es" sz="1000">
                <a:solidFill>
                  <a:schemeClr val="lt1"/>
                </a:solidFill>
              </a:rPr>
              <a:t>La conversión de binario a decimal se realiza multiplicando cada dígito binario por 2 elevado a la potencia de su posición, comenzando desde 0 a la derecha.</a:t>
            </a:r>
            <a:endParaRPr sz="1000">
              <a:solidFill>
                <a:schemeClr val="lt1"/>
              </a:solidFill>
            </a:endParaRPr>
          </a:p>
          <a:p>
            <a:pPr indent="-206375" lvl="0" marL="342900" rtl="0" algn="l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000"/>
              <a:buFont typeface="Helvetica Neue"/>
              <a:buChar char="●"/>
            </a:pPr>
            <a:r>
              <a:rPr lang="es" sz="1000">
                <a:solidFill>
                  <a:schemeClr val="lt1"/>
                </a:solidFill>
              </a:rPr>
              <a:t>Ejemplo: el número binario 1011 se convierte a decimal como (1x2^3) + (0x2^2) + (1x2^1) + (1x2^0) = 8 + 0 + 2 + 1 = 11.</a:t>
            </a:r>
            <a:endParaRPr sz="1000">
              <a:solidFill>
                <a:schemeClr val="lt1"/>
              </a:solidFill>
            </a:endParaRPr>
          </a:p>
        </p:txBody>
      </p:sp>
      <p:pic>
        <p:nvPicPr>
          <p:cNvPr id="237" name="Google Shape;237;p41"/>
          <p:cNvPicPr preferRelativeResize="0"/>
          <p:nvPr/>
        </p:nvPicPr>
        <p:blipFill rotWithShape="1">
          <a:blip r:embed="rId3">
            <a:alphaModFix/>
          </a:blip>
          <a:srcRect b="19049" l="0" r="0" t="19042"/>
          <a:stretch/>
        </p:blipFill>
        <p:spPr>
          <a:xfrm>
            <a:off x="4523807" y="1196225"/>
            <a:ext cx="4271518" cy="2847656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" id="238" name="Google Shape;238;p41"/>
          <p:cNvSpPr txBox="1"/>
          <p:nvPr>
            <p:ph type="title"/>
          </p:nvPr>
        </p:nvSpPr>
        <p:spPr>
          <a:xfrm>
            <a:off x="348525" y="356200"/>
            <a:ext cx="5367600" cy="360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chemeClr val="lt1"/>
                </a:solidFill>
              </a:rPr>
              <a:t>Sistemas de Numeración: Binario</a:t>
            </a:r>
            <a:endParaRPr sz="3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39" name="Google Shape;239;p41"/>
          <p:cNvCxnSpPr/>
          <p:nvPr/>
        </p:nvCxnSpPr>
        <p:spPr>
          <a:xfrm>
            <a:off x="348525" y="342900"/>
            <a:ext cx="844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40" name="Google Shape;240;p41"/>
          <p:cNvCxnSpPr/>
          <p:nvPr/>
        </p:nvCxnSpPr>
        <p:spPr>
          <a:xfrm>
            <a:off x="348525" y="4800600"/>
            <a:ext cx="844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Google Shape;245;p42"/>
          <p:cNvPicPr preferRelativeResize="0"/>
          <p:nvPr/>
        </p:nvPicPr>
        <p:blipFill rotWithShape="1">
          <a:blip r:embed="rId3">
            <a:alphaModFix/>
          </a:blip>
          <a:srcRect b="0" l="7460" r="7469" t="0"/>
          <a:stretch/>
        </p:blipFill>
        <p:spPr>
          <a:xfrm>
            <a:off x="2908125" y="1482800"/>
            <a:ext cx="2490552" cy="2927601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" id="246" name="Google Shape;246;p42"/>
          <p:cNvSpPr txBox="1"/>
          <p:nvPr>
            <p:ph type="title"/>
          </p:nvPr>
        </p:nvSpPr>
        <p:spPr>
          <a:xfrm>
            <a:off x="348525" y="356200"/>
            <a:ext cx="2620500" cy="28755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" sz="3200">
                <a:solidFill>
                  <a:schemeClr val="lt1"/>
                </a:solidFill>
              </a:rPr>
              <a:t>Sistemas de Numeración: Hexadecimal</a:t>
            </a:r>
            <a:endParaRPr sz="3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descr="detail" id="247" name="Google Shape;247;p42"/>
          <p:cNvSpPr txBox="1"/>
          <p:nvPr>
            <p:ph idx="1" type="body"/>
          </p:nvPr>
        </p:nvSpPr>
        <p:spPr>
          <a:xfrm>
            <a:off x="5573150" y="1997900"/>
            <a:ext cx="3222000" cy="27618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-193675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Helvetica Neue"/>
              <a:buChar char="●"/>
            </a:pPr>
            <a:r>
              <a:rPr lang="es" sz="800">
                <a:solidFill>
                  <a:schemeClr val="lt1"/>
                </a:solidFill>
              </a:rPr>
              <a:t>El sistema hexadecimal utiliza base 16, empleando los dígitos del 0 al 9 y las letras de la A a la F para representar valores del 10 al 15.</a:t>
            </a:r>
            <a:endParaRPr sz="800">
              <a:solidFill>
                <a:schemeClr val="lt1"/>
              </a:solidFill>
            </a:endParaRPr>
          </a:p>
          <a:p>
            <a:pPr indent="-193675" lvl="0" marL="3429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Helvetica Neue"/>
              <a:buChar char="●"/>
            </a:pPr>
            <a:r>
              <a:rPr lang="es" sz="800">
                <a:solidFill>
                  <a:schemeClr val="lt1"/>
                </a:solidFill>
              </a:rPr>
              <a:t>Es ampliamente utilizado en programación y diseño de software, especialmente para definir colores en HTML y CSS, donde un color puede representarse como #A3C1E0.</a:t>
            </a:r>
            <a:endParaRPr sz="800">
              <a:solidFill>
                <a:schemeClr val="lt1"/>
              </a:solidFill>
            </a:endParaRPr>
          </a:p>
          <a:p>
            <a:pPr indent="-193675" lvl="0" marL="3429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Helvetica Neue"/>
              <a:buChar char="●"/>
            </a:pPr>
            <a:r>
              <a:rPr lang="es" sz="800">
                <a:solidFill>
                  <a:schemeClr val="lt1"/>
                </a:solidFill>
              </a:rPr>
              <a:t>La conversión de un número hexadecimal a decimal se realiza multiplicando cada dígito por 16 elevado a la potencia de su posición, comenzando desde cero en el extremo derecho.</a:t>
            </a:r>
            <a:endParaRPr sz="800">
              <a:solidFill>
                <a:schemeClr val="lt1"/>
              </a:solidFill>
            </a:endParaRPr>
          </a:p>
          <a:p>
            <a:pPr indent="-193675" lvl="0" marL="342900" rtl="0" algn="l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800"/>
              <a:buFont typeface="Helvetica Neue"/>
              <a:buChar char="●"/>
            </a:pPr>
            <a:r>
              <a:rPr lang="es" sz="800">
                <a:solidFill>
                  <a:schemeClr val="lt1"/>
                </a:solidFill>
              </a:rPr>
              <a:t>Por ejemplo, el número A3 en hexadecimal se convierte a decimal como (10 * 16^1) + (3 * 16^0) = 160 + 3 = 163.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descr="header" id="248" name="Google Shape;248;p42"/>
          <p:cNvSpPr txBox="1"/>
          <p:nvPr>
            <p:ph idx="4294967295" type="subTitle"/>
          </p:nvPr>
        </p:nvSpPr>
        <p:spPr>
          <a:xfrm>
            <a:off x="5573150" y="1482800"/>
            <a:ext cx="3222000" cy="5151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s" sz="1200">
                <a:solidFill>
                  <a:schemeClr val="lt1"/>
                </a:solidFill>
              </a:rPr>
              <a:t>Sistema Hexadecimal</a:t>
            </a: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49" name="Google Shape;249;p42"/>
          <p:cNvCxnSpPr/>
          <p:nvPr/>
        </p:nvCxnSpPr>
        <p:spPr>
          <a:xfrm>
            <a:off x="348525" y="342900"/>
            <a:ext cx="844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50" name="Google Shape;250;p42"/>
          <p:cNvCxnSpPr/>
          <p:nvPr/>
        </p:nvCxnSpPr>
        <p:spPr>
          <a:xfrm>
            <a:off x="348525" y="4800600"/>
            <a:ext cx="844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itle" id="255" name="Google Shape;255;p43"/>
          <p:cNvSpPr txBox="1"/>
          <p:nvPr>
            <p:ph type="title"/>
          </p:nvPr>
        </p:nvSpPr>
        <p:spPr>
          <a:xfrm>
            <a:off x="348525" y="356200"/>
            <a:ext cx="5367600" cy="429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ts val="990"/>
              <a:buNone/>
            </a:pPr>
            <a:r>
              <a:rPr lang="es" sz="1200">
                <a:solidFill>
                  <a:schemeClr val="lt1"/>
                </a:solidFill>
              </a:rPr>
              <a:t>Conversión entre Sistemas Numéricos</a:t>
            </a: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56" name="Google Shape;256;p43"/>
          <p:cNvCxnSpPr/>
          <p:nvPr/>
        </p:nvCxnSpPr>
        <p:spPr>
          <a:xfrm>
            <a:off x="348525" y="342900"/>
            <a:ext cx="844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descr="detail_0" id="257" name="Google Shape;257;p43"/>
          <p:cNvSpPr txBox="1"/>
          <p:nvPr/>
        </p:nvSpPr>
        <p:spPr>
          <a:xfrm>
            <a:off x="348525" y="2038175"/>
            <a:ext cx="19686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2000"/>
              </a:spcAft>
              <a:buNone/>
            </a:pPr>
            <a:r>
              <a:rPr lang="es" sz="90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Divide el número por 2 y registra el residuo. Repite con el cociente hasta llegar a 0. Por ejemplo, 13: 13/2=6 (1), 6/2=3 (0), 3/2=1 (1), 1/2=0 (1). Resultado: 1101.</a:t>
            </a:r>
            <a:endParaRPr sz="900"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descr="detail_1" id="258" name="Google Shape;258;p43"/>
          <p:cNvSpPr txBox="1"/>
          <p:nvPr/>
        </p:nvSpPr>
        <p:spPr>
          <a:xfrm>
            <a:off x="2472430" y="2038175"/>
            <a:ext cx="19686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s"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Multiplica cada dígito por 2 elevado a su posición, empezando desde 0. Para 1101: (1*2^3)+(1*2^2)+(0*2^1)+(1*2^0) = 8+4+0+1 = 13.</a:t>
            </a:r>
            <a:endParaRPr sz="1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descr="detail_2" id="259" name="Google Shape;259;p43"/>
          <p:cNvSpPr txBox="1"/>
          <p:nvPr/>
        </p:nvSpPr>
        <p:spPr>
          <a:xfrm>
            <a:off x="4596336" y="2038175"/>
            <a:ext cx="19686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s" sz="90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Divide el número por 16 y registra el residuo. Repite con el cociente hasta llegar a 0. Para 254: 254/16=15 (14, E), 15/16=0 (15, F). Resultado: FE.</a:t>
            </a:r>
            <a:endParaRPr sz="900"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descr="header_0" id="260" name="Google Shape;260;p43"/>
          <p:cNvSpPr txBox="1"/>
          <p:nvPr/>
        </p:nvSpPr>
        <p:spPr>
          <a:xfrm>
            <a:off x="348525" y="1382500"/>
            <a:ext cx="19686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Decimal a Binario</a:t>
            </a:r>
            <a:endParaRPr b="1"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descr="header_1" id="261" name="Google Shape;261;p43"/>
          <p:cNvSpPr txBox="1"/>
          <p:nvPr/>
        </p:nvSpPr>
        <p:spPr>
          <a:xfrm>
            <a:off x="2472429" y="1382500"/>
            <a:ext cx="19686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s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Binario a Decimal</a:t>
            </a:r>
            <a:endParaRPr b="1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descr="header_2" id="262" name="Google Shape;262;p43"/>
          <p:cNvSpPr txBox="1"/>
          <p:nvPr/>
        </p:nvSpPr>
        <p:spPr>
          <a:xfrm>
            <a:off x="4596334" y="1382500"/>
            <a:ext cx="19686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s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Decimal a Hexadecimal</a:t>
            </a:r>
            <a:endParaRPr b="1"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descr="detail_3" id="263" name="Google Shape;263;p43"/>
          <p:cNvSpPr txBox="1"/>
          <p:nvPr/>
        </p:nvSpPr>
        <p:spPr>
          <a:xfrm>
            <a:off x="6720258" y="2038175"/>
            <a:ext cx="19686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s"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Multiplica cada dígito por 16 elevado a su posición, empezando desde 0. Para FE: (15*16^1)+(14*16^0) = 240+14 = 254.</a:t>
            </a:r>
            <a:endParaRPr sz="1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descr="header_3" id="264" name="Google Shape;264;p43"/>
          <p:cNvSpPr txBox="1"/>
          <p:nvPr/>
        </p:nvSpPr>
        <p:spPr>
          <a:xfrm>
            <a:off x="6720255" y="1382500"/>
            <a:ext cx="1968600" cy="5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s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Hexadecimal a Decimal</a:t>
            </a:r>
            <a:endParaRPr b="1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descr="deliverable_0" id="265" name="Google Shape;265;p43"/>
          <p:cNvSpPr txBox="1"/>
          <p:nvPr/>
        </p:nvSpPr>
        <p:spPr>
          <a:xfrm>
            <a:off x="348525" y="3174400"/>
            <a:ext cx="19686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Conversión de 13 a 1101</a:t>
            </a:r>
            <a:endParaRPr sz="1000"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descr="deliverable_1" id="266" name="Google Shape;266;p43"/>
          <p:cNvSpPr txBox="1"/>
          <p:nvPr/>
        </p:nvSpPr>
        <p:spPr>
          <a:xfrm>
            <a:off x="2472430" y="3174400"/>
            <a:ext cx="19686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Conversión de 1101 a 13</a:t>
            </a:r>
            <a:endParaRPr sz="1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descr="deliverable_2" id="267" name="Google Shape;267;p43"/>
          <p:cNvSpPr txBox="1"/>
          <p:nvPr/>
        </p:nvSpPr>
        <p:spPr>
          <a:xfrm>
            <a:off x="4596336" y="3174400"/>
            <a:ext cx="19686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Conversión de 254 a FE</a:t>
            </a:r>
            <a:endParaRPr sz="1000">
              <a:solidFill>
                <a:schemeClr val="lt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descr="deliverable_3" id="268" name="Google Shape;268;p43"/>
          <p:cNvSpPr txBox="1"/>
          <p:nvPr/>
        </p:nvSpPr>
        <p:spPr>
          <a:xfrm>
            <a:off x="6720258" y="3174400"/>
            <a:ext cx="1968600" cy="11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Conversión de FE a 254</a:t>
            </a:r>
            <a:endParaRPr sz="1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69" name="Google Shape;269;p43"/>
          <p:cNvCxnSpPr/>
          <p:nvPr/>
        </p:nvCxnSpPr>
        <p:spPr>
          <a:xfrm>
            <a:off x="348525" y="4800600"/>
            <a:ext cx="844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0" name="Google Shape;270;p43"/>
          <p:cNvCxnSpPr/>
          <p:nvPr/>
        </p:nvCxnSpPr>
        <p:spPr>
          <a:xfrm>
            <a:off x="2472425" y="2003050"/>
            <a:ext cx="1162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1" name="Google Shape;271;p43"/>
          <p:cNvCxnSpPr/>
          <p:nvPr/>
        </p:nvCxnSpPr>
        <p:spPr>
          <a:xfrm>
            <a:off x="6720250" y="2034750"/>
            <a:ext cx="11622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" name="Google Shape;276;p44"/>
          <p:cNvPicPr preferRelativeResize="0"/>
          <p:nvPr/>
        </p:nvPicPr>
        <p:blipFill rotWithShape="1">
          <a:blip r:embed="rId3">
            <a:alphaModFix/>
          </a:blip>
          <a:srcRect b="9832" l="0" r="0" t="9840"/>
          <a:stretch/>
        </p:blipFill>
        <p:spPr>
          <a:xfrm>
            <a:off x="5000594" y="543300"/>
            <a:ext cx="3794728" cy="3048123"/>
          </a:xfrm>
          <a:prstGeom prst="rect">
            <a:avLst/>
          </a:prstGeom>
          <a:noFill/>
          <a:ln>
            <a:noFill/>
          </a:ln>
        </p:spPr>
      </p:pic>
      <p:sp>
        <p:nvSpPr>
          <p:cNvPr descr="header" id="277" name="Google Shape;277;p44"/>
          <p:cNvSpPr txBox="1"/>
          <p:nvPr>
            <p:ph idx="4294967295" type="subTitle"/>
          </p:nvPr>
        </p:nvSpPr>
        <p:spPr>
          <a:xfrm>
            <a:off x="348525" y="1267575"/>
            <a:ext cx="3759300" cy="6207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s" sz="1200">
                <a:solidFill>
                  <a:schemeClr val="lt1"/>
                </a:solidFill>
              </a:rPr>
              <a:t>Conversión de 10110111 a Hexadecimal</a:t>
            </a: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descr="detail" id="278" name="Google Shape;278;p44"/>
          <p:cNvSpPr txBox="1"/>
          <p:nvPr>
            <p:ph idx="1" type="body"/>
          </p:nvPr>
        </p:nvSpPr>
        <p:spPr>
          <a:xfrm>
            <a:off x="348525" y="2211425"/>
            <a:ext cx="3759300" cy="2535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-206375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Helvetica Neue"/>
              <a:buChar char="●"/>
            </a:pPr>
            <a:r>
              <a:rPr lang="es" sz="1000">
                <a:solidFill>
                  <a:schemeClr val="lt1"/>
                </a:solidFill>
              </a:rPr>
              <a:t>Dividir el número binario en grupos de cuatro bits, comenzando desde la derecha: 1011 0111.</a:t>
            </a:r>
            <a:endParaRPr sz="1000">
              <a:solidFill>
                <a:schemeClr val="lt1"/>
              </a:solidFill>
            </a:endParaRPr>
          </a:p>
          <a:p>
            <a:pPr indent="-206375" lvl="0" marL="3429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Helvetica Neue"/>
              <a:buChar char="●"/>
            </a:pPr>
            <a:r>
              <a:rPr lang="es" sz="1000">
                <a:solidFill>
                  <a:schemeClr val="lt1"/>
                </a:solidFill>
              </a:rPr>
              <a:t>Convertir cada grupo a su equivalente hexadecimal: 1011 es B y 0111 es 7.</a:t>
            </a:r>
            <a:endParaRPr sz="1000">
              <a:solidFill>
                <a:schemeClr val="lt1"/>
              </a:solidFill>
            </a:endParaRPr>
          </a:p>
          <a:p>
            <a:pPr indent="-206375" lvl="0" marL="342900" rtl="0" algn="l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000"/>
              <a:buFont typeface="Helvetica Neue"/>
              <a:buChar char="●"/>
            </a:pPr>
            <a:r>
              <a:rPr lang="es" sz="1000">
                <a:solidFill>
                  <a:schemeClr val="lt1"/>
                </a:solidFill>
              </a:rPr>
              <a:t>Por lo tanto, el número binario 10110111 se convierte en B7 en hexadecimal.</a:t>
            </a:r>
            <a:endParaRPr sz="1000">
              <a:solidFill>
                <a:schemeClr val="lt1"/>
              </a:solidFill>
            </a:endParaRPr>
          </a:p>
        </p:txBody>
      </p:sp>
      <p:cxnSp>
        <p:nvCxnSpPr>
          <p:cNvPr id="279" name="Google Shape;279;p44"/>
          <p:cNvCxnSpPr/>
          <p:nvPr/>
        </p:nvCxnSpPr>
        <p:spPr>
          <a:xfrm>
            <a:off x="348525" y="2040525"/>
            <a:ext cx="7479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descr="title" id="280" name="Google Shape;280;p44"/>
          <p:cNvSpPr txBox="1"/>
          <p:nvPr>
            <p:ph type="title"/>
          </p:nvPr>
        </p:nvSpPr>
        <p:spPr>
          <a:xfrm>
            <a:off x="348525" y="356200"/>
            <a:ext cx="5367600" cy="360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</a:rPr>
              <a:t>Ejemplo Práctico de Conversión Binario a Hexadecimal</a:t>
            </a: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81" name="Google Shape;281;p44"/>
          <p:cNvCxnSpPr/>
          <p:nvPr/>
        </p:nvCxnSpPr>
        <p:spPr>
          <a:xfrm>
            <a:off x="348525" y="342900"/>
            <a:ext cx="844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44"/>
          <p:cNvCxnSpPr/>
          <p:nvPr/>
        </p:nvCxnSpPr>
        <p:spPr>
          <a:xfrm>
            <a:off x="348525" y="4800600"/>
            <a:ext cx="844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7" name="Google Shape;287;p45"/>
          <p:cNvPicPr preferRelativeResize="0"/>
          <p:nvPr/>
        </p:nvPicPr>
        <p:blipFill rotWithShape="1">
          <a:blip r:embed="rId3">
            <a:alphaModFix/>
          </a:blip>
          <a:srcRect b="0" l="7460" r="7469" t="0"/>
          <a:stretch/>
        </p:blipFill>
        <p:spPr>
          <a:xfrm>
            <a:off x="2908125" y="1482800"/>
            <a:ext cx="2490553" cy="2927601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" id="288" name="Google Shape;288;p45"/>
          <p:cNvSpPr txBox="1"/>
          <p:nvPr>
            <p:ph type="title"/>
          </p:nvPr>
        </p:nvSpPr>
        <p:spPr>
          <a:xfrm>
            <a:off x="348525" y="356200"/>
            <a:ext cx="2620500" cy="28755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" sz="3200">
                <a:solidFill>
                  <a:schemeClr val="lt1"/>
                </a:solidFill>
              </a:rPr>
              <a:t>Ejemplo Práctico de Conversión Decimal a Binario</a:t>
            </a:r>
            <a:endParaRPr sz="3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descr="detail" id="289" name="Google Shape;289;p45"/>
          <p:cNvSpPr txBox="1"/>
          <p:nvPr>
            <p:ph idx="1" type="body"/>
          </p:nvPr>
        </p:nvSpPr>
        <p:spPr>
          <a:xfrm>
            <a:off x="5573150" y="1997900"/>
            <a:ext cx="3222000" cy="27618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-206375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Helvetica Neue"/>
              <a:buChar char="●"/>
            </a:pPr>
            <a:r>
              <a:rPr lang="es" sz="1000">
                <a:solidFill>
                  <a:schemeClr val="lt1"/>
                </a:solidFill>
              </a:rPr>
              <a:t>Dividir el número decimal (13) entre 2 y registrar el cociente y el residuo: 13 ÷ 2 = 6, residuo 1.</a:t>
            </a:r>
            <a:endParaRPr sz="1000">
              <a:solidFill>
                <a:schemeClr val="lt1"/>
              </a:solidFill>
            </a:endParaRPr>
          </a:p>
          <a:p>
            <a:pPr indent="-206375" lvl="0" marL="3429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Helvetica Neue"/>
              <a:buChar char="●"/>
            </a:pPr>
            <a:r>
              <a:rPr lang="es" sz="1000">
                <a:solidFill>
                  <a:schemeClr val="lt1"/>
                </a:solidFill>
              </a:rPr>
              <a:t>Dividir el cociente (6) entre 2: 6 ÷ 2 = 3, residuo 0.</a:t>
            </a:r>
            <a:endParaRPr sz="1000">
              <a:solidFill>
                <a:schemeClr val="lt1"/>
              </a:solidFill>
            </a:endParaRPr>
          </a:p>
          <a:p>
            <a:pPr indent="-206375" lvl="0" marL="3429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Helvetica Neue"/>
              <a:buChar char="●"/>
            </a:pPr>
            <a:r>
              <a:rPr lang="es" sz="1000">
                <a:solidFill>
                  <a:schemeClr val="lt1"/>
                </a:solidFill>
              </a:rPr>
              <a:t>Dividir el cociente (3) entre 2: 3 ÷ 2 = 1, residuo 1.</a:t>
            </a:r>
            <a:endParaRPr sz="1000">
              <a:solidFill>
                <a:schemeClr val="lt1"/>
              </a:solidFill>
            </a:endParaRPr>
          </a:p>
          <a:p>
            <a:pPr indent="-206375" lvl="0" marL="3429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Helvetica Neue"/>
              <a:buChar char="●"/>
            </a:pPr>
            <a:r>
              <a:rPr lang="es" sz="1000">
                <a:solidFill>
                  <a:schemeClr val="lt1"/>
                </a:solidFill>
              </a:rPr>
              <a:t>Dividir el cociente (1) entre 2: 1 ÷ 2 = 0, residuo 1.</a:t>
            </a:r>
            <a:endParaRPr sz="1000">
              <a:solidFill>
                <a:schemeClr val="lt1"/>
              </a:solidFill>
            </a:endParaRPr>
          </a:p>
          <a:p>
            <a:pPr indent="-206375" lvl="0" marL="342900" rtl="0" algn="l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000"/>
              <a:buFont typeface="Helvetica Neue"/>
              <a:buChar char="●"/>
            </a:pPr>
            <a:r>
              <a:rPr lang="es" sz="1000">
                <a:solidFill>
                  <a:schemeClr val="lt1"/>
                </a:solidFill>
              </a:rPr>
              <a:t>Leer los residuos de abajo hacia arriba para obtener el número binario: 1101.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descr="header" id="290" name="Google Shape;290;p45"/>
          <p:cNvSpPr txBox="1"/>
          <p:nvPr>
            <p:ph idx="4294967295" type="subTitle"/>
          </p:nvPr>
        </p:nvSpPr>
        <p:spPr>
          <a:xfrm>
            <a:off x="5573150" y="1482800"/>
            <a:ext cx="3222000" cy="5151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s" sz="1200">
                <a:solidFill>
                  <a:schemeClr val="lt1"/>
                </a:solidFill>
              </a:rPr>
              <a:t>Conversión de 13 a Binario</a:t>
            </a: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91" name="Google Shape;291;p45"/>
          <p:cNvCxnSpPr/>
          <p:nvPr/>
        </p:nvCxnSpPr>
        <p:spPr>
          <a:xfrm>
            <a:off x="348525" y="342900"/>
            <a:ext cx="844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92" name="Google Shape;292;p45"/>
          <p:cNvCxnSpPr/>
          <p:nvPr/>
        </p:nvCxnSpPr>
        <p:spPr>
          <a:xfrm>
            <a:off x="348525" y="4800600"/>
            <a:ext cx="844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detail" id="297" name="Google Shape;297;p46"/>
          <p:cNvSpPr txBox="1"/>
          <p:nvPr>
            <p:ph idx="1" type="body"/>
          </p:nvPr>
        </p:nvSpPr>
        <p:spPr>
          <a:xfrm>
            <a:off x="348525" y="915600"/>
            <a:ext cx="3759300" cy="36768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-206375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●"/>
            </a:pPr>
            <a:r>
              <a:rPr b="1" lang="es" sz="1000">
                <a:solidFill>
                  <a:schemeClr val="lt1"/>
                </a:solidFill>
              </a:rPr>
              <a:t>1️⃣ Decimal a Binario</a:t>
            </a:r>
            <a:endParaRPr b="1" sz="1000">
              <a:solidFill>
                <a:schemeClr val="lt1"/>
              </a:solidFill>
            </a:endParaRPr>
          </a:p>
          <a:p>
            <a:pPr indent="-206375" lvl="0" marL="3429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●"/>
            </a:pPr>
            <a:r>
              <a:rPr lang="es" sz="1000">
                <a:solidFill>
                  <a:schemeClr val="lt1"/>
                </a:solidFill>
              </a:rPr>
              <a:t>📌Ejercicio 1: Convierte el número decimal 27 a binario siguiendo el método de división sucesiva entre 2.  </a:t>
            </a:r>
            <a:endParaRPr sz="1000">
              <a:solidFill>
                <a:schemeClr val="lt1"/>
              </a:solidFill>
            </a:endParaRPr>
          </a:p>
          <a:p>
            <a:pPr indent="-206375" lvl="0" marL="3429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●"/>
            </a:pPr>
            <a:r>
              <a:rPr lang="es" sz="1000">
                <a:solidFill>
                  <a:schemeClr val="lt1"/>
                </a:solidFill>
              </a:rPr>
              <a:t>📌Ejercicio 2: Convierte el número 58 a su equivalente en binario y verifica el resultado con una calculadora.  </a:t>
            </a:r>
            <a:endParaRPr sz="1000">
              <a:solidFill>
                <a:schemeClr val="lt1"/>
              </a:solidFill>
            </a:endParaRPr>
          </a:p>
          <a:p>
            <a:pPr indent="-206375" lvl="0" marL="3429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Char char="●"/>
            </a:pPr>
            <a:r>
              <a:rPr lang="es" sz="1000">
                <a:solidFill>
                  <a:schemeClr val="lt1"/>
                </a:solidFill>
              </a:rPr>
              <a:t>📌Ejercicio 3: Escribe el procedimiento para convertir el número 102 a binario y explica cómo leer el resultado en términos de bits.</a:t>
            </a:r>
            <a:endParaRPr sz="1000">
              <a:solidFill>
                <a:schemeClr val="lt1"/>
              </a:solidFill>
            </a:endParaRPr>
          </a:p>
          <a:p>
            <a:pPr indent="-206375" lvl="0" marL="3429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b="1" lang="es" sz="1000">
                <a:solidFill>
                  <a:schemeClr val="lt1"/>
                </a:solidFill>
              </a:rPr>
              <a:t>2️⃣ Binario a Decimal</a:t>
            </a:r>
            <a:endParaRPr b="1" sz="1000">
              <a:solidFill>
                <a:schemeClr val="lt1"/>
              </a:solidFill>
            </a:endParaRPr>
          </a:p>
          <a:p>
            <a:pPr indent="-206375" lvl="0" marL="3429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s" sz="1000">
                <a:solidFill>
                  <a:schemeClr val="lt1"/>
                </a:solidFill>
              </a:rPr>
              <a:t>📌Ejercicio 4: Convierte el número binario 10110 a decimal utilizando la regla de multiplicar cada bit por potencias de 2.  </a:t>
            </a:r>
            <a:endParaRPr sz="1000">
              <a:solidFill>
                <a:schemeClr val="lt1"/>
              </a:solidFill>
            </a:endParaRPr>
          </a:p>
          <a:p>
            <a:pPr indent="-206375" lvl="0" marL="3429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s" sz="1000">
                <a:solidFill>
                  <a:schemeClr val="lt1"/>
                </a:solidFill>
              </a:rPr>
              <a:t>📌Ejercicio 5: Convierte 110011 a decimal y explica detalladamente cada paso del cálculo.  </a:t>
            </a:r>
            <a:endParaRPr sz="1000">
              <a:solidFill>
                <a:schemeClr val="lt1"/>
              </a:solidFill>
            </a:endParaRPr>
          </a:p>
          <a:p>
            <a:pPr indent="-206375" lvl="0" marL="34290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000"/>
              <a:buChar char="●"/>
            </a:pPr>
            <a:r>
              <a:rPr lang="es" sz="1000">
                <a:solidFill>
                  <a:schemeClr val="lt1"/>
                </a:solidFill>
              </a:rPr>
              <a:t>📌Ejercicio 6: ¿Qué número decimal representa el binario 1110101? Justifica tu respuesta mostrando los cálculos.</a:t>
            </a:r>
            <a:endParaRPr sz="1000">
              <a:solidFill>
                <a:schemeClr val="lt1"/>
              </a:solidFill>
            </a:endParaRPr>
          </a:p>
        </p:txBody>
      </p:sp>
      <p:cxnSp>
        <p:nvCxnSpPr>
          <p:cNvPr id="298" name="Google Shape;298;p46"/>
          <p:cNvCxnSpPr/>
          <p:nvPr/>
        </p:nvCxnSpPr>
        <p:spPr>
          <a:xfrm>
            <a:off x="348525" y="770100"/>
            <a:ext cx="7479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descr="title" id="299" name="Google Shape;299;p46"/>
          <p:cNvSpPr txBox="1"/>
          <p:nvPr>
            <p:ph type="title"/>
          </p:nvPr>
        </p:nvSpPr>
        <p:spPr>
          <a:xfrm>
            <a:off x="348525" y="356200"/>
            <a:ext cx="5367600" cy="360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</a:rPr>
              <a:t>Ejercicios propuestos</a:t>
            </a: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00" name="Google Shape;300;p46"/>
          <p:cNvCxnSpPr/>
          <p:nvPr/>
        </p:nvCxnSpPr>
        <p:spPr>
          <a:xfrm>
            <a:off x="348525" y="342900"/>
            <a:ext cx="844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1" name="Google Shape;301;p46"/>
          <p:cNvCxnSpPr/>
          <p:nvPr/>
        </p:nvCxnSpPr>
        <p:spPr>
          <a:xfrm>
            <a:off x="348525" y="4800600"/>
            <a:ext cx="844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descr="detail" id="302" name="Google Shape;302;p46"/>
          <p:cNvSpPr txBox="1"/>
          <p:nvPr>
            <p:ph idx="1" type="body"/>
          </p:nvPr>
        </p:nvSpPr>
        <p:spPr>
          <a:xfrm>
            <a:off x="4572000" y="1023050"/>
            <a:ext cx="3759300" cy="37011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-206375" lvl="0" marL="3429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b="1" lang="es" sz="1000">
                <a:solidFill>
                  <a:schemeClr val="lt1"/>
                </a:solidFill>
              </a:rPr>
              <a:t>3️⃣ Decimal a Hexadecimal</a:t>
            </a:r>
            <a:endParaRPr b="1" sz="1000">
              <a:solidFill>
                <a:schemeClr val="lt1"/>
              </a:solidFill>
            </a:endParaRPr>
          </a:p>
          <a:p>
            <a:pPr indent="-206375" lvl="0" marL="3429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s" sz="1000">
                <a:solidFill>
                  <a:schemeClr val="lt1"/>
                </a:solidFill>
              </a:rPr>
              <a:t>📌Ejercicio 7: Convierte el número decimal 190 a hexadecimal utilizando el método de división entre 16.  </a:t>
            </a:r>
            <a:endParaRPr sz="1000">
              <a:solidFill>
                <a:schemeClr val="lt1"/>
              </a:solidFill>
            </a:endParaRPr>
          </a:p>
          <a:p>
            <a:pPr indent="-206375" lvl="0" marL="3429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s" sz="1000">
                <a:solidFill>
                  <a:schemeClr val="lt1"/>
                </a:solidFill>
              </a:rPr>
              <a:t>📌Ejercicio 8: Convierte el número 450 a hexadecimal y comprueba el resultado utilizando una herramienta de conversión en línea.  </a:t>
            </a:r>
            <a:endParaRPr sz="1000">
              <a:solidFill>
                <a:schemeClr val="lt1"/>
              </a:solidFill>
            </a:endParaRPr>
          </a:p>
          <a:p>
            <a:pPr indent="-206375" lvl="0" marL="3429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s" sz="1000">
                <a:solidFill>
                  <a:schemeClr val="lt1"/>
                </a:solidFill>
              </a:rPr>
              <a:t>📌Ejercicio 9: Explica paso a paso cómo convertir el número 1023 a hexadecimal y cuál sería su representación.</a:t>
            </a:r>
            <a:endParaRPr sz="1000">
              <a:solidFill>
                <a:schemeClr val="lt1"/>
              </a:solidFill>
            </a:endParaRPr>
          </a:p>
          <a:p>
            <a:pPr indent="-206375" lvl="0" marL="3429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b="1" lang="es" sz="1000">
                <a:solidFill>
                  <a:schemeClr val="lt1"/>
                </a:solidFill>
              </a:rPr>
              <a:t>4️⃣ Hexadecimal a Decimal</a:t>
            </a:r>
            <a:endParaRPr b="1" sz="1000">
              <a:solidFill>
                <a:schemeClr val="lt1"/>
              </a:solidFill>
            </a:endParaRPr>
          </a:p>
          <a:p>
            <a:pPr indent="-206375" lvl="0" marL="3429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s" sz="1000">
                <a:solidFill>
                  <a:schemeClr val="lt1"/>
                </a:solidFill>
              </a:rPr>
              <a:t>📌Ejercicio 10: Convierte el número hexadecimal A3 a su equivalente en decimal usando la fórmula de potencias de 16.  </a:t>
            </a:r>
            <a:endParaRPr sz="1000">
              <a:solidFill>
                <a:schemeClr val="lt1"/>
              </a:solidFill>
            </a:endParaRPr>
          </a:p>
          <a:p>
            <a:pPr indent="-206375" lvl="0" marL="342900" rtl="0" algn="l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000"/>
              <a:buChar char="●"/>
            </a:pPr>
            <a:r>
              <a:rPr lang="es" sz="1000">
                <a:solidFill>
                  <a:schemeClr val="lt1"/>
                </a:solidFill>
              </a:rPr>
              <a:t>📌Ejercicio 11: Convierte 1F4 a decimal y explica detalladamente cada operación realizada.  </a:t>
            </a:r>
            <a:endParaRPr sz="1000">
              <a:solidFill>
                <a:schemeClr val="lt1"/>
              </a:solidFill>
            </a:endParaRPr>
          </a:p>
          <a:p>
            <a:pPr indent="-206375" lvl="0" marL="342900" rtl="0" algn="l">
              <a:spcBef>
                <a:spcPts val="1000"/>
              </a:spcBef>
              <a:spcAft>
                <a:spcPts val="1000"/>
              </a:spcAft>
              <a:buClr>
                <a:schemeClr val="lt1"/>
              </a:buClr>
              <a:buSzPts val="1000"/>
              <a:buChar char="●"/>
            </a:pPr>
            <a:r>
              <a:rPr lang="es" sz="1000">
                <a:solidFill>
                  <a:schemeClr val="lt1"/>
                </a:solidFill>
              </a:rPr>
              <a:t>📌Ejercicio 12: El número B7 está en base 16. ¿Cuál es su valor en base 10? Explica el procedimiento.</a:t>
            </a:r>
            <a:endParaRPr sz="10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7"/>
          <p:cNvSpPr txBox="1"/>
          <p:nvPr>
            <p:ph idx="4294967295" type="ctrTitle"/>
          </p:nvPr>
        </p:nvSpPr>
        <p:spPr>
          <a:xfrm>
            <a:off x="348525" y="816450"/>
            <a:ext cx="6140400" cy="35106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</a:rPr>
              <a:t>Muchas gracias</a:t>
            </a:r>
            <a:r>
              <a:rPr lang="es">
                <a:solidFill>
                  <a:schemeClr val="accen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>
              <a:solidFill>
                <a:schemeClr val="accen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308" name="Google Shape;308;p47"/>
          <p:cNvCxnSpPr/>
          <p:nvPr/>
        </p:nvCxnSpPr>
        <p:spPr>
          <a:xfrm>
            <a:off x="348525" y="342900"/>
            <a:ext cx="844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9" name="Google Shape;309;p47"/>
          <p:cNvCxnSpPr/>
          <p:nvPr/>
        </p:nvCxnSpPr>
        <p:spPr>
          <a:xfrm>
            <a:off x="348525" y="4800600"/>
            <a:ext cx="844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0" name="Google Shape;310;p47"/>
          <p:cNvSpPr txBox="1"/>
          <p:nvPr>
            <p:ph idx="4294967295" type="ctrTitle"/>
          </p:nvPr>
        </p:nvSpPr>
        <p:spPr>
          <a:xfrm>
            <a:off x="457200" y="378600"/>
            <a:ext cx="2545800" cy="3510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"/>
              <a:t>Decimal a Binario</a:t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"/>
              <a:t>Ejercicio 1: Convierte el número decimal 27 a binario.  </a:t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"/>
              <a:t>Para convertir un número decimal a binario, tú tienes que dividirlo entre 2 y guardar el residuo en cada paso. Luego, debes leer los residuos desde abajo hacia arriba.  </a:t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"/>
              <a:t>Pasos:  </a:t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"/>
              <a:t>1. 27 ÷ 2 = 13, residuo 1  </a:t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"/>
              <a:t>2. 13 ÷ 2 = 6, residuo 1  </a:t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"/>
              <a:t>3. 6 ÷ 2 = 3, residuo 0  </a:t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"/>
              <a:t>4. 3 ÷ 2 = 1, residuo 1  </a:t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"/>
              <a:t>5. 1 ÷ 2 = 0, residuo 1  </a:t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"/>
              <a:t>Solución: 27₁₀ = 11011₂  </a:t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"/>
              <a:t>Entonces, 27 en binario es 11011. Siempre recuerda leer los residuos de abajo hacia arriba.</a:t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"/>
              <a:t>Ejercicio 2: Convierte el número 58 a binario.  </a:t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"/>
              <a:t>Pasos:  </a:t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"/>
              <a:t>1. 58 ÷ 2 = 29, residuo 0  </a:t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"/>
              <a:t>2. 29 ÷ 2 = 14, residuo 1  </a:t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"/>
              <a:t>3. 14 ÷ 2 = 7, residuo 0  </a:t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"/>
              <a:t>4. 7 ÷ 2 = 3, residuo 1  </a:t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"/>
              <a:t>5. 3 ÷ 2 = 1, residuo 1  </a:t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"/>
              <a:t>6. 1 ÷ 2 = 0, residuo 1  </a:t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"/>
              <a:t>Solución: 58₁₀ = 111010₂  </a:t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"/>
              <a:t>El número 58 en binario es 111010. Es buena práctica hacer la división en un papel y verificar con una calculadora.</a:t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"/>
              <a:t>Ejercicio 3: Convierte 102 a binario.  </a:t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"/>
              <a:t>Pasos:  </a:t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"/>
              <a:t>1. 102 ÷ 2 = 51, residuo 0  </a:t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"/>
              <a:t>2. 51 ÷ 2 = 25, residuo 1  </a:t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"/>
              <a:t>3. 25 ÷ 2 = 12, residuo 1  </a:t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"/>
              <a:t>4. 12 ÷ 2 = 6, residuo 0  </a:t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"/>
              <a:t>5. 6 ÷ 2 = 3, residuo 0  </a:t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"/>
              <a:t>6. 3 ÷ 2 = 1, residuo 1  </a:t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"/>
              <a:t>7. 1 ÷ 2 = 0, residuo 1  </a:t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"/>
              <a:t>Solución: 102₁₀ = 1100110₂  </a:t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"/>
              <a:t>Recuerda que el resultado final siempre se lee de abajo hacia arriba, así que el binario de 102 es 1100110.</a:t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"/>
              <a:t>Binario a Decimal</a:t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"/>
              <a:t>Ejercicio 4: Convierte el número binario 10110 a decimal.  </a:t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"/>
              <a:t>Explicación:  </a:t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"/>
              <a:t>Aquí debes multiplicar cada dígito del binario por 2 elevado a su posición. Empieza desde la derecha con la posición 0.</a:t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"/>
              <a:t>Cálculo:  </a:t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"/>
              <a:t>(1 × 2⁴) + (0 × 2³) + (1 × 2²) + (1 × 2¹) + (0 × 2⁰)  </a:t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"/>
              <a:t>= (16) + (0) + (4) + (2) + (0)  </a:t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"/>
              <a:t>= 22  </a:t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"/>
              <a:t>Solución: 10110₂ = 22₁₀  </a:t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"/>
              <a:t>El número binario 10110 es 22 en decimal.</a:t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"/>
              <a:t>Ejercicio 5: Convierte 110011 a decimal.  </a:t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"/>
              <a:t>Cálculo:  </a:t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"/>
              <a:t>(1 × 2⁵) + (1 × 2⁴) + (0 × 2³) + (0 × 2²) + (1 × 2¹) + (1 × 2⁰)  </a:t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"/>
              <a:t>= 32 + 16 + 0 + 0 + 2 + 1  </a:t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"/>
              <a:t>= 51  </a:t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"/>
              <a:t>Solución: 110011₂ = 51₁₀  </a:t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"/>
              <a:t>Recuerda siempre multiplicar cada bit por su respectiva potencia de 2.</a:t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"/>
              <a:t>Ejercicio 6: Convierte 1110101 a decimal.  </a:t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"/>
              <a:t>Cálculo:  </a:t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"/>
              <a:t>(1 × 2⁶) + (1 × 2⁵) + (1 × 2⁴) + (0 × 2³) + (1 × 2²) + (0 × 2¹) + (1 × 2⁰)  </a:t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"/>
              <a:t>= 64 + 32 + 16 + 0 + 4 + 0 + 1  </a:t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"/>
              <a:t>= 117  </a:t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"/>
              <a:t>Solución: 1110101₂ = 117₁₀  </a:t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"/>
              <a:t>Si el número binario es más largo, no olvides contar bien las posiciones para evitar errores.</a:t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lt1"/>
              </a:solidFill>
            </a:endParaRPr>
          </a:p>
        </p:txBody>
      </p:sp>
      <p:sp>
        <p:nvSpPr>
          <p:cNvPr id="311" name="Google Shape;311;p47"/>
          <p:cNvSpPr txBox="1"/>
          <p:nvPr>
            <p:ph idx="4294967295" type="ctrTitle"/>
          </p:nvPr>
        </p:nvSpPr>
        <p:spPr>
          <a:xfrm>
            <a:off x="4763750" y="502900"/>
            <a:ext cx="2545800" cy="35106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"/>
              <a:t>Decimal a Hexadecimal</a:t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"/>
              <a:t>Ejercicio 7: Convierte 190 a hexadecimal.  </a:t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"/>
              <a:t>Pasos:  </a:t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"/>
              <a:t>1. 190 ÷ 16 = 11, residuo 14 (E)  </a:t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"/>
              <a:t>2. 11 ÷ 16 = 0, residuo 11 (B)  </a:t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"/>
              <a:t>Solución: 190₁₀ = BE₁₆  </a:t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"/>
              <a:t>Se lee de abajo hacia arriba, por lo que 190 en hexadecimal es BE.</a:t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"/>
              <a:t>Ejercicio 8: Convierte 450 a hexadecimal.  </a:t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"/>
              <a:t>Pasos:  </a:t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"/>
              <a:t>1. 450 ÷ 16 = 28, residuo 2  </a:t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"/>
              <a:t>2. 28 ÷ 16 = 1, residuo 12 (C)  </a:t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"/>
              <a:t>3. 1 ÷ 16 = 0, residuo 1  </a:t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"/>
              <a:t>Solución: 450₁₀ = 1C2₁₆  </a:t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"/>
              <a:t>Los valores mayores a 9 se representan con letras (A-F).</a:t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"/>
              <a:t>Ejercicio 9: Convierte 1023 a hexadecimal.  </a:t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"/>
              <a:t>Pasos:  </a:t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"/>
              <a:t>1. 1023 ÷ 16 = 63, residuo 15 (F)  </a:t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"/>
              <a:t>2. 63 ÷ 16 = 3, residuo 15 (F)  </a:t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"/>
              <a:t>3. 3 ÷ 16 = 0, residuo 3  </a:t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"/>
              <a:t>Solución: 1023₁₀ = 3FF₁₆  </a:t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"/>
              <a:t>Como el número es grande, revisa cada división para evitar errores.</a:t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"/>
              <a:t>Hexadecimal a Decimal</a:t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"/>
              <a:t>Ejercicio 10: Convierte A3 a decimal.  </a:t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"/>
              <a:t>Cálculo:  </a:t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"/>
              <a:t>(10 × 16¹) + (3 × 16⁰)  </a:t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"/>
              <a:t>= 160 + 3  </a:t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"/>
              <a:t>= 163  </a:t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"/>
              <a:t>Solución: A3₁₆ = 163₁₀  </a:t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"/>
              <a:t>Recuerda que la letra 'A' equivale a 10.</a:t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"/>
              <a:t>Ejercicio 11: Convierte 1F4 a decimal.  </a:t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"/>
              <a:t>Cálculo:  </a:t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"/>
              <a:t>(1 × 16²) + (15 × 16¹) + (4 × 16⁰)  </a:t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"/>
              <a:t>= 256 + 240 + 4  </a:t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"/>
              <a:t>= 500  </a:t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"/>
              <a:t>Solución: 1F4₁₆ = 500₁₀  </a:t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"/>
              <a:t>Cuando tienes varias cifras, empieza con las más grandes.</a:t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"/>
              <a:t>Ejercicio 12: Convierte B7 a decimal.  </a:t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"/>
              <a:t>Cálculo:  </a:t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"/>
              <a:t>(11 × 16¹) + (7 × 16⁰)  </a:t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"/>
              <a:t>= 176 + 7  </a:t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"/>
              <a:t>= 183  </a:t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"/>
              <a:t>Solución: B7₁₆ = 183₁₀  </a:t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"/>
              <a:t>No olvides convertir 'B' en 11 antes de calcular.</a:t>
            </a:r>
            <a:endParaRPr sz="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33"/>
          <p:cNvSpPr txBox="1"/>
          <p:nvPr>
            <p:ph idx="4294967295" type="subTitle"/>
          </p:nvPr>
        </p:nvSpPr>
        <p:spPr>
          <a:xfrm>
            <a:off x="348525" y="342900"/>
            <a:ext cx="1918200" cy="3966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s" sz="1200">
                <a:solidFill>
                  <a:schemeClr val="lt1"/>
                </a:solidFill>
              </a:rPr>
              <a:t>ÍNDICE</a:t>
            </a:r>
            <a:endParaRPr b="1"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47" name="Google Shape;147;p33"/>
          <p:cNvCxnSpPr/>
          <p:nvPr/>
        </p:nvCxnSpPr>
        <p:spPr>
          <a:xfrm>
            <a:off x="348525" y="342900"/>
            <a:ext cx="844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descr="agenda_0" id="148" name="Google Shape;148;p33"/>
          <p:cNvSpPr txBox="1"/>
          <p:nvPr/>
        </p:nvSpPr>
        <p:spPr>
          <a:xfrm>
            <a:off x="348525" y="915600"/>
            <a:ext cx="4220400" cy="36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91425">
            <a:noAutofit/>
          </a:bodyPr>
          <a:lstStyle/>
          <a:p>
            <a:pPr indent="-2159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•"/>
            </a:pPr>
            <a:r>
              <a:rPr lang="es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Definición de Redes LAN</a:t>
            </a:r>
            <a:endParaRPr sz="1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159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•"/>
            </a:pPr>
            <a:r>
              <a:rPr lang="es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Características de Redes MAN</a:t>
            </a:r>
            <a:endParaRPr sz="1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159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•"/>
            </a:pPr>
            <a:r>
              <a:rPr lang="es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Redes WAN y su Alcance</a:t>
            </a:r>
            <a:endParaRPr sz="1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159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•"/>
            </a:pPr>
            <a:r>
              <a:rPr lang="es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Comparación de Topologías de Red</a:t>
            </a:r>
            <a:endParaRPr sz="1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159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•"/>
            </a:pPr>
            <a:r>
              <a:rPr lang="es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Tipos de Arquitecturas de Red</a:t>
            </a:r>
            <a:endParaRPr sz="1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159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Char char="•"/>
            </a:pPr>
            <a:r>
              <a:rPr lang="es" sz="16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Protocolos de Comunicación en Redes</a:t>
            </a:r>
            <a:endParaRPr sz="16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descr="agenda_1" id="149" name="Google Shape;149;p33"/>
          <p:cNvSpPr txBox="1"/>
          <p:nvPr/>
        </p:nvSpPr>
        <p:spPr>
          <a:xfrm>
            <a:off x="4568825" y="915600"/>
            <a:ext cx="4167900" cy="3662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91425" wrap="square" tIns="91425">
            <a:noAutofit/>
          </a:bodyPr>
          <a:lstStyle/>
          <a:p>
            <a:pPr indent="-20955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"/>
              <a:buChar char="•"/>
            </a:pPr>
            <a:r>
              <a:rPr lang="es" sz="15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Sistemas de Numeración: Decimal</a:t>
            </a:r>
            <a:endParaRPr sz="15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955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"/>
              <a:buChar char="•"/>
            </a:pPr>
            <a:r>
              <a:rPr lang="es" sz="15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Sistemas de Numeración: Binario</a:t>
            </a:r>
            <a:endParaRPr sz="15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955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"/>
              <a:buChar char="•"/>
            </a:pPr>
            <a:r>
              <a:rPr lang="es" sz="15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Sistemas de Numeración: Hexadecimal</a:t>
            </a:r>
            <a:endParaRPr sz="15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955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"/>
              <a:buChar char="•"/>
            </a:pPr>
            <a:r>
              <a:rPr lang="es" sz="15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Conversión entre Sistemas Numéricos</a:t>
            </a:r>
            <a:endParaRPr sz="15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955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"/>
              <a:buChar char="•"/>
            </a:pPr>
            <a:r>
              <a:rPr lang="es" sz="15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Ejemplo Práctico de Conversión Decimal a Binario</a:t>
            </a:r>
            <a:endParaRPr sz="15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0955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Helvetica Neue"/>
              <a:buChar char="•"/>
            </a:pPr>
            <a:r>
              <a:rPr lang="es" sz="15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Ejemplo Práctico de Conversión Binario a Hexadecimal</a:t>
            </a:r>
            <a:endParaRPr sz="15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50" name="Google Shape;150;p33"/>
          <p:cNvCxnSpPr/>
          <p:nvPr/>
        </p:nvCxnSpPr>
        <p:spPr>
          <a:xfrm>
            <a:off x="348525" y="4800600"/>
            <a:ext cx="844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1" name="Google Shape;151;p33"/>
          <p:cNvCxnSpPr/>
          <p:nvPr/>
        </p:nvCxnSpPr>
        <p:spPr>
          <a:xfrm>
            <a:off x="348525" y="693000"/>
            <a:ext cx="7479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34"/>
          <p:cNvPicPr preferRelativeResize="0"/>
          <p:nvPr/>
        </p:nvPicPr>
        <p:blipFill rotWithShape="1">
          <a:blip r:embed="rId3">
            <a:alphaModFix/>
          </a:blip>
          <a:srcRect b="9832" l="0" r="0" t="9840"/>
          <a:stretch/>
        </p:blipFill>
        <p:spPr>
          <a:xfrm>
            <a:off x="5000594" y="543300"/>
            <a:ext cx="3794728" cy="3048123"/>
          </a:xfrm>
          <a:prstGeom prst="rect">
            <a:avLst/>
          </a:prstGeom>
          <a:noFill/>
          <a:ln>
            <a:noFill/>
          </a:ln>
        </p:spPr>
      </p:pic>
      <p:sp>
        <p:nvSpPr>
          <p:cNvPr descr="header" id="157" name="Google Shape;157;p34"/>
          <p:cNvSpPr txBox="1"/>
          <p:nvPr>
            <p:ph idx="4294967295" type="subTitle"/>
          </p:nvPr>
        </p:nvSpPr>
        <p:spPr>
          <a:xfrm>
            <a:off x="348525" y="1267575"/>
            <a:ext cx="3759300" cy="6207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s" sz="1200">
                <a:solidFill>
                  <a:schemeClr val="lt1"/>
                </a:solidFill>
              </a:rPr>
              <a:t>Características de las Redes LAN</a:t>
            </a: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descr="detail" id="158" name="Google Shape;158;p34"/>
          <p:cNvSpPr txBox="1"/>
          <p:nvPr>
            <p:ph idx="1" type="body"/>
          </p:nvPr>
        </p:nvSpPr>
        <p:spPr>
          <a:xfrm>
            <a:off x="348525" y="2211425"/>
            <a:ext cx="3759300" cy="2535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-200025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Helvetica Neue"/>
              <a:buChar char="●"/>
            </a:pPr>
            <a:r>
              <a:rPr lang="es" sz="900">
                <a:solidFill>
                  <a:schemeClr val="lt1"/>
                </a:solidFill>
              </a:rPr>
              <a:t>Una Red de Área Local (LAN) es una red que conecta equipos y dispositivos dentro de un área geográfica limitada, como una casa, oficina o edificio.</a:t>
            </a:r>
            <a:endParaRPr sz="900">
              <a:solidFill>
                <a:schemeClr val="lt1"/>
              </a:solidFill>
            </a:endParaRPr>
          </a:p>
          <a:p>
            <a:pPr indent="-200025" lvl="0" marL="3429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Helvetica Neue"/>
              <a:buChar char="●"/>
            </a:pPr>
            <a:r>
              <a:rPr lang="es" sz="900">
                <a:solidFill>
                  <a:schemeClr val="lt1"/>
                </a:solidFill>
              </a:rPr>
              <a:t>Las LAN suelen utilizar tecnologías como Ethernet y Wi-Fi para la comunicación entre dispositivos.</a:t>
            </a:r>
            <a:endParaRPr sz="900">
              <a:solidFill>
                <a:schemeClr val="lt1"/>
              </a:solidFill>
            </a:endParaRPr>
          </a:p>
          <a:p>
            <a:pPr indent="-200025" lvl="0" marL="3429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Helvetica Neue"/>
              <a:buChar char="●"/>
            </a:pPr>
            <a:r>
              <a:rPr lang="es" sz="900">
                <a:solidFill>
                  <a:schemeClr val="lt1"/>
                </a:solidFill>
              </a:rPr>
              <a:t>Son comúnmente utilizadas en entornos domésticos para compartir recursos como impresoras y archivos, así como en empresas para interconectar estaciones de trabajo.</a:t>
            </a:r>
            <a:endParaRPr sz="900">
              <a:solidFill>
                <a:schemeClr val="lt1"/>
              </a:solidFill>
            </a:endParaRPr>
          </a:p>
          <a:p>
            <a:pPr indent="-200025" lvl="0" marL="342900" rtl="0" algn="l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900"/>
              <a:buFont typeface="Helvetica Neue"/>
              <a:buChar char="●"/>
            </a:pPr>
            <a:r>
              <a:rPr lang="es" sz="900">
                <a:solidFill>
                  <a:schemeClr val="lt1"/>
                </a:solidFill>
              </a:rPr>
              <a:t>Las LAN permiten una alta velocidad de transmisión de datos, generalmente entre 100 Mbps y 10 Gbps, dependiendo de la tecnología utilizada.</a:t>
            </a:r>
            <a:endParaRPr sz="900">
              <a:solidFill>
                <a:schemeClr val="lt1"/>
              </a:solidFill>
            </a:endParaRPr>
          </a:p>
        </p:txBody>
      </p:sp>
      <p:cxnSp>
        <p:nvCxnSpPr>
          <p:cNvPr id="159" name="Google Shape;159;p34"/>
          <p:cNvCxnSpPr/>
          <p:nvPr/>
        </p:nvCxnSpPr>
        <p:spPr>
          <a:xfrm>
            <a:off x="348525" y="2040525"/>
            <a:ext cx="747900" cy="0"/>
          </a:xfrm>
          <a:prstGeom prst="straightConnector1">
            <a:avLst/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descr="title" id="160" name="Google Shape;160;p34"/>
          <p:cNvSpPr txBox="1"/>
          <p:nvPr>
            <p:ph type="title"/>
          </p:nvPr>
        </p:nvSpPr>
        <p:spPr>
          <a:xfrm>
            <a:off x="348525" y="356200"/>
            <a:ext cx="5367600" cy="360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chemeClr val="lt1"/>
                </a:solidFill>
              </a:rPr>
              <a:t>Redes LAN</a:t>
            </a:r>
            <a:endParaRPr sz="3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61" name="Google Shape;161;p34"/>
          <p:cNvCxnSpPr/>
          <p:nvPr/>
        </p:nvCxnSpPr>
        <p:spPr>
          <a:xfrm>
            <a:off x="348525" y="342900"/>
            <a:ext cx="844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2" name="Google Shape;162;p34"/>
          <p:cNvCxnSpPr/>
          <p:nvPr/>
        </p:nvCxnSpPr>
        <p:spPr>
          <a:xfrm>
            <a:off x="348525" y="4800600"/>
            <a:ext cx="844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p35"/>
          <p:cNvPicPr preferRelativeResize="0"/>
          <p:nvPr/>
        </p:nvPicPr>
        <p:blipFill rotWithShape="1">
          <a:blip r:embed="rId3">
            <a:alphaModFix/>
          </a:blip>
          <a:srcRect b="0" l="7460" r="7469" t="0"/>
          <a:stretch/>
        </p:blipFill>
        <p:spPr>
          <a:xfrm>
            <a:off x="2908125" y="1482800"/>
            <a:ext cx="2490553" cy="2927601"/>
          </a:xfrm>
          <a:prstGeom prst="rect">
            <a:avLst/>
          </a:prstGeom>
          <a:noFill/>
          <a:ln>
            <a:noFill/>
          </a:ln>
        </p:spPr>
      </p:pic>
      <p:sp>
        <p:nvSpPr>
          <p:cNvPr descr="title" id="168" name="Google Shape;168;p35"/>
          <p:cNvSpPr txBox="1"/>
          <p:nvPr>
            <p:ph type="title"/>
          </p:nvPr>
        </p:nvSpPr>
        <p:spPr>
          <a:xfrm>
            <a:off x="348525" y="356200"/>
            <a:ext cx="3576300" cy="28755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None/>
            </a:pPr>
            <a:r>
              <a:rPr lang="es" sz="3200">
                <a:solidFill>
                  <a:schemeClr val="lt1"/>
                </a:solidFill>
              </a:rPr>
              <a:t>Redes MAN</a:t>
            </a:r>
            <a:endParaRPr sz="3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descr="detail" id="169" name="Google Shape;169;p35"/>
          <p:cNvSpPr txBox="1"/>
          <p:nvPr>
            <p:ph idx="1" type="body"/>
          </p:nvPr>
        </p:nvSpPr>
        <p:spPr>
          <a:xfrm>
            <a:off x="5573150" y="1997900"/>
            <a:ext cx="3222000" cy="27618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-193675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Helvetica Neue"/>
              <a:buChar char="●"/>
            </a:pPr>
            <a:r>
              <a:rPr lang="es" sz="800">
                <a:solidFill>
                  <a:schemeClr val="lt1"/>
                </a:solidFill>
              </a:rPr>
              <a:t>Una Red de Área Metropolitana (MAN) conecta varias redes LAN dentro de una misma área geográfica, como una ciudad o un campus universitario.</a:t>
            </a:r>
            <a:endParaRPr sz="800">
              <a:solidFill>
                <a:schemeClr val="lt1"/>
              </a:solidFill>
            </a:endParaRPr>
          </a:p>
          <a:p>
            <a:pPr indent="-193675" lvl="0" marL="3429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Helvetica Neue"/>
              <a:buChar char="●"/>
            </a:pPr>
            <a:r>
              <a:rPr lang="es" sz="800">
                <a:solidFill>
                  <a:schemeClr val="lt1"/>
                </a:solidFill>
              </a:rPr>
              <a:t>Se utiliza para conectar instituciones, empresas y servicios dentro de una metrópoli (o de una ciudad, porque no vivimos en el siglo 17 para usar ese término sin parecer miembros de laCorte ), facilitando la comunicación y el intercambio de datos.</a:t>
            </a:r>
            <a:endParaRPr sz="800">
              <a:solidFill>
                <a:schemeClr val="lt1"/>
              </a:solidFill>
            </a:endParaRPr>
          </a:p>
          <a:p>
            <a:pPr indent="-193675" lvl="0" marL="3429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800"/>
              <a:buFont typeface="Helvetica Neue"/>
              <a:buChar char="●"/>
            </a:pPr>
            <a:r>
              <a:rPr lang="es" sz="800">
                <a:solidFill>
                  <a:schemeClr val="lt1"/>
                </a:solidFill>
              </a:rPr>
              <a:t>Las MAN suelen ser más rápidas que las WAN y permiten compartir recursos como servidores, almacenamiento y aplicaciones entre las organizaciones conectadas.</a:t>
            </a:r>
            <a:endParaRPr sz="800">
              <a:solidFill>
                <a:schemeClr val="lt1"/>
              </a:solidFill>
            </a:endParaRPr>
          </a:p>
          <a:p>
            <a:pPr indent="-193675" lvl="0" marL="342900" rtl="0" algn="l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800"/>
              <a:buFont typeface="Helvetica Neue"/>
              <a:buChar char="●"/>
            </a:pPr>
            <a:r>
              <a:rPr lang="es" sz="800">
                <a:solidFill>
                  <a:schemeClr val="lt1"/>
                </a:solidFill>
              </a:rPr>
              <a:t>Ejemplos de uso incluyen la interconexión de bibliotecas, escuelas y edificios gubernamentales que requieren acceso a datos y aplicaciones centralizadas.</a:t>
            </a:r>
            <a:endParaRPr sz="800">
              <a:solidFill>
                <a:schemeClr val="lt1"/>
              </a:solidFill>
            </a:endParaRPr>
          </a:p>
        </p:txBody>
      </p:sp>
      <p:sp>
        <p:nvSpPr>
          <p:cNvPr descr="header" id="170" name="Google Shape;170;p35"/>
          <p:cNvSpPr txBox="1"/>
          <p:nvPr>
            <p:ph idx="4294967295" type="subTitle"/>
          </p:nvPr>
        </p:nvSpPr>
        <p:spPr>
          <a:xfrm>
            <a:off x="5573150" y="1482800"/>
            <a:ext cx="3222000" cy="5151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s" sz="1200">
                <a:solidFill>
                  <a:schemeClr val="lt1"/>
                </a:solidFill>
              </a:rPr>
              <a:t>Definición y Uso de Redes MAN</a:t>
            </a: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71" name="Google Shape;171;p35"/>
          <p:cNvCxnSpPr/>
          <p:nvPr/>
        </p:nvCxnSpPr>
        <p:spPr>
          <a:xfrm>
            <a:off x="348525" y="342900"/>
            <a:ext cx="844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72" name="Google Shape;172;p35"/>
          <p:cNvCxnSpPr/>
          <p:nvPr/>
        </p:nvCxnSpPr>
        <p:spPr>
          <a:xfrm>
            <a:off x="348525" y="4800600"/>
            <a:ext cx="844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detail" id="177" name="Google Shape;177;p36"/>
          <p:cNvSpPr txBox="1"/>
          <p:nvPr>
            <p:ph idx="1" type="body"/>
          </p:nvPr>
        </p:nvSpPr>
        <p:spPr>
          <a:xfrm>
            <a:off x="3738375" y="1864850"/>
            <a:ext cx="5056800" cy="28338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-206375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Helvetica Neue"/>
              <a:buChar char="●"/>
            </a:pPr>
            <a:r>
              <a:rPr lang="es" sz="1000">
                <a:solidFill>
                  <a:schemeClr val="lt1"/>
                </a:solidFill>
              </a:rPr>
              <a:t>Una Red de Área Amplia (WAN) es una red que abarca grandes distancias geográficas, conectando múltiples redes locales y metropolitanas.</a:t>
            </a:r>
            <a:endParaRPr sz="1000">
              <a:solidFill>
                <a:schemeClr val="lt1"/>
              </a:solidFill>
            </a:endParaRPr>
          </a:p>
          <a:p>
            <a:pPr indent="-206375" lvl="0" marL="3429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Helvetica Neue"/>
              <a:buChar char="●"/>
            </a:pPr>
            <a:r>
              <a:rPr lang="es" sz="1000">
                <a:solidFill>
                  <a:schemeClr val="lt1"/>
                </a:solidFill>
              </a:rPr>
              <a:t>Las WAN son esenciales para organizaciones que operan en diferentes ciudades o países, permitiendo la comunicación y el intercambio de datos a larga distancia.</a:t>
            </a:r>
            <a:endParaRPr sz="1000">
              <a:solidFill>
                <a:schemeClr val="lt1"/>
              </a:solidFill>
            </a:endParaRPr>
          </a:p>
          <a:p>
            <a:pPr indent="-206375" lvl="0" marL="342900" rtl="0" algn="l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000"/>
              <a:buFont typeface="Helvetica Neue"/>
              <a:buChar char="●"/>
            </a:pPr>
            <a:r>
              <a:rPr lang="es" sz="1000">
                <a:solidFill>
                  <a:schemeClr val="lt1"/>
                </a:solidFill>
              </a:rPr>
              <a:t>Ejemplos de implementación de WAN incluyen redes corporativas que conectan oficinas en distintas regiones, así como servicios de Internet que utilizan infraestructura global como cables submarinos y satélites.</a:t>
            </a:r>
            <a:endParaRPr sz="1000">
              <a:solidFill>
                <a:schemeClr val="lt1"/>
              </a:solidFill>
            </a:endParaRPr>
          </a:p>
        </p:txBody>
      </p:sp>
      <p:pic>
        <p:nvPicPr>
          <p:cNvPr id="178" name="Google Shape;178;p36"/>
          <p:cNvPicPr preferRelativeResize="0"/>
          <p:nvPr/>
        </p:nvPicPr>
        <p:blipFill rotWithShape="1">
          <a:blip r:embed="rId3">
            <a:alphaModFix/>
          </a:blip>
          <a:srcRect b="0" l="9475" r="9467" t="0"/>
          <a:stretch/>
        </p:blipFill>
        <p:spPr>
          <a:xfrm>
            <a:off x="348525" y="915600"/>
            <a:ext cx="3066301" cy="3782974"/>
          </a:xfrm>
          <a:prstGeom prst="rect">
            <a:avLst/>
          </a:prstGeom>
          <a:noFill/>
          <a:ln>
            <a:noFill/>
          </a:ln>
        </p:spPr>
      </p:pic>
      <p:sp>
        <p:nvSpPr>
          <p:cNvPr descr="header" id="179" name="Google Shape;179;p36"/>
          <p:cNvSpPr txBox="1"/>
          <p:nvPr>
            <p:ph idx="4294967295" type="subTitle"/>
          </p:nvPr>
        </p:nvSpPr>
        <p:spPr>
          <a:xfrm>
            <a:off x="3738375" y="915600"/>
            <a:ext cx="5056800" cy="8577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s" sz="2400">
                <a:solidFill>
                  <a:schemeClr val="lt1"/>
                </a:solidFill>
              </a:rPr>
              <a:t>Definición y ejemplos</a:t>
            </a:r>
            <a:endParaRPr b="1" sz="2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80" name="Google Shape;180;p36"/>
          <p:cNvCxnSpPr/>
          <p:nvPr/>
        </p:nvCxnSpPr>
        <p:spPr>
          <a:xfrm>
            <a:off x="3183125" y="1129600"/>
            <a:ext cx="409200" cy="0"/>
          </a:xfrm>
          <a:prstGeom prst="straightConnector1">
            <a:avLst/>
          </a:prstGeom>
          <a:noFill/>
          <a:ln cap="flat" cmpd="sng" w="152400">
            <a:solidFill>
              <a:schemeClr val="accen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descr="title" id="181" name="Google Shape;181;p36"/>
          <p:cNvSpPr txBox="1"/>
          <p:nvPr>
            <p:ph type="title"/>
          </p:nvPr>
        </p:nvSpPr>
        <p:spPr>
          <a:xfrm>
            <a:off x="348525" y="356200"/>
            <a:ext cx="5367600" cy="3093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SzPts val="990"/>
              <a:buNone/>
            </a:pPr>
            <a:r>
              <a:rPr lang="es" sz="3200">
                <a:solidFill>
                  <a:schemeClr val="lt1"/>
                </a:solidFill>
              </a:rPr>
              <a:t>Redes WAN</a:t>
            </a:r>
            <a:endParaRPr sz="3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82" name="Google Shape;182;p36"/>
          <p:cNvCxnSpPr/>
          <p:nvPr/>
        </p:nvCxnSpPr>
        <p:spPr>
          <a:xfrm>
            <a:off x="348525" y="342900"/>
            <a:ext cx="844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36"/>
          <p:cNvCxnSpPr/>
          <p:nvPr/>
        </p:nvCxnSpPr>
        <p:spPr>
          <a:xfrm>
            <a:off x="348525" y="4800600"/>
            <a:ext cx="844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8" name="Google Shape;188;p37"/>
          <p:cNvCxnSpPr/>
          <p:nvPr/>
        </p:nvCxnSpPr>
        <p:spPr>
          <a:xfrm>
            <a:off x="348525" y="342900"/>
            <a:ext cx="844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9" name="Google Shape;189;p37"/>
          <p:cNvCxnSpPr/>
          <p:nvPr/>
        </p:nvCxnSpPr>
        <p:spPr>
          <a:xfrm>
            <a:off x="348525" y="4800600"/>
            <a:ext cx="844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descr="title" id="190" name="Google Shape;190;p37"/>
          <p:cNvSpPr txBox="1"/>
          <p:nvPr>
            <p:ph type="title"/>
          </p:nvPr>
        </p:nvSpPr>
        <p:spPr>
          <a:xfrm>
            <a:off x="348525" y="356200"/>
            <a:ext cx="5367600" cy="360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</a:rPr>
              <a:t>Comparación de Topologías de Red</a:t>
            </a: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191" name="Google Shape;191;p37"/>
          <p:cNvGrpSpPr/>
          <p:nvPr/>
        </p:nvGrpSpPr>
        <p:grpSpPr>
          <a:xfrm>
            <a:off x="348500" y="656100"/>
            <a:ext cx="1330200" cy="221700"/>
            <a:chOff x="348525" y="989675"/>
            <a:chExt cx="1330200" cy="221700"/>
          </a:xfrm>
        </p:grpSpPr>
        <p:sp>
          <p:nvSpPr>
            <p:cNvPr id="192" name="Google Shape;192;p37"/>
            <p:cNvSpPr/>
            <p:nvPr/>
          </p:nvSpPr>
          <p:spPr>
            <a:xfrm>
              <a:off x="348525" y="989675"/>
              <a:ext cx="221700" cy="2217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  <p:sp>
          <p:nvSpPr>
            <p:cNvPr id="193" name="Google Shape;193;p37"/>
            <p:cNvSpPr/>
            <p:nvPr/>
          </p:nvSpPr>
          <p:spPr>
            <a:xfrm>
              <a:off x="570225" y="989675"/>
              <a:ext cx="221700" cy="221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  <p:sp>
          <p:nvSpPr>
            <p:cNvPr id="194" name="Google Shape;194;p37"/>
            <p:cNvSpPr/>
            <p:nvPr/>
          </p:nvSpPr>
          <p:spPr>
            <a:xfrm>
              <a:off x="1457025" y="989675"/>
              <a:ext cx="221700" cy="2217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Inter Medium"/>
                <a:ea typeface="Inter Medium"/>
                <a:cs typeface="Inter Medium"/>
                <a:sym typeface="Inter Medium"/>
              </a:endParaRPr>
            </a:p>
          </p:txBody>
        </p:sp>
      </p:grpSp>
      <p:sp>
        <p:nvSpPr>
          <p:cNvPr descr="header_0" id="195" name="Google Shape;195;p37"/>
          <p:cNvSpPr txBox="1"/>
          <p:nvPr>
            <p:ph idx="4294967295" type="subTitle"/>
          </p:nvPr>
        </p:nvSpPr>
        <p:spPr>
          <a:xfrm>
            <a:off x="348525" y="1123689"/>
            <a:ext cx="2163600" cy="8313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s" sz="1200">
                <a:solidFill>
                  <a:schemeClr val="lt1"/>
                </a:solidFill>
              </a:rPr>
              <a:t>Topología Estrella</a:t>
            </a:r>
            <a:endParaRPr b="1"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descr="header_1" id="196" name="Google Shape;196;p37"/>
          <p:cNvSpPr txBox="1"/>
          <p:nvPr>
            <p:ph idx="4294967295" type="subTitle"/>
          </p:nvPr>
        </p:nvSpPr>
        <p:spPr>
          <a:xfrm>
            <a:off x="348525" y="2046229"/>
            <a:ext cx="2163600" cy="8313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s" sz="1200">
                <a:solidFill>
                  <a:schemeClr val="lt1"/>
                </a:solidFill>
              </a:rPr>
              <a:t>Topología Bus</a:t>
            </a:r>
            <a:endParaRPr b="1"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descr="detail_0" id="197" name="Google Shape;197;p37"/>
          <p:cNvSpPr txBox="1"/>
          <p:nvPr>
            <p:ph idx="1" type="body"/>
          </p:nvPr>
        </p:nvSpPr>
        <p:spPr>
          <a:xfrm>
            <a:off x="2746725" y="1123676"/>
            <a:ext cx="4569300" cy="8313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 sz="1000">
                <a:solidFill>
                  <a:schemeClr val="lt1"/>
                </a:solidFill>
              </a:rPr>
              <a:t>En la topología estrella, todos los dispositivos están conectados a un nodo central. Es fácil de gestionar y escalar, pero si el nodo central falla, la red se interrumpe.</a:t>
            </a:r>
            <a:endParaRPr sz="1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descr="detail_1" id="198" name="Google Shape;198;p37"/>
          <p:cNvSpPr txBox="1"/>
          <p:nvPr>
            <p:ph idx="1" type="body"/>
          </p:nvPr>
        </p:nvSpPr>
        <p:spPr>
          <a:xfrm>
            <a:off x="2746725" y="2046216"/>
            <a:ext cx="4569300" cy="8313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 sz="1000">
                <a:solidFill>
                  <a:schemeClr val="lt1"/>
                </a:solidFill>
              </a:rPr>
              <a:t>La topología bus conecta todos los dispositivos a un único cable. Es económica y fácil de instalar, pero presenta problemas de colisión y es difícil de mantener.</a:t>
            </a:r>
            <a:endParaRPr sz="1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descr="header_2" id="199" name="Google Shape;199;p37"/>
          <p:cNvSpPr txBox="1"/>
          <p:nvPr>
            <p:ph idx="4294967295" type="subTitle"/>
          </p:nvPr>
        </p:nvSpPr>
        <p:spPr>
          <a:xfrm>
            <a:off x="348525" y="2968785"/>
            <a:ext cx="2163600" cy="8313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s" sz="1200">
                <a:solidFill>
                  <a:schemeClr val="lt1"/>
                </a:solidFill>
              </a:rPr>
              <a:t>Topología Anillo</a:t>
            </a:r>
            <a:endParaRPr b="1"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descr="header_3" id="200" name="Google Shape;200;p37"/>
          <p:cNvSpPr txBox="1"/>
          <p:nvPr>
            <p:ph idx="4294967295" type="subTitle"/>
          </p:nvPr>
        </p:nvSpPr>
        <p:spPr>
          <a:xfrm>
            <a:off x="348525" y="3891325"/>
            <a:ext cx="2163600" cy="831300"/>
          </a:xfrm>
          <a:prstGeom prst="rect">
            <a:avLst/>
          </a:prstGeom>
        </p:spPr>
        <p:txBody>
          <a:bodyPr anchorCtr="0" anchor="t" bIns="0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s" sz="1200">
                <a:solidFill>
                  <a:schemeClr val="lt1"/>
                </a:solidFill>
              </a:rPr>
              <a:t>Topología Malla</a:t>
            </a:r>
            <a:endParaRPr b="1"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descr="detail_2" id="201" name="Google Shape;201;p37"/>
          <p:cNvSpPr txBox="1"/>
          <p:nvPr>
            <p:ph idx="1" type="body"/>
          </p:nvPr>
        </p:nvSpPr>
        <p:spPr>
          <a:xfrm>
            <a:off x="2746725" y="2968772"/>
            <a:ext cx="4569300" cy="8313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 sz="1000">
                <a:solidFill>
                  <a:schemeClr val="lt1"/>
                </a:solidFill>
              </a:rPr>
              <a:t>En la topología anillo, cada dispositivo está conectado al siguiente formando un círculo. La información se transmite en una dirección, lo que puede causar retrasos si hay fallos.</a:t>
            </a:r>
            <a:endParaRPr sz="1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descr="detail_3" id="202" name="Google Shape;202;p37"/>
          <p:cNvSpPr txBox="1"/>
          <p:nvPr>
            <p:ph idx="1" type="body"/>
          </p:nvPr>
        </p:nvSpPr>
        <p:spPr>
          <a:xfrm>
            <a:off x="2746725" y="3891312"/>
            <a:ext cx="4569300" cy="8313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r>
              <a:rPr lang="es" sz="1000">
                <a:solidFill>
                  <a:schemeClr val="lt1"/>
                </a:solidFill>
              </a:rPr>
              <a:t>La topología malla ofrece múltiples conexiones entre dispositivos, permitiendo una alta redundancia. Es muy fiable, pero costosa y compleja de implementar.</a:t>
            </a:r>
            <a:endParaRPr sz="10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7" name="Google Shape;207;p38"/>
          <p:cNvCxnSpPr/>
          <p:nvPr/>
        </p:nvCxnSpPr>
        <p:spPr>
          <a:xfrm>
            <a:off x="348525" y="342900"/>
            <a:ext cx="844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38"/>
          <p:cNvCxnSpPr/>
          <p:nvPr/>
        </p:nvCxnSpPr>
        <p:spPr>
          <a:xfrm>
            <a:off x="348525" y="4800600"/>
            <a:ext cx="844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descr="header_0" id="209" name="Google Shape;209;p38"/>
          <p:cNvSpPr txBox="1"/>
          <p:nvPr>
            <p:ph idx="4294967295" type="subTitle"/>
          </p:nvPr>
        </p:nvSpPr>
        <p:spPr>
          <a:xfrm>
            <a:off x="348525" y="1083825"/>
            <a:ext cx="3072300" cy="8616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s" sz="1600">
                <a:solidFill>
                  <a:schemeClr val="lt1"/>
                </a:solidFill>
              </a:rPr>
              <a:t>Arquitectura Cliente-Servidor</a:t>
            </a:r>
            <a:endParaRPr b="1"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descr="header_1" id="210" name="Google Shape;210;p38"/>
          <p:cNvSpPr txBox="1"/>
          <p:nvPr>
            <p:ph idx="4294967295" type="subTitle"/>
          </p:nvPr>
        </p:nvSpPr>
        <p:spPr>
          <a:xfrm>
            <a:off x="4227762" y="1083825"/>
            <a:ext cx="3072300" cy="861600"/>
          </a:xfrm>
          <a:prstGeom prst="rect">
            <a:avLst/>
          </a:prstGeom>
        </p:spPr>
        <p:txBody>
          <a:bodyPr anchorCtr="0" anchor="b" bIns="91425" lIns="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b="1" lang="es" sz="1600">
                <a:solidFill>
                  <a:schemeClr val="lt1"/>
                </a:solidFill>
              </a:rPr>
              <a:t>Arquitectura Punto a punto</a:t>
            </a:r>
            <a:endParaRPr b="1"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descr="detail_0" id="211" name="Google Shape;211;p38"/>
          <p:cNvSpPr txBox="1"/>
          <p:nvPr>
            <p:ph idx="1" type="body"/>
          </p:nvPr>
        </p:nvSpPr>
        <p:spPr>
          <a:xfrm>
            <a:off x="348525" y="2065800"/>
            <a:ext cx="3072300" cy="24828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-206375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Helvetica Neue"/>
              <a:buChar char="●"/>
            </a:pPr>
            <a:r>
              <a:rPr lang="es" sz="1000">
                <a:solidFill>
                  <a:schemeClr val="lt1"/>
                </a:solidFill>
              </a:rPr>
              <a:t>Estructura donde los clientes solicitan recursos y servicios de un servidor central.</a:t>
            </a:r>
            <a:endParaRPr sz="1000">
              <a:solidFill>
                <a:schemeClr val="lt1"/>
              </a:solidFill>
            </a:endParaRPr>
          </a:p>
          <a:p>
            <a:pPr indent="-206375" lvl="0" marL="3429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Helvetica Neue"/>
              <a:buChar char="●"/>
            </a:pPr>
            <a:r>
              <a:rPr lang="es" sz="1000">
                <a:solidFill>
                  <a:schemeClr val="lt1"/>
                </a:solidFill>
              </a:rPr>
              <a:t>El servidor gestiona el almacenamiento de datos y la seguridad, mientras que los clientes son nodos que acceden a estos recursos.</a:t>
            </a:r>
            <a:endParaRPr sz="1000">
              <a:solidFill>
                <a:schemeClr val="lt1"/>
              </a:solidFill>
            </a:endParaRPr>
          </a:p>
          <a:p>
            <a:pPr indent="-206375" lvl="0" marL="342900" rtl="0" algn="l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000"/>
              <a:buFont typeface="Helvetica Neue"/>
              <a:buChar char="●"/>
            </a:pPr>
            <a:r>
              <a:rPr lang="es" sz="1000">
                <a:solidFill>
                  <a:schemeClr val="lt1"/>
                </a:solidFill>
              </a:rPr>
              <a:t>Ideal para redes grandes donde se requiere un control centralizado y gestión de usuarios.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descr="detail_1" id="212" name="Google Shape;212;p38"/>
          <p:cNvSpPr txBox="1"/>
          <p:nvPr>
            <p:ph idx="1" type="body"/>
          </p:nvPr>
        </p:nvSpPr>
        <p:spPr>
          <a:xfrm>
            <a:off x="4227762" y="2065800"/>
            <a:ext cx="3072300" cy="24828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-206375" lvl="0" marL="3429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Helvetica Neue"/>
              <a:buChar char="●"/>
            </a:pPr>
            <a:r>
              <a:rPr lang="es" sz="1000">
                <a:solidFill>
                  <a:schemeClr val="lt1"/>
                </a:solidFill>
              </a:rPr>
              <a:t>Cada dispositivo (nodo) tiene igualdad de acceso a los recursos y no hay un servidor central.</a:t>
            </a:r>
            <a:endParaRPr sz="1000">
              <a:solidFill>
                <a:schemeClr val="lt1"/>
              </a:solidFill>
            </a:endParaRPr>
          </a:p>
          <a:p>
            <a:pPr indent="-206375" lvl="0" marL="34290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Font typeface="Helvetica Neue"/>
              <a:buChar char="●"/>
            </a:pPr>
            <a:r>
              <a:rPr lang="es" sz="1000">
                <a:solidFill>
                  <a:schemeClr val="lt1"/>
                </a:solidFill>
              </a:rPr>
              <a:t>Los nodos pueden compartir recursos directamente entre sí, facilitando la colaboración y el intercambio de archivos.</a:t>
            </a:r>
            <a:endParaRPr sz="1000">
              <a:solidFill>
                <a:schemeClr val="lt1"/>
              </a:solidFill>
            </a:endParaRPr>
          </a:p>
          <a:p>
            <a:pPr indent="-206375" lvl="0" marL="342900" rtl="0" algn="l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000"/>
              <a:buFont typeface="Helvetica Neue"/>
              <a:buChar char="●"/>
            </a:pPr>
            <a:r>
              <a:rPr lang="es" sz="1000">
                <a:solidFill>
                  <a:schemeClr val="lt1"/>
                </a:solidFill>
              </a:rPr>
              <a:t>Más adecuada para redes pequeñas y simples, como en entornos domésticos.</a:t>
            </a:r>
            <a:endParaRPr sz="1000">
              <a:solidFill>
                <a:schemeClr val="lt1"/>
              </a:solidFill>
            </a:endParaRPr>
          </a:p>
        </p:txBody>
      </p:sp>
      <p:sp>
        <p:nvSpPr>
          <p:cNvPr descr="title" id="213" name="Google Shape;213;p38"/>
          <p:cNvSpPr txBox="1"/>
          <p:nvPr>
            <p:ph type="title"/>
          </p:nvPr>
        </p:nvSpPr>
        <p:spPr>
          <a:xfrm>
            <a:off x="348525" y="356200"/>
            <a:ext cx="5367600" cy="360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chemeClr val="lt1"/>
                </a:solidFill>
              </a:rPr>
              <a:t>Tipos de arquitecturas de red</a:t>
            </a:r>
            <a:endParaRPr sz="1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itle" id="218" name="Google Shape;218;p39"/>
          <p:cNvSpPr txBox="1"/>
          <p:nvPr>
            <p:ph type="title"/>
          </p:nvPr>
        </p:nvSpPr>
        <p:spPr>
          <a:xfrm>
            <a:off x="348525" y="384525"/>
            <a:ext cx="8446800" cy="531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chemeClr val="lt1"/>
                </a:solidFill>
              </a:rPr>
              <a:t>Protocolos de Comunicación en redes</a:t>
            </a:r>
            <a:endParaRPr sz="24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descr="detail" id="219" name="Google Shape;219;p39"/>
          <p:cNvSpPr txBox="1"/>
          <p:nvPr>
            <p:ph idx="1" type="body"/>
          </p:nvPr>
        </p:nvSpPr>
        <p:spPr>
          <a:xfrm>
            <a:off x="3427725" y="1369125"/>
            <a:ext cx="5367600" cy="33900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-298450" lvl="0" marL="45720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Helvetica Neue"/>
              <a:buChar char="•"/>
            </a:pPr>
            <a:r>
              <a:rPr lang="es" sz="1100">
                <a:solidFill>
                  <a:schemeClr val="lt1"/>
                </a:solidFill>
              </a:rPr>
              <a:t>Los protocolos de comunicación son esenciales para la transferencia de datos entre dispositivos en una red, asegurando que la información se envíe y reciba correctamente.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Helvetica Neue"/>
              <a:buChar char="•"/>
            </a:pPr>
            <a:r>
              <a:rPr lang="es" sz="1100">
                <a:solidFill>
                  <a:schemeClr val="lt1"/>
                </a:solidFill>
              </a:rPr>
              <a:t>TCP/IP (Protocolo de Control de Transmisión/Protocolo de Internet) es la base de la comunicación en Internet, garantizando la entrega confiable de paquetes de datos.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05000"/>
              </a:lnSpc>
              <a:spcBef>
                <a:spcPts val="1000"/>
              </a:spcBef>
              <a:spcAft>
                <a:spcPts val="0"/>
              </a:spcAft>
              <a:buClr>
                <a:schemeClr val="accent4"/>
              </a:buClr>
              <a:buSzPts val="1100"/>
              <a:buFont typeface="Helvetica Neue"/>
              <a:buChar char="•"/>
            </a:pPr>
            <a:r>
              <a:rPr lang="es" sz="1100">
                <a:solidFill>
                  <a:schemeClr val="lt1"/>
                </a:solidFill>
              </a:rPr>
              <a:t>HTTP (Protocolo de Transferencia de Hipertexto) se utiliza para la transmisión de información en la web, permitiendo la navegación y la interacción con sitios web.</a:t>
            </a:r>
            <a:endParaRPr sz="1100">
              <a:solidFill>
                <a:schemeClr val="lt1"/>
              </a:solidFill>
            </a:endParaRPr>
          </a:p>
          <a:p>
            <a:pPr indent="-298450" lvl="0" marL="457200" rtl="0" algn="l">
              <a:lnSpc>
                <a:spcPct val="105000"/>
              </a:lnSpc>
              <a:spcBef>
                <a:spcPts val="1000"/>
              </a:spcBef>
              <a:spcAft>
                <a:spcPts val="1000"/>
              </a:spcAft>
              <a:buClr>
                <a:schemeClr val="accent4"/>
              </a:buClr>
              <a:buSzPts val="1100"/>
              <a:buFont typeface="Helvetica Neue"/>
              <a:buChar char="•"/>
            </a:pPr>
            <a:r>
              <a:rPr lang="es" sz="1100">
                <a:solidFill>
                  <a:schemeClr val="lt1"/>
                </a:solidFill>
              </a:rPr>
              <a:t>FTP (Protocolo de Transferencia de Archivos) facilita la transferencia de archivos entre sistemas en una red, permitiendo la carga y descarga de documentos de manera eficiente.</a:t>
            </a:r>
            <a:endParaRPr sz="1100">
              <a:solidFill>
                <a:schemeClr val="lt1"/>
              </a:solidFill>
            </a:endParaRPr>
          </a:p>
        </p:txBody>
      </p:sp>
      <p:cxnSp>
        <p:nvCxnSpPr>
          <p:cNvPr id="220" name="Google Shape;220;p39"/>
          <p:cNvCxnSpPr/>
          <p:nvPr/>
        </p:nvCxnSpPr>
        <p:spPr>
          <a:xfrm>
            <a:off x="348525" y="342900"/>
            <a:ext cx="844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1" name="Google Shape;221;p39"/>
          <p:cNvCxnSpPr/>
          <p:nvPr/>
        </p:nvCxnSpPr>
        <p:spPr>
          <a:xfrm>
            <a:off x="348525" y="4800600"/>
            <a:ext cx="844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descr="title" id="226" name="Google Shape;226;p40"/>
          <p:cNvSpPr txBox="1"/>
          <p:nvPr>
            <p:ph type="title"/>
          </p:nvPr>
        </p:nvSpPr>
        <p:spPr>
          <a:xfrm>
            <a:off x="348525" y="356200"/>
            <a:ext cx="3320400" cy="2058000"/>
          </a:xfrm>
          <a:prstGeom prst="rect">
            <a:avLst/>
          </a:prstGeom>
        </p:spPr>
        <p:txBody>
          <a:bodyPr anchorCtr="0" anchor="t" bIns="91425" lIns="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200">
                <a:solidFill>
                  <a:schemeClr val="lt1"/>
                </a:solidFill>
              </a:rPr>
              <a:t>Sistemas de Numeración: Decimal</a:t>
            </a:r>
            <a:endParaRPr sz="32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descr="detail" id="227" name="Google Shape;227;p40"/>
          <p:cNvSpPr txBox="1"/>
          <p:nvPr>
            <p:ph idx="1" type="body"/>
          </p:nvPr>
        </p:nvSpPr>
        <p:spPr>
          <a:xfrm>
            <a:off x="3669000" y="443200"/>
            <a:ext cx="5126400" cy="42903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None/>
            </a:pPr>
            <a:r>
              <a:rPr lang="es">
                <a:solidFill>
                  <a:schemeClr val="lt1"/>
                </a:solidFill>
              </a:rPr>
              <a:t>El sistema de numeración decimal es un sistema posicional de base 10, que utiliza diez dígitos del 0 al 9. Este sistema es el más común en la vida cotidiana, empleándose en actividades como contar, realizar transacciones monetarias y medir cantidades. Por ejemplo, al comprar un producto que cuesta 29.99, utilizamos el sistema decimal para entender el precio y calcular el cambio adecuado.</a:t>
            </a:r>
            <a:endParaRPr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228" name="Google Shape;228;p40"/>
          <p:cNvCxnSpPr/>
          <p:nvPr/>
        </p:nvCxnSpPr>
        <p:spPr>
          <a:xfrm>
            <a:off x="348525" y="342900"/>
            <a:ext cx="844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29" name="Google Shape;229;p40"/>
          <p:cNvCxnSpPr/>
          <p:nvPr/>
        </p:nvCxnSpPr>
        <p:spPr>
          <a:xfrm>
            <a:off x="348525" y="4800600"/>
            <a:ext cx="8446800" cy="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wiss">
  <a:themeElements>
    <a:clrScheme name="Custom">
      <a:dk1>
        <a:srgbClr val="0F0F0F"/>
      </a:dk1>
      <a:lt1>
        <a:srgbClr val="FFFFFF"/>
      </a:lt1>
      <a:dk2>
        <a:srgbClr val="595959"/>
      </a:dk2>
      <a:lt2>
        <a:srgbClr val="999494"/>
      </a:lt2>
      <a:accent1>
        <a:srgbClr val="EDF060"/>
      </a:accent1>
      <a:accent2>
        <a:srgbClr val="999999"/>
      </a:accent2>
      <a:accent3>
        <a:srgbClr val="DDE0E4"/>
      </a:accent3>
      <a:accent4>
        <a:srgbClr val="0459EC"/>
      </a:accent4>
      <a:accent5>
        <a:srgbClr val="5A0001"/>
      </a:accent5>
      <a:accent6>
        <a:srgbClr val="F4F5F6"/>
      </a:accent6>
      <a:hlink>
        <a:srgbClr val="453B3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