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4"/>
    <p:sldMasterId id="214748368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Poppins"/>
      <p:regular r:id="rId22"/>
      <p:bold r:id="rId23"/>
      <p:italic r:id="rId24"/>
      <p:boldItalic r:id="rId25"/>
    </p:embeddedFont>
    <p:embeddedFont>
      <p:font typeface="Manrope"/>
      <p:regular r:id="rId26"/>
      <p:bold r:id="rId27"/>
    </p:embeddedFont>
    <p:embeddedFont>
      <p:font typeface="Poppins Medium"/>
      <p:regular r:id="rId28"/>
      <p:bold r:id="rId29"/>
      <p:italic r:id="rId30"/>
      <p:boldItalic r:id="rId31"/>
    </p:embeddedFont>
    <p:embeddedFont>
      <p:font typeface="Inter Medium"/>
      <p:regular r:id="rId32"/>
      <p:bold r:id="rId33"/>
      <p:italic r:id="rId34"/>
      <p:boldItalic r:id="rId35"/>
    </p:embeddedFont>
    <p:embeddedFont>
      <p:font typeface="Source Serif 4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oppins-regular.fntdata"/><Relationship Id="rId21" Type="http://schemas.openxmlformats.org/officeDocument/2006/relationships/slide" Target="slides/slide15.xml"/><Relationship Id="rId24" Type="http://schemas.openxmlformats.org/officeDocument/2006/relationships/font" Target="fonts/Poppins-italic.fntdata"/><Relationship Id="rId23" Type="http://schemas.openxmlformats.org/officeDocument/2006/relationships/font" Target="fonts/Poppins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anrope-regular.fntdata"/><Relationship Id="rId25" Type="http://schemas.openxmlformats.org/officeDocument/2006/relationships/font" Target="fonts/Poppins-boldItalic.fntdata"/><Relationship Id="rId28" Type="http://schemas.openxmlformats.org/officeDocument/2006/relationships/font" Target="fonts/PoppinsMedium-regular.fntdata"/><Relationship Id="rId27" Type="http://schemas.openxmlformats.org/officeDocument/2006/relationships/font" Target="fonts/Manrope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oppinsMedium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oppinsMedium-boldItalic.fntdata"/><Relationship Id="rId30" Type="http://schemas.openxmlformats.org/officeDocument/2006/relationships/font" Target="fonts/PoppinsMedium-italic.fntdata"/><Relationship Id="rId11" Type="http://schemas.openxmlformats.org/officeDocument/2006/relationships/slide" Target="slides/slide5.xml"/><Relationship Id="rId33" Type="http://schemas.openxmlformats.org/officeDocument/2006/relationships/font" Target="fonts/InterMedium-bold.fntdata"/><Relationship Id="rId10" Type="http://schemas.openxmlformats.org/officeDocument/2006/relationships/slide" Target="slides/slide4.xml"/><Relationship Id="rId32" Type="http://schemas.openxmlformats.org/officeDocument/2006/relationships/font" Target="fonts/InterMedium-regular.fntdata"/><Relationship Id="rId13" Type="http://schemas.openxmlformats.org/officeDocument/2006/relationships/slide" Target="slides/slide7.xml"/><Relationship Id="rId35" Type="http://schemas.openxmlformats.org/officeDocument/2006/relationships/font" Target="fonts/InterMedium-boldItalic.fntdata"/><Relationship Id="rId12" Type="http://schemas.openxmlformats.org/officeDocument/2006/relationships/slide" Target="slides/slide6.xml"/><Relationship Id="rId34" Type="http://schemas.openxmlformats.org/officeDocument/2006/relationships/font" Target="fonts/InterMedium-italic.fntdata"/><Relationship Id="rId15" Type="http://schemas.openxmlformats.org/officeDocument/2006/relationships/slide" Target="slides/slide9.xml"/><Relationship Id="rId37" Type="http://schemas.openxmlformats.org/officeDocument/2006/relationships/font" Target="fonts/SourceSerif4-bold.fntdata"/><Relationship Id="rId14" Type="http://schemas.openxmlformats.org/officeDocument/2006/relationships/slide" Target="slides/slide8.xml"/><Relationship Id="rId36" Type="http://schemas.openxmlformats.org/officeDocument/2006/relationships/font" Target="fonts/SourceSerif4-regular.fntdata"/><Relationship Id="rId17" Type="http://schemas.openxmlformats.org/officeDocument/2006/relationships/slide" Target="slides/slide11.xml"/><Relationship Id="rId39" Type="http://schemas.openxmlformats.org/officeDocument/2006/relationships/font" Target="fonts/SourceSerif4-boldItalic.fntdata"/><Relationship Id="rId16" Type="http://schemas.openxmlformats.org/officeDocument/2006/relationships/slide" Target="slides/slide10.xml"/><Relationship Id="rId38" Type="http://schemas.openxmlformats.org/officeDocument/2006/relationships/font" Target="fonts/SourceSerif4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SLIDES_API194619334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SLIDES_API194619334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d9a196e7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d9a196e7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SLIDES_API1946193342_1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SLIDES_API1946193342_1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SLIDES_API1946193342_1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SLIDES_API1946193342_1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SLIDES_API1946193342_1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SLIDES_API1946193342_1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SLIDES_API1946193342_1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SLIDES_API1946193342_1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SLIDES_API1946193342_1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SLIDES_API1946193342_1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SLIDES_API1946193342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SLIDES_API194619334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SLIDES_API1946193342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SLIDES_API1946193342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SLIDES_API1946193342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SLIDES_API1946193342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SLIDES_API1946193342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SLIDES_API1946193342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SLIDES_API1946193342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SLIDES_API1946193342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SLIDES_API1946193342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SLIDES_API1946193342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SLIDES_API1946193342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SLIDES_API1946193342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SLIDES_API1946193342_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SLIDES_API1946193342_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4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ections">
  <p:cSld name="CUSTOM_4_5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/>
          <p:nvPr/>
        </p:nvSpPr>
        <p:spPr>
          <a:xfrm>
            <a:off x="232400" y="1129175"/>
            <a:ext cx="4215600" cy="3786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  <p:sp>
        <p:nvSpPr>
          <p:cNvPr id="56" name="Google Shape;56;p15"/>
          <p:cNvSpPr/>
          <p:nvPr/>
        </p:nvSpPr>
        <p:spPr>
          <a:xfrm>
            <a:off x="4703873" y="1129175"/>
            <a:ext cx="4215600" cy="3786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ections (no title)">
  <p:cSld name="CUSTOM_4_5_4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/>
          <p:nvPr/>
        </p:nvSpPr>
        <p:spPr>
          <a:xfrm>
            <a:off x="232400" y="461825"/>
            <a:ext cx="4215600" cy="4454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  <p:sp>
        <p:nvSpPr>
          <p:cNvPr id="59" name="Google Shape;59;p16"/>
          <p:cNvSpPr/>
          <p:nvPr/>
        </p:nvSpPr>
        <p:spPr>
          <a:xfrm>
            <a:off x="4703874" y="461825"/>
            <a:ext cx="4215600" cy="4454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sections">
  <p:cSld name="CUSTOM_4_5_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/>
          <p:nvPr/>
        </p:nvSpPr>
        <p:spPr>
          <a:xfrm>
            <a:off x="232412" y="3168933"/>
            <a:ext cx="4215600" cy="1747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  <p:sp>
        <p:nvSpPr>
          <p:cNvPr id="62" name="Google Shape;62;p17"/>
          <p:cNvSpPr/>
          <p:nvPr/>
        </p:nvSpPr>
        <p:spPr>
          <a:xfrm>
            <a:off x="4703881" y="3168933"/>
            <a:ext cx="4215600" cy="1747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  <p:sp>
        <p:nvSpPr>
          <p:cNvPr id="63" name="Google Shape;63;p17"/>
          <p:cNvSpPr/>
          <p:nvPr/>
        </p:nvSpPr>
        <p:spPr>
          <a:xfrm>
            <a:off x="228475" y="1181475"/>
            <a:ext cx="4215600" cy="1747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  <p:sp>
        <p:nvSpPr>
          <p:cNvPr id="64" name="Google Shape;64;p17"/>
          <p:cNvSpPr/>
          <p:nvPr/>
        </p:nvSpPr>
        <p:spPr>
          <a:xfrm>
            <a:off x="4699943" y="1181475"/>
            <a:ext cx="4215600" cy="1747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sections horizontal">
  <p:cSld name="CUSTOM_4_5_3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/>
          <p:nvPr/>
        </p:nvSpPr>
        <p:spPr>
          <a:xfrm>
            <a:off x="232400" y="1129175"/>
            <a:ext cx="1998600" cy="3786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  <p:sp>
        <p:nvSpPr>
          <p:cNvPr id="67" name="Google Shape;67;p18"/>
          <p:cNvSpPr/>
          <p:nvPr/>
        </p:nvSpPr>
        <p:spPr>
          <a:xfrm>
            <a:off x="6920874" y="1129175"/>
            <a:ext cx="1998600" cy="3786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  <p:sp>
        <p:nvSpPr>
          <p:cNvPr id="68" name="Google Shape;68;p18"/>
          <p:cNvSpPr/>
          <p:nvPr/>
        </p:nvSpPr>
        <p:spPr>
          <a:xfrm>
            <a:off x="2461891" y="1129175"/>
            <a:ext cx="1998600" cy="3786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  <p:sp>
        <p:nvSpPr>
          <p:cNvPr id="69" name="Google Shape;69;p18"/>
          <p:cNvSpPr/>
          <p:nvPr/>
        </p:nvSpPr>
        <p:spPr>
          <a:xfrm>
            <a:off x="4691383" y="1129175"/>
            <a:ext cx="1998600" cy="3786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sections horizontal">
  <p:cSld name="CUSTOM_4_5_3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/>
          <p:nvPr/>
        </p:nvSpPr>
        <p:spPr>
          <a:xfrm>
            <a:off x="232400" y="1129175"/>
            <a:ext cx="1647000" cy="3786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  <p:sp>
        <p:nvSpPr>
          <p:cNvPr id="72" name="Google Shape;72;p19"/>
          <p:cNvSpPr/>
          <p:nvPr/>
        </p:nvSpPr>
        <p:spPr>
          <a:xfrm>
            <a:off x="5512548" y="1129175"/>
            <a:ext cx="1647000" cy="3786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  <p:sp>
        <p:nvSpPr>
          <p:cNvPr id="73" name="Google Shape;73;p19"/>
          <p:cNvSpPr/>
          <p:nvPr/>
        </p:nvSpPr>
        <p:spPr>
          <a:xfrm>
            <a:off x="1992442" y="1129175"/>
            <a:ext cx="1647000" cy="3786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  <p:sp>
        <p:nvSpPr>
          <p:cNvPr id="74" name="Google Shape;74;p19"/>
          <p:cNvSpPr/>
          <p:nvPr/>
        </p:nvSpPr>
        <p:spPr>
          <a:xfrm>
            <a:off x="3752505" y="1129175"/>
            <a:ext cx="1647000" cy="3786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  <p:sp>
        <p:nvSpPr>
          <p:cNvPr id="75" name="Google Shape;75;p19"/>
          <p:cNvSpPr/>
          <p:nvPr/>
        </p:nvSpPr>
        <p:spPr>
          <a:xfrm>
            <a:off x="7272577" y="1129175"/>
            <a:ext cx="1647000" cy="3786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ections">
  <p:cSld name="CUSTOM_4_5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/>
          <p:nvPr/>
        </p:nvSpPr>
        <p:spPr>
          <a:xfrm>
            <a:off x="232400" y="1129175"/>
            <a:ext cx="2800500" cy="3786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  <p:sp>
        <p:nvSpPr>
          <p:cNvPr id="78" name="Google Shape;78;p20"/>
          <p:cNvSpPr/>
          <p:nvPr/>
        </p:nvSpPr>
        <p:spPr>
          <a:xfrm>
            <a:off x="3175685" y="1129175"/>
            <a:ext cx="2800500" cy="3786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  <p:sp>
        <p:nvSpPr>
          <p:cNvPr id="79" name="Google Shape;79;p20"/>
          <p:cNvSpPr/>
          <p:nvPr/>
        </p:nvSpPr>
        <p:spPr>
          <a:xfrm>
            <a:off x="6118978" y="1129175"/>
            <a:ext cx="2800500" cy="3786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sections">
  <p:cSld name="CUSTOM_4_5_1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232412" y="1129175"/>
            <a:ext cx="2800500" cy="1830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  <p:sp>
        <p:nvSpPr>
          <p:cNvPr id="82" name="Google Shape;82;p21"/>
          <p:cNvSpPr/>
          <p:nvPr/>
        </p:nvSpPr>
        <p:spPr>
          <a:xfrm>
            <a:off x="3175692" y="1129175"/>
            <a:ext cx="2800500" cy="1830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  <p:sp>
        <p:nvSpPr>
          <p:cNvPr id="83" name="Google Shape;83;p21"/>
          <p:cNvSpPr/>
          <p:nvPr/>
        </p:nvSpPr>
        <p:spPr>
          <a:xfrm>
            <a:off x="6118979" y="1129175"/>
            <a:ext cx="2800500" cy="1830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  <p:sp>
        <p:nvSpPr>
          <p:cNvPr id="84" name="Google Shape;84;p21"/>
          <p:cNvSpPr/>
          <p:nvPr/>
        </p:nvSpPr>
        <p:spPr>
          <a:xfrm>
            <a:off x="228475" y="3083209"/>
            <a:ext cx="2800500" cy="1830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  <p:sp>
        <p:nvSpPr>
          <p:cNvPr id="85" name="Google Shape;85;p21"/>
          <p:cNvSpPr/>
          <p:nvPr/>
        </p:nvSpPr>
        <p:spPr>
          <a:xfrm>
            <a:off x="3171754" y="3083209"/>
            <a:ext cx="2800500" cy="1830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  <p:sp>
        <p:nvSpPr>
          <p:cNvPr id="86" name="Google Shape;86;p21"/>
          <p:cNvSpPr/>
          <p:nvPr/>
        </p:nvSpPr>
        <p:spPr>
          <a:xfrm>
            <a:off x="6115042" y="3083209"/>
            <a:ext cx="2800500" cy="1830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sections 1">
  <p:cSld name="CUSTOM_4_5_1_1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/>
          <p:nvPr/>
        </p:nvSpPr>
        <p:spPr>
          <a:xfrm>
            <a:off x="232412" y="1129175"/>
            <a:ext cx="2800500" cy="1830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  <p:sp>
        <p:nvSpPr>
          <p:cNvPr id="89" name="Google Shape;89;p22"/>
          <p:cNvSpPr/>
          <p:nvPr/>
        </p:nvSpPr>
        <p:spPr>
          <a:xfrm>
            <a:off x="3175692" y="1129175"/>
            <a:ext cx="2800500" cy="1830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  <p:sp>
        <p:nvSpPr>
          <p:cNvPr id="90" name="Google Shape;90;p22"/>
          <p:cNvSpPr/>
          <p:nvPr/>
        </p:nvSpPr>
        <p:spPr>
          <a:xfrm>
            <a:off x="6118979" y="1129175"/>
            <a:ext cx="2800500" cy="1830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  <p:sp>
        <p:nvSpPr>
          <p:cNvPr id="91" name="Google Shape;91;p22"/>
          <p:cNvSpPr/>
          <p:nvPr/>
        </p:nvSpPr>
        <p:spPr>
          <a:xfrm>
            <a:off x="228475" y="3083209"/>
            <a:ext cx="2800500" cy="1830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  <p:sp>
        <p:nvSpPr>
          <p:cNvPr id="92" name="Google Shape;92;p22"/>
          <p:cNvSpPr/>
          <p:nvPr/>
        </p:nvSpPr>
        <p:spPr>
          <a:xfrm>
            <a:off x="3171754" y="3083209"/>
            <a:ext cx="2800500" cy="1830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">
  <p:cSld name="CUSTOM_4_4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Google Shape;94;p23"/>
          <p:cNvCxnSpPr/>
          <p:nvPr/>
        </p:nvCxnSpPr>
        <p:spPr>
          <a:xfrm>
            <a:off x="224550" y="915600"/>
            <a:ext cx="8694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 3">
  <p:cSld name="CUSTOM_4_3">
    <p:bg>
      <p:bgPr>
        <a:solidFill>
          <a:schemeClr val="lt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24"/>
          <p:cNvCxnSpPr/>
          <p:nvPr/>
        </p:nvCxnSpPr>
        <p:spPr>
          <a:xfrm>
            <a:off x="224550" y="452900"/>
            <a:ext cx="869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24"/>
          <p:cNvCxnSpPr/>
          <p:nvPr/>
        </p:nvCxnSpPr>
        <p:spPr>
          <a:xfrm>
            <a:off x="224550" y="4798600"/>
            <a:ext cx="869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 3 1">
  <p:cSld name="CUSTOM_4_3_1">
    <p:bg>
      <p:bgPr>
        <a:solidFill>
          <a:schemeClr val="accen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5"/>
          <p:cNvCxnSpPr/>
          <p:nvPr/>
        </p:nvCxnSpPr>
        <p:spPr>
          <a:xfrm>
            <a:off x="224550" y="452900"/>
            <a:ext cx="8694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25"/>
          <p:cNvCxnSpPr/>
          <p:nvPr/>
        </p:nvCxnSpPr>
        <p:spPr>
          <a:xfrm>
            <a:off x="224550" y="4798600"/>
            <a:ext cx="8694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CUSTOM_4_3_1_1">
    <p:bg>
      <p:bgPr>
        <a:solidFill>
          <a:schemeClr val="accen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26"/>
          <p:cNvCxnSpPr/>
          <p:nvPr/>
        </p:nvCxnSpPr>
        <p:spPr>
          <a:xfrm>
            <a:off x="303375" y="330775"/>
            <a:ext cx="8694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26"/>
          <p:cNvCxnSpPr/>
          <p:nvPr/>
        </p:nvCxnSpPr>
        <p:spPr>
          <a:xfrm>
            <a:off x="224550" y="4803800"/>
            <a:ext cx="8694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tro">
  <p:cSld name="CUSTOM_4_3_1_1_1">
    <p:bg>
      <p:bgPr>
        <a:solidFill>
          <a:schemeClr val="lt2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27"/>
          <p:cNvCxnSpPr/>
          <p:nvPr/>
        </p:nvCxnSpPr>
        <p:spPr>
          <a:xfrm>
            <a:off x="224550" y="343850"/>
            <a:ext cx="869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27"/>
          <p:cNvCxnSpPr/>
          <p:nvPr/>
        </p:nvCxnSpPr>
        <p:spPr>
          <a:xfrm>
            <a:off x="224550" y="4798600"/>
            <a:ext cx="869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 2">
  <p:cSld name="CUSTOM_4_2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/>
        </p:nvSpPr>
        <p:spPr>
          <a:xfrm>
            <a:off x="-6400" y="0"/>
            <a:ext cx="4575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109" name="Google Shape;109;p28"/>
          <p:cNvCxnSpPr/>
          <p:nvPr/>
        </p:nvCxnSpPr>
        <p:spPr>
          <a:xfrm>
            <a:off x="224550" y="452900"/>
            <a:ext cx="8694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28"/>
          <p:cNvCxnSpPr/>
          <p:nvPr/>
        </p:nvCxnSpPr>
        <p:spPr>
          <a:xfrm>
            <a:off x="224550" y="4798600"/>
            <a:ext cx="8694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 2 2">
  <p:cSld name="CUSTOM_4_2_2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9"/>
          <p:cNvSpPr/>
          <p:nvPr/>
        </p:nvSpPr>
        <p:spPr>
          <a:xfrm>
            <a:off x="-6400" y="0"/>
            <a:ext cx="4575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113" name="Google Shape;113;p29"/>
          <p:cNvCxnSpPr/>
          <p:nvPr/>
        </p:nvCxnSpPr>
        <p:spPr>
          <a:xfrm>
            <a:off x="224550" y="452900"/>
            <a:ext cx="869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29"/>
          <p:cNvCxnSpPr/>
          <p:nvPr/>
        </p:nvCxnSpPr>
        <p:spPr>
          <a:xfrm>
            <a:off x="224550" y="4798600"/>
            <a:ext cx="869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 2 1">
  <p:cSld name="CUSTOM_4_2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/>
          <p:nvPr/>
        </p:nvSpPr>
        <p:spPr>
          <a:xfrm>
            <a:off x="-6400" y="0"/>
            <a:ext cx="45753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117" name="Google Shape;117;p30"/>
          <p:cNvCxnSpPr/>
          <p:nvPr/>
        </p:nvCxnSpPr>
        <p:spPr>
          <a:xfrm>
            <a:off x="224550" y="452900"/>
            <a:ext cx="8694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30"/>
          <p:cNvCxnSpPr/>
          <p:nvPr/>
        </p:nvCxnSpPr>
        <p:spPr>
          <a:xfrm>
            <a:off x="224550" y="4798600"/>
            <a:ext cx="8694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4_1">
    <p:bg>
      <p:bgPr>
        <a:solidFill>
          <a:schemeClr val="dk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31"/>
          <p:cNvCxnSpPr/>
          <p:nvPr/>
        </p:nvCxnSpPr>
        <p:spPr>
          <a:xfrm>
            <a:off x="224550" y="915600"/>
            <a:ext cx="8694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31"/>
          <p:cNvCxnSpPr/>
          <p:nvPr/>
        </p:nvCxnSpPr>
        <p:spPr>
          <a:xfrm>
            <a:off x="224550" y="4798600"/>
            <a:ext cx="8694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31"/>
          <p:cNvSpPr txBox="1"/>
          <p:nvPr>
            <p:ph type="title"/>
          </p:nvPr>
        </p:nvSpPr>
        <p:spPr>
          <a:xfrm>
            <a:off x="204775" y="454325"/>
            <a:ext cx="7589100" cy="4614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 Sans" type="title">
  <p:cSld name="TITLE">
    <p:bg>
      <p:bgPr>
        <a:solidFill>
          <a:schemeClr val="dk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/>
          <p:nvPr>
            <p:ph type="ctrTitle"/>
          </p:nvPr>
        </p:nvSpPr>
        <p:spPr>
          <a:xfrm>
            <a:off x="570225" y="1545450"/>
            <a:ext cx="5601900" cy="20526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rmAutofit/>
          </a:bodyPr>
          <a:lstStyle>
            <a:lvl1pPr lv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" type="subTitle"/>
          </p:nvPr>
        </p:nvSpPr>
        <p:spPr>
          <a:xfrm>
            <a:off x="914400" y="4120125"/>
            <a:ext cx="4680900" cy="4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126" name="Google Shape;126;p32"/>
          <p:cNvSpPr txBox="1"/>
          <p:nvPr>
            <p:ph idx="2" type="subTitle"/>
          </p:nvPr>
        </p:nvSpPr>
        <p:spPr>
          <a:xfrm>
            <a:off x="914400" y="3502125"/>
            <a:ext cx="4680900" cy="4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76">
          <p15:clr>
            <a:srgbClr val="E46962"/>
          </p15:clr>
        </p15:guide>
        <p15:guide id="2" pos="5184">
          <p15:clr>
            <a:srgbClr val="E46962"/>
          </p15:clr>
        </p15:guide>
        <p15:guide id="3" pos="3888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/>
          <p:nvPr>
            <p:ph type="title"/>
          </p:nvPr>
        </p:nvSpPr>
        <p:spPr>
          <a:xfrm>
            <a:off x="234450" y="356200"/>
            <a:ext cx="54819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33"/>
          <p:cNvSpPr txBox="1"/>
          <p:nvPr>
            <p:ph idx="1" type="body"/>
          </p:nvPr>
        </p:nvSpPr>
        <p:spPr>
          <a:xfrm>
            <a:off x="457200" y="1791950"/>
            <a:ext cx="5259000" cy="2790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17500" lvl="1" marL="9144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>
              <a:spcBef>
                <a:spcPts val="1500"/>
              </a:spcBef>
              <a:spcAft>
                <a:spcPts val="15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30" name="Google Shape;13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1" name="Google Shape;131;p33"/>
          <p:cNvSpPr/>
          <p:nvPr>
            <p:ph idx="2" type="pic"/>
          </p:nvPr>
        </p:nvSpPr>
        <p:spPr>
          <a:xfrm>
            <a:off x="6173525" y="-13300"/>
            <a:ext cx="2970600" cy="5156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_AND_BODY_1">
    <p:bg>
      <p:bgPr>
        <a:solidFill>
          <a:schemeClr val="dk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4"/>
          <p:cNvSpPr txBox="1"/>
          <p:nvPr>
            <p:ph idx="1" type="body"/>
          </p:nvPr>
        </p:nvSpPr>
        <p:spPr>
          <a:xfrm>
            <a:off x="910425" y="342900"/>
            <a:ext cx="7921800" cy="42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810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1pPr>
            <a:lvl2pPr indent="-381000" lvl="1" marL="9144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2pPr>
            <a:lvl3pPr indent="-381000" lvl="2" marL="13716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3pPr>
            <a:lvl4pPr indent="-381000" lvl="3" marL="18288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4pPr>
            <a:lvl5pPr indent="-381000" lvl="4" marL="22860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5pPr>
            <a:lvl6pPr indent="-381000" lvl="5" marL="27432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6pPr>
            <a:lvl7pPr indent="-381000" lvl="6" marL="32004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7pPr>
            <a:lvl8pPr indent="-381000" lvl="7" marL="36576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8pPr>
            <a:lvl9pPr indent="-381000" lvl="8" marL="4114800">
              <a:lnSpc>
                <a:spcPct val="200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/>
          <p:nvPr>
            <p:ph type="title"/>
          </p:nvPr>
        </p:nvSpPr>
        <p:spPr>
          <a:xfrm>
            <a:off x="917050" y="450150"/>
            <a:ext cx="5249700" cy="409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8" name="Google Shape;138;p35"/>
          <p:cNvSpPr txBox="1"/>
          <p:nvPr>
            <p:ph idx="1" type="subTitle"/>
          </p:nvPr>
        </p:nvSpPr>
        <p:spPr>
          <a:xfrm>
            <a:off x="917050" y="3196425"/>
            <a:ext cx="4714200" cy="451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3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/>
          <p:nvPr>
            <p:ph idx="1" type="body"/>
          </p:nvPr>
        </p:nvSpPr>
        <p:spPr>
          <a:xfrm>
            <a:off x="457200" y="1293450"/>
            <a:ext cx="8229600" cy="32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6pPr>
            <a:lvl7pPr indent="-3302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7pPr>
            <a:lvl8pPr indent="-3302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8pPr>
            <a:lvl9pPr indent="-3302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1" name="Google Shape;141;p36"/>
          <p:cNvSpPr txBox="1"/>
          <p:nvPr>
            <p:ph type="title"/>
          </p:nvPr>
        </p:nvSpPr>
        <p:spPr>
          <a:xfrm>
            <a:off x="457200" y="537750"/>
            <a:ext cx="5603400" cy="755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7"/>
          <p:cNvSpPr txBox="1"/>
          <p:nvPr>
            <p:ph type="title"/>
          </p:nvPr>
        </p:nvSpPr>
        <p:spPr>
          <a:xfrm>
            <a:off x="457200" y="342900"/>
            <a:ext cx="77829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4" name="Google Shape;14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4550" y="504188"/>
            <a:ext cx="7782900" cy="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>
            <a:lvl1pPr lv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 Medium"/>
              <a:buNone/>
              <a:defRPr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 Medium"/>
              <a:buNone/>
              <a:defRPr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 Medium"/>
              <a:buNone/>
              <a:defRPr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 Medium"/>
              <a:buNone/>
              <a:defRPr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 Medium"/>
              <a:buNone/>
              <a:defRPr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 Medium"/>
              <a:buNone/>
              <a:defRPr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 Medium"/>
              <a:buNone/>
              <a:defRPr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 Medium"/>
              <a:buNone/>
              <a:defRPr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 Medium"/>
              <a:buNone/>
              <a:defRPr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4550" y="1297900"/>
            <a:ext cx="5942400" cy="3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erif 4"/>
              <a:buChar char="•"/>
              <a:defRPr>
                <a:solidFill>
                  <a:schemeClr val="lt1"/>
                </a:solidFill>
                <a:latin typeface="Source Serif 4"/>
                <a:ea typeface="Source Serif 4"/>
                <a:cs typeface="Source Serif 4"/>
                <a:sym typeface="Source Serif 4"/>
              </a:defRPr>
            </a:lvl1pPr>
            <a:lvl2pPr indent="-3175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erif 4"/>
              <a:buChar char="•"/>
              <a:defRPr>
                <a:solidFill>
                  <a:schemeClr val="lt1"/>
                </a:solidFill>
                <a:latin typeface="Source Serif 4"/>
                <a:ea typeface="Source Serif 4"/>
                <a:cs typeface="Source Serif 4"/>
                <a:sym typeface="Source Serif 4"/>
              </a:defRPr>
            </a:lvl2pPr>
            <a:lvl3pPr indent="-3175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erif 4"/>
              <a:buChar char="•"/>
              <a:defRPr>
                <a:solidFill>
                  <a:schemeClr val="lt1"/>
                </a:solidFill>
                <a:latin typeface="Source Serif 4"/>
                <a:ea typeface="Source Serif 4"/>
                <a:cs typeface="Source Serif 4"/>
                <a:sym typeface="Source Serif 4"/>
              </a:defRPr>
            </a:lvl3pPr>
            <a:lvl4pPr indent="-3175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erif 4"/>
              <a:buChar char="•"/>
              <a:defRPr>
                <a:solidFill>
                  <a:schemeClr val="lt1"/>
                </a:solidFill>
                <a:latin typeface="Source Serif 4"/>
                <a:ea typeface="Source Serif 4"/>
                <a:cs typeface="Source Serif 4"/>
                <a:sym typeface="Source Serif 4"/>
              </a:defRPr>
            </a:lvl4pPr>
            <a:lvl5pPr indent="-3175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erif 4"/>
              <a:buChar char="•"/>
              <a:defRPr>
                <a:solidFill>
                  <a:schemeClr val="lt1"/>
                </a:solidFill>
                <a:latin typeface="Source Serif 4"/>
                <a:ea typeface="Source Serif 4"/>
                <a:cs typeface="Source Serif 4"/>
                <a:sym typeface="Source Serif 4"/>
              </a:defRPr>
            </a:lvl5pPr>
            <a:lvl6pPr indent="-3175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erif 4"/>
              <a:buChar char="•"/>
              <a:defRPr>
                <a:solidFill>
                  <a:schemeClr val="lt1"/>
                </a:solidFill>
                <a:latin typeface="Source Serif 4"/>
                <a:ea typeface="Source Serif 4"/>
                <a:cs typeface="Source Serif 4"/>
                <a:sym typeface="Source Serif 4"/>
              </a:defRPr>
            </a:lvl6pPr>
            <a:lvl7pPr indent="-3175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erif 4"/>
              <a:buChar char="•"/>
              <a:defRPr>
                <a:solidFill>
                  <a:schemeClr val="lt1"/>
                </a:solidFill>
                <a:latin typeface="Source Serif 4"/>
                <a:ea typeface="Source Serif 4"/>
                <a:cs typeface="Source Serif 4"/>
                <a:sym typeface="Source Serif 4"/>
              </a:defRPr>
            </a:lvl7pPr>
            <a:lvl8pPr indent="-3175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erif 4"/>
              <a:buChar char="•"/>
              <a:defRPr>
                <a:solidFill>
                  <a:schemeClr val="lt1"/>
                </a:solidFill>
                <a:latin typeface="Source Serif 4"/>
                <a:ea typeface="Source Serif 4"/>
                <a:cs typeface="Source Serif 4"/>
                <a:sym typeface="Source Serif 4"/>
              </a:defRPr>
            </a:lvl8pPr>
            <a:lvl9pPr indent="-3175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400"/>
              <a:buFont typeface="Source Serif 4"/>
              <a:buChar char="•"/>
              <a:defRPr>
                <a:solidFill>
                  <a:schemeClr val="lt1"/>
                </a:solidFill>
                <a:latin typeface="Source Serif 4"/>
                <a:ea typeface="Source Serif 4"/>
                <a:cs typeface="Source Serif 4"/>
                <a:sym typeface="Source Serif 4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41">
          <p15:clr>
            <a:srgbClr val="E46962"/>
          </p15:clr>
        </p15:guide>
        <p15:guide id="2" orient="horz" pos="577">
          <p15:clr>
            <a:srgbClr val="E46962"/>
          </p15:clr>
        </p15:guide>
        <p15:guide id="3" orient="horz" pos="2926">
          <p15:clr>
            <a:srgbClr val="E46962"/>
          </p15:clr>
        </p15:guide>
        <p15:guide id="4" pos="5619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resentation_title" id="149" name="Google Shape;149;p38"/>
          <p:cNvSpPr txBox="1"/>
          <p:nvPr>
            <p:ph idx="4294967295" type="ctrTitle"/>
          </p:nvPr>
        </p:nvSpPr>
        <p:spPr>
          <a:xfrm>
            <a:off x="230525" y="915600"/>
            <a:ext cx="5859000" cy="38850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400"/>
              <a:t>Planificación de Redes</a:t>
            </a:r>
            <a:endParaRPr sz="6400"/>
          </a:p>
        </p:txBody>
      </p:sp>
      <p:sp>
        <p:nvSpPr>
          <p:cNvPr descr="date" id="150" name="Google Shape;150;p38"/>
          <p:cNvSpPr txBox="1"/>
          <p:nvPr>
            <p:ph idx="4294967295" type="subTitle"/>
          </p:nvPr>
        </p:nvSpPr>
        <p:spPr>
          <a:xfrm>
            <a:off x="230525" y="507400"/>
            <a:ext cx="5029800" cy="342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s" sz="1200">
                <a:latin typeface="Poppins"/>
                <a:ea typeface="Poppins"/>
                <a:cs typeface="Poppins"/>
                <a:sym typeface="Poppins"/>
              </a:rPr>
              <a:t>25 de Febrero de 2025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1" name="Google Shape;151;p38"/>
          <p:cNvSpPr/>
          <p:nvPr/>
        </p:nvSpPr>
        <p:spPr>
          <a:xfrm>
            <a:off x="8350000" y="4027425"/>
            <a:ext cx="548700" cy="548700"/>
          </a:xfrm>
          <a:prstGeom prst="round1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  <p:sp>
        <p:nvSpPr>
          <p:cNvPr id="152" name="Google Shape;152;p38"/>
          <p:cNvSpPr/>
          <p:nvPr/>
        </p:nvSpPr>
        <p:spPr>
          <a:xfrm>
            <a:off x="7801300" y="3478725"/>
            <a:ext cx="548700" cy="548700"/>
          </a:xfrm>
          <a:prstGeom prst="round1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  <p:sp>
        <p:nvSpPr>
          <p:cNvPr id="153" name="Google Shape;153;p38"/>
          <p:cNvSpPr/>
          <p:nvPr/>
        </p:nvSpPr>
        <p:spPr>
          <a:xfrm>
            <a:off x="8350000" y="2930025"/>
            <a:ext cx="548700" cy="548700"/>
          </a:xfrm>
          <a:prstGeom prst="round1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  <p:sp>
        <p:nvSpPr>
          <p:cNvPr id="154" name="Google Shape;154;p38"/>
          <p:cNvSpPr/>
          <p:nvPr/>
        </p:nvSpPr>
        <p:spPr>
          <a:xfrm rot="10800000">
            <a:off x="7252600" y="4031625"/>
            <a:ext cx="548700" cy="548700"/>
          </a:xfrm>
          <a:prstGeom prst="round1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  <p:sp>
        <p:nvSpPr>
          <p:cNvPr id="155" name="Google Shape;155;p38"/>
          <p:cNvSpPr/>
          <p:nvPr/>
        </p:nvSpPr>
        <p:spPr>
          <a:xfrm rot="10800000">
            <a:off x="7252600" y="3478725"/>
            <a:ext cx="548700" cy="548700"/>
          </a:xfrm>
          <a:prstGeom prst="round1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  <p:sp>
        <p:nvSpPr>
          <p:cNvPr id="156" name="Google Shape;156;p38"/>
          <p:cNvSpPr/>
          <p:nvPr/>
        </p:nvSpPr>
        <p:spPr>
          <a:xfrm rot="5400000">
            <a:off x="7801300" y="2381325"/>
            <a:ext cx="548700" cy="548700"/>
          </a:xfrm>
          <a:prstGeom prst="round1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  <p:sp>
        <p:nvSpPr>
          <p:cNvPr id="157" name="Google Shape;157;p38"/>
          <p:cNvSpPr/>
          <p:nvPr/>
        </p:nvSpPr>
        <p:spPr>
          <a:xfrm rot="-5400000">
            <a:off x="8350000" y="2381325"/>
            <a:ext cx="548700" cy="548700"/>
          </a:xfrm>
          <a:prstGeom prst="round1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7"/>
          <p:cNvSpPr txBox="1"/>
          <p:nvPr/>
        </p:nvSpPr>
        <p:spPr>
          <a:xfrm>
            <a:off x="198600" y="407700"/>
            <a:ext cx="8746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Las 7 capas del Modelo OSI</a:t>
            </a:r>
            <a:endParaRPr sz="28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62" name="Google Shape;262;p47"/>
          <p:cNvSpPr txBox="1"/>
          <p:nvPr/>
        </p:nvSpPr>
        <p:spPr>
          <a:xfrm>
            <a:off x="258400" y="1160925"/>
            <a:ext cx="4209600" cy="3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700"/>
              <a:t>Capa 1: Física</a:t>
            </a:r>
            <a:endParaRPr b="1" sz="700"/>
          </a:p>
          <a:p>
            <a:pPr indent="-2730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700"/>
              <a:buChar char="○"/>
            </a:pPr>
            <a:r>
              <a:rPr lang="es" sz="700"/>
              <a:t>Descripción: Transmite señales eléctricas, ópticas o inalámbricas.</a:t>
            </a:r>
            <a:endParaRPr sz="700"/>
          </a:p>
          <a:p>
            <a:pPr indent="-273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○"/>
            </a:pPr>
            <a:r>
              <a:rPr lang="es" sz="700"/>
              <a:t>Funciones principales: Transferencia de bits a través del medio físico.</a:t>
            </a:r>
            <a:endParaRPr sz="700"/>
          </a:p>
          <a:p>
            <a:pPr indent="-273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○"/>
            </a:pPr>
            <a:r>
              <a:rPr lang="es" sz="700"/>
              <a:t>Ejemplos: Cables, hubs, repetidores.</a:t>
            </a:r>
            <a:endParaRPr sz="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700"/>
              <a:t>Capa 2: Enlace de Datos</a:t>
            </a:r>
            <a:endParaRPr b="1" sz="700"/>
          </a:p>
          <a:p>
            <a:pPr indent="-2730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700"/>
              <a:buChar char="○"/>
            </a:pPr>
            <a:r>
              <a:rPr lang="es" sz="700"/>
              <a:t>Descripción: Controla el acceso al medio y la detección de errores.</a:t>
            </a:r>
            <a:endParaRPr sz="700"/>
          </a:p>
          <a:p>
            <a:pPr indent="-273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○"/>
            </a:pPr>
            <a:r>
              <a:rPr lang="es" sz="700"/>
              <a:t>Funciones principales: Dirección MAC, control de flujo, detección de errores.</a:t>
            </a:r>
            <a:endParaRPr sz="700"/>
          </a:p>
          <a:p>
            <a:pPr indent="-273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○"/>
            </a:pPr>
            <a:r>
              <a:rPr lang="es" sz="700"/>
              <a:t>Ejemplos: Ethernet, Wi-Fi, switches.</a:t>
            </a:r>
            <a:endParaRPr sz="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700"/>
              <a:t>Capa 3: Red</a:t>
            </a:r>
            <a:endParaRPr b="1" sz="700"/>
          </a:p>
          <a:p>
            <a:pPr indent="-2730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700"/>
              <a:buChar char="○"/>
            </a:pPr>
            <a:r>
              <a:rPr lang="es" sz="700"/>
              <a:t>Descripción: Encargada del direccionamiento lógico y enrutamiento de paquetes.</a:t>
            </a:r>
            <a:endParaRPr sz="700"/>
          </a:p>
          <a:p>
            <a:pPr indent="-273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○"/>
            </a:pPr>
            <a:r>
              <a:rPr lang="es" sz="700"/>
              <a:t>Funciones principales: Direccionamiento IP, enrutamiento de paquetes.</a:t>
            </a:r>
            <a:endParaRPr sz="700"/>
          </a:p>
          <a:p>
            <a:pPr indent="-273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○"/>
            </a:pPr>
            <a:r>
              <a:rPr lang="es" sz="700"/>
              <a:t>Ejemplos: IP, ICMP, routers.</a:t>
            </a:r>
            <a:endParaRPr sz="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700"/>
              <a:t>Capa 4: Transporte</a:t>
            </a:r>
            <a:endParaRPr b="1" sz="700"/>
          </a:p>
          <a:p>
            <a:pPr indent="-2730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700"/>
              <a:buChar char="○"/>
            </a:pPr>
            <a:r>
              <a:rPr lang="es" sz="700"/>
              <a:t>Descripción: Garantiza la entrega fiable de datos.</a:t>
            </a:r>
            <a:endParaRPr sz="700"/>
          </a:p>
          <a:p>
            <a:pPr indent="-273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○"/>
            </a:pPr>
            <a:r>
              <a:rPr lang="es" sz="700"/>
              <a:t>Funciones principales: Control de flujo, segmentación, corrección de errores.</a:t>
            </a:r>
            <a:endParaRPr sz="700"/>
          </a:p>
          <a:p>
            <a:pPr indent="-273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○"/>
            </a:pPr>
            <a:r>
              <a:rPr lang="es" sz="700"/>
              <a:t>Ejemplos: TCP, UDP.</a:t>
            </a:r>
            <a:endParaRPr sz="1000">
              <a:solidFill>
                <a:schemeClr val="lt1"/>
              </a:solidFill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  <p:sp>
        <p:nvSpPr>
          <p:cNvPr id="263" name="Google Shape;263;p47"/>
          <p:cNvSpPr txBox="1"/>
          <p:nvPr/>
        </p:nvSpPr>
        <p:spPr>
          <a:xfrm>
            <a:off x="4709850" y="1160925"/>
            <a:ext cx="4209600" cy="3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800"/>
              <a:t>Capa 5: Sesión</a:t>
            </a:r>
            <a:endParaRPr b="1" sz="800"/>
          </a:p>
          <a:p>
            <a:pPr indent="-2794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800"/>
              <a:buChar char="○"/>
            </a:pPr>
            <a:r>
              <a:rPr lang="es" sz="800"/>
              <a:t>Descripción: Establece, gestiona y finaliza sesiones de comunicación.</a:t>
            </a:r>
            <a:endParaRPr sz="800"/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s" sz="800"/>
              <a:t>Funciones principales: Establecimiento y gestión de sesiones entre aplicaciones.</a:t>
            </a:r>
            <a:endParaRPr sz="800"/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s" sz="800"/>
              <a:t>Ejemplos: SMB, RPC.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800"/>
              <a:t>Capa 6: Presentación</a:t>
            </a:r>
            <a:endParaRPr b="1" sz="800"/>
          </a:p>
          <a:p>
            <a:pPr indent="-2794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800"/>
              <a:buChar char="○"/>
            </a:pPr>
            <a:r>
              <a:rPr lang="es" sz="800"/>
              <a:t>Descripción: Traduce, encripta y comprime datos.</a:t>
            </a:r>
            <a:endParaRPr sz="800"/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s" sz="800"/>
              <a:t>Funciones principales: Conversión de formatos, cifrado, compresión.</a:t>
            </a:r>
            <a:endParaRPr sz="800"/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s" sz="800"/>
              <a:t>Ejemplos: ASCII, JPEG, TLS/SSL.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800"/>
              <a:t>Capa 7: Aplicación</a:t>
            </a:r>
            <a:endParaRPr b="1" sz="800"/>
          </a:p>
          <a:p>
            <a:pPr indent="-2794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800"/>
              <a:buChar char="○"/>
            </a:pPr>
            <a:r>
              <a:rPr lang="es" sz="800"/>
              <a:t>Descripción: Interactúa directamente con el usuario final.</a:t>
            </a:r>
            <a:endParaRPr sz="800"/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s" sz="800"/>
              <a:t>Funciones principales: Servicios de red como acceso web y correo electrónico.</a:t>
            </a:r>
            <a:endParaRPr sz="800"/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s" sz="800"/>
              <a:t>Ejemplos: HTTP, FTP, SMTP, DNS.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eader_0" id="268" name="Google Shape;268;p48"/>
          <p:cNvSpPr txBox="1"/>
          <p:nvPr>
            <p:ph idx="4294967295" type="subTitle"/>
          </p:nvPr>
        </p:nvSpPr>
        <p:spPr>
          <a:xfrm>
            <a:off x="330300" y="1321200"/>
            <a:ext cx="4135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200">
                <a:latin typeface="Poppins Medium"/>
                <a:ea typeface="Poppins Medium"/>
                <a:cs typeface="Poppins Medium"/>
                <a:sym typeface="Poppins Medium"/>
              </a:rPr>
              <a:t>Capa Física</a:t>
            </a:r>
            <a:endParaRPr sz="12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descr="header_1" id="269" name="Google Shape;269;p48"/>
          <p:cNvSpPr txBox="1"/>
          <p:nvPr>
            <p:ph idx="4294967295" type="subTitle"/>
          </p:nvPr>
        </p:nvSpPr>
        <p:spPr>
          <a:xfrm>
            <a:off x="4768400" y="1321200"/>
            <a:ext cx="4135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200">
                <a:latin typeface="Poppins Medium"/>
                <a:ea typeface="Poppins Medium"/>
                <a:cs typeface="Poppins Medium"/>
                <a:sym typeface="Poppins Medium"/>
              </a:rPr>
              <a:t>Capa de Enlace de Datos</a:t>
            </a:r>
            <a:endParaRPr sz="12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descr="detail_0" id="270" name="Google Shape;270;p48"/>
          <p:cNvSpPr txBox="1"/>
          <p:nvPr>
            <p:ph idx="4294967295" type="body"/>
          </p:nvPr>
        </p:nvSpPr>
        <p:spPr>
          <a:xfrm>
            <a:off x="232400" y="2121125"/>
            <a:ext cx="4230000" cy="28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2725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</a:pPr>
            <a:r>
              <a:rPr lang="es" sz="1100"/>
              <a:t>Transmite señales eléctricas, ópticas o inalámbricas a través de medios físicos.</a:t>
            </a:r>
            <a:endParaRPr sz="1100"/>
          </a:p>
          <a:p>
            <a:pPr indent="-212725" lvl="0" marL="3429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</a:pPr>
            <a:r>
              <a:rPr lang="es" sz="1100"/>
              <a:t>Ejemplos de dispositivos: cables (par trenzado, fibra óptica) y repetidores.</a:t>
            </a:r>
            <a:endParaRPr sz="1100"/>
          </a:p>
          <a:p>
            <a:pPr indent="-212725" lvl="0" marL="34290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100"/>
              <a:buChar char="•"/>
            </a:pPr>
            <a:r>
              <a:rPr lang="es" sz="1100"/>
              <a:t>Su función principal es la transferencia de bits desde un dispositivo a otro.</a:t>
            </a:r>
            <a:endParaRPr sz="1100"/>
          </a:p>
        </p:txBody>
      </p:sp>
      <p:sp>
        <p:nvSpPr>
          <p:cNvPr descr="detail_1" id="271" name="Google Shape;271;p48"/>
          <p:cNvSpPr txBox="1"/>
          <p:nvPr>
            <p:ph idx="4294967295" type="body"/>
          </p:nvPr>
        </p:nvSpPr>
        <p:spPr>
          <a:xfrm>
            <a:off x="4670325" y="2121125"/>
            <a:ext cx="4230000" cy="28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2725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</a:pPr>
            <a:r>
              <a:rPr lang="es" sz="1100"/>
              <a:t>Controla el acceso al medio de transmisión y detecta errores en la comunicación.</a:t>
            </a:r>
            <a:endParaRPr sz="1100"/>
          </a:p>
          <a:p>
            <a:pPr indent="-212725" lvl="0" marL="3429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</a:pPr>
            <a:r>
              <a:rPr lang="es" sz="1100"/>
              <a:t>Dispositivos implicados: switches y tarjetas de red (NIC).</a:t>
            </a:r>
            <a:endParaRPr sz="1100"/>
          </a:p>
          <a:p>
            <a:pPr indent="-212725" lvl="0" marL="34290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100"/>
              <a:buChar char="•"/>
            </a:pPr>
            <a:r>
              <a:rPr lang="es" sz="1100"/>
              <a:t>Subcapas: LLC (Control de Enlace Lógico) y MAC (Control de Acceso al Medio).</a:t>
            </a:r>
            <a:endParaRPr sz="1100"/>
          </a:p>
        </p:txBody>
      </p:sp>
      <p:sp>
        <p:nvSpPr>
          <p:cNvPr descr="title" id="272" name="Google Shape;272;p48"/>
          <p:cNvSpPr txBox="1"/>
          <p:nvPr>
            <p:ph idx="4294967295" type="title"/>
          </p:nvPr>
        </p:nvSpPr>
        <p:spPr>
          <a:xfrm>
            <a:off x="232400" y="521275"/>
            <a:ext cx="86757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/>
              <a:t>Capa Física y Enlace de Datos</a:t>
            </a:r>
            <a:endParaRPr/>
          </a:p>
        </p:txBody>
      </p:sp>
      <p:sp>
        <p:nvSpPr>
          <p:cNvPr descr="chapter" id="273" name="Google Shape;273;p48"/>
          <p:cNvSpPr txBox="1"/>
          <p:nvPr/>
        </p:nvSpPr>
        <p:spPr>
          <a:xfrm>
            <a:off x="232400" y="155925"/>
            <a:ext cx="42300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Modelo OSI</a:t>
            </a:r>
            <a:endParaRPr sz="9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274" name="Google Shape;274;p48"/>
          <p:cNvCxnSpPr/>
          <p:nvPr/>
        </p:nvCxnSpPr>
        <p:spPr>
          <a:xfrm>
            <a:off x="420200" y="1932325"/>
            <a:ext cx="3854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48"/>
          <p:cNvCxnSpPr/>
          <p:nvPr/>
        </p:nvCxnSpPr>
        <p:spPr>
          <a:xfrm>
            <a:off x="4858125" y="1932325"/>
            <a:ext cx="3854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eader_0" id="280" name="Google Shape;280;p49"/>
          <p:cNvSpPr txBox="1"/>
          <p:nvPr>
            <p:ph idx="4294967295" type="subTitle"/>
          </p:nvPr>
        </p:nvSpPr>
        <p:spPr>
          <a:xfrm>
            <a:off x="330300" y="1321200"/>
            <a:ext cx="4135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200">
                <a:latin typeface="Poppins Medium"/>
                <a:ea typeface="Poppins Medium"/>
                <a:cs typeface="Poppins Medium"/>
                <a:sym typeface="Poppins Medium"/>
              </a:rPr>
              <a:t>Funciones de la Capa de Red</a:t>
            </a:r>
            <a:endParaRPr sz="12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descr="header_1" id="281" name="Google Shape;281;p49"/>
          <p:cNvSpPr txBox="1"/>
          <p:nvPr>
            <p:ph idx="4294967295" type="subTitle"/>
          </p:nvPr>
        </p:nvSpPr>
        <p:spPr>
          <a:xfrm>
            <a:off x="4768400" y="1321200"/>
            <a:ext cx="4135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200">
                <a:latin typeface="Poppins Medium"/>
                <a:ea typeface="Poppins Medium"/>
                <a:cs typeface="Poppins Medium"/>
                <a:sym typeface="Poppins Medium"/>
              </a:rPr>
              <a:t>Funciones de la Capa de Transporte</a:t>
            </a:r>
            <a:endParaRPr sz="12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descr="detail_0" id="282" name="Google Shape;282;p49"/>
          <p:cNvSpPr txBox="1"/>
          <p:nvPr>
            <p:ph idx="4294967295" type="body"/>
          </p:nvPr>
        </p:nvSpPr>
        <p:spPr>
          <a:xfrm>
            <a:off x="232400" y="2121125"/>
            <a:ext cx="4230000" cy="28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2725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</a:pPr>
            <a:r>
              <a:rPr lang="es" sz="1100"/>
              <a:t>Encargada del direccionamiento lógico y enrutamiento de paquetes de datos.</a:t>
            </a:r>
            <a:endParaRPr sz="1100"/>
          </a:p>
          <a:p>
            <a:pPr indent="-212725" lvl="0" marL="3429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</a:pPr>
            <a:r>
              <a:rPr lang="es" sz="1100"/>
              <a:t>Utiliza protocolos como </a:t>
            </a:r>
            <a:r>
              <a:rPr b="1" lang="es" sz="1100"/>
              <a:t>IP </a:t>
            </a:r>
            <a:r>
              <a:rPr lang="es" sz="1100"/>
              <a:t>para garantizar que los datos lleguen a su destino correcto.</a:t>
            </a:r>
            <a:endParaRPr sz="1100"/>
          </a:p>
          <a:p>
            <a:pPr indent="-212725" lvl="0" marL="34290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100"/>
              <a:buChar char="•"/>
            </a:pPr>
            <a:r>
              <a:rPr lang="es" sz="1100"/>
              <a:t>Gestiona la fragmentación y reensamblaje de paquetes en la red.</a:t>
            </a:r>
            <a:endParaRPr sz="1100"/>
          </a:p>
        </p:txBody>
      </p:sp>
      <p:sp>
        <p:nvSpPr>
          <p:cNvPr descr="detail_1" id="283" name="Google Shape;283;p49"/>
          <p:cNvSpPr txBox="1"/>
          <p:nvPr>
            <p:ph idx="4294967295" type="body"/>
          </p:nvPr>
        </p:nvSpPr>
        <p:spPr>
          <a:xfrm>
            <a:off x="4670325" y="2121125"/>
            <a:ext cx="4230000" cy="28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2725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</a:pPr>
            <a:r>
              <a:rPr lang="es" sz="1100"/>
              <a:t>Asegura la entrega fiable de datos entre dispositivos finales.</a:t>
            </a:r>
            <a:endParaRPr sz="1100"/>
          </a:p>
          <a:p>
            <a:pPr indent="-212725" lvl="0" marL="3429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</a:pPr>
            <a:r>
              <a:rPr lang="es" sz="1100"/>
              <a:t>Controla el flujo de datos para evitar congestiones en la red.</a:t>
            </a:r>
            <a:endParaRPr sz="1100"/>
          </a:p>
          <a:p>
            <a:pPr indent="-212725" lvl="0" marL="34290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100"/>
              <a:buChar char="•"/>
            </a:pPr>
            <a:r>
              <a:rPr lang="es" sz="1100"/>
              <a:t>Utiliza protocolos como </a:t>
            </a:r>
            <a:r>
              <a:rPr b="1" lang="es" sz="1100"/>
              <a:t>TCP </a:t>
            </a:r>
            <a:r>
              <a:rPr lang="es" sz="1100"/>
              <a:t>(orientado a la conexión) y UDP (no orientado a la conexión).</a:t>
            </a:r>
            <a:endParaRPr sz="1100"/>
          </a:p>
        </p:txBody>
      </p:sp>
      <p:sp>
        <p:nvSpPr>
          <p:cNvPr descr="title" id="284" name="Google Shape;284;p49"/>
          <p:cNvSpPr txBox="1"/>
          <p:nvPr>
            <p:ph idx="4294967295" type="title"/>
          </p:nvPr>
        </p:nvSpPr>
        <p:spPr>
          <a:xfrm>
            <a:off x="232400" y="521275"/>
            <a:ext cx="86757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/>
              <a:t>Capa de Red y Transporte</a:t>
            </a:r>
            <a:endParaRPr/>
          </a:p>
        </p:txBody>
      </p:sp>
      <p:sp>
        <p:nvSpPr>
          <p:cNvPr descr="chapter" id="285" name="Google Shape;285;p49"/>
          <p:cNvSpPr txBox="1"/>
          <p:nvPr/>
        </p:nvSpPr>
        <p:spPr>
          <a:xfrm>
            <a:off x="232400" y="155925"/>
            <a:ext cx="42300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Modelo OSI</a:t>
            </a:r>
            <a:endParaRPr sz="9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286" name="Google Shape;286;p49"/>
          <p:cNvCxnSpPr/>
          <p:nvPr/>
        </p:nvCxnSpPr>
        <p:spPr>
          <a:xfrm>
            <a:off x="420200" y="1932325"/>
            <a:ext cx="3854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49"/>
          <p:cNvCxnSpPr/>
          <p:nvPr/>
        </p:nvCxnSpPr>
        <p:spPr>
          <a:xfrm>
            <a:off x="4858125" y="1932325"/>
            <a:ext cx="3854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itle" id="292" name="Google Shape;292;p50"/>
          <p:cNvSpPr txBox="1"/>
          <p:nvPr>
            <p:ph idx="4294967295" type="title"/>
          </p:nvPr>
        </p:nvSpPr>
        <p:spPr>
          <a:xfrm>
            <a:off x="232400" y="521275"/>
            <a:ext cx="84504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400"/>
              <a:t>Capas de Sesión, Presentación y Aplicación</a:t>
            </a:r>
            <a:endParaRPr sz="2400"/>
          </a:p>
        </p:txBody>
      </p:sp>
      <p:sp>
        <p:nvSpPr>
          <p:cNvPr descr="chapter" id="293" name="Google Shape;293;p50"/>
          <p:cNvSpPr txBox="1"/>
          <p:nvPr/>
        </p:nvSpPr>
        <p:spPr>
          <a:xfrm>
            <a:off x="232400" y="155925"/>
            <a:ext cx="42300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Modelo OSI</a:t>
            </a:r>
            <a:endParaRPr sz="9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descr="header_0" id="294" name="Google Shape;294;p50"/>
          <p:cNvSpPr txBox="1"/>
          <p:nvPr>
            <p:ph idx="4294967295" type="subTitle"/>
          </p:nvPr>
        </p:nvSpPr>
        <p:spPr>
          <a:xfrm>
            <a:off x="703427" y="1285725"/>
            <a:ext cx="2307900" cy="11301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s" sz="1200">
                <a:latin typeface="Poppins Medium"/>
                <a:ea typeface="Poppins Medium"/>
                <a:cs typeface="Poppins Medium"/>
                <a:sym typeface="Poppins Medium"/>
              </a:rPr>
              <a:t>Capa de Sesión</a:t>
            </a:r>
            <a:endParaRPr sz="12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descr="detail_0" id="295" name="Google Shape;295;p50"/>
          <p:cNvSpPr txBox="1"/>
          <p:nvPr>
            <p:ph idx="4294967295" type="body"/>
          </p:nvPr>
        </p:nvSpPr>
        <p:spPr>
          <a:xfrm>
            <a:off x="3134953" y="1279300"/>
            <a:ext cx="5784300" cy="1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200"/>
              <a:t>Gestiona las sesiones de comunicación entre aplicaciones, estableciendo y finalizando conexiones. Ejemplo de protocolo: </a:t>
            </a:r>
            <a:r>
              <a:rPr b="1" lang="es" sz="1200"/>
              <a:t>NetBIOS</a:t>
            </a:r>
            <a:r>
              <a:rPr lang="es" sz="1200"/>
              <a:t>.</a:t>
            </a:r>
            <a:endParaRPr sz="1200"/>
          </a:p>
        </p:txBody>
      </p:sp>
      <p:sp>
        <p:nvSpPr>
          <p:cNvPr descr="header_1" id="296" name="Google Shape;296;p50"/>
          <p:cNvSpPr txBox="1"/>
          <p:nvPr>
            <p:ph idx="4294967295" type="subTitle"/>
          </p:nvPr>
        </p:nvSpPr>
        <p:spPr>
          <a:xfrm>
            <a:off x="703400" y="2541050"/>
            <a:ext cx="2307900" cy="11301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s" sz="1200">
                <a:latin typeface="Poppins Medium"/>
                <a:ea typeface="Poppins Medium"/>
                <a:cs typeface="Poppins Medium"/>
                <a:sym typeface="Poppins Medium"/>
              </a:rPr>
              <a:t>Capa de Presentación</a:t>
            </a:r>
            <a:endParaRPr sz="12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descr="detail_1" id="297" name="Google Shape;297;p50"/>
          <p:cNvSpPr txBox="1"/>
          <p:nvPr>
            <p:ph idx="4294967295" type="body"/>
          </p:nvPr>
        </p:nvSpPr>
        <p:spPr>
          <a:xfrm>
            <a:off x="3134925" y="2534625"/>
            <a:ext cx="5784300" cy="1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200"/>
              <a:t>Se encarga de la traducción, encriptación y compresión de datos para que sean comprensibles para la aplicación. Ejemplo: </a:t>
            </a:r>
            <a:r>
              <a:rPr b="1" lang="es" sz="1200"/>
              <a:t>SSL/TLS</a:t>
            </a:r>
            <a:r>
              <a:rPr lang="es" sz="1200"/>
              <a:t> para encriptación.</a:t>
            </a:r>
            <a:endParaRPr sz="1200"/>
          </a:p>
        </p:txBody>
      </p:sp>
      <p:sp>
        <p:nvSpPr>
          <p:cNvPr descr="header_2" id="298" name="Google Shape;298;p50"/>
          <p:cNvSpPr txBox="1"/>
          <p:nvPr>
            <p:ph idx="4294967295" type="subTitle"/>
          </p:nvPr>
        </p:nvSpPr>
        <p:spPr>
          <a:xfrm>
            <a:off x="703400" y="3783500"/>
            <a:ext cx="2307900" cy="11301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s" sz="1200">
                <a:latin typeface="Poppins Medium"/>
                <a:ea typeface="Poppins Medium"/>
                <a:cs typeface="Poppins Medium"/>
                <a:sym typeface="Poppins Medium"/>
              </a:rPr>
              <a:t>Capa de Aplicación</a:t>
            </a:r>
            <a:endParaRPr sz="12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descr="detail_2" id="299" name="Google Shape;299;p50"/>
          <p:cNvSpPr txBox="1"/>
          <p:nvPr>
            <p:ph idx="4294967295" type="body"/>
          </p:nvPr>
        </p:nvSpPr>
        <p:spPr>
          <a:xfrm>
            <a:off x="3134925" y="3777075"/>
            <a:ext cx="5784300" cy="1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200"/>
              <a:t>Interactúa directamente con el usuario y proporciona servicios de red a las aplicaciones. Ejemplos de protocolos: </a:t>
            </a:r>
            <a:r>
              <a:rPr b="1" lang="es" sz="1200"/>
              <a:t>HTTP, FTP y SMTP</a:t>
            </a:r>
            <a:r>
              <a:rPr lang="es" sz="1200"/>
              <a:t>.</a:t>
            </a:r>
            <a:endParaRPr sz="1200"/>
          </a:p>
        </p:txBody>
      </p:sp>
      <p:sp>
        <p:nvSpPr>
          <p:cNvPr id="300" name="Google Shape;300;p50"/>
          <p:cNvSpPr/>
          <p:nvPr/>
        </p:nvSpPr>
        <p:spPr>
          <a:xfrm>
            <a:off x="232400" y="1285700"/>
            <a:ext cx="471000" cy="113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1" name="Google Shape;301;p50"/>
          <p:cNvSpPr/>
          <p:nvPr/>
        </p:nvSpPr>
        <p:spPr>
          <a:xfrm>
            <a:off x="232400" y="2534600"/>
            <a:ext cx="471000" cy="113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2" name="Google Shape;302;p50"/>
          <p:cNvSpPr/>
          <p:nvPr/>
        </p:nvSpPr>
        <p:spPr>
          <a:xfrm>
            <a:off x="232400" y="3783500"/>
            <a:ext cx="471000" cy="113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itle" id="307" name="Google Shape;307;p51"/>
          <p:cNvSpPr txBox="1"/>
          <p:nvPr>
            <p:ph idx="4294967295" type="title"/>
          </p:nvPr>
        </p:nvSpPr>
        <p:spPr>
          <a:xfrm>
            <a:off x="232400" y="521275"/>
            <a:ext cx="4353300" cy="12993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/>
              <a:t>Relación entre Encapsulamiento y Modelo OSI</a:t>
            </a:r>
            <a:endParaRPr/>
          </a:p>
        </p:txBody>
      </p:sp>
      <p:sp>
        <p:nvSpPr>
          <p:cNvPr descr="detail" id="308" name="Google Shape;308;p51"/>
          <p:cNvSpPr txBox="1"/>
          <p:nvPr>
            <p:ph idx="4294967295" type="body"/>
          </p:nvPr>
        </p:nvSpPr>
        <p:spPr>
          <a:xfrm>
            <a:off x="4689450" y="228825"/>
            <a:ext cx="4230000" cy="468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proceso de </a:t>
            </a:r>
            <a:r>
              <a:rPr b="1" lang="es" u="sng"/>
              <a:t>encapsulamiento </a:t>
            </a:r>
            <a:r>
              <a:rPr lang="es"/>
              <a:t>se basa en las capas del modelo OSI, donde cada capa añade su propia información a los datos que se transmiten. En el envío de datos, cada capa del modelo OSI envuelve la información con encabezados o tráilers específicos, comenzando desde la Capa de Aplicación hasta la Capa Física</a:t>
            </a:r>
            <a:r>
              <a:rPr b="1" lang="es"/>
              <a:t>.</a:t>
            </a:r>
            <a:r>
              <a:rPr lang="es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s"/>
              <a:t>Por el contrario, el </a:t>
            </a:r>
            <a:r>
              <a:rPr b="1" lang="es" u="sng"/>
              <a:t>desencapsulamiento </a:t>
            </a:r>
            <a:r>
              <a:rPr lang="es"/>
              <a:t>ocurre en el receptor, donde cada capa elimina la información añadida por la capa correspondiente hasta que los datos originales llegan a la capa de aplicación y son accesibles para el usuario final.</a:t>
            </a:r>
            <a:endParaRPr/>
          </a:p>
        </p:txBody>
      </p:sp>
      <p:sp>
        <p:nvSpPr>
          <p:cNvPr descr="chapter" id="309" name="Google Shape;309;p51"/>
          <p:cNvSpPr txBox="1"/>
          <p:nvPr/>
        </p:nvSpPr>
        <p:spPr>
          <a:xfrm>
            <a:off x="232400" y="155925"/>
            <a:ext cx="42300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Modelo OSI</a:t>
            </a:r>
            <a:endParaRPr sz="9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10" name="Google Shape;310;p51"/>
          <p:cNvSpPr/>
          <p:nvPr/>
        </p:nvSpPr>
        <p:spPr>
          <a:xfrm>
            <a:off x="781100" y="4367325"/>
            <a:ext cx="548700" cy="548700"/>
          </a:xfrm>
          <a:prstGeom prst="round1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  <p:sp>
        <p:nvSpPr>
          <p:cNvPr id="311" name="Google Shape;311;p51"/>
          <p:cNvSpPr/>
          <p:nvPr/>
        </p:nvSpPr>
        <p:spPr>
          <a:xfrm rot="5400000">
            <a:off x="1329800" y="3818625"/>
            <a:ext cx="548700" cy="548700"/>
          </a:xfrm>
          <a:prstGeom prst="round1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  <p:sp>
        <p:nvSpPr>
          <p:cNvPr id="312" name="Google Shape;312;p51"/>
          <p:cNvSpPr/>
          <p:nvPr/>
        </p:nvSpPr>
        <p:spPr>
          <a:xfrm rot="5400000">
            <a:off x="781100" y="3269925"/>
            <a:ext cx="548700" cy="548700"/>
          </a:xfrm>
          <a:prstGeom prst="round1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  <p:sp>
        <p:nvSpPr>
          <p:cNvPr id="313" name="Google Shape;313;p51"/>
          <p:cNvSpPr/>
          <p:nvPr/>
        </p:nvSpPr>
        <p:spPr>
          <a:xfrm>
            <a:off x="1329800" y="2721225"/>
            <a:ext cx="548700" cy="548700"/>
          </a:xfrm>
          <a:prstGeom prst="round1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  <p:sp>
        <p:nvSpPr>
          <p:cNvPr id="314" name="Google Shape;314;p51"/>
          <p:cNvSpPr/>
          <p:nvPr/>
        </p:nvSpPr>
        <p:spPr>
          <a:xfrm rot="10800000">
            <a:off x="232400" y="4367325"/>
            <a:ext cx="548700" cy="548700"/>
          </a:xfrm>
          <a:prstGeom prst="round1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  <p:sp>
        <p:nvSpPr>
          <p:cNvPr id="315" name="Google Shape;315;p51"/>
          <p:cNvSpPr/>
          <p:nvPr/>
        </p:nvSpPr>
        <p:spPr>
          <a:xfrm>
            <a:off x="781100" y="3818625"/>
            <a:ext cx="548700" cy="548700"/>
          </a:xfrm>
          <a:prstGeom prst="round1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resentation_title" id="320" name="Google Shape;320;p52"/>
          <p:cNvSpPr txBox="1"/>
          <p:nvPr>
            <p:ph idx="4294967295" type="ctrTitle"/>
          </p:nvPr>
        </p:nvSpPr>
        <p:spPr>
          <a:xfrm>
            <a:off x="230525" y="915600"/>
            <a:ext cx="5859000" cy="3711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Muchas gracias</a:t>
            </a:r>
            <a:endParaRPr sz="1600"/>
          </a:p>
        </p:txBody>
      </p:sp>
      <p:sp>
        <p:nvSpPr>
          <p:cNvPr id="321" name="Google Shape;321;p52"/>
          <p:cNvSpPr/>
          <p:nvPr/>
        </p:nvSpPr>
        <p:spPr>
          <a:xfrm rot="5400000">
            <a:off x="8370750" y="4353300"/>
            <a:ext cx="548700" cy="548700"/>
          </a:xfrm>
          <a:prstGeom prst="round1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  <p:sp>
        <p:nvSpPr>
          <p:cNvPr id="322" name="Google Shape;322;p52"/>
          <p:cNvSpPr/>
          <p:nvPr/>
        </p:nvSpPr>
        <p:spPr>
          <a:xfrm rot="5400000">
            <a:off x="7822050" y="3804600"/>
            <a:ext cx="548700" cy="548700"/>
          </a:xfrm>
          <a:prstGeom prst="round1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  <p:sp>
        <p:nvSpPr>
          <p:cNvPr id="323" name="Google Shape;323;p52"/>
          <p:cNvSpPr/>
          <p:nvPr/>
        </p:nvSpPr>
        <p:spPr>
          <a:xfrm>
            <a:off x="7822050" y="4357500"/>
            <a:ext cx="548700" cy="548700"/>
          </a:xfrm>
          <a:prstGeom prst="round1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  <p:sp>
        <p:nvSpPr>
          <p:cNvPr id="324" name="Google Shape;324;p52"/>
          <p:cNvSpPr/>
          <p:nvPr/>
        </p:nvSpPr>
        <p:spPr>
          <a:xfrm rot="10800000">
            <a:off x="7273350" y="4357500"/>
            <a:ext cx="548700" cy="548700"/>
          </a:xfrm>
          <a:prstGeom prst="round1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  <p:sp>
        <p:nvSpPr>
          <p:cNvPr id="325" name="Google Shape;325;p52"/>
          <p:cNvSpPr/>
          <p:nvPr/>
        </p:nvSpPr>
        <p:spPr>
          <a:xfrm rot="5400000">
            <a:off x="7273350" y="3255900"/>
            <a:ext cx="548700" cy="548700"/>
          </a:xfrm>
          <a:prstGeom prst="round1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  <p:sp>
        <p:nvSpPr>
          <p:cNvPr id="326" name="Google Shape;326;p52"/>
          <p:cNvSpPr/>
          <p:nvPr/>
        </p:nvSpPr>
        <p:spPr>
          <a:xfrm rot="5400000">
            <a:off x="7822050" y="3255900"/>
            <a:ext cx="548700" cy="548700"/>
          </a:xfrm>
          <a:prstGeom prst="round1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  <p:sp>
        <p:nvSpPr>
          <p:cNvPr id="327" name="Google Shape;327;p52"/>
          <p:cNvSpPr/>
          <p:nvPr/>
        </p:nvSpPr>
        <p:spPr>
          <a:xfrm rot="-5400000">
            <a:off x="8370750" y="2707200"/>
            <a:ext cx="548700" cy="548700"/>
          </a:xfrm>
          <a:prstGeom prst="round1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agenda_0" id="162" name="Google Shape;162;p39"/>
          <p:cNvSpPr txBox="1"/>
          <p:nvPr/>
        </p:nvSpPr>
        <p:spPr>
          <a:xfrm>
            <a:off x="224550" y="915600"/>
            <a:ext cx="4230600" cy="372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-2286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erif 4"/>
              <a:buChar char="•"/>
            </a:pPr>
            <a:r>
              <a:rPr lang="es" sz="1800">
                <a:solidFill>
                  <a:schemeClr val="lt1"/>
                </a:solidFill>
                <a:latin typeface="Source Serif 4"/>
                <a:ea typeface="Source Serif 4"/>
                <a:cs typeface="Source Serif 4"/>
                <a:sym typeface="Source Serif 4"/>
              </a:rPr>
              <a:t>Arquitectura de redes</a:t>
            </a:r>
            <a:endParaRPr sz="1800">
              <a:solidFill>
                <a:schemeClr val="lt1"/>
              </a:solidFill>
              <a:latin typeface="Source Serif 4"/>
              <a:ea typeface="Source Serif 4"/>
              <a:cs typeface="Source Serif 4"/>
              <a:sym typeface="Source Serif 4"/>
            </a:endParaRPr>
          </a:p>
          <a:p>
            <a:pPr indent="-2286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erif 4"/>
              <a:buChar char="•"/>
            </a:pPr>
            <a:r>
              <a:rPr lang="es" sz="1800">
                <a:solidFill>
                  <a:schemeClr val="lt1"/>
                </a:solidFill>
                <a:latin typeface="Source Serif 4"/>
                <a:ea typeface="Source Serif 4"/>
                <a:cs typeface="Source Serif 4"/>
                <a:sym typeface="Source Serif 4"/>
              </a:rPr>
              <a:t>Componentes de la arquitectura de redes</a:t>
            </a:r>
            <a:endParaRPr sz="1800">
              <a:solidFill>
                <a:schemeClr val="lt1"/>
              </a:solidFill>
              <a:latin typeface="Source Serif 4"/>
              <a:ea typeface="Source Serif 4"/>
              <a:cs typeface="Source Serif 4"/>
              <a:sym typeface="Source Serif 4"/>
            </a:endParaRPr>
          </a:p>
          <a:p>
            <a:pPr indent="-2286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erif 4"/>
              <a:buChar char="•"/>
            </a:pPr>
            <a:r>
              <a:rPr lang="es" sz="1800">
                <a:solidFill>
                  <a:schemeClr val="lt1"/>
                </a:solidFill>
                <a:latin typeface="Source Serif 4"/>
                <a:ea typeface="Source Serif 4"/>
                <a:cs typeface="Source Serif 4"/>
                <a:sym typeface="Source Serif 4"/>
              </a:rPr>
              <a:t>Tipos de arquitectura de redes</a:t>
            </a:r>
            <a:endParaRPr sz="1800">
              <a:solidFill>
                <a:schemeClr val="lt1"/>
              </a:solidFill>
              <a:latin typeface="Source Serif 4"/>
              <a:ea typeface="Source Serif 4"/>
              <a:cs typeface="Source Serif 4"/>
              <a:sym typeface="Source Serif 4"/>
            </a:endParaRPr>
          </a:p>
          <a:p>
            <a:pPr indent="-2286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erif 4"/>
              <a:buChar char="•"/>
            </a:pPr>
            <a:r>
              <a:rPr lang="es" sz="1800">
                <a:solidFill>
                  <a:schemeClr val="lt1"/>
                </a:solidFill>
                <a:latin typeface="Source Serif 4"/>
                <a:ea typeface="Source Serif 4"/>
                <a:cs typeface="Source Serif 4"/>
                <a:sym typeface="Source Serif 4"/>
              </a:rPr>
              <a:t>¿Qué es el encapsulamiento?</a:t>
            </a:r>
            <a:endParaRPr sz="1800">
              <a:solidFill>
                <a:schemeClr val="lt1"/>
              </a:solidFill>
              <a:latin typeface="Source Serif 4"/>
              <a:ea typeface="Source Serif 4"/>
              <a:cs typeface="Source Serif 4"/>
              <a:sym typeface="Source Serif 4"/>
            </a:endParaRPr>
          </a:p>
          <a:p>
            <a:pPr indent="-2286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erif 4"/>
              <a:buChar char="•"/>
            </a:pPr>
            <a:r>
              <a:rPr lang="es" sz="1800">
                <a:solidFill>
                  <a:schemeClr val="lt1"/>
                </a:solidFill>
                <a:latin typeface="Source Serif 4"/>
                <a:ea typeface="Source Serif 4"/>
                <a:cs typeface="Source Serif 4"/>
                <a:sym typeface="Source Serif 4"/>
              </a:rPr>
              <a:t>Proceso de encapsulamiento</a:t>
            </a:r>
            <a:endParaRPr sz="1800">
              <a:solidFill>
                <a:schemeClr val="lt1"/>
              </a:solidFill>
              <a:latin typeface="Source Serif 4"/>
              <a:ea typeface="Source Serif 4"/>
              <a:cs typeface="Source Serif 4"/>
              <a:sym typeface="Source Serif 4"/>
            </a:endParaRPr>
          </a:p>
          <a:p>
            <a:pPr indent="-2286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erif 4"/>
              <a:buChar char="•"/>
            </a:pPr>
            <a:r>
              <a:rPr lang="es" sz="1800">
                <a:solidFill>
                  <a:schemeClr val="lt1"/>
                </a:solidFill>
                <a:latin typeface="Source Serif 4"/>
                <a:ea typeface="Source Serif 4"/>
                <a:cs typeface="Source Serif 4"/>
                <a:sym typeface="Source Serif 4"/>
              </a:rPr>
              <a:t>Desencapsulamiento</a:t>
            </a:r>
            <a:endParaRPr sz="1800">
              <a:solidFill>
                <a:schemeClr val="lt1"/>
              </a:solidFill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  <p:sp>
        <p:nvSpPr>
          <p:cNvPr descr="agenda_1" id="163" name="Google Shape;163;p39"/>
          <p:cNvSpPr txBox="1"/>
          <p:nvPr/>
        </p:nvSpPr>
        <p:spPr>
          <a:xfrm>
            <a:off x="4688850" y="915600"/>
            <a:ext cx="4230600" cy="372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-2286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erif 4"/>
              <a:buChar char="•"/>
            </a:pPr>
            <a:r>
              <a:rPr lang="es" sz="1800">
                <a:solidFill>
                  <a:schemeClr val="lt1"/>
                </a:solidFill>
                <a:latin typeface="Source Serif 4"/>
                <a:ea typeface="Source Serif 4"/>
                <a:cs typeface="Source Serif 4"/>
                <a:sym typeface="Source Serif 4"/>
              </a:rPr>
              <a:t>Introducción al Modelo OSI</a:t>
            </a:r>
            <a:endParaRPr sz="1800">
              <a:solidFill>
                <a:schemeClr val="lt1"/>
              </a:solidFill>
              <a:latin typeface="Source Serif 4"/>
              <a:ea typeface="Source Serif 4"/>
              <a:cs typeface="Source Serif 4"/>
              <a:sym typeface="Source Serif 4"/>
            </a:endParaRPr>
          </a:p>
          <a:p>
            <a:pPr indent="-2286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erif 4"/>
              <a:buChar char="•"/>
            </a:pPr>
            <a:r>
              <a:rPr lang="es" sz="1800">
                <a:solidFill>
                  <a:schemeClr val="lt1"/>
                </a:solidFill>
                <a:latin typeface="Source Serif 4"/>
                <a:ea typeface="Source Serif 4"/>
                <a:cs typeface="Source Serif 4"/>
                <a:sym typeface="Source Serif 4"/>
              </a:rPr>
              <a:t>Las 7 Capas del Modelo OSI</a:t>
            </a:r>
            <a:endParaRPr sz="1800">
              <a:solidFill>
                <a:schemeClr val="lt1"/>
              </a:solidFill>
              <a:latin typeface="Source Serif 4"/>
              <a:ea typeface="Source Serif 4"/>
              <a:cs typeface="Source Serif 4"/>
              <a:sym typeface="Source Serif 4"/>
            </a:endParaRPr>
          </a:p>
          <a:p>
            <a:pPr indent="-2286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erif 4"/>
              <a:buChar char="•"/>
            </a:pPr>
            <a:r>
              <a:rPr lang="es" sz="1800">
                <a:solidFill>
                  <a:schemeClr val="lt1"/>
                </a:solidFill>
                <a:latin typeface="Source Serif 4"/>
                <a:ea typeface="Source Serif 4"/>
                <a:cs typeface="Source Serif 4"/>
                <a:sym typeface="Source Serif 4"/>
              </a:rPr>
              <a:t>Capa Física y Enlace de Datos</a:t>
            </a:r>
            <a:endParaRPr sz="2200">
              <a:solidFill>
                <a:schemeClr val="lt1"/>
              </a:solidFill>
              <a:latin typeface="Source Serif 4"/>
              <a:ea typeface="Source Serif 4"/>
              <a:cs typeface="Source Serif 4"/>
              <a:sym typeface="Source Serif 4"/>
            </a:endParaRPr>
          </a:p>
          <a:p>
            <a:pPr indent="-2286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erif 4"/>
              <a:buChar char="•"/>
            </a:pPr>
            <a:r>
              <a:rPr lang="es" sz="1800">
                <a:solidFill>
                  <a:schemeClr val="lt1"/>
                </a:solidFill>
                <a:latin typeface="Source Serif 4"/>
                <a:ea typeface="Source Serif 4"/>
                <a:cs typeface="Source Serif 4"/>
                <a:sym typeface="Source Serif 4"/>
              </a:rPr>
              <a:t>Capa de Red y Transporte</a:t>
            </a:r>
            <a:endParaRPr sz="1800">
              <a:solidFill>
                <a:schemeClr val="lt1"/>
              </a:solidFill>
              <a:latin typeface="Source Serif 4"/>
              <a:ea typeface="Source Serif 4"/>
              <a:cs typeface="Source Serif 4"/>
              <a:sym typeface="Source Serif 4"/>
            </a:endParaRPr>
          </a:p>
          <a:p>
            <a:pPr indent="-2286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erif 4"/>
              <a:buChar char="•"/>
            </a:pPr>
            <a:r>
              <a:rPr lang="es" sz="1800">
                <a:solidFill>
                  <a:schemeClr val="lt1"/>
                </a:solidFill>
                <a:latin typeface="Source Serif 4"/>
                <a:ea typeface="Source Serif 4"/>
                <a:cs typeface="Source Serif 4"/>
                <a:sym typeface="Source Serif 4"/>
              </a:rPr>
              <a:t>Capas de Sesión, Presentación y Aplicación</a:t>
            </a:r>
            <a:endParaRPr sz="1800">
              <a:solidFill>
                <a:schemeClr val="lt1"/>
              </a:solidFill>
              <a:latin typeface="Source Serif 4"/>
              <a:ea typeface="Source Serif 4"/>
              <a:cs typeface="Source Serif 4"/>
              <a:sym typeface="Source Serif 4"/>
            </a:endParaRPr>
          </a:p>
          <a:p>
            <a:pPr indent="-2286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erif 4"/>
              <a:buChar char="•"/>
            </a:pPr>
            <a:r>
              <a:rPr lang="es" sz="1800">
                <a:solidFill>
                  <a:schemeClr val="lt1"/>
                </a:solidFill>
                <a:latin typeface="Source Serif 4"/>
                <a:ea typeface="Source Serif 4"/>
                <a:cs typeface="Source Serif 4"/>
                <a:sym typeface="Source Serif 4"/>
              </a:rPr>
              <a:t>Relación entre Encapsulamiento y Modelo OSI</a:t>
            </a:r>
            <a:endParaRPr sz="1800">
              <a:solidFill>
                <a:schemeClr val="lt1"/>
              </a:solidFill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  <p:sp>
        <p:nvSpPr>
          <p:cNvPr descr="title" id="164" name="Google Shape;164;p39"/>
          <p:cNvSpPr txBox="1"/>
          <p:nvPr>
            <p:ph idx="4294967295" type="title"/>
          </p:nvPr>
        </p:nvSpPr>
        <p:spPr>
          <a:xfrm>
            <a:off x="286175" y="245800"/>
            <a:ext cx="2617500" cy="291900"/>
          </a:xfrm>
          <a:prstGeom prst="rect">
            <a:avLst/>
          </a:prstGeom>
        </p:spPr>
        <p:txBody>
          <a:bodyPr anchorCtr="0" anchor="b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1000"/>
              <a:t>Índice</a:t>
            </a:r>
            <a:endParaRPr sz="1000"/>
          </a:p>
        </p:txBody>
      </p:sp>
      <p:cxnSp>
        <p:nvCxnSpPr>
          <p:cNvPr id="165" name="Google Shape;165;p39"/>
          <p:cNvCxnSpPr/>
          <p:nvPr/>
        </p:nvCxnSpPr>
        <p:spPr>
          <a:xfrm>
            <a:off x="268850" y="553075"/>
            <a:ext cx="1152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itle" id="170" name="Google Shape;170;p40"/>
          <p:cNvSpPr txBox="1"/>
          <p:nvPr>
            <p:ph idx="4294967295" type="title"/>
          </p:nvPr>
        </p:nvSpPr>
        <p:spPr>
          <a:xfrm>
            <a:off x="232400" y="521275"/>
            <a:ext cx="86679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/>
              <a:t>Arquitectura de redes</a:t>
            </a:r>
            <a:endParaRPr/>
          </a:p>
        </p:txBody>
      </p:sp>
      <p:sp>
        <p:nvSpPr>
          <p:cNvPr descr="detail" id="171" name="Google Shape;171;p40"/>
          <p:cNvSpPr txBox="1"/>
          <p:nvPr>
            <p:ph idx="4294967295" type="body"/>
          </p:nvPr>
        </p:nvSpPr>
        <p:spPr>
          <a:xfrm>
            <a:off x="232400" y="1835850"/>
            <a:ext cx="5267400" cy="29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arquitectura de redes es el </a:t>
            </a:r>
            <a:r>
              <a:rPr b="1" lang="es"/>
              <a:t>diseño estructurado</a:t>
            </a:r>
            <a:r>
              <a:rPr lang="es"/>
              <a:t> que define </a:t>
            </a:r>
            <a:r>
              <a:rPr b="1" lang="es"/>
              <a:t>cómo se interconectan los dispositivos y sistemas de comunicación para permitir el intercambio de datos</a:t>
            </a:r>
            <a:r>
              <a:rPr lang="es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Los aspectos técnicos incluyen la </a:t>
            </a:r>
            <a:r>
              <a:rPr b="1" lang="es"/>
              <a:t>topología</a:t>
            </a:r>
            <a:r>
              <a:rPr lang="es"/>
              <a:t>, que describe la disposición física o lógica de los dispositivos, y los </a:t>
            </a:r>
            <a:r>
              <a:rPr b="1" lang="es"/>
              <a:t>protocolos</a:t>
            </a:r>
            <a:r>
              <a:rPr lang="es"/>
              <a:t>, que son las reglas que rigen la comunicación entre éstos.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s"/>
              <a:t>Ejemplos de topologías son la estrella, bus y anillo, mientras que los protocolos abarcan estándares como TCP/IP y HTTP.</a:t>
            </a:r>
            <a:endParaRPr/>
          </a:p>
        </p:txBody>
      </p:sp>
      <p:sp>
        <p:nvSpPr>
          <p:cNvPr id="172" name="Google Shape;172;p40"/>
          <p:cNvSpPr/>
          <p:nvPr/>
        </p:nvSpPr>
        <p:spPr>
          <a:xfrm rot="5400000">
            <a:off x="7802900" y="3481950"/>
            <a:ext cx="548700" cy="548700"/>
          </a:xfrm>
          <a:prstGeom prst="round1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  <p:sp>
        <p:nvSpPr>
          <p:cNvPr id="173" name="Google Shape;173;p40"/>
          <p:cNvSpPr/>
          <p:nvPr/>
        </p:nvSpPr>
        <p:spPr>
          <a:xfrm>
            <a:off x="8351600" y="2933250"/>
            <a:ext cx="548700" cy="548700"/>
          </a:xfrm>
          <a:prstGeom prst="round1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  <p:sp>
        <p:nvSpPr>
          <p:cNvPr id="174" name="Google Shape;174;p40"/>
          <p:cNvSpPr/>
          <p:nvPr/>
        </p:nvSpPr>
        <p:spPr>
          <a:xfrm rot="10800000">
            <a:off x="7254200" y="2933250"/>
            <a:ext cx="548700" cy="548700"/>
          </a:xfrm>
          <a:prstGeom prst="round1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  <p:sp>
        <p:nvSpPr>
          <p:cNvPr id="175" name="Google Shape;175;p40"/>
          <p:cNvSpPr/>
          <p:nvPr/>
        </p:nvSpPr>
        <p:spPr>
          <a:xfrm rot="5400000">
            <a:off x="7802900" y="2384550"/>
            <a:ext cx="548700" cy="548700"/>
          </a:xfrm>
          <a:prstGeom prst="round1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  <p:sp>
        <p:nvSpPr>
          <p:cNvPr id="176" name="Google Shape;176;p40"/>
          <p:cNvSpPr/>
          <p:nvPr/>
        </p:nvSpPr>
        <p:spPr>
          <a:xfrm>
            <a:off x="8351600" y="1835850"/>
            <a:ext cx="548700" cy="548700"/>
          </a:xfrm>
          <a:prstGeom prst="round1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  <p:sp>
        <p:nvSpPr>
          <p:cNvPr descr="chapter" id="177" name="Google Shape;177;p40"/>
          <p:cNvSpPr txBox="1"/>
          <p:nvPr/>
        </p:nvSpPr>
        <p:spPr>
          <a:xfrm>
            <a:off x="232400" y="155925"/>
            <a:ext cx="42300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Arquitectura</a:t>
            </a:r>
            <a:endParaRPr sz="9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itle" id="182" name="Google Shape;182;p41"/>
          <p:cNvSpPr txBox="1"/>
          <p:nvPr>
            <p:ph idx="4294967295" type="title"/>
          </p:nvPr>
        </p:nvSpPr>
        <p:spPr>
          <a:xfrm>
            <a:off x="232400" y="521275"/>
            <a:ext cx="86757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700"/>
              <a:t>Componentes de la arquitectura de redes</a:t>
            </a:r>
            <a:endParaRPr sz="2700"/>
          </a:p>
        </p:txBody>
      </p:sp>
      <p:sp>
        <p:nvSpPr>
          <p:cNvPr descr="chapter" id="183" name="Google Shape;183;p41"/>
          <p:cNvSpPr txBox="1"/>
          <p:nvPr/>
        </p:nvSpPr>
        <p:spPr>
          <a:xfrm>
            <a:off x="232400" y="155925"/>
            <a:ext cx="42300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Arquitectura de redes</a:t>
            </a:r>
            <a:endParaRPr sz="9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descr="detail_0" id="184" name="Google Shape;184;p41"/>
          <p:cNvSpPr txBox="1"/>
          <p:nvPr>
            <p:ph idx="4294967295" type="body"/>
          </p:nvPr>
        </p:nvSpPr>
        <p:spPr>
          <a:xfrm>
            <a:off x="228689" y="1616207"/>
            <a:ext cx="4230000" cy="13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s" sz="1200"/>
              <a:t>Los dispositivos de red son esenciales para la interconexión y gestión del tráfico. Incluyen </a:t>
            </a:r>
            <a:r>
              <a:rPr b="1" lang="es" sz="1200"/>
              <a:t>routers</a:t>
            </a:r>
            <a:r>
              <a:rPr lang="es" sz="1200"/>
              <a:t>, que dirigen el tráfico entre redes; </a:t>
            </a:r>
            <a:r>
              <a:rPr b="1" lang="es" sz="1200"/>
              <a:t>switches</a:t>
            </a:r>
            <a:r>
              <a:rPr lang="es" sz="1200"/>
              <a:t>, que conectan dispositivos en una LAN; </a:t>
            </a:r>
            <a:r>
              <a:rPr b="1" lang="es" sz="1200"/>
              <a:t>hubs</a:t>
            </a:r>
            <a:r>
              <a:rPr lang="es" sz="1200"/>
              <a:t>, que transmiten datos a todos los dispositivos; y </a:t>
            </a:r>
            <a:r>
              <a:rPr b="1" lang="es" sz="1200"/>
              <a:t>firewalls</a:t>
            </a:r>
            <a:r>
              <a:rPr lang="es" sz="1200"/>
              <a:t>, que protegen la red.</a:t>
            </a:r>
            <a:endParaRPr sz="1200"/>
          </a:p>
        </p:txBody>
      </p:sp>
      <p:sp>
        <p:nvSpPr>
          <p:cNvPr descr="header_0" id="185" name="Google Shape;185;p41"/>
          <p:cNvSpPr txBox="1"/>
          <p:nvPr>
            <p:ph idx="4294967295" type="subTitle"/>
          </p:nvPr>
        </p:nvSpPr>
        <p:spPr>
          <a:xfrm>
            <a:off x="228675" y="1165325"/>
            <a:ext cx="4230000" cy="45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200">
                <a:latin typeface="Poppins Medium"/>
                <a:ea typeface="Poppins Medium"/>
                <a:cs typeface="Poppins Medium"/>
                <a:sym typeface="Poppins Medium"/>
              </a:rPr>
              <a:t>Dispositivos de Red</a:t>
            </a:r>
            <a:endParaRPr sz="12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descr="detail_1" id="186" name="Google Shape;186;p41"/>
          <p:cNvSpPr txBox="1"/>
          <p:nvPr>
            <p:ph idx="4294967295" type="body"/>
          </p:nvPr>
        </p:nvSpPr>
        <p:spPr>
          <a:xfrm>
            <a:off x="4685327" y="1616207"/>
            <a:ext cx="4230000" cy="13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s" sz="1200"/>
              <a:t>Los medios de transmisión son los canales a través de los cuales se envían los datos. Los medios guiados incluyen cables como </a:t>
            </a:r>
            <a:r>
              <a:rPr b="1" lang="es" sz="1200"/>
              <a:t>par trenzado y fibra óptica</a:t>
            </a:r>
            <a:r>
              <a:rPr lang="es" sz="1200"/>
              <a:t>, mientras que los no guiados abarcan señales inalámbricas como Wi-Fi.</a:t>
            </a:r>
            <a:endParaRPr sz="1200"/>
          </a:p>
        </p:txBody>
      </p:sp>
      <p:sp>
        <p:nvSpPr>
          <p:cNvPr descr="header_1" id="187" name="Google Shape;187;p41"/>
          <p:cNvSpPr txBox="1"/>
          <p:nvPr>
            <p:ph idx="4294967295" type="subTitle"/>
          </p:nvPr>
        </p:nvSpPr>
        <p:spPr>
          <a:xfrm>
            <a:off x="4685320" y="1165325"/>
            <a:ext cx="4230000" cy="45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200">
                <a:latin typeface="Poppins Medium"/>
                <a:ea typeface="Poppins Medium"/>
                <a:cs typeface="Poppins Medium"/>
                <a:sym typeface="Poppins Medium"/>
              </a:rPr>
              <a:t>Medios de transmisión</a:t>
            </a:r>
            <a:endParaRPr sz="12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descr="detail_2" id="188" name="Google Shape;188;p41"/>
          <p:cNvSpPr txBox="1"/>
          <p:nvPr>
            <p:ph idx="4294967295" type="body"/>
          </p:nvPr>
        </p:nvSpPr>
        <p:spPr>
          <a:xfrm>
            <a:off x="228689" y="3615704"/>
            <a:ext cx="4230000" cy="12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s" sz="1200"/>
              <a:t>Los protocolos de comunicación son reglas que facilitan la interacción entre dispositivos. Ejemplos incluyen </a:t>
            </a:r>
            <a:r>
              <a:rPr b="1" lang="es" sz="1200"/>
              <a:t>TCP/IP</a:t>
            </a:r>
            <a:r>
              <a:rPr lang="es" sz="1200"/>
              <a:t>, que asegura la entrega de datos, y </a:t>
            </a:r>
            <a:r>
              <a:rPr b="1" lang="es" sz="1200"/>
              <a:t>UDP</a:t>
            </a:r>
            <a:r>
              <a:rPr lang="es" sz="1200"/>
              <a:t>, que permite comunicaciones rápidas. Otros son </a:t>
            </a:r>
            <a:r>
              <a:rPr b="1" lang="es" sz="1200"/>
              <a:t>HTTP </a:t>
            </a:r>
            <a:r>
              <a:rPr lang="es" sz="1200"/>
              <a:t>y </a:t>
            </a:r>
            <a:r>
              <a:rPr b="1" lang="es" sz="1200"/>
              <a:t>FTP</a:t>
            </a:r>
            <a:r>
              <a:rPr lang="es" sz="1200"/>
              <a:t>.</a:t>
            </a:r>
            <a:endParaRPr sz="1200"/>
          </a:p>
        </p:txBody>
      </p:sp>
      <p:sp>
        <p:nvSpPr>
          <p:cNvPr descr="header_2" id="189" name="Google Shape;189;p41"/>
          <p:cNvSpPr txBox="1"/>
          <p:nvPr>
            <p:ph idx="4294967295" type="subTitle"/>
          </p:nvPr>
        </p:nvSpPr>
        <p:spPr>
          <a:xfrm>
            <a:off x="228675" y="3171925"/>
            <a:ext cx="4230000" cy="4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200">
                <a:latin typeface="Poppins Medium"/>
                <a:ea typeface="Poppins Medium"/>
                <a:cs typeface="Poppins Medium"/>
                <a:sym typeface="Poppins Medium"/>
              </a:rPr>
              <a:t>Protocolos de comunicación</a:t>
            </a:r>
            <a:endParaRPr sz="12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descr="detail_3" id="190" name="Google Shape;190;p41"/>
          <p:cNvSpPr txBox="1"/>
          <p:nvPr>
            <p:ph idx="4294967295" type="body"/>
          </p:nvPr>
        </p:nvSpPr>
        <p:spPr>
          <a:xfrm>
            <a:off x="4685330" y="3615704"/>
            <a:ext cx="4230000" cy="12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s" sz="1200"/>
              <a:t>Cada componente es crucial para la eficiencia y seguridad de la red. La elección adecuada de dispositivos, medios y protocolos impacta en el rendimiento y confiabilidad de la infraestructura.</a:t>
            </a:r>
            <a:endParaRPr sz="1200"/>
          </a:p>
        </p:txBody>
      </p:sp>
      <p:sp>
        <p:nvSpPr>
          <p:cNvPr descr="header_3" id="191" name="Google Shape;191;p41"/>
          <p:cNvSpPr txBox="1"/>
          <p:nvPr>
            <p:ph idx="4294967295" type="subTitle"/>
          </p:nvPr>
        </p:nvSpPr>
        <p:spPr>
          <a:xfrm>
            <a:off x="4685321" y="3171925"/>
            <a:ext cx="4230000" cy="4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200">
                <a:latin typeface="Poppins Medium"/>
                <a:ea typeface="Poppins Medium"/>
                <a:cs typeface="Poppins Medium"/>
                <a:sym typeface="Poppins Medium"/>
              </a:rPr>
              <a:t>Importancia de los componentes</a:t>
            </a:r>
            <a:endParaRPr sz="12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itle" id="196" name="Google Shape;196;p42"/>
          <p:cNvSpPr txBox="1"/>
          <p:nvPr>
            <p:ph idx="4294967295" type="title"/>
          </p:nvPr>
        </p:nvSpPr>
        <p:spPr>
          <a:xfrm>
            <a:off x="232400" y="521275"/>
            <a:ext cx="84504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/>
              <a:t>Tipos de arquitectura de redes</a:t>
            </a:r>
            <a:endParaRPr/>
          </a:p>
        </p:txBody>
      </p:sp>
      <p:sp>
        <p:nvSpPr>
          <p:cNvPr descr="chapter" id="197" name="Google Shape;197;p42"/>
          <p:cNvSpPr txBox="1"/>
          <p:nvPr/>
        </p:nvSpPr>
        <p:spPr>
          <a:xfrm>
            <a:off x="232400" y="155925"/>
            <a:ext cx="42300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Arquitectura</a:t>
            </a:r>
            <a:endParaRPr sz="9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descr="header_0" id="198" name="Google Shape;198;p42"/>
          <p:cNvSpPr txBox="1"/>
          <p:nvPr>
            <p:ph idx="4294967295" type="subTitle"/>
          </p:nvPr>
        </p:nvSpPr>
        <p:spPr>
          <a:xfrm>
            <a:off x="232425" y="1285736"/>
            <a:ext cx="2167200" cy="11301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s" sz="1200">
                <a:latin typeface="Poppins Medium"/>
                <a:ea typeface="Poppins Medium"/>
                <a:cs typeface="Poppins Medium"/>
                <a:sym typeface="Poppins Medium"/>
              </a:rPr>
              <a:t>Arquitectura Cliente-Servidor</a:t>
            </a:r>
            <a:endParaRPr sz="12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descr="detail_0" id="199" name="Google Shape;199;p42"/>
          <p:cNvSpPr txBox="1"/>
          <p:nvPr>
            <p:ph idx="4294967295" type="body"/>
          </p:nvPr>
        </p:nvSpPr>
        <p:spPr>
          <a:xfrm>
            <a:off x="2570902" y="1279300"/>
            <a:ext cx="5597100" cy="1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200"/>
              <a:t>En este modelo, </a:t>
            </a:r>
            <a:r>
              <a:rPr b="1" lang="es" sz="1200"/>
              <a:t>un servidor central proporciona servicios y recursos a múltiples clientes</a:t>
            </a:r>
            <a:r>
              <a:rPr lang="es" sz="1200"/>
              <a:t>. Un ejemplo común es un servidor web que gestiona peticiones de navegadores.</a:t>
            </a:r>
            <a:endParaRPr sz="1200"/>
          </a:p>
        </p:txBody>
      </p:sp>
      <p:sp>
        <p:nvSpPr>
          <p:cNvPr descr="header_1" id="200" name="Google Shape;200;p42"/>
          <p:cNvSpPr txBox="1"/>
          <p:nvPr>
            <p:ph idx="4294967295" type="subTitle"/>
          </p:nvPr>
        </p:nvSpPr>
        <p:spPr>
          <a:xfrm>
            <a:off x="232400" y="2541060"/>
            <a:ext cx="2167200" cy="11301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s" sz="1200">
                <a:latin typeface="Poppins Medium"/>
                <a:ea typeface="Poppins Medium"/>
                <a:cs typeface="Poppins Medium"/>
                <a:sym typeface="Poppins Medium"/>
              </a:rPr>
              <a:t>Arquitectura Peer-to-Peer (P2P)</a:t>
            </a:r>
            <a:endParaRPr sz="12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descr="detail_1" id="201" name="Google Shape;201;p42"/>
          <p:cNvSpPr txBox="1"/>
          <p:nvPr>
            <p:ph idx="4294967295" type="body"/>
          </p:nvPr>
        </p:nvSpPr>
        <p:spPr>
          <a:xfrm>
            <a:off x="2570875" y="2534625"/>
            <a:ext cx="5597100" cy="1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" sz="1200"/>
              <a:t>Todos los nodos en esta arquitectura funcionan como iguales</a:t>
            </a:r>
            <a:r>
              <a:rPr lang="es" sz="1200"/>
              <a:t>, donde cada uno puede actuar como cliente y servidor. Un ejemplo es el intercambio de archivos mediante BitTorrent.</a:t>
            </a:r>
            <a:endParaRPr sz="1200"/>
          </a:p>
        </p:txBody>
      </p:sp>
      <p:sp>
        <p:nvSpPr>
          <p:cNvPr descr="header_2" id="202" name="Google Shape;202;p42"/>
          <p:cNvSpPr txBox="1"/>
          <p:nvPr>
            <p:ph idx="4294967295" type="subTitle"/>
          </p:nvPr>
        </p:nvSpPr>
        <p:spPr>
          <a:xfrm>
            <a:off x="232400" y="3783509"/>
            <a:ext cx="2167200" cy="11301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s" sz="1200">
                <a:latin typeface="Poppins Medium"/>
                <a:ea typeface="Poppins Medium"/>
                <a:cs typeface="Poppins Medium"/>
                <a:sym typeface="Poppins Medium"/>
              </a:rPr>
              <a:t>Arquitectura en Nube</a:t>
            </a:r>
            <a:endParaRPr sz="12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descr="detail_2" id="203" name="Google Shape;203;p42"/>
          <p:cNvSpPr txBox="1"/>
          <p:nvPr>
            <p:ph idx="4294967295" type="body"/>
          </p:nvPr>
        </p:nvSpPr>
        <p:spPr>
          <a:xfrm>
            <a:off x="2570875" y="3777075"/>
            <a:ext cx="5597100" cy="1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" sz="1200"/>
              <a:t>Los servicios se proporcionan a través de Internet</a:t>
            </a:r>
            <a:r>
              <a:rPr lang="es" sz="1200"/>
              <a:t>, permitiendo la escalabilidad y el acceso remoto. Ejemplos incluyen Google Drive y Microsoft Azure.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itle" id="208" name="Google Shape;208;p43"/>
          <p:cNvSpPr txBox="1"/>
          <p:nvPr>
            <p:ph idx="4294967295" type="title"/>
          </p:nvPr>
        </p:nvSpPr>
        <p:spPr>
          <a:xfrm>
            <a:off x="232400" y="521275"/>
            <a:ext cx="86679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/>
              <a:t>¿Qué es el encapsulamiento?</a:t>
            </a:r>
            <a:endParaRPr/>
          </a:p>
        </p:txBody>
      </p:sp>
      <p:sp>
        <p:nvSpPr>
          <p:cNvPr descr="detail" id="209" name="Google Shape;209;p43"/>
          <p:cNvSpPr txBox="1"/>
          <p:nvPr>
            <p:ph idx="4294967295" type="body"/>
          </p:nvPr>
        </p:nvSpPr>
        <p:spPr>
          <a:xfrm>
            <a:off x="232400" y="1835850"/>
            <a:ext cx="5267400" cy="29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/>
              <a:t>El </a:t>
            </a:r>
            <a:r>
              <a:rPr b="1" lang="es"/>
              <a:t>encapsulamiento es el proceso de envolver datos en diferentes capas de información para su transmisión a través de una red</a:t>
            </a:r>
            <a:r>
              <a:rPr lang="es"/>
              <a:t>. Cada capa del modelo de red añade su propia información, como direcciones de origen y destino, y control de errores, asegurando que los datos sean entregados correctamente. Este proceso es fundamental para la comunicación en red, ya que permite que los datos se muevan de manera eficiente y segura desde el origen hasta el destino.</a:t>
            </a:r>
            <a:endParaRPr/>
          </a:p>
        </p:txBody>
      </p:sp>
      <p:sp>
        <p:nvSpPr>
          <p:cNvPr id="210" name="Google Shape;210;p43"/>
          <p:cNvSpPr/>
          <p:nvPr/>
        </p:nvSpPr>
        <p:spPr>
          <a:xfrm rot="5400000">
            <a:off x="7802900" y="3481950"/>
            <a:ext cx="548700" cy="548700"/>
          </a:xfrm>
          <a:prstGeom prst="round1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  <p:sp>
        <p:nvSpPr>
          <p:cNvPr id="211" name="Google Shape;211;p43"/>
          <p:cNvSpPr/>
          <p:nvPr/>
        </p:nvSpPr>
        <p:spPr>
          <a:xfrm>
            <a:off x="8351600" y="2933250"/>
            <a:ext cx="548700" cy="548700"/>
          </a:xfrm>
          <a:prstGeom prst="round1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  <p:sp>
        <p:nvSpPr>
          <p:cNvPr id="212" name="Google Shape;212;p43"/>
          <p:cNvSpPr/>
          <p:nvPr/>
        </p:nvSpPr>
        <p:spPr>
          <a:xfrm rot="10800000">
            <a:off x="7254200" y="2933250"/>
            <a:ext cx="548700" cy="548700"/>
          </a:xfrm>
          <a:prstGeom prst="round1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  <p:sp>
        <p:nvSpPr>
          <p:cNvPr id="213" name="Google Shape;213;p43"/>
          <p:cNvSpPr/>
          <p:nvPr/>
        </p:nvSpPr>
        <p:spPr>
          <a:xfrm rot="5400000">
            <a:off x="7802900" y="2384550"/>
            <a:ext cx="548700" cy="548700"/>
          </a:xfrm>
          <a:prstGeom prst="round1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  <p:sp>
        <p:nvSpPr>
          <p:cNvPr id="214" name="Google Shape;214;p43"/>
          <p:cNvSpPr/>
          <p:nvPr/>
        </p:nvSpPr>
        <p:spPr>
          <a:xfrm>
            <a:off x="8351600" y="1835850"/>
            <a:ext cx="548700" cy="548700"/>
          </a:xfrm>
          <a:prstGeom prst="round1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  <p:sp>
        <p:nvSpPr>
          <p:cNvPr descr="chapter" id="215" name="Google Shape;215;p43"/>
          <p:cNvSpPr txBox="1"/>
          <p:nvPr/>
        </p:nvSpPr>
        <p:spPr>
          <a:xfrm>
            <a:off x="232400" y="155925"/>
            <a:ext cx="42300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Encapsulamiento</a:t>
            </a:r>
            <a:endParaRPr sz="9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4"/>
          <p:cNvSpPr txBox="1"/>
          <p:nvPr/>
        </p:nvSpPr>
        <p:spPr>
          <a:xfrm>
            <a:off x="7270850" y="1124278"/>
            <a:ext cx="548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05 </a:t>
            </a:r>
            <a:endParaRPr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descr="header_4" id="221" name="Google Shape;221;p44"/>
          <p:cNvSpPr txBox="1"/>
          <p:nvPr/>
        </p:nvSpPr>
        <p:spPr>
          <a:xfrm>
            <a:off x="7271275" y="1662925"/>
            <a:ext cx="16455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3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Capa Física</a:t>
            </a:r>
            <a:endParaRPr sz="13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descr="detail_4" id="222" name="Google Shape;222;p44"/>
          <p:cNvSpPr txBox="1"/>
          <p:nvPr/>
        </p:nvSpPr>
        <p:spPr>
          <a:xfrm>
            <a:off x="7271150" y="2288077"/>
            <a:ext cx="1645500" cy="26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100">
                <a:solidFill>
                  <a:schemeClr val="lt1"/>
                </a:solidFill>
                <a:latin typeface="Source Serif 4"/>
                <a:ea typeface="Source Serif 4"/>
                <a:cs typeface="Source Serif 4"/>
                <a:sym typeface="Source Serif 4"/>
              </a:rPr>
              <a:t>Los datos se convierten en señales eléctricas, ópticas o inalámbricas para su transmisión efectiva a través del medio físico.</a:t>
            </a:r>
            <a:endParaRPr sz="1100">
              <a:solidFill>
                <a:schemeClr val="lt1"/>
              </a:solidFill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  <p:sp>
        <p:nvSpPr>
          <p:cNvPr id="223" name="Google Shape;223;p44"/>
          <p:cNvSpPr txBox="1"/>
          <p:nvPr/>
        </p:nvSpPr>
        <p:spPr>
          <a:xfrm>
            <a:off x="232575" y="1124278"/>
            <a:ext cx="548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4" name="Google Shape;224;p44"/>
          <p:cNvSpPr txBox="1"/>
          <p:nvPr/>
        </p:nvSpPr>
        <p:spPr>
          <a:xfrm>
            <a:off x="1992075" y="1114228"/>
            <a:ext cx="548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02 </a:t>
            </a:r>
            <a:endParaRPr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5" name="Google Shape;225;p44"/>
          <p:cNvSpPr txBox="1"/>
          <p:nvPr/>
        </p:nvSpPr>
        <p:spPr>
          <a:xfrm>
            <a:off x="3751575" y="1114228"/>
            <a:ext cx="548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03 </a:t>
            </a:r>
            <a:endParaRPr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6" name="Google Shape;226;p44"/>
          <p:cNvSpPr txBox="1"/>
          <p:nvPr/>
        </p:nvSpPr>
        <p:spPr>
          <a:xfrm>
            <a:off x="5511075" y="1114228"/>
            <a:ext cx="548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04 </a:t>
            </a:r>
            <a:endParaRPr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descr="header_0" id="227" name="Google Shape;227;p44"/>
          <p:cNvSpPr txBox="1"/>
          <p:nvPr/>
        </p:nvSpPr>
        <p:spPr>
          <a:xfrm>
            <a:off x="232550" y="1662925"/>
            <a:ext cx="16455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3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Capa de Aplicación</a:t>
            </a:r>
            <a:endParaRPr sz="13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descr="header_1" id="228" name="Google Shape;228;p44"/>
          <p:cNvSpPr txBox="1"/>
          <p:nvPr/>
        </p:nvSpPr>
        <p:spPr>
          <a:xfrm>
            <a:off x="1992092" y="1662925"/>
            <a:ext cx="16455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3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Capa de Transporte</a:t>
            </a:r>
            <a:endParaRPr sz="13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descr="header_2" id="229" name="Google Shape;229;p44"/>
          <p:cNvSpPr txBox="1"/>
          <p:nvPr/>
        </p:nvSpPr>
        <p:spPr>
          <a:xfrm>
            <a:off x="3751734" y="1662925"/>
            <a:ext cx="16455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3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Capa de Red</a:t>
            </a:r>
            <a:endParaRPr sz="13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descr="header_3" id="230" name="Google Shape;230;p44"/>
          <p:cNvSpPr txBox="1"/>
          <p:nvPr/>
        </p:nvSpPr>
        <p:spPr>
          <a:xfrm>
            <a:off x="5511501" y="1662925"/>
            <a:ext cx="16455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3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Capa de Enlace de Datos</a:t>
            </a:r>
            <a:endParaRPr sz="13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descr="detail_0" id="231" name="Google Shape;231;p44"/>
          <p:cNvSpPr txBox="1"/>
          <p:nvPr/>
        </p:nvSpPr>
        <p:spPr>
          <a:xfrm>
            <a:off x="232400" y="2277625"/>
            <a:ext cx="1645500" cy="26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s" sz="1100">
                <a:solidFill>
                  <a:schemeClr val="lt1"/>
                </a:solidFill>
                <a:latin typeface="Source Serif 4"/>
                <a:ea typeface="Source Serif 4"/>
                <a:cs typeface="Source Serif 4"/>
                <a:sym typeface="Source Serif 4"/>
              </a:rPr>
              <a:t>Los datos se generan en aplicaciones como navegadores web. Por ejemplo, una solicitud HTTP para cargar una página web.</a:t>
            </a:r>
            <a:endParaRPr sz="1100">
              <a:solidFill>
                <a:schemeClr val="lt1"/>
              </a:solidFill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  <p:sp>
        <p:nvSpPr>
          <p:cNvPr descr="detail_1" id="232" name="Google Shape;232;p44"/>
          <p:cNvSpPr txBox="1"/>
          <p:nvPr/>
        </p:nvSpPr>
        <p:spPr>
          <a:xfrm>
            <a:off x="1991950" y="2277625"/>
            <a:ext cx="1645500" cy="26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100">
                <a:solidFill>
                  <a:schemeClr val="lt1"/>
                </a:solidFill>
                <a:latin typeface="Source Serif 4"/>
                <a:ea typeface="Source Serif 4"/>
                <a:cs typeface="Source Serif 4"/>
                <a:sym typeface="Source Serif 4"/>
              </a:rPr>
              <a:t>Se añade información sobre el puerto de origen y destino, utilizando protocolos como TCP o UDP. Por ejemplo, el puerto 80 para tráfico HTTP.</a:t>
            </a:r>
            <a:endParaRPr sz="1100">
              <a:solidFill>
                <a:schemeClr val="lt1"/>
              </a:solidFill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  <p:sp>
        <p:nvSpPr>
          <p:cNvPr descr="detail_2" id="233" name="Google Shape;233;p44"/>
          <p:cNvSpPr txBox="1"/>
          <p:nvPr/>
        </p:nvSpPr>
        <p:spPr>
          <a:xfrm>
            <a:off x="3751600" y="2277625"/>
            <a:ext cx="1645500" cy="26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100">
                <a:solidFill>
                  <a:schemeClr val="lt1"/>
                </a:solidFill>
                <a:latin typeface="Source Serif 4"/>
                <a:ea typeface="Source Serif 4"/>
                <a:cs typeface="Source Serif 4"/>
                <a:sym typeface="Source Serif 4"/>
              </a:rPr>
              <a:t>Se incorpora la dirección IP de origen y destino. Ejemplo: IP origen 192.168.1.1 y IP destino 8.8.8.8.</a:t>
            </a:r>
            <a:endParaRPr sz="1100">
              <a:solidFill>
                <a:schemeClr val="lt1"/>
              </a:solidFill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  <p:sp>
        <p:nvSpPr>
          <p:cNvPr descr="detail_3" id="234" name="Google Shape;234;p44"/>
          <p:cNvSpPr txBox="1"/>
          <p:nvPr/>
        </p:nvSpPr>
        <p:spPr>
          <a:xfrm>
            <a:off x="5511375" y="2277625"/>
            <a:ext cx="1645500" cy="26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100">
                <a:solidFill>
                  <a:schemeClr val="lt1"/>
                </a:solidFill>
                <a:latin typeface="Source Serif 4"/>
                <a:ea typeface="Source Serif 4"/>
                <a:cs typeface="Source Serif 4"/>
                <a:sym typeface="Source Serif 4"/>
              </a:rPr>
              <a:t>Se añade la dirección física (MAC) de origen y destino. Ejemplo: MAC origen 00:1A:2B:3C:4D:5E.</a:t>
            </a:r>
            <a:endParaRPr sz="1100">
              <a:solidFill>
                <a:schemeClr val="lt1"/>
              </a:solidFill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  <p:sp>
        <p:nvSpPr>
          <p:cNvPr descr="title" id="235" name="Google Shape;235;p44"/>
          <p:cNvSpPr txBox="1"/>
          <p:nvPr>
            <p:ph idx="4294967295" type="title"/>
          </p:nvPr>
        </p:nvSpPr>
        <p:spPr>
          <a:xfrm>
            <a:off x="232400" y="521275"/>
            <a:ext cx="86790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000"/>
              <a:t>Proceso de encapsulamiento</a:t>
            </a:r>
            <a:endParaRPr sz="3000"/>
          </a:p>
        </p:txBody>
      </p:sp>
      <p:sp>
        <p:nvSpPr>
          <p:cNvPr descr="chapter" id="236" name="Google Shape;236;p44"/>
          <p:cNvSpPr txBox="1"/>
          <p:nvPr/>
        </p:nvSpPr>
        <p:spPr>
          <a:xfrm>
            <a:off x="232400" y="155925"/>
            <a:ext cx="42300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Encapsulamiento</a:t>
            </a:r>
            <a:endParaRPr sz="9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itle" id="241" name="Google Shape;241;p45"/>
          <p:cNvSpPr txBox="1"/>
          <p:nvPr>
            <p:ph idx="4294967295" type="title"/>
          </p:nvPr>
        </p:nvSpPr>
        <p:spPr>
          <a:xfrm>
            <a:off x="232400" y="521275"/>
            <a:ext cx="86679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/>
              <a:t>Desencapsulamiento</a:t>
            </a:r>
            <a:endParaRPr/>
          </a:p>
        </p:txBody>
      </p:sp>
      <p:sp>
        <p:nvSpPr>
          <p:cNvPr descr="detail" id="242" name="Google Shape;242;p45"/>
          <p:cNvSpPr txBox="1"/>
          <p:nvPr>
            <p:ph idx="4294967295" type="body"/>
          </p:nvPr>
        </p:nvSpPr>
        <p:spPr>
          <a:xfrm>
            <a:off x="232400" y="1835850"/>
            <a:ext cx="5267400" cy="29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El desencapsulamiento es el proceso inverso al encapsulamiento, en el cual cada capa de protocolo elimina su propia información a medida que los datos son recibidos en el destino. 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s" sz="1200"/>
              <a:t>Este proceso </a:t>
            </a:r>
            <a:r>
              <a:rPr b="1" lang="es" sz="1200"/>
              <a:t>comienza en la capa de aplicación</a:t>
            </a:r>
            <a:r>
              <a:rPr lang="es" sz="1200"/>
              <a:t>, donde se extrae la información relevante para la aplicación final. Luego, en la capa de presentación, se eliminan las cabeceras de presentación. A continuación, la capa de sesión elimina su información de control, seguida de la capa de transporte, que quita los datos relacionados con el control de flujo y los puertos. </a:t>
            </a:r>
            <a:r>
              <a:rPr b="1" lang="es" sz="1200"/>
              <a:t>Finalmente, la capa de red</a:t>
            </a:r>
            <a:r>
              <a:rPr lang="es" sz="1200"/>
              <a:t> elimina la dirección IP, la capa de enlace de datos elimina la dirección MAC y, por último, los datos se convierten nuevamente en señales físicas en la capa física.</a:t>
            </a:r>
            <a:endParaRPr sz="1200"/>
          </a:p>
        </p:txBody>
      </p:sp>
      <p:sp>
        <p:nvSpPr>
          <p:cNvPr id="243" name="Google Shape;243;p45"/>
          <p:cNvSpPr/>
          <p:nvPr/>
        </p:nvSpPr>
        <p:spPr>
          <a:xfrm rot="5400000">
            <a:off x="7802900" y="3481950"/>
            <a:ext cx="548700" cy="548700"/>
          </a:xfrm>
          <a:prstGeom prst="round1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  <p:sp>
        <p:nvSpPr>
          <p:cNvPr id="244" name="Google Shape;244;p45"/>
          <p:cNvSpPr/>
          <p:nvPr/>
        </p:nvSpPr>
        <p:spPr>
          <a:xfrm>
            <a:off x="8351600" y="2933250"/>
            <a:ext cx="548700" cy="548700"/>
          </a:xfrm>
          <a:prstGeom prst="round1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  <p:sp>
        <p:nvSpPr>
          <p:cNvPr id="245" name="Google Shape;245;p45"/>
          <p:cNvSpPr/>
          <p:nvPr/>
        </p:nvSpPr>
        <p:spPr>
          <a:xfrm rot="10800000">
            <a:off x="7254200" y="2933250"/>
            <a:ext cx="548700" cy="548700"/>
          </a:xfrm>
          <a:prstGeom prst="round1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  <p:sp>
        <p:nvSpPr>
          <p:cNvPr id="246" name="Google Shape;246;p45"/>
          <p:cNvSpPr/>
          <p:nvPr/>
        </p:nvSpPr>
        <p:spPr>
          <a:xfrm rot="5400000">
            <a:off x="7802900" y="2384550"/>
            <a:ext cx="548700" cy="548700"/>
          </a:xfrm>
          <a:prstGeom prst="round1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  <p:sp>
        <p:nvSpPr>
          <p:cNvPr id="247" name="Google Shape;247;p45"/>
          <p:cNvSpPr/>
          <p:nvPr/>
        </p:nvSpPr>
        <p:spPr>
          <a:xfrm>
            <a:off x="8351600" y="1835850"/>
            <a:ext cx="548700" cy="548700"/>
          </a:xfrm>
          <a:prstGeom prst="round1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erif 4"/>
              <a:ea typeface="Source Serif 4"/>
              <a:cs typeface="Source Serif 4"/>
              <a:sym typeface="Source Serif 4"/>
            </a:endParaRPr>
          </a:p>
        </p:txBody>
      </p:sp>
      <p:sp>
        <p:nvSpPr>
          <p:cNvPr descr="chapter" id="248" name="Google Shape;248;p45"/>
          <p:cNvSpPr txBox="1"/>
          <p:nvPr/>
        </p:nvSpPr>
        <p:spPr>
          <a:xfrm>
            <a:off x="232400" y="155925"/>
            <a:ext cx="42300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Encapsulamiento</a:t>
            </a:r>
            <a:endParaRPr sz="9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itle" id="253" name="Google Shape;253;p46"/>
          <p:cNvSpPr txBox="1"/>
          <p:nvPr>
            <p:ph idx="4294967295" type="title"/>
          </p:nvPr>
        </p:nvSpPr>
        <p:spPr>
          <a:xfrm>
            <a:off x="232400" y="521275"/>
            <a:ext cx="4105200" cy="4159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000"/>
              <a:t>Introducción al Modelo OSI</a:t>
            </a:r>
            <a:endParaRPr sz="3000"/>
          </a:p>
        </p:txBody>
      </p:sp>
      <p:sp>
        <p:nvSpPr>
          <p:cNvPr descr="detail" id="254" name="Google Shape;254;p46"/>
          <p:cNvSpPr txBox="1"/>
          <p:nvPr>
            <p:ph idx="4294967295" type="body"/>
          </p:nvPr>
        </p:nvSpPr>
        <p:spPr>
          <a:xfrm>
            <a:off x="4795000" y="737425"/>
            <a:ext cx="4105200" cy="4021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s" sz="1500"/>
              <a:t>El modelo OSI </a:t>
            </a:r>
            <a:r>
              <a:rPr lang="es" sz="1500"/>
              <a:t>(Interconexión de Sistemas Abiertos) es un marco de referencia que </a:t>
            </a:r>
            <a:r>
              <a:rPr b="1" lang="es" sz="1500"/>
              <a:t>estandariza las funciones de un sistema de comunicación en siete capas distintas. Su propósito es facilitar la interoperabilidad entre diferentes sistemas y tecnologías de red al proporcionar un conjunto común de reglas y conceptos</a:t>
            </a:r>
            <a:r>
              <a:rPr lang="es" sz="1500"/>
              <a:t>. Cada capa del modelo OSI tiene funciones específicas y se comunica con las capas adyacentes, lo que permite que diversos dispositivos y protocolos trabajen juntos de manera eficiente.</a:t>
            </a:r>
            <a:endParaRPr sz="1500"/>
          </a:p>
        </p:txBody>
      </p:sp>
      <p:cxnSp>
        <p:nvCxnSpPr>
          <p:cNvPr id="255" name="Google Shape;255;p46"/>
          <p:cNvCxnSpPr/>
          <p:nvPr/>
        </p:nvCxnSpPr>
        <p:spPr>
          <a:xfrm>
            <a:off x="224550" y="483925"/>
            <a:ext cx="4315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descr="chapter" id="256" name="Google Shape;256;p46"/>
          <p:cNvSpPr txBox="1"/>
          <p:nvPr/>
        </p:nvSpPr>
        <p:spPr>
          <a:xfrm>
            <a:off x="232400" y="155925"/>
            <a:ext cx="42300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Modelo OSI</a:t>
            </a:r>
            <a:endParaRPr sz="9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nila">
  <a:themeElements>
    <a:clrScheme name="Custom">
      <a:dk1>
        <a:srgbClr val="FFEB84"/>
      </a:dk1>
      <a:lt1>
        <a:srgbClr val="070100"/>
      </a:lt1>
      <a:dk2>
        <a:srgbClr val="FCDE5A"/>
      </a:dk2>
      <a:lt2>
        <a:srgbClr val="070100"/>
      </a:lt2>
      <a:accent1>
        <a:srgbClr val="58C3FF"/>
      </a:accent1>
      <a:accent2>
        <a:srgbClr val="FFFFFF"/>
      </a:accent2>
      <a:accent3>
        <a:srgbClr val="E90000"/>
      </a:accent3>
      <a:accent4>
        <a:srgbClr val="C3EAF4"/>
      </a:accent4>
      <a:accent5>
        <a:srgbClr val="FEA379"/>
      </a:accent5>
      <a:accent6>
        <a:srgbClr val="CEEA93"/>
      </a:accent6>
      <a:hlink>
        <a:srgbClr val="0701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