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"/>
      <p:regular r:id="rId16"/>
      <p:bold r:id="rId17"/>
      <p:italic r:id="rId18"/>
      <p:boldItalic r:id="rId19"/>
    </p:embeddedFont>
    <p:embeddedFont>
      <p:font typeface="Hanken Grotesk SemiBold"/>
      <p:regular r:id="rId20"/>
      <p:bold r:id="rId21"/>
      <p:italic r:id="rId22"/>
      <p:boldItalic r:id="rId23"/>
    </p:embeddedFont>
    <p:embeddedFont>
      <p:font typeface="Cabin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Inter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SemiBold-regular.fntdata"/><Relationship Id="rId22" Type="http://schemas.openxmlformats.org/officeDocument/2006/relationships/font" Target="fonts/HankenGroteskSemiBold-italic.fntdata"/><Relationship Id="rId21" Type="http://schemas.openxmlformats.org/officeDocument/2006/relationships/font" Target="fonts/HankenGroteskSemiBold-bold.fntdata"/><Relationship Id="rId24" Type="http://schemas.openxmlformats.org/officeDocument/2006/relationships/font" Target="fonts/Cabin-regular.fntdata"/><Relationship Id="rId23" Type="http://schemas.openxmlformats.org/officeDocument/2006/relationships/font" Target="fonts/HankenGrotesk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8" Type="http://schemas.openxmlformats.org/officeDocument/2006/relationships/font" Target="fonts/Inter-regular.fntdata"/><Relationship Id="rId27" Type="http://schemas.openxmlformats.org/officeDocument/2006/relationships/font" Target="fonts/Cabin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InterMedium-bold.fntdata"/><Relationship Id="rId14" Type="http://schemas.openxmlformats.org/officeDocument/2006/relationships/slide" Target="slides/slide8.xml"/><Relationship Id="rId36" Type="http://schemas.openxmlformats.org/officeDocument/2006/relationships/font" Target="fonts/InterMedium-regular.fntdata"/><Relationship Id="rId17" Type="http://schemas.openxmlformats.org/officeDocument/2006/relationships/font" Target="fonts/HankenGrotesk-bold.fntdata"/><Relationship Id="rId39" Type="http://schemas.openxmlformats.org/officeDocument/2006/relationships/font" Target="fonts/InterMedium-boldItalic.fntdata"/><Relationship Id="rId16" Type="http://schemas.openxmlformats.org/officeDocument/2006/relationships/font" Target="fonts/HankenGrotesk-regular.fntdata"/><Relationship Id="rId38" Type="http://schemas.openxmlformats.org/officeDocument/2006/relationships/font" Target="fonts/InterMedium-italic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SLIDES_API1503989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SLIDES_API1503989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150398919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150398919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SLIDES_API150398919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SLIDES_API150398919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SLIDES_API150398919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SLIDES_API150398919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SLIDES_API150398919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SLIDES_API150398919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SLIDES_API150398919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SLIDES_API150398919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50398919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50398919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50398919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50398919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150398919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150398919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914400" y="1545450"/>
            <a:ext cx="5257800" cy="2052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914400" y="4120125"/>
            <a:ext cx="1459800" cy="451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anken Grotesk"/>
              <a:buNone/>
              <a:defRPr sz="9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anken Grotesk"/>
              <a:buNone/>
              <a:defRPr sz="13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914400" y="3278275"/>
            <a:ext cx="4680900" cy="451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57200" y="346600"/>
            <a:ext cx="1824900" cy="2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•"/>
              <a:defRPr sz="2200"/>
            </a:lvl1pPr>
            <a:lvl2pPr indent="-368300" lvl="1" marL="9144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68300" lvl="2" marL="13716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68300" lvl="3" marL="18288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4pPr>
            <a:lvl5pPr indent="-368300" lvl="4" marL="22860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5pPr>
            <a:lvl6pPr indent="-368300" lvl="5" marL="27432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6pPr>
            <a:lvl7pPr indent="-368300" lvl="6" marL="32004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7pPr>
            <a:lvl8pPr indent="-368300" lvl="7" marL="36576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8pPr>
            <a:lvl9pPr indent="-368300" lvl="8" marL="4114800">
              <a:spcBef>
                <a:spcPts val="2000"/>
              </a:spcBef>
              <a:spcAft>
                <a:spcPts val="2000"/>
              </a:spcAft>
              <a:buSzPts val="2200"/>
              <a:buChar char="•"/>
              <a:defRPr sz="2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457200" y="346600"/>
            <a:ext cx="1824900" cy="2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19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6" name="Google Shape;86;p20"/>
          <p:cNvSpPr txBox="1"/>
          <p:nvPr>
            <p:ph idx="3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20"/>
          <p:cNvSpPr txBox="1"/>
          <p:nvPr>
            <p:ph idx="4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5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6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21"/>
          <p:cNvSpPr txBox="1"/>
          <p:nvPr>
            <p:ph type="ctrTitle"/>
          </p:nvPr>
        </p:nvSpPr>
        <p:spPr>
          <a:xfrm>
            <a:off x="914400" y="1545450"/>
            <a:ext cx="5257800" cy="2052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idx="1" type="subTitle"/>
          </p:nvPr>
        </p:nvSpPr>
        <p:spPr>
          <a:xfrm>
            <a:off x="457200" y="346600"/>
            <a:ext cx="1824900" cy="2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2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•"/>
              <a:defRPr sz="2200"/>
            </a:lvl1pPr>
            <a:lvl2pPr indent="-368300" lvl="1" marL="9144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68300" lvl="2" marL="13716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68300" lvl="3" marL="18288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4pPr>
            <a:lvl5pPr indent="-368300" lvl="4" marL="22860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5pPr>
            <a:lvl6pPr indent="-368300" lvl="5" marL="27432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6pPr>
            <a:lvl7pPr indent="-368300" lvl="6" marL="32004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7pPr>
            <a:lvl8pPr indent="-368300" lvl="7" marL="3657600">
              <a:spcBef>
                <a:spcPts val="2000"/>
              </a:spcBef>
              <a:spcAft>
                <a:spcPts val="0"/>
              </a:spcAft>
              <a:buSzPts val="2200"/>
              <a:buChar char="•"/>
              <a:defRPr sz="2200"/>
            </a:lvl8pPr>
            <a:lvl9pPr indent="-368300" lvl="8" marL="4114800">
              <a:spcBef>
                <a:spcPts val="2000"/>
              </a:spcBef>
              <a:spcAft>
                <a:spcPts val="2000"/>
              </a:spcAft>
              <a:buSzPts val="2200"/>
              <a:buChar char="•"/>
              <a:defRPr sz="2200"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b="1" sz="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Cabin"/>
              <a:buChar char="•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presentation_title" id="148" name="Google Shape;148;p34"/>
          <p:cNvSpPr txBox="1"/>
          <p:nvPr>
            <p:ph type="ctrTitle"/>
          </p:nvPr>
        </p:nvSpPr>
        <p:spPr>
          <a:xfrm>
            <a:off x="345000" y="1284713"/>
            <a:ext cx="3882000" cy="2587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Planificación y administración de redes: Sesión 3</a:t>
            </a:r>
            <a:endParaRPr sz="3800"/>
          </a:p>
        </p:txBody>
      </p:sp>
      <p:sp>
        <p:nvSpPr>
          <p:cNvPr id="149" name="Google Shape;149;p34"/>
          <p:cNvSpPr/>
          <p:nvPr/>
        </p:nvSpPr>
        <p:spPr>
          <a:xfrm>
            <a:off x="6358122" y="1991600"/>
            <a:ext cx="1160300" cy="1160300"/>
          </a:xfrm>
          <a:custGeom>
            <a:rect b="b" l="l" r="r" t="t"/>
            <a:pathLst>
              <a:path extrusionOk="0" h="201879" w="201879">
                <a:moveTo>
                  <a:pt x="43202" y="18169"/>
                </a:moveTo>
                <a:cubicBezTo>
                  <a:pt x="35934" y="23014"/>
                  <a:pt x="29474" y="29071"/>
                  <a:pt x="23822" y="35934"/>
                </a:cubicBezTo>
                <a:cubicBezTo>
                  <a:pt x="46836" y="33916"/>
                  <a:pt x="76310" y="37146"/>
                  <a:pt x="110629" y="54507"/>
                </a:cubicBezTo>
                <a:cubicBezTo>
                  <a:pt x="146968" y="72676"/>
                  <a:pt x="176442" y="73080"/>
                  <a:pt x="196630" y="69446"/>
                </a:cubicBezTo>
                <a:cubicBezTo>
                  <a:pt x="195015" y="63794"/>
                  <a:pt x="192592" y="58141"/>
                  <a:pt x="189766" y="53296"/>
                </a:cubicBezTo>
                <a:cubicBezTo>
                  <a:pt x="166348" y="55718"/>
                  <a:pt x="136470" y="52488"/>
                  <a:pt x="101343" y="34723"/>
                </a:cubicBezTo>
                <a:cubicBezTo>
                  <a:pt x="79136" y="23822"/>
                  <a:pt x="59756" y="18977"/>
                  <a:pt x="43202" y="18169"/>
                </a:cubicBezTo>
                <a:close/>
                <a:moveTo>
                  <a:pt x="176038" y="33512"/>
                </a:moveTo>
                <a:cubicBezTo>
                  <a:pt x="157869" y="12920"/>
                  <a:pt x="130817" y="0"/>
                  <a:pt x="100939" y="0"/>
                </a:cubicBezTo>
                <a:cubicBezTo>
                  <a:pt x="92057" y="0"/>
                  <a:pt x="83578" y="1211"/>
                  <a:pt x="75503" y="3230"/>
                </a:cubicBezTo>
                <a:cubicBezTo>
                  <a:pt x="86404" y="6056"/>
                  <a:pt x="98113" y="10498"/>
                  <a:pt x="110629" y="16958"/>
                </a:cubicBezTo>
                <a:cubicBezTo>
                  <a:pt x="136066" y="29474"/>
                  <a:pt x="158273" y="33512"/>
                  <a:pt x="176038" y="33512"/>
                </a:cubicBezTo>
                <a:close/>
                <a:moveTo>
                  <a:pt x="201071" y="88827"/>
                </a:moveTo>
                <a:cubicBezTo>
                  <a:pt x="176442" y="93672"/>
                  <a:pt x="142526" y="92864"/>
                  <a:pt x="101343" y="72273"/>
                </a:cubicBezTo>
                <a:cubicBezTo>
                  <a:pt x="63390" y="53296"/>
                  <a:pt x="32704" y="53700"/>
                  <a:pt x="12113" y="58141"/>
                </a:cubicBezTo>
                <a:cubicBezTo>
                  <a:pt x="11305" y="58141"/>
                  <a:pt x="10094" y="58545"/>
                  <a:pt x="9286" y="58949"/>
                </a:cubicBezTo>
                <a:cubicBezTo>
                  <a:pt x="6460" y="64601"/>
                  <a:pt x="4441" y="70658"/>
                  <a:pt x="2826" y="77118"/>
                </a:cubicBezTo>
                <a:cubicBezTo>
                  <a:pt x="4441" y="76714"/>
                  <a:pt x="6056" y="76310"/>
                  <a:pt x="8075" y="75906"/>
                </a:cubicBezTo>
                <a:cubicBezTo>
                  <a:pt x="32704" y="70254"/>
                  <a:pt x="67831" y="70658"/>
                  <a:pt x="110629" y="92057"/>
                </a:cubicBezTo>
                <a:cubicBezTo>
                  <a:pt x="148583" y="111033"/>
                  <a:pt x="179268" y="110629"/>
                  <a:pt x="199860" y="106188"/>
                </a:cubicBezTo>
                <a:cubicBezTo>
                  <a:pt x="200264" y="106188"/>
                  <a:pt x="201071" y="105784"/>
                  <a:pt x="201879" y="105784"/>
                </a:cubicBezTo>
                <a:cubicBezTo>
                  <a:pt x="201879" y="104169"/>
                  <a:pt x="201879" y="102554"/>
                  <a:pt x="201879" y="100939"/>
                </a:cubicBezTo>
                <a:cubicBezTo>
                  <a:pt x="201879" y="96902"/>
                  <a:pt x="201475" y="92864"/>
                  <a:pt x="201071" y="88827"/>
                </a:cubicBezTo>
                <a:close/>
                <a:moveTo>
                  <a:pt x="198649" y="127184"/>
                </a:moveTo>
                <a:cubicBezTo>
                  <a:pt x="174019" y="131221"/>
                  <a:pt x="140911" y="129606"/>
                  <a:pt x="101343" y="109822"/>
                </a:cubicBezTo>
                <a:cubicBezTo>
                  <a:pt x="63390" y="90845"/>
                  <a:pt x="32704" y="91249"/>
                  <a:pt x="12113" y="95690"/>
                </a:cubicBezTo>
                <a:cubicBezTo>
                  <a:pt x="7671" y="96498"/>
                  <a:pt x="3634" y="97709"/>
                  <a:pt x="0" y="99324"/>
                </a:cubicBezTo>
                <a:cubicBezTo>
                  <a:pt x="0" y="99728"/>
                  <a:pt x="0" y="100536"/>
                  <a:pt x="0" y="100939"/>
                </a:cubicBezTo>
                <a:cubicBezTo>
                  <a:pt x="0" y="156658"/>
                  <a:pt x="45221" y="201879"/>
                  <a:pt x="100939" y="201879"/>
                </a:cubicBezTo>
                <a:cubicBezTo>
                  <a:pt x="147775" y="201879"/>
                  <a:pt x="186940" y="169982"/>
                  <a:pt x="198649" y="127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date" id="150" name="Google Shape;150;p34"/>
          <p:cNvSpPr/>
          <p:nvPr/>
        </p:nvSpPr>
        <p:spPr>
          <a:xfrm>
            <a:off x="345000" y="193725"/>
            <a:ext cx="3882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11 de Marzo 2025</a:t>
            </a:r>
            <a:endParaRPr sz="10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51" name="Google Shape;151;p34"/>
          <p:cNvCxnSpPr/>
          <p:nvPr/>
        </p:nvCxnSpPr>
        <p:spPr>
          <a:xfrm>
            <a:off x="4572050" y="585216"/>
            <a:ext cx="422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34"/>
          <p:cNvCxnSpPr/>
          <p:nvPr/>
        </p:nvCxnSpPr>
        <p:spPr>
          <a:xfrm>
            <a:off x="345000" y="585216"/>
            <a:ext cx="422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4"/>
          <p:cNvCxnSpPr/>
          <p:nvPr/>
        </p:nvCxnSpPr>
        <p:spPr>
          <a:xfrm>
            <a:off x="4572025" y="4572000"/>
            <a:ext cx="4227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4"/>
          <p:cNvCxnSpPr/>
          <p:nvPr/>
        </p:nvCxnSpPr>
        <p:spPr>
          <a:xfrm>
            <a:off x="344975" y="4572000"/>
            <a:ext cx="422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genda_0" id="159" name="Google Shape;159;p35"/>
          <p:cNvSpPr txBox="1"/>
          <p:nvPr/>
        </p:nvSpPr>
        <p:spPr>
          <a:xfrm>
            <a:off x="345000" y="1247500"/>
            <a:ext cx="39585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Char char="•"/>
            </a:pPr>
            <a:r>
              <a:rPr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El modelo TCP/IP y sus capas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Char char="•"/>
            </a:pPr>
            <a:r>
              <a:rPr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Redes token ring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Char char="•"/>
            </a:pPr>
            <a:r>
              <a:rPr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Redes FDDI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Char char="•"/>
            </a:pPr>
            <a:r>
              <a:rPr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Redes Ethernet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Char char="•"/>
            </a:pPr>
            <a:r>
              <a:rPr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Tecnologías Ethernet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Char char="•"/>
            </a:pPr>
            <a:r>
              <a:rPr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Conclusión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Agenda</a:t>
            </a:r>
            <a:endParaRPr b="1"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1" name="Google Shape;161;p35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66" name="Google Shape;166;p36"/>
          <p:cNvSpPr txBox="1"/>
          <p:nvPr>
            <p:ph idx="1" type="subTitle"/>
          </p:nvPr>
        </p:nvSpPr>
        <p:spPr>
          <a:xfrm>
            <a:off x="1035125" y="1373025"/>
            <a:ext cx="2016900" cy="792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Capa de acceso a la red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header_1" id="167" name="Google Shape;167;p36"/>
          <p:cNvSpPr txBox="1"/>
          <p:nvPr>
            <p:ph idx="1" type="subTitle"/>
          </p:nvPr>
        </p:nvSpPr>
        <p:spPr>
          <a:xfrm>
            <a:off x="1035125" y="2252511"/>
            <a:ext cx="2016900" cy="792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Capa de Internet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detail_0" id="168" name="Google Shape;168;p36"/>
          <p:cNvSpPr txBox="1"/>
          <p:nvPr>
            <p:ph idx="2" type="body"/>
          </p:nvPr>
        </p:nvSpPr>
        <p:spPr>
          <a:xfrm>
            <a:off x="3198424" y="1373025"/>
            <a:ext cx="5495700" cy="79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/>
              <a:t>Transmite datos entre dispositivos en la misma red. Ejemplos: Ethernet y Wi-Fi.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descr="detail_1" id="169" name="Google Shape;169;p36"/>
          <p:cNvSpPr txBox="1"/>
          <p:nvPr>
            <p:ph idx="2" type="body"/>
          </p:nvPr>
        </p:nvSpPr>
        <p:spPr>
          <a:xfrm>
            <a:off x="3198424" y="2252512"/>
            <a:ext cx="5495700" cy="79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/>
              <a:t>Define el direccionamiento y enrutamiento de paquetes. Protocolo principal: IP.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descr="header_2" id="170" name="Google Shape;170;p36"/>
          <p:cNvSpPr txBox="1"/>
          <p:nvPr>
            <p:ph idx="1" type="subTitle"/>
          </p:nvPr>
        </p:nvSpPr>
        <p:spPr>
          <a:xfrm>
            <a:off x="1035125" y="3132014"/>
            <a:ext cx="2016900" cy="792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Capa de transporte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header_3" id="171" name="Google Shape;171;p36"/>
          <p:cNvSpPr txBox="1"/>
          <p:nvPr>
            <p:ph idx="1" type="subTitle"/>
          </p:nvPr>
        </p:nvSpPr>
        <p:spPr>
          <a:xfrm>
            <a:off x="1035125" y="4011500"/>
            <a:ext cx="2016900" cy="7926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Capa de aplicación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detail_2" id="172" name="Google Shape;172;p36"/>
          <p:cNvSpPr txBox="1"/>
          <p:nvPr>
            <p:ph idx="2" type="body"/>
          </p:nvPr>
        </p:nvSpPr>
        <p:spPr>
          <a:xfrm>
            <a:off x="3198424" y="3132014"/>
            <a:ext cx="5495700" cy="79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/>
              <a:t>Facilita la comunicación entre aplicaciones. Protocolos: TCP (fiable) y UDP (rápido).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descr="detail_3" id="173" name="Google Shape;173;p36"/>
          <p:cNvSpPr txBox="1"/>
          <p:nvPr>
            <p:ph idx="2" type="body"/>
          </p:nvPr>
        </p:nvSpPr>
        <p:spPr>
          <a:xfrm>
            <a:off x="3198424" y="4011501"/>
            <a:ext cx="5495700" cy="79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/>
              <a:t>Define protocolos para la comunicación de programas. Ejemplos: HTTP, FTP y DNS.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" name="Google Shape;174;p36"/>
          <p:cNvSpPr/>
          <p:nvPr/>
        </p:nvSpPr>
        <p:spPr>
          <a:xfrm>
            <a:off x="457200" y="1483998"/>
            <a:ext cx="238800" cy="238800"/>
          </a:xfrm>
          <a:prstGeom prst="roundRect">
            <a:avLst>
              <a:gd fmla="val 16667" name="adj"/>
            </a:avLst>
          </a:prstGeom>
          <a:solidFill>
            <a:srgbClr val="F9D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457200" y="2374973"/>
            <a:ext cx="238800" cy="23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457200" y="3265948"/>
            <a:ext cx="238800" cy="23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57200" y="4156923"/>
            <a:ext cx="238800" cy="238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title" id="178" name="Google Shape;178;p36"/>
          <p:cNvSpPr txBox="1"/>
          <p:nvPr>
            <p:ph type="title"/>
          </p:nvPr>
        </p:nvSpPr>
        <p:spPr>
          <a:xfrm>
            <a:off x="345000" y="584825"/>
            <a:ext cx="84540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modelo TCP/IP y sus capas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descr="chapter" id="179" name="Google Shape;179;p36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Fundamentos</a:t>
            </a:r>
            <a:endParaRPr b="1" sz="10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0" name="Google Shape;180;p36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85" name="Google Shape;185;p37"/>
          <p:cNvSpPr txBox="1"/>
          <p:nvPr>
            <p:ph type="title"/>
          </p:nvPr>
        </p:nvSpPr>
        <p:spPr>
          <a:xfrm>
            <a:off x="345000" y="584825"/>
            <a:ext cx="84540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Redes token ring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descr="detail" id="186" name="Google Shape;186;p37"/>
          <p:cNvSpPr txBox="1"/>
          <p:nvPr>
            <p:ph idx="2" type="body"/>
          </p:nvPr>
        </p:nvSpPr>
        <p:spPr>
          <a:xfrm>
            <a:off x="3887525" y="2306800"/>
            <a:ext cx="4911600" cy="24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37147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Char char="•"/>
            </a:pPr>
            <a:r>
              <a:rPr lang="es" sz="1000">
                <a:solidFill>
                  <a:schemeClr val="dk2"/>
                </a:solidFill>
              </a:rPr>
              <a:t>Token Ring fue desarrollada por IBM en la década de 1980, utilizando un testigo que circula por la red.</a:t>
            </a:r>
            <a:endParaRPr sz="1000">
              <a:solidFill>
                <a:schemeClr val="dk2"/>
              </a:solidFill>
            </a:endParaRPr>
          </a:p>
          <a:p>
            <a:pPr indent="-2349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Char char="•"/>
            </a:pPr>
            <a:r>
              <a:rPr lang="es" sz="1000">
                <a:solidFill>
                  <a:schemeClr val="dk2"/>
                </a:solidFill>
              </a:rPr>
              <a:t>Solo el dispositivo que posee el token puede transmitir datos, lo que evita colisiones en la red.</a:t>
            </a:r>
            <a:endParaRPr sz="1000">
              <a:solidFill>
                <a:schemeClr val="dk2"/>
              </a:solidFill>
            </a:endParaRPr>
          </a:p>
          <a:p>
            <a:pPr indent="-2349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Char char="•"/>
            </a:pPr>
            <a:r>
              <a:rPr lang="es" sz="1000">
                <a:solidFill>
                  <a:schemeClr val="dk2"/>
                </a:solidFill>
              </a:rPr>
              <a:t>La velocidad de transmisión es de 4 o 16 Mbps, lo que era competitivo en su época.</a:t>
            </a:r>
            <a:endParaRPr sz="1000">
              <a:solidFill>
                <a:schemeClr val="dk2"/>
              </a:solidFill>
            </a:endParaRPr>
          </a:p>
          <a:p>
            <a:pPr indent="-2349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bin"/>
              <a:buChar char="•"/>
            </a:pPr>
            <a:r>
              <a:rPr lang="es" sz="1000">
                <a:solidFill>
                  <a:schemeClr val="dk2"/>
                </a:solidFill>
              </a:rPr>
              <a:t>Una de las principales desventajas de Token Ring es su costo elevado y la dificultad para escalar la red.</a:t>
            </a:r>
            <a:endParaRPr sz="1000">
              <a:solidFill>
                <a:schemeClr val="dk2"/>
              </a:solidFill>
            </a:endParaRPr>
          </a:p>
          <a:p>
            <a:pPr indent="-2349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Cabin"/>
              <a:buChar char="•"/>
            </a:pPr>
            <a:r>
              <a:rPr lang="es" sz="1000">
                <a:solidFill>
                  <a:schemeClr val="dk2"/>
                </a:solidFill>
              </a:rPr>
              <a:t>Un uso típico de Token Ring fue en empresas durante los años 90, que necesitaban una red confiable y libre de colisiones.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87" name="Google Shape;187;p37"/>
          <p:cNvPicPr preferRelativeResize="0"/>
          <p:nvPr/>
        </p:nvPicPr>
        <p:blipFill rotWithShape="1">
          <a:blip r:embed="rId3">
            <a:alphaModFix/>
          </a:blip>
          <a:srcRect b="0" l="3711" r="3721" t="0"/>
          <a:stretch/>
        </p:blipFill>
        <p:spPr>
          <a:xfrm>
            <a:off x="345000" y="1215050"/>
            <a:ext cx="3407400" cy="2454000"/>
          </a:xfrm>
          <a:prstGeom prst="roundRect">
            <a:avLst>
              <a:gd fmla="val 4371" name="adj"/>
            </a:avLst>
          </a:prstGeom>
          <a:noFill/>
          <a:ln>
            <a:noFill/>
          </a:ln>
        </p:spPr>
      </p:pic>
      <p:sp>
        <p:nvSpPr>
          <p:cNvPr descr="header" id="188" name="Google Shape;188;p37"/>
          <p:cNvSpPr txBox="1"/>
          <p:nvPr>
            <p:ph idx="1" type="subTitle"/>
          </p:nvPr>
        </p:nvSpPr>
        <p:spPr>
          <a:xfrm>
            <a:off x="3887525" y="1244025"/>
            <a:ext cx="3879900" cy="10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Tecnología Token Ring</a:t>
            </a:r>
            <a:endParaRPr b="1" sz="1400"/>
          </a:p>
        </p:txBody>
      </p:sp>
      <p:sp>
        <p:nvSpPr>
          <p:cNvPr descr="chapter" id="189" name="Google Shape;189;p37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Redes</a:t>
            </a:r>
            <a:endParaRPr b="1" sz="1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90" name="Google Shape;190;p37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7"/>
          <p:cNvSpPr/>
          <p:nvPr/>
        </p:nvSpPr>
        <p:spPr>
          <a:xfrm>
            <a:off x="415175" y="1295099"/>
            <a:ext cx="146400" cy="14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575" y="650425"/>
            <a:ext cx="3657600" cy="3657600"/>
          </a:xfrm>
          <a:prstGeom prst="roundRect">
            <a:avLst>
              <a:gd fmla="val 4862" name="adj"/>
            </a:avLst>
          </a:prstGeom>
          <a:noFill/>
          <a:ln>
            <a:noFill/>
          </a:ln>
        </p:spPr>
      </p:pic>
      <p:sp>
        <p:nvSpPr>
          <p:cNvPr id="197" name="Google Shape;197;p38"/>
          <p:cNvSpPr/>
          <p:nvPr/>
        </p:nvSpPr>
        <p:spPr>
          <a:xfrm>
            <a:off x="8499475" y="4384824"/>
            <a:ext cx="167100" cy="167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8273875" y="4384824"/>
            <a:ext cx="167100" cy="167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8048275" y="4384824"/>
            <a:ext cx="167100" cy="16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0" name="Google Shape;200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header" id="201" name="Google Shape;201;p38"/>
          <p:cNvSpPr txBox="1"/>
          <p:nvPr>
            <p:ph idx="4294967295" type="subTitle"/>
          </p:nvPr>
        </p:nvSpPr>
        <p:spPr>
          <a:xfrm>
            <a:off x="345000" y="1493100"/>
            <a:ext cx="3882000" cy="3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dk2"/>
                </a:solidFill>
              </a:rPr>
              <a:t>Descripción de FDDI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descr="detail" id="202" name="Google Shape;202;p38"/>
          <p:cNvSpPr txBox="1"/>
          <p:nvPr>
            <p:ph idx="1" type="body"/>
          </p:nvPr>
        </p:nvSpPr>
        <p:spPr>
          <a:xfrm>
            <a:off x="345000" y="1881625"/>
            <a:ext cx="3882000" cy="2816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22250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</a:pPr>
            <a:r>
              <a:rPr lang="es" sz="800">
                <a:solidFill>
                  <a:schemeClr val="dk2"/>
                </a:solidFill>
              </a:rPr>
              <a:t>FDDI (Fiber Distributed Data Interface) es un estándar de red de alta velocidad que utiliza fibra óptica para la transmisión de datos.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</a:pPr>
            <a:r>
              <a:rPr lang="es" sz="800">
                <a:solidFill>
                  <a:schemeClr val="dk2"/>
                </a:solidFill>
              </a:rPr>
              <a:t>La estructura de red de FDDI se basa en un doble anillo, lo que proporciona tolerancia a fallos y mayor fiabilidad en la comunicación.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</a:pPr>
            <a:r>
              <a:rPr lang="es" sz="800">
                <a:solidFill>
                  <a:schemeClr val="dk2"/>
                </a:solidFill>
              </a:rPr>
              <a:t>FDDI ofrece velocidades de hasta 100 Mbps, permitiendo la transmisión de grandes volúmenes de datos de manera eficiente.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</a:pPr>
            <a:r>
              <a:rPr lang="es" sz="800">
                <a:solidFill>
                  <a:schemeClr val="dk2"/>
                </a:solidFill>
              </a:rPr>
              <a:t>Se utiliza principalmente en entornos donde se requiere alta capacidad de ancho de banda, como centros de datos y redes metropolitanas.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800"/>
              <a:buChar char="•"/>
            </a:pPr>
            <a:r>
              <a:rPr lang="es" sz="800">
                <a:solidFill>
                  <a:schemeClr val="dk2"/>
                </a:solidFill>
              </a:rPr>
              <a:t>Un ejemplo de aplicación de FDDI es en una universidad que conecta varios edificios con fibra óptica para facilitar una red interna rápida y fiable.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descr="chapter" id="203" name="Google Shape;203;p38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Redes</a:t>
            </a:r>
            <a:endParaRPr b="1" sz="1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title" id="204" name="Google Shape;204;p38"/>
          <p:cNvSpPr txBox="1"/>
          <p:nvPr>
            <p:ph type="title"/>
          </p:nvPr>
        </p:nvSpPr>
        <p:spPr>
          <a:xfrm>
            <a:off x="345000" y="634863"/>
            <a:ext cx="38820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Redes FDDI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05" name="Google Shape;205;p38"/>
          <p:cNvCxnSpPr/>
          <p:nvPr/>
        </p:nvCxnSpPr>
        <p:spPr>
          <a:xfrm>
            <a:off x="345000" y="584825"/>
            <a:ext cx="38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10" name="Google Shape;210;p39"/>
          <p:cNvSpPr txBox="1"/>
          <p:nvPr>
            <p:ph type="title"/>
          </p:nvPr>
        </p:nvSpPr>
        <p:spPr>
          <a:xfrm>
            <a:off x="345000" y="584825"/>
            <a:ext cx="84540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Redes Ethernet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descr="detail" id="211" name="Google Shape;211;p39"/>
          <p:cNvSpPr txBox="1"/>
          <p:nvPr>
            <p:ph idx="2" type="body"/>
          </p:nvPr>
        </p:nvSpPr>
        <p:spPr>
          <a:xfrm>
            <a:off x="3887525" y="2306800"/>
            <a:ext cx="4911600" cy="24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7147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bin"/>
              <a:buChar char="•"/>
            </a:pPr>
            <a:r>
              <a:rPr lang="es" sz="800">
                <a:solidFill>
                  <a:schemeClr val="dk2"/>
                </a:solidFill>
              </a:rPr>
              <a:t>Ethernet es una tecnología de red que utiliza cableado UTP (par trenzado) o fibra óptica para la transmisión de datos.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bin"/>
              <a:buChar char="•"/>
            </a:pPr>
            <a:r>
              <a:rPr lang="es" sz="800">
                <a:solidFill>
                  <a:schemeClr val="dk2"/>
                </a:solidFill>
              </a:rPr>
              <a:t>El protocolo CSMA/CD (Carrier Sense Multiple Access with Collision Detection) era utilizado para gestionar el acceso al medio, aunque hoy en día es obsoleto en redes conmutadas.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bin"/>
              <a:buChar char="•"/>
            </a:pPr>
            <a:r>
              <a:rPr lang="es" sz="800">
                <a:solidFill>
                  <a:schemeClr val="dk2"/>
                </a:solidFill>
              </a:rPr>
              <a:t>Las velocidades estándar de Ethernet incluyen: 10 Mbps (Ethernet), 100 Mbps (Fast Ethernet), 1 Gbps (Gigabit Ethernet), y 10 Gbps y superiores.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bin"/>
              <a:buChar char="•"/>
            </a:pPr>
            <a:r>
              <a:rPr lang="es" sz="800">
                <a:solidFill>
                  <a:schemeClr val="dk2"/>
                </a:solidFill>
              </a:rPr>
              <a:t>Ethernet es la tecnología de red más común en entornos empresariales, permitiendo conectar múltiples dispositivos a través de switches.</a:t>
            </a:r>
            <a:endParaRPr sz="800">
              <a:solidFill>
                <a:schemeClr val="dk2"/>
              </a:solidFill>
            </a:endParaRPr>
          </a:p>
          <a:p>
            <a:pPr indent="-222250" lvl="0" marL="371475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800"/>
              <a:buFont typeface="Cabin"/>
              <a:buChar char="•"/>
            </a:pPr>
            <a:r>
              <a:rPr lang="es" sz="800">
                <a:solidFill>
                  <a:schemeClr val="dk2"/>
                </a:solidFill>
              </a:rPr>
              <a:t>Un ejemplo de su uso es en una oficina donde varios PCs están conectados a un switch mediante cables Ethernet, facilitando la comunicación y el acceso a recursos compartidos.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0" l="3711" r="3721" t="0"/>
          <a:stretch/>
        </p:blipFill>
        <p:spPr>
          <a:xfrm>
            <a:off x="345000" y="1215050"/>
            <a:ext cx="3407400" cy="2454000"/>
          </a:xfrm>
          <a:prstGeom prst="roundRect">
            <a:avLst>
              <a:gd fmla="val 4371" name="adj"/>
            </a:avLst>
          </a:prstGeom>
          <a:noFill/>
          <a:ln>
            <a:noFill/>
          </a:ln>
        </p:spPr>
      </p:pic>
      <p:sp>
        <p:nvSpPr>
          <p:cNvPr descr="header" id="213" name="Google Shape;213;p39"/>
          <p:cNvSpPr txBox="1"/>
          <p:nvPr>
            <p:ph idx="1" type="subTitle"/>
          </p:nvPr>
        </p:nvSpPr>
        <p:spPr>
          <a:xfrm>
            <a:off x="3887525" y="1244025"/>
            <a:ext cx="3879900" cy="10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Detalles sobre Ethernet</a:t>
            </a:r>
            <a:endParaRPr b="1" sz="1400"/>
          </a:p>
        </p:txBody>
      </p:sp>
      <p:sp>
        <p:nvSpPr>
          <p:cNvPr descr="chapter" id="214" name="Google Shape;214;p39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Tecnologías Ethernet</a:t>
            </a:r>
            <a:endParaRPr b="1" sz="10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15" name="Google Shape;215;p39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9"/>
          <p:cNvSpPr/>
          <p:nvPr/>
        </p:nvSpPr>
        <p:spPr>
          <a:xfrm>
            <a:off x="415175" y="1295099"/>
            <a:ext cx="146400" cy="14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21" name="Google Shape;221;p40"/>
          <p:cNvSpPr txBox="1"/>
          <p:nvPr>
            <p:ph type="title"/>
          </p:nvPr>
        </p:nvSpPr>
        <p:spPr>
          <a:xfrm>
            <a:off x="345000" y="584825"/>
            <a:ext cx="84540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Tecnologías Ethernet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descr="chapter" id="222" name="Google Shape;222;p40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Tecnologías</a:t>
            </a:r>
            <a:endParaRPr b="1" sz="10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Google Shape;223;p40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detail_0" id="224" name="Google Shape;224;p40"/>
          <p:cNvSpPr txBox="1"/>
          <p:nvPr>
            <p:ph idx="2" type="body"/>
          </p:nvPr>
        </p:nvSpPr>
        <p:spPr>
          <a:xfrm>
            <a:off x="345042" y="1708098"/>
            <a:ext cx="26775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/>
              <a:t>Velocidad: 10 Mbps. Usaba cable coaxial o par trenzado. Ideal para pequeñas redes locales en sus inicios.</a:t>
            </a:r>
            <a:endParaRPr sz="1100"/>
          </a:p>
        </p:txBody>
      </p:sp>
      <p:sp>
        <p:nvSpPr>
          <p:cNvPr descr="detail_1" id="225" name="Google Shape;225;p40"/>
          <p:cNvSpPr txBox="1"/>
          <p:nvPr>
            <p:ph idx="4294967295" type="body"/>
          </p:nvPr>
        </p:nvSpPr>
        <p:spPr>
          <a:xfrm>
            <a:off x="3233328" y="1708098"/>
            <a:ext cx="26775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/>
              <a:t>Velocidad: 100 Mbps. Popular en redes empresariales y hogares durante los años 90 y 2000, mejorando la conectividad.</a:t>
            </a:r>
            <a:endParaRPr sz="1100"/>
          </a:p>
        </p:txBody>
      </p:sp>
      <p:sp>
        <p:nvSpPr>
          <p:cNvPr descr="detail_3" id="226" name="Google Shape;226;p40"/>
          <p:cNvSpPr txBox="1"/>
          <p:nvPr>
            <p:ph idx="4294967295" type="body"/>
          </p:nvPr>
        </p:nvSpPr>
        <p:spPr>
          <a:xfrm>
            <a:off x="345000" y="3508375"/>
            <a:ext cx="26775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/>
              <a:t>Velocidad: 10 Gbps. Usado en centros de datos y servidores de alto rendimiento, facilitando grandes transferencias de datos.</a:t>
            </a:r>
            <a:endParaRPr sz="1100"/>
          </a:p>
        </p:txBody>
      </p:sp>
      <p:sp>
        <p:nvSpPr>
          <p:cNvPr descr="header_0" id="227" name="Google Shape;227;p40"/>
          <p:cNvSpPr txBox="1"/>
          <p:nvPr>
            <p:ph idx="1" type="subTitle"/>
          </p:nvPr>
        </p:nvSpPr>
        <p:spPr>
          <a:xfrm>
            <a:off x="657950" y="1342400"/>
            <a:ext cx="236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accent1"/>
                </a:solidFill>
              </a:rPr>
              <a:t>Ethernet Clásico (10BASE-T)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descr="header_1" id="228" name="Google Shape;228;p40"/>
          <p:cNvSpPr txBox="1"/>
          <p:nvPr>
            <p:ph idx="4294967295" type="subTitle"/>
          </p:nvPr>
        </p:nvSpPr>
        <p:spPr>
          <a:xfrm>
            <a:off x="3546237" y="1342400"/>
            <a:ext cx="236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accent1"/>
                </a:solidFill>
              </a:rPr>
              <a:t>Fast Ethernet (100BASE-TX)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descr="header_3" id="229" name="Google Shape;229;p40"/>
          <p:cNvSpPr txBox="1"/>
          <p:nvPr>
            <p:ph idx="4294967295" type="subTitle"/>
          </p:nvPr>
        </p:nvSpPr>
        <p:spPr>
          <a:xfrm>
            <a:off x="657875" y="3142675"/>
            <a:ext cx="236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accent1"/>
                </a:solidFill>
              </a:rPr>
              <a:t>10 Gigabit Ethernet (10GBASE-T)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descr="detail_4" id="230" name="Google Shape;230;p40"/>
          <p:cNvSpPr txBox="1"/>
          <p:nvPr>
            <p:ph idx="4294967295" type="body"/>
          </p:nvPr>
        </p:nvSpPr>
        <p:spPr>
          <a:xfrm>
            <a:off x="3233285" y="3508375"/>
            <a:ext cx="26775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/>
              <a:t>Velocidades de hasta 400 Gbps. Utilizadas en grandes infraestructuras y proveedores de servicios en la nube, garantizando alta capacidad y velocidad.</a:t>
            </a:r>
            <a:endParaRPr sz="1100"/>
          </a:p>
        </p:txBody>
      </p:sp>
      <p:sp>
        <p:nvSpPr>
          <p:cNvPr descr="header_4" id="231" name="Google Shape;231;p40"/>
          <p:cNvSpPr txBox="1"/>
          <p:nvPr>
            <p:ph idx="4294967295" type="subTitle"/>
          </p:nvPr>
        </p:nvSpPr>
        <p:spPr>
          <a:xfrm>
            <a:off x="3546200" y="3142675"/>
            <a:ext cx="236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accent1"/>
                </a:solidFill>
              </a:rPr>
              <a:t>Redes Ethernet en fibra óptica</a:t>
            </a:r>
            <a:endParaRPr sz="900">
              <a:solidFill>
                <a:schemeClr val="accent1"/>
              </a:solidFill>
            </a:endParaRPr>
          </a:p>
        </p:txBody>
      </p:sp>
      <p:sp>
        <p:nvSpPr>
          <p:cNvPr descr="detail_2" id="232" name="Google Shape;232;p40"/>
          <p:cNvSpPr txBox="1"/>
          <p:nvPr>
            <p:ph idx="4294967295" type="body"/>
          </p:nvPr>
        </p:nvSpPr>
        <p:spPr>
          <a:xfrm>
            <a:off x="6121609" y="1708098"/>
            <a:ext cx="26775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/>
              <a:t>Velocidad: 1 Gbps. Utiliza cables de par trenzado Cat5e o superior, fundamental en entornos de alta demanda de datos.</a:t>
            </a:r>
            <a:endParaRPr sz="1100"/>
          </a:p>
        </p:txBody>
      </p:sp>
      <p:sp>
        <p:nvSpPr>
          <p:cNvPr descr="header_2" id="233" name="Google Shape;233;p40"/>
          <p:cNvSpPr txBox="1"/>
          <p:nvPr>
            <p:ph idx="4294967295" type="subTitle"/>
          </p:nvPr>
        </p:nvSpPr>
        <p:spPr>
          <a:xfrm>
            <a:off x="6434476" y="1342400"/>
            <a:ext cx="236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accent1"/>
                </a:solidFill>
              </a:rPr>
              <a:t>Gigabit Ethernet (1000BASE-T)</a:t>
            </a:r>
            <a:endParaRPr sz="900">
              <a:solidFill>
                <a:schemeClr val="accent1"/>
              </a:solidFill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50" y="1410950"/>
            <a:ext cx="228600" cy="228600"/>
          </a:xfrm>
          <a:prstGeom prst="rect">
            <a:avLst/>
          </a:prstGeom>
          <a:noFill/>
          <a:ln cap="flat" cmpd="sng" w="9525">
            <a:solidFill>
              <a:srgbClr val="2860F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0" y="3211225"/>
            <a:ext cx="228600" cy="228600"/>
          </a:xfrm>
          <a:prstGeom prst="rect">
            <a:avLst/>
          </a:prstGeom>
          <a:noFill/>
          <a:ln cap="flat" cmpd="sng" w="9525">
            <a:solidFill>
              <a:srgbClr val="2860F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7625" y="1410950"/>
            <a:ext cx="228600" cy="228600"/>
          </a:xfrm>
          <a:prstGeom prst="rect">
            <a:avLst/>
          </a:prstGeom>
          <a:noFill/>
          <a:ln cap="flat" cmpd="sng" w="9525">
            <a:solidFill>
              <a:srgbClr val="2860F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625" y="3211225"/>
            <a:ext cx="228600" cy="228600"/>
          </a:xfrm>
          <a:prstGeom prst="rect">
            <a:avLst/>
          </a:prstGeom>
          <a:noFill/>
          <a:ln cap="flat" cmpd="sng" w="9525">
            <a:solidFill>
              <a:srgbClr val="2860F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5900" y="1410950"/>
            <a:ext cx="228600" cy="228600"/>
          </a:xfrm>
          <a:prstGeom prst="rect">
            <a:avLst/>
          </a:prstGeom>
          <a:noFill/>
          <a:ln cap="flat" cmpd="sng" w="9525">
            <a:solidFill>
              <a:srgbClr val="2860F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chapter" id="244" name="Google Shape;244;p41"/>
          <p:cNvSpPr/>
          <p:nvPr/>
        </p:nvSpPr>
        <p:spPr>
          <a:xfrm>
            <a:off x="345000" y="271925"/>
            <a:ext cx="23982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Resumen</a:t>
            </a:r>
            <a:endParaRPr b="1" sz="10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detail" id="245" name="Google Shape;245;p41"/>
          <p:cNvSpPr txBox="1"/>
          <p:nvPr>
            <p:ph idx="2" type="body"/>
          </p:nvPr>
        </p:nvSpPr>
        <p:spPr>
          <a:xfrm>
            <a:off x="345000" y="3470475"/>
            <a:ext cx="5150400" cy="1099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Este modelo ha reemplazado tecnologías como Token Ring y FDDI, consolidándose como el estándar en la comunicación por internet. Ethernet ha evolucionado hasta alcanzar velocidades de 400 Gbps en fibra óptica, demostrando su eficiencia en entornos de alta demanda.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descr="statement" id="246" name="Google Shape;246;p41"/>
          <p:cNvSpPr txBox="1"/>
          <p:nvPr/>
        </p:nvSpPr>
        <p:spPr>
          <a:xfrm>
            <a:off x="345000" y="747300"/>
            <a:ext cx="7996200" cy="16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El modelo TCP/IP es fundamental en las redes modernas.</a:t>
            </a:r>
            <a:endParaRPr b="1" sz="40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17175" y="2744999"/>
            <a:ext cx="146400" cy="146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>
            <a:off x="345000" y="584825"/>
            <a:ext cx="845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descr="presentation_title" id="254" name="Google Shape;254;p42"/>
          <p:cNvSpPr txBox="1"/>
          <p:nvPr>
            <p:ph idx="4294967295" type="ctrTitle"/>
          </p:nvPr>
        </p:nvSpPr>
        <p:spPr>
          <a:xfrm>
            <a:off x="457200" y="1512900"/>
            <a:ext cx="3663600" cy="2117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dk2"/>
                </a:solidFill>
              </a:rPr>
              <a:t>Muchas gracias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255" name="Google Shape;255;p42"/>
          <p:cNvSpPr/>
          <p:nvPr/>
        </p:nvSpPr>
        <p:spPr>
          <a:xfrm>
            <a:off x="6277847" y="1991600"/>
            <a:ext cx="1160300" cy="1160300"/>
          </a:xfrm>
          <a:custGeom>
            <a:rect b="b" l="l" r="r" t="t"/>
            <a:pathLst>
              <a:path extrusionOk="0" h="201879" w="201879">
                <a:moveTo>
                  <a:pt x="43202" y="18169"/>
                </a:moveTo>
                <a:cubicBezTo>
                  <a:pt x="35934" y="23014"/>
                  <a:pt x="29474" y="29071"/>
                  <a:pt x="23822" y="35934"/>
                </a:cubicBezTo>
                <a:cubicBezTo>
                  <a:pt x="46836" y="33916"/>
                  <a:pt x="76310" y="37146"/>
                  <a:pt x="110629" y="54507"/>
                </a:cubicBezTo>
                <a:cubicBezTo>
                  <a:pt x="146968" y="72676"/>
                  <a:pt x="176442" y="73080"/>
                  <a:pt x="196630" y="69446"/>
                </a:cubicBezTo>
                <a:cubicBezTo>
                  <a:pt x="195015" y="63794"/>
                  <a:pt x="192592" y="58141"/>
                  <a:pt x="189766" y="53296"/>
                </a:cubicBezTo>
                <a:cubicBezTo>
                  <a:pt x="166348" y="55718"/>
                  <a:pt x="136470" y="52488"/>
                  <a:pt x="101343" y="34723"/>
                </a:cubicBezTo>
                <a:cubicBezTo>
                  <a:pt x="79136" y="23822"/>
                  <a:pt x="59756" y="18977"/>
                  <a:pt x="43202" y="18169"/>
                </a:cubicBezTo>
                <a:close/>
                <a:moveTo>
                  <a:pt x="176038" y="33512"/>
                </a:moveTo>
                <a:cubicBezTo>
                  <a:pt x="157869" y="12920"/>
                  <a:pt x="130817" y="0"/>
                  <a:pt x="100939" y="0"/>
                </a:cubicBezTo>
                <a:cubicBezTo>
                  <a:pt x="92057" y="0"/>
                  <a:pt x="83578" y="1211"/>
                  <a:pt x="75503" y="3230"/>
                </a:cubicBezTo>
                <a:cubicBezTo>
                  <a:pt x="86404" y="6056"/>
                  <a:pt x="98113" y="10498"/>
                  <a:pt x="110629" y="16958"/>
                </a:cubicBezTo>
                <a:cubicBezTo>
                  <a:pt x="136066" y="29474"/>
                  <a:pt x="158273" y="33512"/>
                  <a:pt x="176038" y="33512"/>
                </a:cubicBezTo>
                <a:close/>
                <a:moveTo>
                  <a:pt x="201071" y="88827"/>
                </a:moveTo>
                <a:cubicBezTo>
                  <a:pt x="176442" y="93672"/>
                  <a:pt x="142526" y="92864"/>
                  <a:pt x="101343" y="72273"/>
                </a:cubicBezTo>
                <a:cubicBezTo>
                  <a:pt x="63390" y="53296"/>
                  <a:pt x="32704" y="53700"/>
                  <a:pt x="12113" y="58141"/>
                </a:cubicBezTo>
                <a:cubicBezTo>
                  <a:pt x="11305" y="58141"/>
                  <a:pt x="10094" y="58545"/>
                  <a:pt x="9286" y="58949"/>
                </a:cubicBezTo>
                <a:cubicBezTo>
                  <a:pt x="6460" y="64601"/>
                  <a:pt x="4441" y="70658"/>
                  <a:pt x="2826" y="77118"/>
                </a:cubicBezTo>
                <a:cubicBezTo>
                  <a:pt x="4441" y="76714"/>
                  <a:pt x="6056" y="76310"/>
                  <a:pt x="8075" y="75906"/>
                </a:cubicBezTo>
                <a:cubicBezTo>
                  <a:pt x="32704" y="70254"/>
                  <a:pt x="67831" y="70658"/>
                  <a:pt x="110629" y="92057"/>
                </a:cubicBezTo>
                <a:cubicBezTo>
                  <a:pt x="148583" y="111033"/>
                  <a:pt x="179268" y="110629"/>
                  <a:pt x="199860" y="106188"/>
                </a:cubicBezTo>
                <a:cubicBezTo>
                  <a:pt x="200264" y="106188"/>
                  <a:pt x="201071" y="105784"/>
                  <a:pt x="201879" y="105784"/>
                </a:cubicBezTo>
                <a:cubicBezTo>
                  <a:pt x="201879" y="104169"/>
                  <a:pt x="201879" y="102554"/>
                  <a:pt x="201879" y="100939"/>
                </a:cubicBezTo>
                <a:cubicBezTo>
                  <a:pt x="201879" y="96902"/>
                  <a:pt x="201475" y="92864"/>
                  <a:pt x="201071" y="88827"/>
                </a:cubicBezTo>
                <a:close/>
                <a:moveTo>
                  <a:pt x="198649" y="127184"/>
                </a:moveTo>
                <a:cubicBezTo>
                  <a:pt x="174019" y="131221"/>
                  <a:pt x="140911" y="129606"/>
                  <a:pt x="101343" y="109822"/>
                </a:cubicBezTo>
                <a:cubicBezTo>
                  <a:pt x="63390" y="90845"/>
                  <a:pt x="32704" y="91249"/>
                  <a:pt x="12113" y="95690"/>
                </a:cubicBezTo>
                <a:cubicBezTo>
                  <a:pt x="7671" y="96498"/>
                  <a:pt x="3634" y="97709"/>
                  <a:pt x="0" y="99324"/>
                </a:cubicBezTo>
                <a:cubicBezTo>
                  <a:pt x="0" y="99728"/>
                  <a:pt x="0" y="100536"/>
                  <a:pt x="0" y="100939"/>
                </a:cubicBezTo>
                <a:cubicBezTo>
                  <a:pt x="0" y="156658"/>
                  <a:pt x="45221" y="201879"/>
                  <a:pt x="100939" y="201879"/>
                </a:cubicBezTo>
                <a:cubicBezTo>
                  <a:pt x="147775" y="201879"/>
                  <a:pt x="186940" y="169982"/>
                  <a:pt x="198649" y="12718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orate Blue">
  <a:themeElements>
    <a:clrScheme name="Custom">
      <a:dk1>
        <a:srgbClr val="000000"/>
      </a:dk1>
      <a:lt1>
        <a:srgbClr val="FFFFFF"/>
      </a:lt1>
      <a:dk2>
        <a:srgbClr val="2C247F"/>
      </a:dk2>
      <a:lt2>
        <a:srgbClr val="F5F2ED"/>
      </a:lt2>
      <a:accent1>
        <a:srgbClr val="2860F5"/>
      </a:accent1>
      <a:accent2>
        <a:srgbClr val="BBD1E8"/>
      </a:accent2>
      <a:accent3>
        <a:srgbClr val="DBCEBD"/>
      </a:accent3>
      <a:accent4>
        <a:srgbClr val="A87B2B"/>
      </a:accent4>
      <a:accent5>
        <a:srgbClr val="F3B3A6"/>
      </a:accent5>
      <a:accent6>
        <a:srgbClr val="EA612D"/>
      </a:accent6>
      <a:hlink>
        <a:srgbClr val="2860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