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Jost"/>
      <p:regular r:id="rId17"/>
      <p:bold r:id="rId18"/>
      <p:italic r:id="rId19"/>
      <p:boldItalic r:id="rId20"/>
    </p:embeddedFont>
    <p:embeddedFont>
      <p:font typeface="Manrope"/>
      <p:regular r:id="rId21"/>
      <p:bold r:id="rId22"/>
    </p:embeddedFont>
    <p:embeddedFont>
      <p:font typeface="Jost Medium"/>
      <p:regular r:id="rId23"/>
      <p:bold r:id="rId24"/>
      <p:italic r:id="rId25"/>
      <p:boldItalic r:id="rId26"/>
    </p:embeddedFont>
    <p:embeddedFont>
      <p:font typeface="Sorts Mill Goudy"/>
      <p:regular r:id="rId27"/>
      <p:italic r:id="rId28"/>
    </p:embeddedFont>
    <p:embeddedFont>
      <p:font typeface="Inter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Italic.fntdata"/><Relationship Id="rId22" Type="http://schemas.openxmlformats.org/officeDocument/2006/relationships/font" Target="fonts/Manrope-bold.fntdata"/><Relationship Id="rId21" Type="http://schemas.openxmlformats.org/officeDocument/2006/relationships/font" Target="fonts/Manrope-regular.fntdata"/><Relationship Id="rId24" Type="http://schemas.openxmlformats.org/officeDocument/2006/relationships/font" Target="fonts/JostMedium-bold.fntdata"/><Relationship Id="rId23" Type="http://schemas.openxmlformats.org/officeDocument/2006/relationships/font" Target="fonts/Jos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tMedium-boldItalic.fntdata"/><Relationship Id="rId25" Type="http://schemas.openxmlformats.org/officeDocument/2006/relationships/font" Target="fonts/JostMedium-italic.fntdata"/><Relationship Id="rId28" Type="http://schemas.openxmlformats.org/officeDocument/2006/relationships/font" Target="fonts/SortsMillGoudy-italic.fntdata"/><Relationship Id="rId27" Type="http://schemas.openxmlformats.org/officeDocument/2006/relationships/font" Target="fonts/SortsMillGoud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italic.fntdata"/><Relationship Id="rId30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Jost-regular.fntdata"/><Relationship Id="rId16" Type="http://schemas.openxmlformats.org/officeDocument/2006/relationships/slide" Target="slides/slide10.xml"/><Relationship Id="rId19" Type="http://schemas.openxmlformats.org/officeDocument/2006/relationships/font" Target="fonts/Jost-italic.fntdata"/><Relationship Id="rId18" Type="http://schemas.openxmlformats.org/officeDocument/2006/relationships/font" Target="fonts/Jos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SLIDES_API5990385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SLIDES_API5990385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599038591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599038591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SLIDES_API59903859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SLIDES_API59903859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SLIDES_API59903859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SLIDES_API59903859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59903859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59903859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SLIDES_API59903859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SLIDES_API59903859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59903859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59903859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0c9ce44c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0c9ce44c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SLIDES_API59903859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SLIDES_API59903859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59903859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59903859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4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4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3">
  <p:cSld name="CUSTOM_4_3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5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5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3 1">
  <p:cSld name="CUSTOM_4_3_1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6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6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4_3_1_1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7"/>
          <p:cNvCxnSpPr/>
          <p:nvPr/>
        </p:nvCxnSpPr>
        <p:spPr>
          <a:xfrm>
            <a:off x="303375" y="330775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7"/>
          <p:cNvCxnSpPr/>
          <p:nvPr/>
        </p:nvCxnSpPr>
        <p:spPr>
          <a:xfrm>
            <a:off x="224550" y="48038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">
  <p:cSld name="CUSTOM_4_3_1_1_1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8"/>
          <p:cNvCxnSpPr/>
          <p:nvPr/>
        </p:nvCxnSpPr>
        <p:spPr>
          <a:xfrm>
            <a:off x="224550" y="34385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8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4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0" name="Google Shape;70;p19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9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2">
  <p:cSld name="CUSTOM_4_2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4" name="Google Shape;74;p20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20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 1">
  <p:cSld name="CUSTOM_4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/>
          <p:nvPr/>
        </p:nvSpPr>
        <p:spPr>
          <a:xfrm>
            <a:off x="-6400" y="0"/>
            <a:ext cx="4575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8" name="Google Shape;78;p21"/>
          <p:cNvCxnSpPr/>
          <p:nvPr/>
        </p:nvCxnSpPr>
        <p:spPr>
          <a:xfrm>
            <a:off x="224550" y="4529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21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4_1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22"/>
          <p:cNvCxnSpPr/>
          <p:nvPr/>
        </p:nvCxnSpPr>
        <p:spPr>
          <a:xfrm>
            <a:off x="224550" y="915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22"/>
          <p:cNvCxnSpPr/>
          <p:nvPr/>
        </p:nvCxnSpPr>
        <p:spPr>
          <a:xfrm>
            <a:off x="224550" y="4798600"/>
            <a:ext cx="86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22"/>
          <p:cNvSpPr txBox="1"/>
          <p:nvPr>
            <p:ph type="title"/>
          </p:nvPr>
        </p:nvSpPr>
        <p:spPr>
          <a:xfrm>
            <a:off x="204775" y="454325"/>
            <a:ext cx="7589100" cy="461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pos="388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>
            <a:off x="234450" y="356200"/>
            <a:ext cx="5481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>
            <a:off x="457200" y="1791950"/>
            <a:ext cx="5259000" cy="27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24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" name="Google Shape;99;p26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7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4550" y="504188"/>
            <a:ext cx="77829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rts Mill Goudy"/>
              <a:buNone/>
              <a:defRPr sz="2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4550" y="1297900"/>
            <a:ext cx="59424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Font typeface="Jost"/>
              <a:buChar char="•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  <p15:guide id="3" orient="horz" pos="292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110" name="Google Shape;110;p29"/>
          <p:cNvSpPr txBox="1"/>
          <p:nvPr>
            <p:ph idx="4294967295" type="ctrTitle"/>
          </p:nvPr>
        </p:nvSpPr>
        <p:spPr>
          <a:xfrm>
            <a:off x="255750" y="1239400"/>
            <a:ext cx="4898400" cy="33009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solidFill>
                  <a:schemeClr val="dk1"/>
                </a:solidFill>
              </a:rPr>
              <a:t>Modelo OSI y Ethernet</a:t>
            </a:r>
            <a:endParaRPr sz="6400">
              <a:solidFill>
                <a:schemeClr val="dk1"/>
              </a:solidFill>
            </a:endParaRPr>
          </a:p>
        </p:txBody>
      </p:sp>
      <p:sp>
        <p:nvSpPr>
          <p:cNvPr descr="date" id="111" name="Google Shape;111;p29"/>
          <p:cNvSpPr txBox="1"/>
          <p:nvPr>
            <p:ph idx="4294967295" type="subTitle"/>
          </p:nvPr>
        </p:nvSpPr>
        <p:spPr>
          <a:xfrm>
            <a:off x="309650" y="379325"/>
            <a:ext cx="4961700" cy="342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18 de Marzo de 2025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29"/>
          <p:cNvSpPr/>
          <p:nvPr/>
        </p:nvSpPr>
        <p:spPr>
          <a:xfrm>
            <a:off x="7140325" y="3289375"/>
            <a:ext cx="608100" cy="60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29"/>
          <p:cNvSpPr/>
          <p:nvPr/>
        </p:nvSpPr>
        <p:spPr>
          <a:xfrm>
            <a:off x="7505150" y="393220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4" name="Google Shape;114;p29"/>
          <p:cNvSpPr/>
          <p:nvPr/>
        </p:nvSpPr>
        <p:spPr>
          <a:xfrm>
            <a:off x="6798650" y="393220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5" name="Google Shape;115;p29"/>
          <p:cNvSpPr/>
          <p:nvPr/>
        </p:nvSpPr>
        <p:spPr>
          <a:xfrm>
            <a:off x="8211650" y="393220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6" name="Google Shape;116;p29"/>
          <p:cNvSpPr/>
          <p:nvPr/>
        </p:nvSpPr>
        <p:spPr>
          <a:xfrm>
            <a:off x="7852625" y="3289375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7" name="Google Shape;117;p29"/>
          <p:cNvSpPr/>
          <p:nvPr/>
        </p:nvSpPr>
        <p:spPr>
          <a:xfrm>
            <a:off x="7476225" y="26465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13" name="Google Shape;213;p38"/>
          <p:cNvSpPr txBox="1"/>
          <p:nvPr>
            <p:ph idx="4294967295" type="title"/>
          </p:nvPr>
        </p:nvSpPr>
        <p:spPr>
          <a:xfrm>
            <a:off x="3512400" y="1954925"/>
            <a:ext cx="2119200" cy="572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s" sz="2100">
                <a:solidFill>
                  <a:schemeClr val="dk2"/>
                </a:solidFill>
              </a:rPr>
              <a:t>Muchas gracias</a:t>
            </a:r>
            <a:endParaRPr i="1" sz="2100">
              <a:solidFill>
                <a:schemeClr val="dk2"/>
              </a:solidFill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4256375" y="3394025"/>
            <a:ext cx="608100" cy="60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4621200" y="40368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3914700" y="40368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122" name="Google Shape;122;p30"/>
          <p:cNvSpPr txBox="1"/>
          <p:nvPr/>
        </p:nvSpPr>
        <p:spPr>
          <a:xfrm>
            <a:off x="240075" y="1007625"/>
            <a:ext cx="42750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Introducción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Modelo OSI: Concepto y uso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Ethernet: definición y funcionamiento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Tipos de cableado ethernet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Cableado estructurado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t"/>
              <a:buChar char="•"/>
            </a:pPr>
            <a:r>
              <a:rPr lang="es" sz="120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Conclusión</a:t>
            </a:r>
            <a:endParaRPr sz="1200">
              <a:solidFill>
                <a:schemeClr val="lt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3" name="Google Shape;123;p30"/>
          <p:cNvSpPr/>
          <p:nvPr/>
        </p:nvSpPr>
        <p:spPr>
          <a:xfrm>
            <a:off x="8281125" y="30750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descr="title" id="124" name="Google Shape;124;p30"/>
          <p:cNvSpPr txBox="1"/>
          <p:nvPr>
            <p:ph type="title"/>
          </p:nvPr>
        </p:nvSpPr>
        <p:spPr>
          <a:xfrm>
            <a:off x="240075" y="342900"/>
            <a:ext cx="12330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Índice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129" name="Google Shape;129;p31"/>
          <p:cNvSpPr txBox="1"/>
          <p:nvPr>
            <p:ph idx="4294967295" type="body"/>
          </p:nvPr>
        </p:nvSpPr>
        <p:spPr>
          <a:xfrm>
            <a:off x="232400" y="1342700"/>
            <a:ext cx="5259600" cy="3426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273050" lvl="0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>
                <a:solidFill>
                  <a:schemeClr val="dk1"/>
                </a:solidFill>
              </a:rPr>
              <a:t>Conocer el modelo OSI es fundamental para entender cómo se estructuran y operan las redes de comunicación.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s" sz="1600">
                <a:solidFill>
                  <a:schemeClr val="dk1"/>
                </a:solidFill>
              </a:rPr>
              <a:t>El modelo OSI y Ethernet proporcionan un marco para diagnosticar y resolver problemas de conectividad y comunicación entre dispositivos.</a:t>
            </a:r>
            <a:endParaRPr sz="1600">
              <a:solidFill>
                <a:schemeClr val="dk1"/>
              </a:solidFill>
            </a:endParaRPr>
          </a:p>
          <a:p>
            <a:pPr indent="-273050" lvl="0" marL="40005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</a:pPr>
            <a:r>
              <a:rPr lang="es" sz="1600">
                <a:solidFill>
                  <a:schemeClr val="dk1"/>
                </a:solidFill>
              </a:rPr>
              <a:t>Ambos son esenciales para diseñar y mantener la infraestructura de redes en entornos empresariales y domésticos.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descr="title" id="130" name="Google Shape;130;p31"/>
          <p:cNvSpPr txBox="1"/>
          <p:nvPr>
            <p:ph idx="4294967295"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1"/>
                </a:solidFill>
              </a:rPr>
              <a:t>Introducción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descr="chapter" id="131" name="Google Shape;131;p31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Modelo OSI y Ethernet</a:t>
            </a:r>
            <a:endParaRPr sz="100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32" name="Google Shape;132;p31"/>
          <p:cNvSpPr/>
          <p:nvPr/>
        </p:nvSpPr>
        <p:spPr>
          <a:xfrm>
            <a:off x="7462325" y="4007475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3" name="Google Shape;133;p31"/>
          <p:cNvSpPr/>
          <p:nvPr/>
        </p:nvSpPr>
        <p:spPr>
          <a:xfrm>
            <a:off x="8292200" y="3344500"/>
            <a:ext cx="608100" cy="60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34" name="Google Shape;134;p31"/>
          <p:cNvSpPr/>
          <p:nvPr/>
        </p:nvSpPr>
        <p:spPr>
          <a:xfrm>
            <a:off x="8292200" y="4007475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39" name="Google Shape;139;p32"/>
          <p:cNvSpPr txBox="1"/>
          <p:nvPr>
            <p:ph idx="4294967295" type="subTitle"/>
          </p:nvPr>
        </p:nvSpPr>
        <p:spPr>
          <a:xfrm>
            <a:off x="232400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¿Qué es el modelo OSI?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1" id="140" name="Google Shape;140;p32"/>
          <p:cNvSpPr txBox="1"/>
          <p:nvPr>
            <p:ph idx="4294967295" type="subTitle"/>
          </p:nvPr>
        </p:nvSpPr>
        <p:spPr>
          <a:xfrm>
            <a:off x="3189330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¿Dónde se usa?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2" id="141" name="Google Shape;141;p32"/>
          <p:cNvSpPr txBox="1"/>
          <p:nvPr>
            <p:ph idx="4294967295" type="subTitle"/>
          </p:nvPr>
        </p:nvSpPr>
        <p:spPr>
          <a:xfrm>
            <a:off x="6146242" y="1444825"/>
            <a:ext cx="2544300" cy="6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¿Cómo funciona?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detail_0" id="142" name="Google Shape;142;p32"/>
          <p:cNvSpPr txBox="1"/>
          <p:nvPr>
            <p:ph idx="4294967295" type="body"/>
          </p:nvPr>
        </p:nvSpPr>
        <p:spPr>
          <a:xfrm>
            <a:off x="232400" y="2046325"/>
            <a:ext cx="2544300" cy="112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 un modelo conceptual de referencia que describe cómo los sistemas de red se comunican entre sí. Fue desarrollado por la ISO (Organización Internacional de Normalización).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descr="detail_1" id="143" name="Google Shape;143;p32"/>
          <p:cNvSpPr txBox="1"/>
          <p:nvPr>
            <p:ph idx="4294967295" type="body"/>
          </p:nvPr>
        </p:nvSpPr>
        <p:spPr>
          <a:xfrm>
            <a:off x="3189325" y="2046325"/>
            <a:ext cx="2544300" cy="112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Se utiliza en el diseño de protocolos de red y en la solución de problemas de comunicación entre dispositivos en diversas redes.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descr="detail_2" id="144" name="Google Shape;144;p32"/>
          <p:cNvSpPr txBox="1"/>
          <p:nvPr>
            <p:ph idx="4294967295" type="body"/>
          </p:nvPr>
        </p:nvSpPr>
        <p:spPr>
          <a:xfrm>
            <a:off x="6146225" y="2046325"/>
            <a:ext cx="2544300" cy="112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Se divide en 7 capas, cada una con funciones específicas que facilitan la comunicación y el intercambio de datos.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descr="title" id="145" name="Google Shape;145;p32"/>
          <p:cNvSpPr txBox="1"/>
          <p:nvPr>
            <p:ph idx="4294967295" type="title"/>
          </p:nvPr>
        </p:nvSpPr>
        <p:spPr>
          <a:xfrm>
            <a:off x="232400" y="521275"/>
            <a:ext cx="66243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1"/>
                </a:solidFill>
              </a:rPr>
              <a:t>Modelo OSI: Concepto y uso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descr="chapter" id="146" name="Google Shape;146;p32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Modelo OSI</a:t>
            </a:r>
            <a:endParaRPr sz="100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8308825" y="45790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650" y="3168625"/>
            <a:ext cx="4277650" cy="15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53" name="Google Shape;153;p33"/>
          <p:cNvSpPr txBox="1"/>
          <p:nvPr>
            <p:ph idx="4294967295"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>
                <a:solidFill>
                  <a:schemeClr val="dk1"/>
                </a:solidFill>
              </a:rPr>
              <a:t>Ethernet: definición y funcionamiento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descr="detail_0" id="154" name="Google Shape;154;p33"/>
          <p:cNvSpPr txBox="1"/>
          <p:nvPr>
            <p:ph idx="4294967295" type="body"/>
          </p:nvPr>
        </p:nvSpPr>
        <p:spPr>
          <a:xfrm>
            <a:off x="232443" y="1534266"/>
            <a:ext cx="2748900" cy="133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Es un estándar de comunicación en redes locales (LAN) que define cómo los dispositivos envían y reciben datos a través de cables o redes inalámbricas.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descr="detail_1" id="155" name="Google Shape;155;p33"/>
          <p:cNvSpPr txBox="1"/>
          <p:nvPr>
            <p:ph idx="4294967295" type="body"/>
          </p:nvPr>
        </p:nvSpPr>
        <p:spPr>
          <a:xfrm>
            <a:off x="3197548" y="1534266"/>
            <a:ext cx="2748900" cy="133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Se utiliza en redes empresariales, domésticas y centros de datos, siendo la base de tecnologías como Wi-Fi y redes de fibra óptica.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descr="header_0" id="156" name="Google Shape;156;p33"/>
          <p:cNvSpPr txBox="1"/>
          <p:nvPr>
            <p:ph idx="4294967295" type="subTitle"/>
          </p:nvPr>
        </p:nvSpPr>
        <p:spPr>
          <a:xfrm>
            <a:off x="232443" y="1093975"/>
            <a:ext cx="2748900" cy="35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¿Qué es Ethernet?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1" id="157" name="Google Shape;157;p33"/>
          <p:cNvSpPr txBox="1"/>
          <p:nvPr>
            <p:ph idx="4294967295" type="subTitle"/>
          </p:nvPr>
        </p:nvSpPr>
        <p:spPr>
          <a:xfrm>
            <a:off x="3197546" y="1093975"/>
            <a:ext cx="2748900" cy="35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¿Dónde se usa?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detail_2" id="158" name="Google Shape;158;p33"/>
          <p:cNvSpPr txBox="1"/>
          <p:nvPr>
            <p:ph idx="4294967295" type="body"/>
          </p:nvPr>
        </p:nvSpPr>
        <p:spPr>
          <a:xfrm>
            <a:off x="6162649" y="1534266"/>
            <a:ext cx="2748900" cy="133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Opera en las capas Física y Enlace de Datos del modelo OSI, utilizando direcciones MAC para identificar dispositivos y soportando diversas topologías.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descr="header_2" id="159" name="Google Shape;159;p33"/>
          <p:cNvSpPr txBox="1"/>
          <p:nvPr>
            <p:ph idx="4294967295" type="subTitle"/>
          </p:nvPr>
        </p:nvSpPr>
        <p:spPr>
          <a:xfrm>
            <a:off x="6162647" y="1093975"/>
            <a:ext cx="2748900" cy="359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¿Cómo funciona?</a:t>
            </a:r>
            <a:endParaRPr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chapter" id="160" name="Google Shape;160;p33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Ethernet</a:t>
            </a:r>
            <a:endParaRPr sz="100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161" name="Google Shape;161;p33"/>
          <p:cNvSpPr/>
          <p:nvPr/>
        </p:nvSpPr>
        <p:spPr>
          <a:xfrm>
            <a:off x="7996950" y="3531938"/>
            <a:ext cx="608100" cy="608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2" name="Google Shape;162;p33"/>
          <p:cNvSpPr/>
          <p:nvPr/>
        </p:nvSpPr>
        <p:spPr>
          <a:xfrm>
            <a:off x="8303300" y="4071413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3" name="Google Shape;163;p33"/>
          <p:cNvSpPr/>
          <p:nvPr/>
        </p:nvSpPr>
        <p:spPr>
          <a:xfrm>
            <a:off x="7695200" y="4071413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575" y="3142364"/>
            <a:ext cx="6162651" cy="138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69" name="Google Shape;169;p34"/>
          <p:cNvSpPr txBox="1"/>
          <p:nvPr>
            <p:ph idx="4294967295"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2"/>
                </a:solidFill>
              </a:rPr>
              <a:t>Tipos de cableado ethernet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descr="detail_0" id="170" name="Google Shape;170;p34"/>
          <p:cNvSpPr txBox="1"/>
          <p:nvPr>
            <p:ph idx="4294967295" type="body"/>
          </p:nvPr>
        </p:nvSpPr>
        <p:spPr>
          <a:xfrm>
            <a:off x="232413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El cableado Ethernet es el </a:t>
            </a:r>
            <a:r>
              <a:rPr b="1" lang="es" sz="1200">
                <a:solidFill>
                  <a:schemeClr val="dk2"/>
                </a:solidFill>
              </a:rPr>
              <a:t>medio físico</a:t>
            </a:r>
            <a:r>
              <a:rPr lang="es" sz="1200">
                <a:solidFill>
                  <a:schemeClr val="dk2"/>
                </a:solidFill>
              </a:rPr>
              <a:t> que permite la transmisión de datos entre dispositivos en una red.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descr="header_0" id="171" name="Google Shape;171;p34"/>
          <p:cNvSpPr txBox="1"/>
          <p:nvPr>
            <p:ph idx="4294967295" type="subTitle"/>
          </p:nvPr>
        </p:nvSpPr>
        <p:spPr>
          <a:xfrm>
            <a:off x="232400" y="1306595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3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Definición del cableado Ethernet</a:t>
            </a:r>
            <a:endParaRPr sz="1300"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detail_1" id="172" name="Google Shape;172;p34"/>
          <p:cNvSpPr txBox="1"/>
          <p:nvPr>
            <p:ph idx="4294967295" type="body"/>
          </p:nvPr>
        </p:nvSpPr>
        <p:spPr>
          <a:xfrm>
            <a:off x="5020544" y="173326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Se utiliza en redes cableadas de hogares, oficinas y centros de datos, proporcionando conectividad confiable y de alta velocidad.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descr="header_1" id="173" name="Google Shape;173;p34"/>
          <p:cNvSpPr txBox="1"/>
          <p:nvPr>
            <p:ph idx="4294967295" type="subTitle"/>
          </p:nvPr>
        </p:nvSpPr>
        <p:spPr>
          <a:xfrm>
            <a:off x="5020538" y="1306595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Uso del cableado Ethernet</a:t>
            </a:r>
            <a:endParaRPr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chapter" id="174" name="Google Shape;174;p34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Jost Medium"/>
                <a:ea typeface="Jost Medium"/>
                <a:cs typeface="Jost Medium"/>
                <a:sym typeface="Jost Medium"/>
              </a:rPr>
              <a:t>Cableado</a:t>
            </a:r>
            <a:endParaRPr sz="1000">
              <a:solidFill>
                <a:schemeClr val="dk2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363" y="3013675"/>
            <a:ext cx="5390569" cy="14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80" name="Google Shape;180;p35"/>
          <p:cNvSpPr txBox="1"/>
          <p:nvPr>
            <p:ph idx="4294967295" type="title"/>
          </p:nvPr>
        </p:nvSpPr>
        <p:spPr>
          <a:xfrm>
            <a:off x="232400" y="521275"/>
            <a:ext cx="86865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2"/>
                </a:solidFill>
              </a:rPr>
              <a:t>Tipos de cableado ethernet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descr="chapter" id="181" name="Google Shape;181;p35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Jost Medium"/>
                <a:ea typeface="Jost Medium"/>
                <a:cs typeface="Jost Medium"/>
                <a:sym typeface="Jost Medium"/>
              </a:rPr>
              <a:t>Cableado</a:t>
            </a:r>
            <a:endParaRPr sz="1000">
              <a:solidFill>
                <a:schemeClr val="dk2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descr="detail_3" id="182" name="Google Shape;182;p35"/>
          <p:cNvSpPr txBox="1"/>
          <p:nvPr>
            <p:ph idx="4294967295" type="body"/>
          </p:nvPr>
        </p:nvSpPr>
        <p:spPr>
          <a:xfrm>
            <a:off x="319745" y="2014950"/>
            <a:ext cx="3898500" cy="1248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Las categorías de cables UTP/STP determinan la velocidad y la distancia máxima de transmisión.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descr="header_3" id="183" name="Google Shape;183;p35"/>
          <p:cNvSpPr txBox="1"/>
          <p:nvPr>
            <p:ph idx="4294967295" type="subTitle"/>
          </p:nvPr>
        </p:nvSpPr>
        <p:spPr>
          <a:xfrm>
            <a:off x="319737" y="1588494"/>
            <a:ext cx="3898500" cy="426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Categorías de cables UTP/STP</a:t>
            </a:r>
            <a:endParaRPr>
              <a:solidFill>
                <a:schemeClr val="dk2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00" y="2692504"/>
            <a:ext cx="5429827" cy="1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189" name="Google Shape;189;p36"/>
          <p:cNvSpPr txBox="1"/>
          <p:nvPr/>
        </p:nvSpPr>
        <p:spPr>
          <a:xfrm>
            <a:off x="232275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Definición</a:t>
            </a:r>
            <a:endParaRPr sz="16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1" id="190" name="Google Shape;190;p36"/>
          <p:cNvSpPr txBox="1"/>
          <p:nvPr/>
        </p:nvSpPr>
        <p:spPr>
          <a:xfrm>
            <a:off x="2442420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Aplicaciones</a:t>
            </a:r>
            <a:endParaRPr sz="16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2" id="191" name="Google Shape;191;p36"/>
          <p:cNvSpPr txBox="1"/>
          <p:nvPr/>
        </p:nvSpPr>
        <p:spPr>
          <a:xfrm>
            <a:off x="4652565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Funcionamiento</a:t>
            </a:r>
            <a:endParaRPr sz="16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header_3" id="192" name="Google Shape;192;p36"/>
          <p:cNvSpPr txBox="1"/>
          <p:nvPr/>
        </p:nvSpPr>
        <p:spPr>
          <a:xfrm>
            <a:off x="6862728" y="1473100"/>
            <a:ext cx="204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Componentes clave</a:t>
            </a:r>
            <a:endParaRPr sz="16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descr="detail_0" id="193" name="Google Shape;193;p36"/>
          <p:cNvSpPr txBox="1"/>
          <p:nvPr/>
        </p:nvSpPr>
        <p:spPr>
          <a:xfrm>
            <a:off x="232400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El cableado estructurado es un sistema organizado de cables para la transmisión de voz, datos y video dentro de un edificio.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descr="detail_1" id="194" name="Google Shape;194;p36"/>
          <p:cNvSpPr txBox="1"/>
          <p:nvPr/>
        </p:nvSpPr>
        <p:spPr>
          <a:xfrm>
            <a:off x="2442553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 utiliza en empresas, centros de datos y edificios inteligentes para asegurar una red eficiente y escalable.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descr="detail_2" id="195" name="Google Shape;195;p36"/>
          <p:cNvSpPr txBox="1"/>
          <p:nvPr/>
        </p:nvSpPr>
        <p:spPr>
          <a:xfrm>
            <a:off x="4652705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Se divide en dos partes: el cableado troncal conecta las salas de servidores, y el cableado horizontal conecta los puntos de trabajo.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descr="detail_3" id="196" name="Google Shape;196;p36"/>
          <p:cNvSpPr txBox="1"/>
          <p:nvPr/>
        </p:nvSpPr>
        <p:spPr>
          <a:xfrm>
            <a:off x="6862875" y="2045800"/>
            <a:ext cx="2048400" cy="26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Incluye sala de telecomunicaciones, armarios de distribución, paneles de parcheo y puntos de red en oficinas.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descr="title" id="197" name="Google Shape;197;p36"/>
          <p:cNvSpPr txBox="1"/>
          <p:nvPr>
            <p:ph idx="4294967295" type="title"/>
          </p:nvPr>
        </p:nvSpPr>
        <p:spPr>
          <a:xfrm>
            <a:off x="232400" y="521275"/>
            <a:ext cx="8679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1"/>
                </a:solidFill>
              </a:rPr>
              <a:t>Cableado estructurado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descr="chapter" id="198" name="Google Shape;198;p36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latin typeface="Jost Medium"/>
                <a:ea typeface="Jost Medium"/>
                <a:cs typeface="Jost Medium"/>
                <a:sym typeface="Jost Medium"/>
              </a:rPr>
              <a:t>Cableado</a:t>
            </a:r>
            <a:endParaRPr sz="1000">
              <a:solidFill>
                <a:schemeClr val="dk1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203" name="Google Shape;203;p37"/>
          <p:cNvSpPr txBox="1"/>
          <p:nvPr>
            <p:ph idx="4294967295" type="body"/>
          </p:nvPr>
        </p:nvSpPr>
        <p:spPr>
          <a:xfrm>
            <a:off x="232400" y="1342700"/>
            <a:ext cx="5259600" cy="34269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-260350" lvl="0" marL="4000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s">
                <a:solidFill>
                  <a:schemeClr val="dk2"/>
                </a:solidFill>
              </a:rPr>
              <a:t>El modelo OSI es fundamental para entender la estructura de la comunicación en redes, proporcionando un marco de referencia para el diseño y solución de problemas.</a:t>
            </a:r>
            <a:endParaRPr>
              <a:solidFill>
                <a:schemeClr val="dk2"/>
              </a:solidFill>
            </a:endParaRPr>
          </a:p>
          <a:p>
            <a:pPr indent="-260350" lvl="0" marL="40005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</a:pPr>
            <a:r>
              <a:rPr lang="es">
                <a:solidFill>
                  <a:schemeClr val="dk2"/>
                </a:solidFill>
              </a:rPr>
              <a:t>Ethernet se ha consolidado como el estándar más utilizado para conexiones de red, permitiendo la interoperabilidad entre dispositivos en diversas configuraciones de red.</a:t>
            </a:r>
            <a:endParaRPr>
              <a:solidFill>
                <a:schemeClr val="dk2"/>
              </a:solidFill>
            </a:endParaRPr>
          </a:p>
          <a:p>
            <a:pPr indent="-260350" lvl="0" marL="40005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•"/>
            </a:pPr>
            <a:r>
              <a:rPr lang="es">
                <a:solidFill>
                  <a:schemeClr val="dk2"/>
                </a:solidFill>
              </a:rPr>
              <a:t>El cableado estructurado es esencial para mantener una infraestructura de red organizada y escalable, facilitando la gestión y expansión de redes en entornos empresariales y domésticos.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descr="title" id="204" name="Google Shape;204;p37"/>
          <p:cNvSpPr txBox="1"/>
          <p:nvPr>
            <p:ph idx="4294967295" type="title"/>
          </p:nvPr>
        </p:nvSpPr>
        <p:spPr>
          <a:xfrm>
            <a:off x="232400" y="521275"/>
            <a:ext cx="86679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>
                <a:solidFill>
                  <a:schemeClr val="dk2"/>
                </a:solidFill>
              </a:rPr>
              <a:t>Conclusión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descr="chapter" id="205" name="Google Shape;205;p37"/>
          <p:cNvSpPr txBox="1"/>
          <p:nvPr/>
        </p:nvSpPr>
        <p:spPr>
          <a:xfrm>
            <a:off x="232400" y="155925"/>
            <a:ext cx="42300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Jost Medium"/>
                <a:ea typeface="Jost Medium"/>
                <a:cs typeface="Jost Medium"/>
                <a:sym typeface="Jost Medium"/>
              </a:rPr>
              <a:t>Conclusión</a:t>
            </a:r>
            <a:endParaRPr sz="1000">
              <a:solidFill>
                <a:schemeClr val="dk2"/>
              </a:solidFill>
              <a:latin typeface="Jost Medium"/>
              <a:ea typeface="Jost Medium"/>
              <a:cs typeface="Jost Medium"/>
              <a:sym typeface="Jost Medium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8292200" y="40368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7684100" y="40368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7076000" y="4036850"/>
            <a:ext cx="608100" cy="608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ed">
  <a:themeElements>
    <a:clrScheme name="Custom">
      <a:dk1>
        <a:srgbClr val="FFFFFF"/>
      </a:dk1>
      <a:lt1>
        <a:srgbClr val="000000"/>
      </a:lt1>
      <a:dk2>
        <a:srgbClr val="CFFF97"/>
      </a:dk2>
      <a:lt2>
        <a:srgbClr val="043A25"/>
      </a:lt2>
      <a:accent1>
        <a:srgbClr val="0B9247"/>
      </a:accent1>
      <a:accent2>
        <a:srgbClr val="E9E5E3"/>
      </a:accent2>
      <a:accent3>
        <a:srgbClr val="B87F64"/>
      </a:accent3>
      <a:accent4>
        <a:srgbClr val="B9BDCB"/>
      </a:accent4>
      <a:accent5>
        <a:srgbClr val="E03616"/>
      </a:accent5>
      <a:accent6>
        <a:srgbClr val="1E2EDE"/>
      </a:accent6>
      <a:hlink>
        <a:srgbClr val="CFFF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